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4" r:id="rId6"/>
    <p:sldId id="287" r:id="rId7"/>
    <p:sldId id="288" r:id="rId8"/>
    <p:sldId id="266" r:id="rId9"/>
    <p:sldId id="268" r:id="rId10"/>
    <p:sldId id="269" r:id="rId11"/>
    <p:sldId id="270" r:id="rId12"/>
    <p:sldId id="271" r:id="rId13"/>
    <p:sldId id="267" r:id="rId14"/>
    <p:sldId id="272" r:id="rId15"/>
    <p:sldId id="291" r:id="rId16"/>
    <p:sldId id="292" r:id="rId17"/>
    <p:sldId id="289" r:id="rId18"/>
    <p:sldId id="294" r:id="rId19"/>
    <p:sldId id="295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D12"/>
    <a:srgbClr val="FF9900"/>
    <a:srgbClr val="ED7E23"/>
    <a:srgbClr val="EB7513"/>
    <a:srgbClr val="E9AB59"/>
    <a:srgbClr val="E18E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20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Picture 4" descr="C:\Users\Marketing_3\Desktop\Рисунок1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66175" y="1393825"/>
            <a:ext cx="377825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Users\Marketing_3\Desktop\Рисунок1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6175" y="0"/>
            <a:ext cx="3778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Marketing_3\Desktop\Рисунок1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66175" y="6183313"/>
            <a:ext cx="3778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8"/>
          <p:cNvSpPr txBox="1">
            <a:spLocks noChangeArrowheads="1"/>
          </p:cNvSpPr>
          <p:nvPr userDrawn="1"/>
        </p:nvSpPr>
        <p:spPr bwMode="auto">
          <a:xfrm>
            <a:off x="7000892" y="6519863"/>
            <a:ext cx="176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www.plafen.ru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6" name="Picture 10" descr="Plafen-Logo-Colo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00192" y="260648"/>
            <a:ext cx="2363026" cy="59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.png"/><Relationship Id="rId2" Type="http://schemas.openxmlformats.org/officeDocument/2006/relationships/image" Target="../media/image29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fen.ru/" TargetMode="External"/><Relationship Id="rId2" Type="http://schemas.openxmlformats.org/officeDocument/2006/relationships/hyperlink" Target="mailto:zavod@plafen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471488" y="739775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bg1"/>
                </a:solidFill>
              </a:rPr>
              <a:t>Название</a:t>
            </a:r>
            <a:r>
              <a:rPr lang="ru-RU" sz="4000" dirty="0">
                <a:solidFill>
                  <a:schemeClr val="bg1"/>
                </a:solidFill>
              </a:rPr>
              <a:t> презентации</a:t>
            </a:r>
          </a:p>
        </p:txBody>
      </p:sp>
      <p:sp>
        <p:nvSpPr>
          <p:cNvPr id="10" name="Rectangle 1"/>
          <p:cNvSpPr txBox="1">
            <a:spLocks/>
          </p:cNvSpPr>
          <p:nvPr/>
        </p:nvSpPr>
        <p:spPr>
          <a:xfrm>
            <a:off x="395536" y="27809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Компания «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Плафен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»: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  <a:ea typeface="Gulim" pitchFamily="34" charset="-127"/>
                <a:cs typeface="+mj-cs"/>
              </a:rPr>
              <a:t>Качество. Сервис. Команда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Gulim" pitchFamily="34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000892" y="6519863"/>
            <a:ext cx="176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www.plafen.ru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14290"/>
            <a:ext cx="5088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9900"/>
                </a:solidFill>
                <a:ea typeface="Gulim" pitchFamily="34" charset="-127"/>
              </a:rPr>
              <a:t>Профильная система </a:t>
            </a:r>
            <a:r>
              <a:rPr lang="en-US" sz="2200" b="1" dirty="0" smtClean="0">
                <a:solidFill>
                  <a:srgbClr val="FF9900"/>
                </a:solidFill>
                <a:ea typeface="Gulim" pitchFamily="34" charset="-127"/>
              </a:rPr>
              <a:t>E</a:t>
            </a:r>
            <a:r>
              <a:rPr lang="ru-RU" sz="2200" b="1" dirty="0" smtClean="0">
                <a:solidFill>
                  <a:srgbClr val="FF9900"/>
                </a:solidFill>
                <a:ea typeface="Gulim" pitchFamily="34" charset="-127"/>
              </a:rPr>
              <a:t>-</a:t>
            </a:r>
            <a:r>
              <a:rPr lang="en-US" sz="2200" b="1" dirty="0" smtClean="0">
                <a:solidFill>
                  <a:srgbClr val="FF9900"/>
                </a:solidFill>
                <a:ea typeface="Gulim" pitchFamily="34" charset="-127"/>
              </a:rPr>
              <a:t>line </a:t>
            </a:r>
            <a:r>
              <a:rPr lang="ru-RU" sz="2200" b="1" dirty="0" smtClean="0">
                <a:solidFill>
                  <a:srgbClr val="FF9900"/>
                </a:solidFill>
                <a:ea typeface="Gulim" pitchFamily="34" charset="-127"/>
              </a:rPr>
              <a:t>– 4 камеры, </a:t>
            </a:r>
          </a:p>
          <a:p>
            <a:r>
              <a:rPr lang="ru-RU" sz="2200" b="1" dirty="0" smtClean="0">
                <a:solidFill>
                  <a:srgbClr val="FF9900"/>
                </a:solidFill>
                <a:ea typeface="Gulim" pitchFamily="34" charset="-127"/>
              </a:rPr>
              <a:t>ширина 60 мм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5857884" y="2000240"/>
            <a:ext cx="1714512" cy="2696246"/>
            <a:chOff x="5168" y="3991"/>
            <a:chExt cx="3093" cy="486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5579" y="6220"/>
              <a:ext cx="2269" cy="1265"/>
              <a:chOff x="5579" y="6220"/>
              <a:chExt cx="2269" cy="1265"/>
            </a:xfrm>
          </p:grpSpPr>
          <p:sp>
            <p:nvSpPr>
              <p:cNvPr id="4" name="Line 4"/>
              <p:cNvSpPr>
                <a:spLocks noChangeAspect="1" noChangeShapeType="1"/>
              </p:cNvSpPr>
              <p:nvPr/>
            </p:nvSpPr>
            <p:spPr bwMode="auto">
              <a:xfrm flipV="1">
                <a:off x="5727" y="6223"/>
                <a:ext cx="5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" name="Line 5"/>
              <p:cNvSpPr>
                <a:spLocks noChangeAspect="1" noChangeShapeType="1"/>
              </p:cNvSpPr>
              <p:nvPr/>
            </p:nvSpPr>
            <p:spPr bwMode="auto">
              <a:xfrm flipV="1">
                <a:off x="5586" y="6342"/>
                <a:ext cx="77" cy="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5726" y="6222"/>
                <a:ext cx="57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5585" y="6434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0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5780" y="6221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5648" y="6374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5726" y="6283"/>
                <a:ext cx="45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5604" y="6473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5804" y="6237"/>
                <a:ext cx="62" cy="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5685" y="6337"/>
                <a:ext cx="81" cy="8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5623" y="6474"/>
                <a:ext cx="56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5834" y="6286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5731" y="6386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5791" y="6320"/>
                <a:ext cx="41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5642" y="6539"/>
                <a:ext cx="21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1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5834" y="6336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2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5690" y="6436"/>
                <a:ext cx="76" cy="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3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5786" y="6376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4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5726" y="6485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5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5834" y="6385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6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5782" y="6432"/>
                <a:ext cx="37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7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5726" y="6534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8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5834" y="6434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9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5777" y="6488"/>
                <a:ext cx="36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0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5750" y="6544"/>
                <a:ext cx="56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1" name="Line 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01" y="6494"/>
                <a:ext cx="61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2" name="Line 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26" y="6570"/>
                <a:ext cx="3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3" name="Line 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82" y="6426"/>
                <a:ext cx="91" cy="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4" name="Line 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72" y="6566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5" name="Line 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01" y="6395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6" name="Line 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26" y="6521"/>
                <a:ext cx="40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7" name="Line 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79" y="6473"/>
                <a:ext cx="45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8" name="Line 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77" y="6522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9" name="Line 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20" y="636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0" name="Line 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27" y="6472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1" name="Line 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81" y="6477"/>
                <a:ext cx="29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2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38" y="6333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3" name="Line 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36" y="6432"/>
                <a:ext cx="30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4" name="Line 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78" y="6373"/>
                <a:ext cx="41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5" name="Line 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35" y="6481"/>
                <a:ext cx="1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6" name="Line 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24" y="6370"/>
                <a:ext cx="42" cy="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7" name="Line 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85" y="6431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8" name="Line 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34" y="6431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9" name="Line 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26" y="6323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0" name="Line 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89" y="6386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1" name="Line 4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34" y="6381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2" name="Line 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26" y="6274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3" name="Line 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95" y="6342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4" name="Line 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34" y="6332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5" name="Line 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28" y="6226"/>
                <a:ext cx="50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6" name="Line 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03" y="6301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7" name="Line 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18" y="6266"/>
                <a:ext cx="48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8" name="Line 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73" y="6222"/>
                <a:ext cx="34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9" name="Line 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22" y="6221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0" name="Freeform 58"/>
              <p:cNvSpPr>
                <a:spLocks noChangeAspect="1"/>
              </p:cNvSpPr>
              <p:nvPr/>
            </p:nvSpPr>
            <p:spPr bwMode="auto">
              <a:xfrm>
                <a:off x="5862" y="6220"/>
                <a:ext cx="4" cy="4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9"/>
                  </a:cxn>
                  <a:cxn ang="0">
                    <a:pos x="11" y="7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9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1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5663" y="633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2" name="Freeform 60"/>
              <p:cNvSpPr>
                <a:spLocks noChangeAspect="1"/>
              </p:cNvSpPr>
              <p:nvPr/>
            </p:nvSpPr>
            <p:spPr bwMode="auto">
              <a:xfrm>
                <a:off x="5640" y="6325"/>
                <a:ext cx="23" cy="11"/>
              </a:xfrm>
              <a:custGeom>
                <a:avLst/>
                <a:gdLst/>
                <a:ahLst/>
                <a:cxnLst>
                  <a:cxn ang="0">
                    <a:pos x="67" y="35"/>
                  </a:cxn>
                  <a:cxn ang="0">
                    <a:pos x="67" y="30"/>
                  </a:cxn>
                  <a:cxn ang="0">
                    <a:pos x="66" y="25"/>
                  </a:cxn>
                  <a:cxn ang="0">
                    <a:pos x="63" y="20"/>
                  </a:cxn>
                  <a:cxn ang="0">
                    <a:pos x="62" y="16"/>
                  </a:cxn>
                  <a:cxn ang="0">
                    <a:pos x="58" y="12"/>
                  </a:cxn>
                  <a:cxn ang="0">
                    <a:pos x="55" y="8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40" y="1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0" y="1"/>
                  </a:cxn>
                  <a:cxn ang="0">
                    <a:pos x="16" y="2"/>
                  </a:cxn>
                  <a:cxn ang="0">
                    <a:pos x="11" y="5"/>
                  </a:cxn>
                  <a:cxn ang="0">
                    <a:pos x="7" y="9"/>
                  </a:cxn>
                  <a:cxn ang="0">
                    <a:pos x="4" y="12"/>
                  </a:cxn>
                  <a:cxn ang="0">
                    <a:pos x="0" y="16"/>
                  </a:cxn>
                </a:cxnLst>
                <a:rect l="0" t="0" r="r" b="b"/>
                <a:pathLst>
                  <a:path w="67" h="35">
                    <a:moveTo>
                      <a:pt x="67" y="35"/>
                    </a:moveTo>
                    <a:lnTo>
                      <a:pt x="67" y="30"/>
                    </a:lnTo>
                    <a:lnTo>
                      <a:pt x="66" y="25"/>
                    </a:lnTo>
                    <a:lnTo>
                      <a:pt x="63" y="20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5" y="8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40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3" name="Line 61"/>
              <p:cNvSpPr>
                <a:spLocks noChangeAspect="1" noChangeShapeType="1"/>
              </p:cNvSpPr>
              <p:nvPr/>
            </p:nvSpPr>
            <p:spPr bwMode="auto">
              <a:xfrm flipH="1">
                <a:off x="5586" y="6330"/>
                <a:ext cx="54" cy="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4" name="Freeform 62"/>
              <p:cNvSpPr>
                <a:spLocks noChangeAspect="1"/>
              </p:cNvSpPr>
              <p:nvPr/>
            </p:nvSpPr>
            <p:spPr bwMode="auto">
              <a:xfrm>
                <a:off x="5579" y="6418"/>
                <a:ext cx="7" cy="5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8" y="10"/>
                  </a:cxn>
                  <a:cxn ang="0">
                    <a:pos x="13" y="21"/>
                  </a:cxn>
                  <a:cxn ang="0">
                    <a:pos x="8" y="30"/>
                  </a:cxn>
                  <a:cxn ang="0">
                    <a:pos x="6" y="41"/>
                  </a:cxn>
                  <a:cxn ang="0">
                    <a:pos x="3" y="52"/>
                  </a:cxn>
                  <a:cxn ang="0">
                    <a:pos x="2" y="62"/>
                  </a:cxn>
                  <a:cxn ang="0">
                    <a:pos x="0" y="73"/>
                  </a:cxn>
                  <a:cxn ang="0">
                    <a:pos x="0" y="85"/>
                  </a:cxn>
                  <a:cxn ang="0">
                    <a:pos x="2" y="96"/>
                  </a:cxn>
                  <a:cxn ang="0">
                    <a:pos x="3" y="107"/>
                  </a:cxn>
                  <a:cxn ang="0">
                    <a:pos x="6" y="118"/>
                  </a:cxn>
                  <a:cxn ang="0">
                    <a:pos x="8" y="128"/>
                  </a:cxn>
                  <a:cxn ang="0">
                    <a:pos x="13" y="138"/>
                  </a:cxn>
                  <a:cxn ang="0">
                    <a:pos x="18" y="148"/>
                  </a:cxn>
                  <a:cxn ang="0">
                    <a:pos x="23" y="158"/>
                  </a:cxn>
                </a:cxnLst>
                <a:rect l="0" t="0" r="r" b="b"/>
                <a:pathLst>
                  <a:path w="23" h="158">
                    <a:moveTo>
                      <a:pt x="23" y="0"/>
                    </a:moveTo>
                    <a:lnTo>
                      <a:pt x="18" y="10"/>
                    </a:lnTo>
                    <a:lnTo>
                      <a:pt x="13" y="21"/>
                    </a:lnTo>
                    <a:lnTo>
                      <a:pt x="8" y="30"/>
                    </a:lnTo>
                    <a:lnTo>
                      <a:pt x="6" y="41"/>
                    </a:lnTo>
                    <a:lnTo>
                      <a:pt x="3" y="5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85"/>
                    </a:lnTo>
                    <a:lnTo>
                      <a:pt x="2" y="96"/>
                    </a:lnTo>
                    <a:lnTo>
                      <a:pt x="3" y="107"/>
                    </a:lnTo>
                    <a:lnTo>
                      <a:pt x="6" y="118"/>
                    </a:lnTo>
                    <a:lnTo>
                      <a:pt x="8" y="128"/>
                    </a:lnTo>
                    <a:lnTo>
                      <a:pt x="13" y="138"/>
                    </a:lnTo>
                    <a:lnTo>
                      <a:pt x="18" y="148"/>
                    </a:lnTo>
                    <a:lnTo>
                      <a:pt x="23" y="1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5" name="Line 63"/>
              <p:cNvSpPr>
                <a:spLocks noChangeAspect="1" noChangeShapeType="1"/>
              </p:cNvSpPr>
              <p:nvPr/>
            </p:nvSpPr>
            <p:spPr bwMode="auto">
              <a:xfrm>
                <a:off x="5586" y="6470"/>
                <a:ext cx="54" cy="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6" name="Freeform 64"/>
              <p:cNvSpPr>
                <a:spLocks noChangeAspect="1"/>
              </p:cNvSpPr>
              <p:nvPr/>
            </p:nvSpPr>
            <p:spPr bwMode="auto">
              <a:xfrm>
                <a:off x="5640" y="6552"/>
                <a:ext cx="23" cy="12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3"/>
                  </a:cxn>
                  <a:cxn ang="0">
                    <a:pos x="7" y="25"/>
                  </a:cxn>
                  <a:cxn ang="0">
                    <a:pos x="11" y="29"/>
                  </a:cxn>
                  <a:cxn ang="0">
                    <a:pos x="16" y="32"/>
                  </a:cxn>
                  <a:cxn ang="0">
                    <a:pos x="20" y="33"/>
                  </a:cxn>
                  <a:cxn ang="0">
                    <a:pos x="25" y="35"/>
                  </a:cxn>
                  <a:cxn ang="0">
                    <a:pos x="31" y="35"/>
                  </a:cxn>
                  <a:cxn ang="0">
                    <a:pos x="36" y="35"/>
                  </a:cxn>
                  <a:cxn ang="0">
                    <a:pos x="40" y="33"/>
                  </a:cxn>
                  <a:cxn ang="0">
                    <a:pos x="46" y="32"/>
                  </a:cxn>
                  <a:cxn ang="0">
                    <a:pos x="50" y="29"/>
                  </a:cxn>
                  <a:cxn ang="0">
                    <a:pos x="55" y="27"/>
                  </a:cxn>
                  <a:cxn ang="0">
                    <a:pos x="58" y="23"/>
                  </a:cxn>
                  <a:cxn ang="0">
                    <a:pos x="62" y="19"/>
                  </a:cxn>
                  <a:cxn ang="0">
                    <a:pos x="63" y="15"/>
                  </a:cxn>
                  <a:cxn ang="0">
                    <a:pos x="66" y="9"/>
                  </a:cxn>
                  <a:cxn ang="0">
                    <a:pos x="67" y="4"/>
                  </a:cxn>
                  <a:cxn ang="0">
                    <a:pos x="67" y="0"/>
                  </a:cxn>
                </a:cxnLst>
                <a:rect l="0" t="0" r="r" b="b"/>
                <a:pathLst>
                  <a:path w="67" h="35">
                    <a:moveTo>
                      <a:pt x="0" y="19"/>
                    </a:moveTo>
                    <a:lnTo>
                      <a:pt x="4" y="23"/>
                    </a:lnTo>
                    <a:lnTo>
                      <a:pt x="7" y="25"/>
                    </a:lnTo>
                    <a:lnTo>
                      <a:pt x="11" y="29"/>
                    </a:lnTo>
                    <a:lnTo>
                      <a:pt x="16" y="32"/>
                    </a:lnTo>
                    <a:lnTo>
                      <a:pt x="20" y="33"/>
                    </a:lnTo>
                    <a:lnTo>
                      <a:pt x="25" y="35"/>
                    </a:lnTo>
                    <a:lnTo>
                      <a:pt x="31" y="35"/>
                    </a:lnTo>
                    <a:lnTo>
                      <a:pt x="36" y="35"/>
                    </a:lnTo>
                    <a:lnTo>
                      <a:pt x="40" y="33"/>
                    </a:lnTo>
                    <a:lnTo>
                      <a:pt x="46" y="32"/>
                    </a:lnTo>
                    <a:lnTo>
                      <a:pt x="50" y="29"/>
                    </a:lnTo>
                    <a:lnTo>
                      <a:pt x="55" y="27"/>
                    </a:lnTo>
                    <a:lnTo>
                      <a:pt x="58" y="23"/>
                    </a:lnTo>
                    <a:lnTo>
                      <a:pt x="62" y="19"/>
                    </a:lnTo>
                    <a:lnTo>
                      <a:pt x="63" y="15"/>
                    </a:lnTo>
                    <a:lnTo>
                      <a:pt x="66" y="9"/>
                    </a:lnTo>
                    <a:lnTo>
                      <a:pt x="67" y="4"/>
                    </a:lnTo>
                    <a:lnTo>
                      <a:pt x="6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7" name="Freeform 65"/>
              <p:cNvSpPr>
                <a:spLocks noChangeAspect="1"/>
              </p:cNvSpPr>
              <p:nvPr/>
            </p:nvSpPr>
            <p:spPr bwMode="auto">
              <a:xfrm>
                <a:off x="5663" y="6511"/>
                <a:ext cx="63" cy="41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0" y="30"/>
                  </a:cxn>
                  <a:cxn ang="0">
                    <a:pos x="93" y="0"/>
                  </a:cxn>
                  <a:cxn ang="0">
                    <a:pos x="191" y="24"/>
                  </a:cxn>
                </a:cxnLst>
                <a:rect l="0" t="0" r="r" b="b"/>
                <a:pathLst>
                  <a:path w="191" h="124">
                    <a:moveTo>
                      <a:pt x="0" y="124"/>
                    </a:moveTo>
                    <a:lnTo>
                      <a:pt x="0" y="30"/>
                    </a:lnTo>
                    <a:lnTo>
                      <a:pt x="93" y="0"/>
                    </a:lnTo>
                    <a:lnTo>
                      <a:pt x="191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8" name="Freeform 66"/>
              <p:cNvSpPr>
                <a:spLocks noChangeAspect="1"/>
              </p:cNvSpPr>
              <p:nvPr/>
            </p:nvSpPr>
            <p:spPr bwMode="auto">
              <a:xfrm>
                <a:off x="5663" y="6368"/>
                <a:ext cx="63" cy="10"/>
              </a:xfrm>
              <a:custGeom>
                <a:avLst/>
                <a:gdLst/>
                <a:ahLst/>
                <a:cxnLst>
                  <a:cxn ang="0">
                    <a:pos x="191" y="5"/>
                  </a:cxn>
                  <a:cxn ang="0">
                    <a:pos x="86" y="31"/>
                  </a:cxn>
                  <a:cxn ang="0">
                    <a:pos x="0" y="0"/>
                  </a:cxn>
                </a:cxnLst>
                <a:rect l="0" t="0" r="r" b="b"/>
                <a:pathLst>
                  <a:path w="191" h="31">
                    <a:moveTo>
                      <a:pt x="191" y="5"/>
                    </a:moveTo>
                    <a:lnTo>
                      <a:pt x="86" y="3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9" name="Freeform 67"/>
              <p:cNvSpPr>
                <a:spLocks noChangeAspect="1"/>
              </p:cNvSpPr>
              <p:nvPr/>
            </p:nvSpPr>
            <p:spPr bwMode="auto">
              <a:xfrm>
                <a:off x="5637" y="6479"/>
                <a:ext cx="1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4"/>
                  </a:cxn>
                  <a:cxn ang="0">
                    <a:pos x="12" y="7"/>
                  </a:cxn>
                  <a:cxn ang="0">
                    <a:pos x="19" y="9"/>
                  </a:cxn>
                  <a:cxn ang="0">
                    <a:pos x="26" y="11"/>
                  </a:cxn>
                  <a:cxn ang="0">
                    <a:pos x="32" y="11"/>
                  </a:cxn>
                  <a:cxn ang="0">
                    <a:pos x="39" y="11"/>
                  </a:cxn>
                  <a:cxn ang="0">
                    <a:pos x="46" y="10"/>
                  </a:cxn>
                  <a:cxn ang="0">
                    <a:pos x="53" y="9"/>
                  </a:cxn>
                </a:cxnLst>
                <a:rect l="0" t="0" r="r" b="b"/>
                <a:pathLst>
                  <a:path w="53" h="11">
                    <a:moveTo>
                      <a:pt x="0" y="0"/>
                    </a:moveTo>
                    <a:lnTo>
                      <a:pt x="7" y="4"/>
                    </a:lnTo>
                    <a:lnTo>
                      <a:pt x="12" y="7"/>
                    </a:lnTo>
                    <a:lnTo>
                      <a:pt x="19" y="9"/>
                    </a:lnTo>
                    <a:lnTo>
                      <a:pt x="26" y="11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46" y="10"/>
                    </a:lnTo>
                    <a:lnTo>
                      <a:pt x="53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0" name="Line 68"/>
              <p:cNvSpPr>
                <a:spLocks noChangeAspect="1" noChangeShapeType="1"/>
              </p:cNvSpPr>
              <p:nvPr/>
            </p:nvSpPr>
            <p:spPr bwMode="auto">
              <a:xfrm flipV="1">
                <a:off x="5654" y="6471"/>
                <a:ext cx="33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1" name="Freeform 69"/>
              <p:cNvSpPr>
                <a:spLocks noChangeAspect="1"/>
              </p:cNvSpPr>
              <p:nvPr/>
            </p:nvSpPr>
            <p:spPr bwMode="auto">
              <a:xfrm>
                <a:off x="5687" y="6470"/>
                <a:ext cx="11" cy="1"/>
              </a:xfrm>
              <a:custGeom>
                <a:avLst/>
                <a:gdLst/>
                <a:ahLst/>
                <a:cxnLst>
                  <a:cxn ang="0">
                    <a:pos x="32" y="1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3"/>
                  </a:cxn>
                </a:cxnLst>
                <a:rect l="0" t="0" r="r" b="b"/>
                <a:pathLst>
                  <a:path w="32" h="3">
                    <a:moveTo>
                      <a:pt x="32" y="1"/>
                    </a:moveTo>
                    <a:lnTo>
                      <a:pt x="27" y="0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2" name="Line 70"/>
              <p:cNvSpPr>
                <a:spLocks noChangeAspect="1" noChangeShapeType="1"/>
              </p:cNvSpPr>
              <p:nvPr/>
            </p:nvSpPr>
            <p:spPr bwMode="auto">
              <a:xfrm>
                <a:off x="5698" y="6471"/>
                <a:ext cx="1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3" name="Freeform 71"/>
              <p:cNvSpPr>
                <a:spLocks noChangeAspect="1"/>
              </p:cNvSpPr>
              <p:nvPr/>
            </p:nvSpPr>
            <p:spPr bwMode="auto">
              <a:xfrm>
                <a:off x="5712" y="6463"/>
                <a:ext cx="23" cy="12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36"/>
                  </a:cxn>
                  <a:cxn ang="0">
                    <a:pos x="14" y="36"/>
                  </a:cxn>
                  <a:cxn ang="0">
                    <a:pos x="20" y="36"/>
                  </a:cxn>
                  <a:cxn ang="0">
                    <a:pos x="27" y="35"/>
                  </a:cxn>
                  <a:cxn ang="0">
                    <a:pos x="34" y="32"/>
                  </a:cxn>
                  <a:cxn ang="0">
                    <a:pos x="41" y="30"/>
                  </a:cxn>
                  <a:cxn ang="0">
                    <a:pos x="46" y="27"/>
                  </a:cxn>
                  <a:cxn ang="0">
                    <a:pos x="53" y="23"/>
                  </a:cxn>
                  <a:cxn ang="0">
                    <a:pos x="57" y="18"/>
                  </a:cxn>
                  <a:cxn ang="0">
                    <a:pos x="62" y="12"/>
                  </a:cxn>
                  <a:cxn ang="0">
                    <a:pos x="66" y="7"/>
                  </a:cxn>
                  <a:cxn ang="0">
                    <a:pos x="69" y="0"/>
                  </a:cxn>
                </a:cxnLst>
                <a:rect l="0" t="0" r="r" b="b"/>
                <a:pathLst>
                  <a:path w="69" h="36">
                    <a:moveTo>
                      <a:pt x="0" y="35"/>
                    </a:moveTo>
                    <a:lnTo>
                      <a:pt x="7" y="36"/>
                    </a:lnTo>
                    <a:lnTo>
                      <a:pt x="14" y="36"/>
                    </a:lnTo>
                    <a:lnTo>
                      <a:pt x="20" y="36"/>
                    </a:lnTo>
                    <a:lnTo>
                      <a:pt x="27" y="35"/>
                    </a:lnTo>
                    <a:lnTo>
                      <a:pt x="34" y="32"/>
                    </a:lnTo>
                    <a:lnTo>
                      <a:pt x="41" y="30"/>
                    </a:lnTo>
                    <a:lnTo>
                      <a:pt x="46" y="27"/>
                    </a:lnTo>
                    <a:lnTo>
                      <a:pt x="53" y="23"/>
                    </a:lnTo>
                    <a:lnTo>
                      <a:pt x="57" y="18"/>
                    </a:lnTo>
                    <a:lnTo>
                      <a:pt x="62" y="12"/>
                    </a:lnTo>
                    <a:lnTo>
                      <a:pt x="66" y="7"/>
                    </a:lnTo>
                    <a:lnTo>
                      <a:pt x="6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4" name="Freeform 72"/>
              <p:cNvSpPr>
                <a:spLocks noChangeAspect="1"/>
              </p:cNvSpPr>
              <p:nvPr/>
            </p:nvSpPr>
            <p:spPr bwMode="auto">
              <a:xfrm>
                <a:off x="5732" y="6423"/>
                <a:ext cx="7" cy="40"/>
              </a:xfrm>
              <a:custGeom>
                <a:avLst/>
                <a:gdLst/>
                <a:ahLst/>
                <a:cxnLst>
                  <a:cxn ang="0">
                    <a:pos x="9" y="120"/>
                  </a:cxn>
                  <a:cxn ang="0">
                    <a:pos x="13" y="112"/>
                  </a:cxn>
                  <a:cxn ang="0">
                    <a:pos x="16" y="103"/>
                  </a:cxn>
                  <a:cxn ang="0">
                    <a:pos x="17" y="93"/>
                  </a:cxn>
                  <a:cxn ang="0">
                    <a:pos x="18" y="84"/>
                  </a:cxn>
                  <a:cxn ang="0">
                    <a:pos x="20" y="74"/>
                  </a:cxn>
                  <a:cxn ang="0">
                    <a:pos x="20" y="65"/>
                  </a:cxn>
                  <a:cxn ang="0">
                    <a:pos x="18" y="54"/>
                  </a:cxn>
                  <a:cxn ang="0">
                    <a:pos x="17" y="45"/>
                  </a:cxn>
                  <a:cxn ang="0">
                    <a:pos x="16" y="35"/>
                  </a:cxn>
                  <a:cxn ang="0">
                    <a:pos x="13" y="27"/>
                  </a:cxn>
                  <a:cxn ang="0">
                    <a:pos x="9" y="18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20" h="120">
                    <a:moveTo>
                      <a:pt x="9" y="120"/>
                    </a:moveTo>
                    <a:lnTo>
                      <a:pt x="13" y="112"/>
                    </a:lnTo>
                    <a:lnTo>
                      <a:pt x="16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20" y="74"/>
                    </a:lnTo>
                    <a:lnTo>
                      <a:pt x="20" y="65"/>
                    </a:lnTo>
                    <a:lnTo>
                      <a:pt x="18" y="54"/>
                    </a:lnTo>
                    <a:lnTo>
                      <a:pt x="17" y="45"/>
                    </a:lnTo>
                    <a:lnTo>
                      <a:pt x="16" y="35"/>
                    </a:lnTo>
                    <a:lnTo>
                      <a:pt x="13" y="27"/>
                    </a:lnTo>
                    <a:lnTo>
                      <a:pt x="9" y="18"/>
                    </a:ln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5" name="Freeform 73"/>
              <p:cNvSpPr>
                <a:spLocks noChangeAspect="1"/>
              </p:cNvSpPr>
              <p:nvPr/>
            </p:nvSpPr>
            <p:spPr bwMode="auto">
              <a:xfrm>
                <a:off x="5710" y="6414"/>
                <a:ext cx="22" cy="9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60" y="22"/>
                  </a:cxn>
                  <a:cxn ang="0">
                    <a:pos x="56" y="18"/>
                  </a:cxn>
                  <a:cxn ang="0">
                    <a:pos x="51" y="12"/>
                  </a:cxn>
                  <a:cxn ang="0">
                    <a:pos x="46" y="8"/>
                  </a:cxn>
                  <a:cxn ang="0">
                    <a:pos x="39" y="6"/>
                  </a:cxn>
                  <a:cxn ang="0">
                    <a:pos x="34" y="3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0" y="2"/>
                  </a:cxn>
                </a:cxnLst>
                <a:rect l="0" t="0" r="r" b="b"/>
                <a:pathLst>
                  <a:path w="65" h="27">
                    <a:moveTo>
                      <a:pt x="65" y="27"/>
                    </a:moveTo>
                    <a:lnTo>
                      <a:pt x="60" y="22"/>
                    </a:lnTo>
                    <a:lnTo>
                      <a:pt x="56" y="18"/>
                    </a:lnTo>
                    <a:lnTo>
                      <a:pt x="51" y="12"/>
                    </a:lnTo>
                    <a:lnTo>
                      <a:pt x="46" y="8"/>
                    </a:lnTo>
                    <a:lnTo>
                      <a:pt x="39" y="6"/>
                    </a:lnTo>
                    <a:lnTo>
                      <a:pt x="34" y="3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6" name="Line 74"/>
              <p:cNvSpPr>
                <a:spLocks noChangeAspect="1" noChangeShapeType="1"/>
              </p:cNvSpPr>
              <p:nvPr/>
            </p:nvSpPr>
            <p:spPr bwMode="auto">
              <a:xfrm flipH="1">
                <a:off x="5695" y="6414"/>
                <a:ext cx="1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7" name="Freeform 75"/>
              <p:cNvSpPr>
                <a:spLocks noChangeAspect="1"/>
              </p:cNvSpPr>
              <p:nvPr/>
            </p:nvSpPr>
            <p:spPr bwMode="auto">
              <a:xfrm>
                <a:off x="5683" y="6417"/>
                <a:ext cx="1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14" y="4"/>
                  </a:cxn>
                  <a:cxn ang="0">
                    <a:pos x="20" y="4"/>
                  </a:cxn>
                  <a:cxn ang="0">
                    <a:pos x="28" y="4"/>
                  </a:cxn>
                  <a:cxn ang="0">
                    <a:pos x="35" y="3"/>
                  </a:cxn>
                </a:cxnLst>
                <a:rect l="0" t="0" r="r" b="b"/>
                <a:pathLst>
                  <a:path w="35" h="4">
                    <a:moveTo>
                      <a:pt x="0" y="0"/>
                    </a:moveTo>
                    <a:lnTo>
                      <a:pt x="7" y="3"/>
                    </a:lnTo>
                    <a:lnTo>
                      <a:pt x="14" y="4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35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8" name="Line 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55" y="6407"/>
                <a:ext cx="28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9" name="Freeform 77"/>
              <p:cNvSpPr>
                <a:spLocks noChangeAspect="1"/>
              </p:cNvSpPr>
              <p:nvPr/>
            </p:nvSpPr>
            <p:spPr bwMode="auto">
              <a:xfrm>
                <a:off x="5636" y="6406"/>
                <a:ext cx="19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4" y="1"/>
                  </a:cxn>
                  <a:cxn ang="0">
                    <a:pos x="17" y="3"/>
                  </a:cxn>
                  <a:cxn ang="0">
                    <a:pos x="11" y="5"/>
                  </a:cxn>
                  <a:cxn ang="0">
                    <a:pos x="5" y="8"/>
                  </a:cxn>
                  <a:cxn ang="0">
                    <a:pos x="0" y="12"/>
                  </a:cxn>
                </a:cxnLst>
                <a:rect l="0" t="0" r="r" b="b"/>
                <a:pathLst>
                  <a:path w="55" h="12">
                    <a:moveTo>
                      <a:pt x="55" y="4"/>
                    </a:move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4" y="1"/>
                    </a:lnTo>
                    <a:lnTo>
                      <a:pt x="17" y="3"/>
                    </a:lnTo>
                    <a:lnTo>
                      <a:pt x="11" y="5"/>
                    </a:lnTo>
                    <a:lnTo>
                      <a:pt x="5" y="8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0" name="Freeform 78"/>
              <p:cNvSpPr>
                <a:spLocks noChangeAspect="1"/>
              </p:cNvSpPr>
              <p:nvPr/>
            </p:nvSpPr>
            <p:spPr bwMode="auto">
              <a:xfrm>
                <a:off x="5619" y="6410"/>
                <a:ext cx="18" cy="6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5" y="6"/>
                  </a:cxn>
                  <a:cxn ang="0">
                    <a:pos x="38" y="12"/>
                  </a:cxn>
                  <a:cxn ang="0">
                    <a:pos x="31" y="20"/>
                  </a:cxn>
                  <a:cxn ang="0">
                    <a:pos x="26" y="27"/>
                  </a:cxn>
                  <a:cxn ang="0">
                    <a:pos x="20" y="35"/>
                  </a:cxn>
                  <a:cxn ang="0">
                    <a:pos x="15" y="43"/>
                  </a:cxn>
                  <a:cxn ang="0">
                    <a:pos x="11" y="53"/>
                  </a:cxn>
                  <a:cxn ang="0">
                    <a:pos x="7" y="62"/>
                  </a:cxn>
                  <a:cxn ang="0">
                    <a:pos x="4" y="70"/>
                  </a:cxn>
                  <a:cxn ang="0">
                    <a:pos x="3" y="80"/>
                  </a:cxn>
                  <a:cxn ang="0">
                    <a:pos x="2" y="90"/>
                  </a:cxn>
                  <a:cxn ang="0">
                    <a:pos x="0" y="100"/>
                  </a:cxn>
                  <a:cxn ang="0">
                    <a:pos x="0" y="109"/>
                  </a:cxn>
                  <a:cxn ang="0">
                    <a:pos x="2" y="119"/>
                  </a:cxn>
                  <a:cxn ang="0">
                    <a:pos x="3" y="128"/>
                  </a:cxn>
                  <a:cxn ang="0">
                    <a:pos x="6" y="137"/>
                  </a:cxn>
                  <a:cxn ang="0">
                    <a:pos x="8" y="147"/>
                  </a:cxn>
                  <a:cxn ang="0">
                    <a:pos x="12" y="156"/>
                  </a:cxn>
                  <a:cxn ang="0">
                    <a:pos x="16" y="164"/>
                  </a:cxn>
                  <a:cxn ang="0">
                    <a:pos x="22" y="172"/>
                  </a:cxn>
                  <a:cxn ang="0">
                    <a:pos x="27" y="181"/>
                  </a:cxn>
                  <a:cxn ang="0">
                    <a:pos x="33" y="189"/>
                  </a:cxn>
                  <a:cxn ang="0">
                    <a:pos x="39" y="195"/>
                  </a:cxn>
                  <a:cxn ang="0">
                    <a:pos x="47" y="202"/>
                  </a:cxn>
                  <a:cxn ang="0">
                    <a:pos x="54" y="207"/>
                  </a:cxn>
                </a:cxnLst>
                <a:rect l="0" t="0" r="r" b="b"/>
                <a:pathLst>
                  <a:path w="54" h="207">
                    <a:moveTo>
                      <a:pt x="53" y="0"/>
                    </a:moveTo>
                    <a:lnTo>
                      <a:pt x="45" y="6"/>
                    </a:lnTo>
                    <a:lnTo>
                      <a:pt x="38" y="12"/>
                    </a:lnTo>
                    <a:lnTo>
                      <a:pt x="31" y="20"/>
                    </a:lnTo>
                    <a:lnTo>
                      <a:pt x="26" y="27"/>
                    </a:lnTo>
                    <a:lnTo>
                      <a:pt x="20" y="35"/>
                    </a:lnTo>
                    <a:lnTo>
                      <a:pt x="15" y="43"/>
                    </a:lnTo>
                    <a:lnTo>
                      <a:pt x="11" y="53"/>
                    </a:lnTo>
                    <a:lnTo>
                      <a:pt x="7" y="62"/>
                    </a:lnTo>
                    <a:lnTo>
                      <a:pt x="4" y="70"/>
                    </a:lnTo>
                    <a:lnTo>
                      <a:pt x="3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0" y="109"/>
                    </a:lnTo>
                    <a:lnTo>
                      <a:pt x="2" y="119"/>
                    </a:lnTo>
                    <a:lnTo>
                      <a:pt x="3" y="128"/>
                    </a:lnTo>
                    <a:lnTo>
                      <a:pt x="6" y="137"/>
                    </a:lnTo>
                    <a:lnTo>
                      <a:pt x="8" y="147"/>
                    </a:lnTo>
                    <a:lnTo>
                      <a:pt x="12" y="156"/>
                    </a:lnTo>
                    <a:lnTo>
                      <a:pt x="16" y="164"/>
                    </a:lnTo>
                    <a:lnTo>
                      <a:pt x="22" y="172"/>
                    </a:lnTo>
                    <a:lnTo>
                      <a:pt x="27" y="181"/>
                    </a:lnTo>
                    <a:lnTo>
                      <a:pt x="33" y="189"/>
                    </a:lnTo>
                    <a:lnTo>
                      <a:pt x="39" y="195"/>
                    </a:lnTo>
                    <a:lnTo>
                      <a:pt x="47" y="202"/>
                    </a:lnTo>
                    <a:lnTo>
                      <a:pt x="54" y="20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1" name="Freeform 79"/>
              <p:cNvSpPr>
                <a:spLocks noChangeAspect="1"/>
              </p:cNvSpPr>
              <p:nvPr/>
            </p:nvSpPr>
            <p:spPr bwMode="auto">
              <a:xfrm>
                <a:off x="5834" y="6476"/>
                <a:ext cx="3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2" y="17"/>
                  </a:cxn>
                  <a:cxn ang="0">
                    <a:pos x="5" y="22"/>
                  </a:cxn>
                  <a:cxn ang="0">
                    <a:pos x="8" y="27"/>
                  </a:cxn>
                  <a:cxn ang="0">
                    <a:pos x="12" y="31"/>
                  </a:cxn>
                  <a:cxn ang="0">
                    <a:pos x="16" y="35"/>
                  </a:cxn>
                  <a:cxn ang="0">
                    <a:pos x="20" y="39"/>
                  </a:cxn>
                  <a:cxn ang="0">
                    <a:pos x="25" y="42"/>
                  </a:cxn>
                  <a:cxn ang="0">
                    <a:pos x="30" y="45"/>
                  </a:cxn>
                  <a:cxn ang="0">
                    <a:pos x="36" y="46"/>
                  </a:cxn>
                  <a:cxn ang="0">
                    <a:pos x="41" y="47"/>
                  </a:cxn>
                  <a:cxn ang="0">
                    <a:pos x="48" y="47"/>
                  </a:cxn>
                  <a:cxn ang="0">
                    <a:pos x="53" y="47"/>
                  </a:cxn>
                  <a:cxn ang="0">
                    <a:pos x="59" y="46"/>
                  </a:cxn>
                  <a:cxn ang="0">
                    <a:pos x="64" y="45"/>
                  </a:cxn>
                  <a:cxn ang="0">
                    <a:pos x="70" y="42"/>
                  </a:cxn>
                  <a:cxn ang="0">
                    <a:pos x="75" y="39"/>
                  </a:cxn>
                  <a:cxn ang="0">
                    <a:pos x="79" y="35"/>
                  </a:cxn>
                  <a:cxn ang="0">
                    <a:pos x="83" y="31"/>
                  </a:cxn>
                  <a:cxn ang="0">
                    <a:pos x="87" y="27"/>
                  </a:cxn>
                  <a:cxn ang="0">
                    <a:pos x="90" y="22"/>
                  </a:cxn>
                  <a:cxn ang="0">
                    <a:pos x="92" y="17"/>
                  </a:cxn>
                  <a:cxn ang="0">
                    <a:pos x="94" y="11"/>
                  </a:cxn>
                  <a:cxn ang="0">
                    <a:pos x="95" y="6"/>
                  </a:cxn>
                  <a:cxn ang="0">
                    <a:pos x="95" y="0"/>
                  </a:cxn>
                </a:cxnLst>
                <a:rect l="0" t="0" r="r" b="b"/>
                <a:pathLst>
                  <a:path w="95" h="47">
                    <a:moveTo>
                      <a:pt x="0" y="0"/>
                    </a:moveTo>
                    <a:lnTo>
                      <a:pt x="0" y="6"/>
                    </a:lnTo>
                    <a:lnTo>
                      <a:pt x="1" y="11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8" y="27"/>
                    </a:lnTo>
                    <a:lnTo>
                      <a:pt x="12" y="31"/>
                    </a:lnTo>
                    <a:lnTo>
                      <a:pt x="16" y="35"/>
                    </a:lnTo>
                    <a:lnTo>
                      <a:pt x="20" y="39"/>
                    </a:lnTo>
                    <a:lnTo>
                      <a:pt x="25" y="42"/>
                    </a:lnTo>
                    <a:lnTo>
                      <a:pt x="30" y="45"/>
                    </a:lnTo>
                    <a:lnTo>
                      <a:pt x="36" y="46"/>
                    </a:lnTo>
                    <a:lnTo>
                      <a:pt x="41" y="47"/>
                    </a:lnTo>
                    <a:lnTo>
                      <a:pt x="48" y="47"/>
                    </a:lnTo>
                    <a:lnTo>
                      <a:pt x="53" y="47"/>
                    </a:lnTo>
                    <a:lnTo>
                      <a:pt x="59" y="46"/>
                    </a:lnTo>
                    <a:lnTo>
                      <a:pt x="64" y="45"/>
                    </a:lnTo>
                    <a:lnTo>
                      <a:pt x="70" y="42"/>
                    </a:lnTo>
                    <a:lnTo>
                      <a:pt x="75" y="39"/>
                    </a:lnTo>
                    <a:lnTo>
                      <a:pt x="79" y="35"/>
                    </a:lnTo>
                    <a:lnTo>
                      <a:pt x="83" y="31"/>
                    </a:lnTo>
                    <a:lnTo>
                      <a:pt x="87" y="27"/>
                    </a:lnTo>
                    <a:lnTo>
                      <a:pt x="90" y="22"/>
                    </a:lnTo>
                    <a:lnTo>
                      <a:pt x="92" y="17"/>
                    </a:lnTo>
                    <a:lnTo>
                      <a:pt x="94" y="11"/>
                    </a:lnTo>
                    <a:lnTo>
                      <a:pt x="95" y="6"/>
                    </a:lnTo>
                    <a:lnTo>
                      <a:pt x="9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2" name="Line 80"/>
              <p:cNvSpPr>
                <a:spLocks noChangeAspect="1" noChangeShapeType="1"/>
              </p:cNvSpPr>
              <p:nvPr/>
            </p:nvSpPr>
            <p:spPr bwMode="auto">
              <a:xfrm>
                <a:off x="5726" y="6230"/>
                <a:ext cx="1" cy="1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3" name="Freeform 81"/>
              <p:cNvSpPr>
                <a:spLocks noChangeAspect="1"/>
              </p:cNvSpPr>
              <p:nvPr/>
            </p:nvSpPr>
            <p:spPr bwMode="auto">
              <a:xfrm>
                <a:off x="5726" y="6223"/>
                <a:ext cx="9" cy="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3" y="12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3"/>
                  </a:cxn>
                </a:cxnLst>
                <a:rect l="0" t="0" r="r" b="b"/>
                <a:pathLst>
                  <a:path w="25" h="23">
                    <a:moveTo>
                      <a:pt x="25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3" y="12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4" name="Line 82"/>
              <p:cNvSpPr>
                <a:spLocks noChangeAspect="1" noChangeShapeType="1"/>
              </p:cNvSpPr>
              <p:nvPr/>
            </p:nvSpPr>
            <p:spPr bwMode="auto">
              <a:xfrm flipH="1">
                <a:off x="5735" y="6220"/>
                <a:ext cx="127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5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5866" y="6224"/>
                <a:ext cx="1" cy="1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6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5866" y="6338"/>
                <a:ext cx="1" cy="1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7" name="Line 85"/>
              <p:cNvSpPr>
                <a:spLocks noChangeAspect="1" noChangeShapeType="1"/>
              </p:cNvSpPr>
              <p:nvPr/>
            </p:nvSpPr>
            <p:spPr bwMode="auto">
              <a:xfrm>
                <a:off x="5834" y="6312"/>
                <a:ext cx="1" cy="1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8" name="Freeform 86"/>
              <p:cNvSpPr>
                <a:spLocks noChangeAspect="1"/>
              </p:cNvSpPr>
              <p:nvPr/>
            </p:nvSpPr>
            <p:spPr bwMode="auto">
              <a:xfrm>
                <a:off x="5833" y="6311"/>
                <a:ext cx="1" cy="1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9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5801" y="6311"/>
                <a:ext cx="32" cy="2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0" name="Freeform 88"/>
              <p:cNvSpPr>
                <a:spLocks noChangeAspect="1"/>
              </p:cNvSpPr>
              <p:nvPr/>
            </p:nvSpPr>
            <p:spPr bwMode="auto">
              <a:xfrm>
                <a:off x="5782" y="6584"/>
                <a:ext cx="19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7" y="45"/>
                  </a:cxn>
                  <a:cxn ang="0">
                    <a:pos x="14" y="45"/>
                  </a:cxn>
                  <a:cxn ang="0">
                    <a:pos x="19" y="43"/>
                  </a:cxn>
                  <a:cxn ang="0">
                    <a:pos x="26" y="40"/>
                  </a:cxn>
                  <a:cxn ang="0">
                    <a:pos x="31" y="37"/>
                  </a:cxn>
                  <a:cxn ang="0">
                    <a:pos x="37" y="33"/>
                  </a:cxn>
                  <a:cxn ang="0">
                    <a:pos x="42" y="29"/>
                  </a:cxn>
                  <a:cxn ang="0">
                    <a:pos x="46" y="24"/>
                  </a:cxn>
                  <a:cxn ang="0">
                    <a:pos x="50" y="19"/>
                  </a:cxn>
                  <a:cxn ang="0">
                    <a:pos x="54" y="12"/>
                  </a:cxn>
                  <a:cxn ang="0">
                    <a:pos x="57" y="6"/>
                  </a:cxn>
                  <a:cxn ang="0">
                    <a:pos x="58" y="0"/>
                  </a:cxn>
                </a:cxnLst>
                <a:rect l="0" t="0" r="r" b="b"/>
                <a:pathLst>
                  <a:path w="58" h="47">
                    <a:moveTo>
                      <a:pt x="0" y="47"/>
                    </a:moveTo>
                    <a:lnTo>
                      <a:pt x="7" y="45"/>
                    </a:lnTo>
                    <a:lnTo>
                      <a:pt x="14" y="45"/>
                    </a:lnTo>
                    <a:lnTo>
                      <a:pt x="19" y="43"/>
                    </a:lnTo>
                    <a:lnTo>
                      <a:pt x="26" y="40"/>
                    </a:lnTo>
                    <a:lnTo>
                      <a:pt x="31" y="37"/>
                    </a:lnTo>
                    <a:lnTo>
                      <a:pt x="37" y="33"/>
                    </a:lnTo>
                    <a:lnTo>
                      <a:pt x="42" y="29"/>
                    </a:lnTo>
                    <a:lnTo>
                      <a:pt x="46" y="24"/>
                    </a:lnTo>
                    <a:lnTo>
                      <a:pt x="50" y="19"/>
                    </a:lnTo>
                    <a:lnTo>
                      <a:pt x="54" y="12"/>
                    </a:lnTo>
                    <a:lnTo>
                      <a:pt x="57" y="6"/>
                    </a:lnTo>
                    <a:lnTo>
                      <a:pt x="5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1" name="Line 89"/>
              <p:cNvSpPr>
                <a:spLocks noChangeAspect="1" noChangeShapeType="1"/>
              </p:cNvSpPr>
              <p:nvPr/>
            </p:nvSpPr>
            <p:spPr bwMode="auto">
              <a:xfrm>
                <a:off x="5735" y="6600"/>
                <a:ext cx="4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2" name="Freeform 90"/>
              <p:cNvSpPr>
                <a:spLocks noChangeAspect="1"/>
              </p:cNvSpPr>
              <p:nvPr/>
            </p:nvSpPr>
            <p:spPr bwMode="auto">
              <a:xfrm>
                <a:off x="5726" y="6592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6" y="14"/>
                  </a:cxn>
                  <a:cxn ang="0">
                    <a:pos x="8" y="18"/>
                  </a:cxn>
                  <a:cxn ang="0">
                    <a:pos x="12" y="20"/>
                  </a:cxn>
                  <a:cxn ang="0">
                    <a:pos x="17" y="22"/>
                  </a:cxn>
                  <a:cxn ang="0">
                    <a:pos x="21" y="22"/>
                  </a:cxn>
                  <a:cxn ang="0">
                    <a:pos x="25" y="24"/>
                  </a:cxn>
                </a:cxnLst>
                <a:rect l="0" t="0" r="r" b="b"/>
                <a:pathLst>
                  <a:path w="25" h="24">
                    <a:moveTo>
                      <a:pt x="0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6" y="14"/>
                    </a:lnTo>
                    <a:lnTo>
                      <a:pt x="8" y="18"/>
                    </a:lnTo>
                    <a:lnTo>
                      <a:pt x="12" y="20"/>
                    </a:lnTo>
                    <a:lnTo>
                      <a:pt x="17" y="22"/>
                    </a:lnTo>
                    <a:lnTo>
                      <a:pt x="21" y="22"/>
                    </a:lnTo>
                    <a:lnTo>
                      <a:pt x="25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3" name="Line 91"/>
              <p:cNvSpPr>
                <a:spLocks noChangeAspect="1" noChangeShapeType="1"/>
              </p:cNvSpPr>
              <p:nvPr/>
            </p:nvSpPr>
            <p:spPr bwMode="auto">
              <a:xfrm>
                <a:off x="5726" y="6519"/>
                <a:ext cx="1" cy="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4" name="Freeform 92"/>
              <p:cNvSpPr>
                <a:spLocks noChangeAspect="1"/>
              </p:cNvSpPr>
              <p:nvPr/>
            </p:nvSpPr>
            <p:spPr bwMode="auto">
              <a:xfrm>
                <a:off x="5770" y="6345"/>
                <a:ext cx="22" cy="22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8" y="664"/>
                  </a:cxn>
                  <a:cxn ang="0">
                    <a:pos x="0" y="664"/>
                  </a:cxn>
                </a:cxnLst>
                <a:rect l="0" t="0" r="r" b="b"/>
                <a:pathLst>
                  <a:path w="66" h="664">
                    <a:moveTo>
                      <a:pt x="66" y="0"/>
                    </a:moveTo>
                    <a:lnTo>
                      <a:pt x="8" y="664"/>
                    </a:lnTo>
                    <a:lnTo>
                      <a:pt x="0" y="66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5" name="Freeform 93"/>
              <p:cNvSpPr>
                <a:spLocks noChangeAspect="1"/>
              </p:cNvSpPr>
              <p:nvPr/>
            </p:nvSpPr>
            <p:spPr bwMode="auto">
              <a:xfrm>
                <a:off x="5766" y="6562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2" y="6"/>
                  </a:cxn>
                  <a:cxn ang="0">
                    <a:pos x="3" y="8"/>
                  </a:cxn>
                  <a:cxn ang="0">
                    <a:pos x="4" y="10"/>
                  </a:cxn>
                  <a:cxn ang="0">
                    <a:pos x="7" y="11"/>
                  </a:cxn>
                  <a:cxn ang="0">
                    <a:pos x="10" y="13"/>
                  </a:cxn>
                  <a:cxn ang="0">
                    <a:pos x="12" y="13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lnTo>
                      <a:pt x="0" y="3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12" y="1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6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5766" y="6289"/>
                <a:ext cx="1" cy="2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7" name="Freeform 95"/>
              <p:cNvSpPr>
                <a:spLocks noChangeAspect="1"/>
              </p:cNvSpPr>
              <p:nvPr/>
            </p:nvSpPr>
            <p:spPr bwMode="auto">
              <a:xfrm>
                <a:off x="5766" y="6256"/>
                <a:ext cx="41" cy="33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08" y="6"/>
                  </a:cxn>
                  <a:cxn ang="0">
                    <a:pos x="94" y="14"/>
                  </a:cxn>
                  <a:cxn ang="0">
                    <a:pos x="81" y="23"/>
                  </a:cxn>
                  <a:cxn ang="0">
                    <a:pos x="68" y="32"/>
                  </a:cxn>
                  <a:cxn ang="0">
                    <a:pos x="55" y="41"/>
                  </a:cxn>
                  <a:cxn ang="0">
                    <a:pos x="43" y="52"/>
                  </a:cxn>
                  <a:cxn ang="0">
                    <a:pos x="31" y="62"/>
                  </a:cxn>
                  <a:cxn ang="0">
                    <a:pos x="20" y="74"/>
                  </a:cxn>
                  <a:cxn ang="0">
                    <a:pos x="10" y="86"/>
                  </a:cxn>
                  <a:cxn ang="0">
                    <a:pos x="0" y="98"/>
                  </a:cxn>
                </a:cxnLst>
                <a:rect l="0" t="0" r="r" b="b"/>
                <a:pathLst>
                  <a:path w="123" h="98">
                    <a:moveTo>
                      <a:pt x="123" y="0"/>
                    </a:moveTo>
                    <a:lnTo>
                      <a:pt x="108" y="6"/>
                    </a:lnTo>
                    <a:lnTo>
                      <a:pt x="94" y="14"/>
                    </a:lnTo>
                    <a:lnTo>
                      <a:pt x="81" y="23"/>
                    </a:lnTo>
                    <a:lnTo>
                      <a:pt x="68" y="32"/>
                    </a:lnTo>
                    <a:lnTo>
                      <a:pt x="55" y="41"/>
                    </a:lnTo>
                    <a:lnTo>
                      <a:pt x="43" y="52"/>
                    </a:lnTo>
                    <a:lnTo>
                      <a:pt x="31" y="62"/>
                    </a:lnTo>
                    <a:lnTo>
                      <a:pt x="20" y="74"/>
                    </a:lnTo>
                    <a:lnTo>
                      <a:pt x="10" y="86"/>
                    </a:lnTo>
                    <a:lnTo>
                      <a:pt x="0" y="9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8" name="Freeform 96"/>
              <p:cNvSpPr>
                <a:spLocks noChangeAspect="1"/>
              </p:cNvSpPr>
              <p:nvPr/>
            </p:nvSpPr>
            <p:spPr bwMode="auto">
              <a:xfrm>
                <a:off x="5807" y="6255"/>
                <a:ext cx="11" cy="12"/>
              </a:xfrm>
              <a:custGeom>
                <a:avLst/>
                <a:gdLst/>
                <a:ahLst/>
                <a:cxnLst>
                  <a:cxn ang="0">
                    <a:pos x="29" y="35"/>
                  </a:cxn>
                  <a:cxn ang="0">
                    <a:pos x="32" y="33"/>
                  </a:cxn>
                  <a:cxn ang="0">
                    <a:pos x="33" y="29"/>
                  </a:cxn>
                  <a:cxn ang="0">
                    <a:pos x="33" y="25"/>
                  </a:cxn>
                  <a:cxn ang="0">
                    <a:pos x="33" y="20"/>
                  </a:cxn>
                  <a:cxn ang="0">
                    <a:pos x="32" y="16"/>
                  </a:cxn>
                  <a:cxn ang="0">
                    <a:pos x="31" y="12"/>
                  </a:cxn>
                  <a:cxn ang="0">
                    <a:pos x="28" y="8"/>
                  </a:cxn>
                  <a:cxn ang="0">
                    <a:pos x="25" y="6"/>
                  </a:cxn>
                  <a:cxn ang="0">
                    <a:pos x="23" y="3"/>
                  </a:cxn>
                  <a:cxn ang="0">
                    <a:pos x="19" y="2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33" h="35">
                    <a:moveTo>
                      <a:pt x="29" y="35"/>
                    </a:moveTo>
                    <a:lnTo>
                      <a:pt x="32" y="33"/>
                    </a:lnTo>
                    <a:lnTo>
                      <a:pt x="33" y="29"/>
                    </a:lnTo>
                    <a:lnTo>
                      <a:pt x="33" y="25"/>
                    </a:lnTo>
                    <a:lnTo>
                      <a:pt x="33" y="20"/>
                    </a:lnTo>
                    <a:lnTo>
                      <a:pt x="32" y="16"/>
                    </a:lnTo>
                    <a:lnTo>
                      <a:pt x="31" y="12"/>
                    </a:lnTo>
                    <a:lnTo>
                      <a:pt x="28" y="8"/>
                    </a:lnTo>
                    <a:lnTo>
                      <a:pt x="25" y="6"/>
                    </a:lnTo>
                    <a:lnTo>
                      <a:pt x="23" y="3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9" name="Freeform 97"/>
              <p:cNvSpPr>
                <a:spLocks noChangeAspect="1"/>
              </p:cNvSpPr>
              <p:nvPr/>
            </p:nvSpPr>
            <p:spPr bwMode="auto">
              <a:xfrm>
                <a:off x="5801" y="6267"/>
                <a:ext cx="16" cy="6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11" y="68"/>
                  </a:cxn>
                  <a:cxn ang="0">
                    <a:pos x="0" y="199"/>
                  </a:cxn>
                </a:cxnLst>
                <a:rect l="0" t="0" r="r" b="b"/>
                <a:pathLst>
                  <a:path w="48" h="199">
                    <a:moveTo>
                      <a:pt x="48" y="0"/>
                    </a:moveTo>
                    <a:lnTo>
                      <a:pt x="11" y="68"/>
                    </a:lnTo>
                    <a:lnTo>
                      <a:pt x="0" y="19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0" name="Line 98"/>
              <p:cNvSpPr>
                <a:spLocks noChangeAspect="1" noChangeShapeType="1"/>
              </p:cNvSpPr>
              <p:nvPr/>
            </p:nvSpPr>
            <p:spPr bwMode="auto">
              <a:xfrm flipH="1">
                <a:off x="5792" y="6333"/>
                <a:ext cx="9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1" name="Line 99"/>
              <p:cNvSpPr>
                <a:spLocks noChangeAspect="1" noChangeShapeType="1"/>
              </p:cNvSpPr>
              <p:nvPr/>
            </p:nvSpPr>
            <p:spPr bwMode="auto">
              <a:xfrm>
                <a:off x="5726" y="6329"/>
                <a:ext cx="1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2" name="Line 100"/>
              <p:cNvSpPr>
                <a:spLocks noChangeAspect="1" noChangeShapeType="1"/>
              </p:cNvSpPr>
              <p:nvPr/>
            </p:nvSpPr>
            <p:spPr bwMode="auto">
              <a:xfrm flipH="1">
                <a:off x="7695" y="7329"/>
                <a:ext cx="6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3" name="Line 101"/>
              <p:cNvSpPr>
                <a:spLocks noChangeAspect="1" noChangeShapeType="1"/>
              </p:cNvSpPr>
              <p:nvPr/>
            </p:nvSpPr>
            <p:spPr bwMode="auto">
              <a:xfrm flipH="1">
                <a:off x="7765" y="7139"/>
                <a:ext cx="77" cy="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4" name="Line 102"/>
              <p:cNvSpPr>
                <a:spLocks noChangeAspect="1" noChangeShapeType="1"/>
              </p:cNvSpPr>
              <p:nvPr/>
            </p:nvSpPr>
            <p:spPr bwMode="auto">
              <a:xfrm flipH="1">
                <a:off x="7645" y="7279"/>
                <a:ext cx="56" cy="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5" name="Line 103"/>
              <p:cNvSpPr>
                <a:spLocks noChangeAspect="1" noChangeShapeType="1"/>
              </p:cNvSpPr>
              <p:nvPr/>
            </p:nvSpPr>
            <p:spPr bwMode="auto">
              <a:xfrm flipH="1">
                <a:off x="7808" y="7089"/>
                <a:ext cx="34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6" name="Line 104"/>
              <p:cNvSpPr>
                <a:spLocks noChangeAspect="1" noChangeShapeType="1"/>
              </p:cNvSpPr>
              <p:nvPr/>
            </p:nvSpPr>
            <p:spPr bwMode="auto">
              <a:xfrm flipH="1">
                <a:off x="7594" y="7284"/>
                <a:ext cx="53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7" name="Line 105"/>
              <p:cNvSpPr>
                <a:spLocks noChangeAspect="1" noChangeShapeType="1"/>
              </p:cNvSpPr>
              <p:nvPr/>
            </p:nvSpPr>
            <p:spPr bwMode="auto">
              <a:xfrm flipH="1">
                <a:off x="7747" y="7151"/>
                <a:ext cx="33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8" name="Line 106"/>
              <p:cNvSpPr>
                <a:spLocks noChangeAspect="1" noChangeShapeType="1"/>
              </p:cNvSpPr>
              <p:nvPr/>
            </p:nvSpPr>
            <p:spPr bwMode="auto">
              <a:xfrm flipH="1">
                <a:off x="7657" y="7230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9" name="Line 107"/>
              <p:cNvSpPr>
                <a:spLocks noChangeAspect="1" noChangeShapeType="1"/>
              </p:cNvSpPr>
              <p:nvPr/>
            </p:nvSpPr>
            <p:spPr bwMode="auto">
              <a:xfrm flipH="1">
                <a:off x="7797" y="7058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0" name="Line 108"/>
              <p:cNvSpPr>
                <a:spLocks noChangeAspect="1" noChangeShapeType="1"/>
              </p:cNvSpPr>
              <p:nvPr/>
            </p:nvSpPr>
            <p:spPr bwMode="auto">
              <a:xfrm flipH="1">
                <a:off x="7561" y="7258"/>
                <a:ext cx="63" cy="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1" name="Line 109"/>
              <p:cNvSpPr>
                <a:spLocks noChangeAspect="1" noChangeShapeType="1"/>
              </p:cNvSpPr>
              <p:nvPr/>
            </p:nvSpPr>
            <p:spPr bwMode="auto">
              <a:xfrm flipH="1">
                <a:off x="7661" y="7139"/>
                <a:ext cx="82" cy="8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2" name="Line 110"/>
              <p:cNvSpPr>
                <a:spLocks noChangeAspect="1" noChangeShapeType="1"/>
              </p:cNvSpPr>
              <p:nvPr/>
            </p:nvSpPr>
            <p:spPr bwMode="auto">
              <a:xfrm flipH="1">
                <a:off x="7749" y="7028"/>
                <a:ext cx="55" cy="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3" name="Line 111"/>
              <p:cNvSpPr>
                <a:spLocks noChangeAspect="1" noChangeShapeType="1"/>
              </p:cNvSpPr>
              <p:nvPr/>
            </p:nvSpPr>
            <p:spPr bwMode="auto">
              <a:xfrm flipH="1">
                <a:off x="7561" y="7239"/>
                <a:ext cx="33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4" name="Line 112"/>
              <p:cNvSpPr>
                <a:spLocks noChangeAspect="1" noChangeShapeType="1"/>
              </p:cNvSpPr>
              <p:nvPr/>
            </p:nvSpPr>
            <p:spPr bwMode="auto">
              <a:xfrm flipH="1">
                <a:off x="7661" y="7136"/>
                <a:ext cx="36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5" name="Line 113"/>
              <p:cNvSpPr>
                <a:spLocks noChangeAspect="1" noChangeShapeType="1"/>
              </p:cNvSpPr>
              <p:nvPr/>
            </p:nvSpPr>
            <p:spPr bwMode="auto">
              <a:xfrm flipH="1">
                <a:off x="7595" y="7196"/>
                <a:ext cx="42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6" name="Line 114"/>
              <p:cNvSpPr>
                <a:spLocks noChangeAspect="1" noChangeShapeType="1"/>
              </p:cNvSpPr>
              <p:nvPr/>
            </p:nvSpPr>
            <p:spPr bwMode="auto">
              <a:xfrm flipH="1">
                <a:off x="7765" y="6997"/>
                <a:ext cx="21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7" name="Line 115"/>
              <p:cNvSpPr>
                <a:spLocks noChangeAspect="1" noChangeShapeType="1"/>
              </p:cNvSpPr>
              <p:nvPr/>
            </p:nvSpPr>
            <p:spPr bwMode="auto">
              <a:xfrm flipH="1">
                <a:off x="7561" y="7189"/>
                <a:ext cx="33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8" name="Line 116"/>
              <p:cNvSpPr>
                <a:spLocks noChangeAspect="1" noChangeShapeType="1"/>
              </p:cNvSpPr>
              <p:nvPr/>
            </p:nvSpPr>
            <p:spPr bwMode="auto">
              <a:xfrm flipH="1">
                <a:off x="7661" y="7045"/>
                <a:ext cx="77" cy="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9" name="Line 117"/>
              <p:cNvSpPr>
                <a:spLocks noChangeAspect="1" noChangeShapeType="1"/>
              </p:cNvSpPr>
              <p:nvPr/>
            </p:nvSpPr>
            <p:spPr bwMode="auto">
              <a:xfrm flipH="1">
                <a:off x="7602" y="7142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0" name="Line 118"/>
              <p:cNvSpPr>
                <a:spLocks noChangeAspect="1" noChangeShapeType="1"/>
              </p:cNvSpPr>
              <p:nvPr/>
            </p:nvSpPr>
            <p:spPr bwMode="auto">
              <a:xfrm flipH="1">
                <a:off x="7661" y="7032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1" name="Line 119"/>
              <p:cNvSpPr>
                <a:spLocks noChangeAspect="1" noChangeShapeType="1"/>
              </p:cNvSpPr>
              <p:nvPr/>
            </p:nvSpPr>
            <p:spPr bwMode="auto">
              <a:xfrm flipH="1">
                <a:off x="7561" y="7140"/>
                <a:ext cx="33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2" name="Line 120"/>
              <p:cNvSpPr>
                <a:spLocks noChangeAspect="1" noChangeShapeType="1"/>
              </p:cNvSpPr>
              <p:nvPr/>
            </p:nvSpPr>
            <p:spPr bwMode="auto">
              <a:xfrm flipH="1">
                <a:off x="7608" y="7088"/>
                <a:ext cx="38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3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7661" y="6983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4" name="Line 122"/>
              <p:cNvSpPr>
                <a:spLocks noChangeAspect="1" noChangeShapeType="1"/>
              </p:cNvSpPr>
              <p:nvPr/>
            </p:nvSpPr>
            <p:spPr bwMode="auto">
              <a:xfrm flipH="1">
                <a:off x="7561" y="7091"/>
                <a:ext cx="33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5" name="Line 123"/>
              <p:cNvSpPr>
                <a:spLocks noChangeAspect="1" noChangeShapeType="1"/>
              </p:cNvSpPr>
              <p:nvPr/>
            </p:nvSpPr>
            <p:spPr bwMode="auto">
              <a:xfrm flipH="1">
                <a:off x="7615" y="7034"/>
                <a:ext cx="36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6" name="Line 124"/>
              <p:cNvSpPr>
                <a:spLocks noChangeAspect="1" noChangeShapeType="1"/>
              </p:cNvSpPr>
              <p:nvPr/>
            </p:nvSpPr>
            <p:spPr bwMode="auto">
              <a:xfrm flipH="1">
                <a:off x="7621" y="6957"/>
                <a:ext cx="56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7" name="Line 125"/>
              <p:cNvSpPr>
                <a:spLocks noChangeAspect="1" noChangeShapeType="1"/>
              </p:cNvSpPr>
              <p:nvPr/>
            </p:nvSpPr>
            <p:spPr bwMode="auto">
              <a:xfrm>
                <a:off x="7765" y="7002"/>
                <a:ext cx="62" cy="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8" name="Line 126"/>
              <p:cNvSpPr>
                <a:spLocks noChangeAspect="1" noChangeShapeType="1"/>
              </p:cNvSpPr>
              <p:nvPr/>
            </p:nvSpPr>
            <p:spPr bwMode="auto">
              <a:xfrm>
                <a:off x="7671" y="6957"/>
                <a:ext cx="30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9" name="Line 127"/>
              <p:cNvSpPr>
                <a:spLocks noChangeAspect="1" noChangeShapeType="1"/>
              </p:cNvSpPr>
              <p:nvPr/>
            </p:nvSpPr>
            <p:spPr bwMode="auto">
              <a:xfrm>
                <a:off x="7754" y="7040"/>
                <a:ext cx="91" cy="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0" name="Line 128"/>
              <p:cNvSpPr>
                <a:spLocks noChangeAspect="1" noChangeShapeType="1"/>
              </p:cNvSpPr>
              <p:nvPr/>
            </p:nvSpPr>
            <p:spPr bwMode="auto">
              <a:xfrm>
                <a:off x="7630" y="6966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1" name="Line 129"/>
              <p:cNvSpPr>
                <a:spLocks noChangeAspect="1" noChangeShapeType="1"/>
              </p:cNvSpPr>
              <p:nvPr/>
            </p:nvSpPr>
            <p:spPr bwMode="auto">
              <a:xfrm>
                <a:off x="7801" y="7137"/>
                <a:ext cx="26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2" name="Line 130"/>
              <p:cNvSpPr>
                <a:spLocks noChangeAspect="1" noChangeShapeType="1"/>
              </p:cNvSpPr>
              <p:nvPr/>
            </p:nvSpPr>
            <p:spPr bwMode="auto">
              <a:xfrm>
                <a:off x="7661" y="6997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3" name="Line 131"/>
              <p:cNvSpPr>
                <a:spLocks noChangeAspect="1" noChangeShapeType="1"/>
              </p:cNvSpPr>
              <p:nvPr/>
            </p:nvSpPr>
            <p:spPr bwMode="auto">
              <a:xfrm>
                <a:off x="7703" y="7039"/>
                <a:ext cx="45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4" name="Line 132"/>
              <p:cNvSpPr>
                <a:spLocks noChangeAspect="1" noChangeShapeType="1"/>
              </p:cNvSpPr>
              <p:nvPr/>
            </p:nvSpPr>
            <p:spPr bwMode="auto">
              <a:xfrm>
                <a:off x="7622" y="7007"/>
                <a:ext cx="29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5" name="Line 133"/>
              <p:cNvSpPr>
                <a:spLocks noChangeAspect="1" noChangeShapeType="1"/>
              </p:cNvSpPr>
              <p:nvPr/>
            </p:nvSpPr>
            <p:spPr bwMode="auto">
              <a:xfrm>
                <a:off x="7761" y="714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6" name="Line 134"/>
              <p:cNvSpPr>
                <a:spLocks noChangeAspect="1" noChangeShapeType="1"/>
              </p:cNvSpPr>
              <p:nvPr/>
            </p:nvSpPr>
            <p:spPr bwMode="auto">
              <a:xfrm>
                <a:off x="7661" y="7046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7" name="Line 135"/>
              <p:cNvSpPr>
                <a:spLocks noChangeAspect="1" noChangeShapeType="1"/>
              </p:cNvSpPr>
              <p:nvPr/>
            </p:nvSpPr>
            <p:spPr bwMode="auto">
              <a:xfrm>
                <a:off x="7617" y="7051"/>
                <a:ext cx="29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8" name="Line 136"/>
              <p:cNvSpPr>
                <a:spLocks noChangeAspect="1" noChangeShapeType="1"/>
              </p:cNvSpPr>
              <p:nvPr/>
            </p:nvSpPr>
            <p:spPr bwMode="auto">
              <a:xfrm>
                <a:off x="7765" y="7199"/>
                <a:ext cx="24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9" name="Line 137"/>
              <p:cNvSpPr>
                <a:spLocks noChangeAspect="1" noChangeShapeType="1"/>
              </p:cNvSpPr>
              <p:nvPr/>
            </p:nvSpPr>
            <p:spPr bwMode="auto">
              <a:xfrm>
                <a:off x="7661" y="7096"/>
                <a:ext cx="30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0" name="Line 138"/>
              <p:cNvSpPr>
                <a:spLocks noChangeAspect="1" noChangeShapeType="1"/>
              </p:cNvSpPr>
              <p:nvPr/>
            </p:nvSpPr>
            <p:spPr bwMode="auto">
              <a:xfrm>
                <a:off x="7709" y="7143"/>
                <a:ext cx="41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1" name="Line 139"/>
              <p:cNvSpPr>
                <a:spLocks noChangeAspect="1" noChangeShapeType="1"/>
              </p:cNvSpPr>
              <p:nvPr/>
            </p:nvSpPr>
            <p:spPr bwMode="auto">
              <a:xfrm>
                <a:off x="7582" y="7066"/>
                <a:ext cx="11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2" name="Line 140"/>
              <p:cNvSpPr>
                <a:spLocks noChangeAspect="1" noChangeShapeType="1"/>
              </p:cNvSpPr>
              <p:nvPr/>
            </p:nvSpPr>
            <p:spPr bwMode="auto">
              <a:xfrm>
                <a:off x="7661" y="7145"/>
                <a:ext cx="43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3" name="Line 141"/>
              <p:cNvSpPr>
                <a:spLocks noChangeAspect="1" noChangeShapeType="1"/>
              </p:cNvSpPr>
              <p:nvPr/>
            </p:nvSpPr>
            <p:spPr bwMode="auto">
              <a:xfrm>
                <a:off x="7612" y="7096"/>
                <a:ext cx="30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4" name="Line 142"/>
              <p:cNvSpPr>
                <a:spLocks noChangeAspect="1" noChangeShapeType="1"/>
              </p:cNvSpPr>
              <p:nvPr/>
            </p:nvSpPr>
            <p:spPr bwMode="auto">
              <a:xfrm>
                <a:off x="7561" y="7095"/>
                <a:ext cx="33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5" name="Line 143"/>
              <p:cNvSpPr>
                <a:spLocks noChangeAspect="1" noChangeShapeType="1"/>
              </p:cNvSpPr>
              <p:nvPr/>
            </p:nvSpPr>
            <p:spPr bwMode="auto">
              <a:xfrm>
                <a:off x="7661" y="7194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6" name="Line 144"/>
              <p:cNvSpPr>
                <a:spLocks noChangeAspect="1" noChangeShapeType="1"/>
              </p:cNvSpPr>
              <p:nvPr/>
            </p:nvSpPr>
            <p:spPr bwMode="auto">
              <a:xfrm>
                <a:off x="7607" y="7140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7" name="Line 145"/>
              <p:cNvSpPr>
                <a:spLocks noChangeAspect="1" noChangeShapeType="1"/>
              </p:cNvSpPr>
              <p:nvPr/>
            </p:nvSpPr>
            <p:spPr bwMode="auto">
              <a:xfrm>
                <a:off x="7561" y="7144"/>
                <a:ext cx="33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8" name="Line 146"/>
              <p:cNvSpPr>
                <a:spLocks noChangeAspect="1" noChangeShapeType="1"/>
              </p:cNvSpPr>
              <p:nvPr/>
            </p:nvSpPr>
            <p:spPr bwMode="auto">
              <a:xfrm>
                <a:off x="7661" y="7244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9" name="Line 147"/>
              <p:cNvSpPr>
                <a:spLocks noChangeAspect="1" noChangeShapeType="1"/>
              </p:cNvSpPr>
              <p:nvPr/>
            </p:nvSpPr>
            <p:spPr bwMode="auto">
              <a:xfrm>
                <a:off x="7602" y="7184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0" name="Line 148"/>
              <p:cNvSpPr>
                <a:spLocks noChangeAspect="1" noChangeShapeType="1"/>
              </p:cNvSpPr>
              <p:nvPr/>
            </p:nvSpPr>
            <p:spPr bwMode="auto">
              <a:xfrm>
                <a:off x="7561" y="7193"/>
                <a:ext cx="33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1" name="Line 149"/>
              <p:cNvSpPr>
                <a:spLocks noChangeAspect="1" noChangeShapeType="1"/>
              </p:cNvSpPr>
              <p:nvPr/>
            </p:nvSpPr>
            <p:spPr bwMode="auto">
              <a:xfrm>
                <a:off x="7650" y="7281"/>
                <a:ext cx="49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2" name="Line 150"/>
              <p:cNvSpPr>
                <a:spLocks noChangeAspect="1" noChangeShapeType="1"/>
              </p:cNvSpPr>
              <p:nvPr/>
            </p:nvSpPr>
            <p:spPr bwMode="auto">
              <a:xfrm>
                <a:off x="7596" y="7228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3" name="Line 151"/>
              <p:cNvSpPr>
                <a:spLocks noChangeAspect="1" noChangeShapeType="1"/>
              </p:cNvSpPr>
              <p:nvPr/>
            </p:nvSpPr>
            <p:spPr bwMode="auto">
              <a:xfrm>
                <a:off x="7561" y="7243"/>
                <a:ext cx="49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4" name="Line 152"/>
              <p:cNvSpPr>
                <a:spLocks noChangeAspect="1" noChangeShapeType="1"/>
              </p:cNvSpPr>
              <p:nvPr/>
            </p:nvSpPr>
            <p:spPr bwMode="auto">
              <a:xfrm>
                <a:off x="7620" y="7301"/>
                <a:ext cx="34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5" name="Line 153"/>
              <p:cNvSpPr>
                <a:spLocks noChangeAspect="1" noChangeShapeType="1"/>
              </p:cNvSpPr>
              <p:nvPr/>
            </p:nvSpPr>
            <p:spPr bwMode="auto">
              <a:xfrm>
                <a:off x="7561" y="7292"/>
                <a:ext cx="45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6" name="Freeform 154"/>
              <p:cNvSpPr>
                <a:spLocks noChangeAspect="1"/>
              </p:cNvSpPr>
              <p:nvPr/>
            </p:nvSpPr>
            <p:spPr bwMode="auto">
              <a:xfrm>
                <a:off x="7561" y="7333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5"/>
                  </a:cxn>
                  <a:cxn ang="0">
                    <a:pos x="2" y="8"/>
                  </a:cxn>
                  <a:cxn ang="0">
                    <a:pos x="5" y="9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" y="2"/>
                    </a:lnTo>
                    <a:lnTo>
                      <a:pt x="1" y="5"/>
                    </a:lnTo>
                    <a:lnTo>
                      <a:pt x="2" y="8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3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7" name="Line 155"/>
              <p:cNvSpPr>
                <a:spLocks noChangeAspect="1" noChangeShapeType="1"/>
              </p:cNvSpPr>
              <p:nvPr/>
            </p:nvSpPr>
            <p:spPr bwMode="auto">
              <a:xfrm>
                <a:off x="7765" y="7190"/>
                <a:ext cx="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8" name="Freeform 156"/>
              <p:cNvSpPr>
                <a:spLocks noChangeAspect="1"/>
              </p:cNvSpPr>
              <p:nvPr/>
            </p:nvSpPr>
            <p:spPr bwMode="auto">
              <a:xfrm>
                <a:off x="7765" y="7221"/>
                <a:ext cx="2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5" y="20"/>
                  </a:cxn>
                  <a:cxn ang="0">
                    <a:pos x="8" y="24"/>
                  </a:cxn>
                  <a:cxn ang="0">
                    <a:pos x="12" y="28"/>
                  </a:cxn>
                  <a:cxn ang="0">
                    <a:pos x="16" y="31"/>
                  </a:cxn>
                  <a:cxn ang="0">
                    <a:pos x="21" y="34"/>
                  </a:cxn>
                  <a:cxn ang="0">
                    <a:pos x="26" y="35"/>
                  </a:cxn>
                  <a:cxn ang="0">
                    <a:pos x="31" y="37"/>
                  </a:cxn>
                  <a:cxn ang="0">
                    <a:pos x="36" y="37"/>
                  </a:cxn>
                  <a:cxn ang="0">
                    <a:pos x="42" y="37"/>
                  </a:cxn>
                  <a:cxn ang="0">
                    <a:pos x="46" y="35"/>
                  </a:cxn>
                  <a:cxn ang="0">
                    <a:pos x="51" y="34"/>
                  </a:cxn>
                  <a:cxn ang="0">
                    <a:pos x="55" y="31"/>
                  </a:cxn>
                  <a:cxn ang="0">
                    <a:pos x="59" y="27"/>
                  </a:cxn>
                  <a:cxn ang="0">
                    <a:pos x="63" y="24"/>
                  </a:cxn>
                  <a:cxn ang="0">
                    <a:pos x="66" y="19"/>
                  </a:cxn>
                </a:cxnLst>
                <a:rect l="0" t="0" r="r" b="b"/>
                <a:pathLst>
                  <a:path w="66" h="37">
                    <a:moveTo>
                      <a:pt x="0" y="0"/>
                    </a:moveTo>
                    <a:lnTo>
                      <a:pt x="0" y="6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5" y="20"/>
                    </a:lnTo>
                    <a:lnTo>
                      <a:pt x="8" y="24"/>
                    </a:lnTo>
                    <a:lnTo>
                      <a:pt x="12" y="28"/>
                    </a:lnTo>
                    <a:lnTo>
                      <a:pt x="16" y="31"/>
                    </a:lnTo>
                    <a:lnTo>
                      <a:pt x="21" y="34"/>
                    </a:lnTo>
                    <a:lnTo>
                      <a:pt x="26" y="35"/>
                    </a:lnTo>
                    <a:lnTo>
                      <a:pt x="31" y="37"/>
                    </a:lnTo>
                    <a:lnTo>
                      <a:pt x="36" y="37"/>
                    </a:lnTo>
                    <a:lnTo>
                      <a:pt x="42" y="37"/>
                    </a:lnTo>
                    <a:lnTo>
                      <a:pt x="46" y="35"/>
                    </a:lnTo>
                    <a:lnTo>
                      <a:pt x="51" y="34"/>
                    </a:lnTo>
                    <a:lnTo>
                      <a:pt x="55" y="31"/>
                    </a:lnTo>
                    <a:lnTo>
                      <a:pt x="59" y="27"/>
                    </a:lnTo>
                    <a:lnTo>
                      <a:pt x="63" y="24"/>
                    </a:lnTo>
                    <a:lnTo>
                      <a:pt x="66" y="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9" name="Line 157"/>
              <p:cNvSpPr>
                <a:spLocks noChangeAspect="1" noChangeShapeType="1"/>
              </p:cNvSpPr>
              <p:nvPr/>
            </p:nvSpPr>
            <p:spPr bwMode="auto">
              <a:xfrm flipV="1">
                <a:off x="7787" y="7140"/>
                <a:ext cx="54" cy="8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0" name="Freeform 158"/>
              <p:cNvSpPr>
                <a:spLocks noChangeAspect="1"/>
              </p:cNvSpPr>
              <p:nvPr/>
            </p:nvSpPr>
            <p:spPr bwMode="auto">
              <a:xfrm>
                <a:off x="7841" y="7087"/>
                <a:ext cx="7" cy="53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5" y="148"/>
                  </a:cxn>
                  <a:cxn ang="0">
                    <a:pos x="9" y="137"/>
                  </a:cxn>
                  <a:cxn ang="0">
                    <a:pos x="13" y="128"/>
                  </a:cxn>
                  <a:cxn ang="0">
                    <a:pos x="17" y="117"/>
                  </a:cxn>
                  <a:cxn ang="0">
                    <a:pos x="20" y="106"/>
                  </a:cxn>
                  <a:cxn ang="0">
                    <a:pos x="21" y="96"/>
                  </a:cxn>
                  <a:cxn ang="0">
                    <a:pos x="21" y="84"/>
                  </a:cxn>
                  <a:cxn ang="0">
                    <a:pos x="21" y="73"/>
                  </a:cxn>
                  <a:cxn ang="0">
                    <a:pos x="21" y="62"/>
                  </a:cxn>
                  <a:cxn ang="0">
                    <a:pos x="20" y="51"/>
                  </a:cxn>
                  <a:cxn ang="0">
                    <a:pos x="17" y="41"/>
                  </a:cxn>
                  <a:cxn ang="0">
                    <a:pos x="13" y="30"/>
                  </a:cxn>
                  <a:cxn ang="0">
                    <a:pos x="9" y="19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21" h="158">
                    <a:moveTo>
                      <a:pt x="0" y="158"/>
                    </a:moveTo>
                    <a:lnTo>
                      <a:pt x="5" y="148"/>
                    </a:lnTo>
                    <a:lnTo>
                      <a:pt x="9" y="137"/>
                    </a:lnTo>
                    <a:lnTo>
                      <a:pt x="13" y="128"/>
                    </a:lnTo>
                    <a:lnTo>
                      <a:pt x="17" y="117"/>
                    </a:lnTo>
                    <a:lnTo>
                      <a:pt x="20" y="106"/>
                    </a:lnTo>
                    <a:lnTo>
                      <a:pt x="21" y="96"/>
                    </a:lnTo>
                    <a:lnTo>
                      <a:pt x="21" y="84"/>
                    </a:lnTo>
                    <a:lnTo>
                      <a:pt x="21" y="73"/>
                    </a:lnTo>
                    <a:lnTo>
                      <a:pt x="21" y="62"/>
                    </a:lnTo>
                    <a:lnTo>
                      <a:pt x="20" y="51"/>
                    </a:lnTo>
                    <a:lnTo>
                      <a:pt x="17" y="41"/>
                    </a:lnTo>
                    <a:lnTo>
                      <a:pt x="13" y="30"/>
                    </a:lnTo>
                    <a:lnTo>
                      <a:pt x="9" y="19"/>
                    </a:ln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1" name="Line 1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87" y="6999"/>
                <a:ext cx="54" cy="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2" name="Freeform 160"/>
              <p:cNvSpPr>
                <a:spLocks noChangeAspect="1"/>
              </p:cNvSpPr>
              <p:nvPr/>
            </p:nvSpPr>
            <p:spPr bwMode="auto">
              <a:xfrm>
                <a:off x="7765" y="6994"/>
                <a:ext cx="22" cy="11"/>
              </a:xfrm>
              <a:custGeom>
                <a:avLst/>
                <a:gdLst/>
                <a:ahLst/>
                <a:cxnLst>
                  <a:cxn ang="0">
                    <a:pos x="66" y="16"/>
                  </a:cxn>
                  <a:cxn ang="0">
                    <a:pos x="63" y="12"/>
                  </a:cxn>
                  <a:cxn ang="0">
                    <a:pos x="59" y="8"/>
                  </a:cxn>
                  <a:cxn ang="0">
                    <a:pos x="55" y="6"/>
                  </a:cxn>
                  <a:cxn ang="0">
                    <a:pos x="51" y="3"/>
                  </a:cxn>
                  <a:cxn ang="0">
                    <a:pos x="46" y="2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21" y="3"/>
                  </a:cxn>
                  <a:cxn ang="0">
                    <a:pos x="16" y="6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5" y="16"/>
                  </a:cxn>
                  <a:cxn ang="0">
                    <a:pos x="3" y="20"/>
                  </a:cxn>
                  <a:cxn ang="0">
                    <a:pos x="1" y="26"/>
                  </a:cxn>
                  <a:cxn ang="0">
                    <a:pos x="0" y="30"/>
                  </a:cxn>
                  <a:cxn ang="0">
                    <a:pos x="0" y="35"/>
                  </a:cxn>
                </a:cxnLst>
                <a:rect l="0" t="0" r="r" b="b"/>
                <a:pathLst>
                  <a:path w="66" h="35">
                    <a:moveTo>
                      <a:pt x="66" y="16"/>
                    </a:moveTo>
                    <a:lnTo>
                      <a:pt x="63" y="12"/>
                    </a:lnTo>
                    <a:lnTo>
                      <a:pt x="59" y="8"/>
                    </a:lnTo>
                    <a:lnTo>
                      <a:pt x="55" y="6"/>
                    </a:lnTo>
                    <a:lnTo>
                      <a:pt x="51" y="3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21" y="3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3" name="Freeform 161"/>
              <p:cNvSpPr>
                <a:spLocks noChangeAspect="1"/>
              </p:cNvSpPr>
              <p:nvPr/>
            </p:nvSpPr>
            <p:spPr bwMode="auto">
              <a:xfrm>
                <a:off x="7701" y="7005"/>
                <a:ext cx="64" cy="41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191" y="93"/>
                  </a:cxn>
                  <a:cxn ang="0">
                    <a:pos x="97" y="123"/>
                  </a:cxn>
                  <a:cxn ang="0">
                    <a:pos x="0" y="99"/>
                  </a:cxn>
                </a:cxnLst>
                <a:rect l="0" t="0" r="r" b="b"/>
                <a:pathLst>
                  <a:path w="191" h="123">
                    <a:moveTo>
                      <a:pt x="191" y="0"/>
                    </a:moveTo>
                    <a:lnTo>
                      <a:pt x="191" y="93"/>
                    </a:lnTo>
                    <a:lnTo>
                      <a:pt x="97" y="123"/>
                    </a:lnTo>
                    <a:lnTo>
                      <a:pt x="0" y="9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4" name="Freeform 162"/>
              <p:cNvSpPr>
                <a:spLocks noChangeAspect="1"/>
              </p:cNvSpPr>
              <p:nvPr/>
            </p:nvSpPr>
            <p:spPr bwMode="auto">
              <a:xfrm>
                <a:off x="7701" y="7179"/>
                <a:ext cx="64" cy="1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5" y="0"/>
                  </a:cxn>
                  <a:cxn ang="0">
                    <a:pos x="191" y="31"/>
                  </a:cxn>
                </a:cxnLst>
                <a:rect l="0" t="0" r="r" b="b"/>
                <a:pathLst>
                  <a:path w="191" h="31">
                    <a:moveTo>
                      <a:pt x="0" y="26"/>
                    </a:moveTo>
                    <a:lnTo>
                      <a:pt x="105" y="0"/>
                    </a:lnTo>
                    <a:lnTo>
                      <a:pt x="191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5" name="Freeform 163"/>
              <p:cNvSpPr>
                <a:spLocks noChangeAspect="1"/>
              </p:cNvSpPr>
              <p:nvPr/>
            </p:nvSpPr>
            <p:spPr bwMode="auto">
              <a:xfrm>
                <a:off x="7773" y="7075"/>
                <a:ext cx="18" cy="4"/>
              </a:xfrm>
              <a:custGeom>
                <a:avLst/>
                <a:gdLst/>
                <a:ahLst/>
                <a:cxnLst>
                  <a:cxn ang="0">
                    <a:pos x="53" y="11"/>
                  </a:cxn>
                  <a:cxn ang="0">
                    <a:pos x="47" y="7"/>
                  </a:cxn>
                  <a:cxn ang="0">
                    <a:pos x="41" y="4"/>
                  </a:cxn>
                  <a:cxn ang="0">
                    <a:pos x="34" y="1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7" y="1"/>
                  </a:cxn>
                  <a:cxn ang="0">
                    <a:pos x="0" y="3"/>
                  </a:cxn>
                </a:cxnLst>
                <a:rect l="0" t="0" r="r" b="b"/>
                <a:pathLst>
                  <a:path w="53" h="11">
                    <a:moveTo>
                      <a:pt x="53" y="11"/>
                    </a:moveTo>
                    <a:lnTo>
                      <a:pt x="47" y="7"/>
                    </a:lnTo>
                    <a:lnTo>
                      <a:pt x="41" y="4"/>
                    </a:lnTo>
                    <a:lnTo>
                      <a:pt x="34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0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6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7740" y="7076"/>
                <a:ext cx="3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7" name="Freeform 165"/>
              <p:cNvSpPr>
                <a:spLocks noChangeAspect="1"/>
              </p:cNvSpPr>
              <p:nvPr/>
            </p:nvSpPr>
            <p:spPr bwMode="auto">
              <a:xfrm>
                <a:off x="7730" y="7086"/>
                <a:ext cx="1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3"/>
                  </a:cxn>
                  <a:cxn ang="0">
                    <a:pos x="13" y="3"/>
                  </a:cxn>
                  <a:cxn ang="0">
                    <a:pos x="20" y="3"/>
                  </a:cxn>
                  <a:cxn ang="0">
                    <a:pos x="27" y="2"/>
                  </a:cxn>
                  <a:cxn ang="0">
                    <a:pos x="32" y="0"/>
                  </a:cxn>
                </a:cxnLst>
                <a:rect l="0" t="0" r="r" b="b"/>
                <a:pathLst>
                  <a:path w="32" h="3">
                    <a:moveTo>
                      <a:pt x="0" y="2"/>
                    </a:moveTo>
                    <a:lnTo>
                      <a:pt x="6" y="3"/>
                    </a:lnTo>
                    <a:lnTo>
                      <a:pt x="13" y="3"/>
                    </a:lnTo>
                    <a:lnTo>
                      <a:pt x="20" y="3"/>
                    </a:lnTo>
                    <a:lnTo>
                      <a:pt x="27" y="2"/>
                    </a:lnTo>
                    <a:lnTo>
                      <a:pt x="3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8" name="Line 1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16" y="7083"/>
                <a:ext cx="1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9" name="Freeform 167"/>
              <p:cNvSpPr>
                <a:spLocks noChangeAspect="1"/>
              </p:cNvSpPr>
              <p:nvPr/>
            </p:nvSpPr>
            <p:spPr bwMode="auto">
              <a:xfrm>
                <a:off x="7693" y="7083"/>
                <a:ext cx="23" cy="11"/>
              </a:xfrm>
              <a:custGeom>
                <a:avLst/>
                <a:gdLst/>
                <a:ahLst/>
                <a:cxnLst>
                  <a:cxn ang="0">
                    <a:pos x="69" y="1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4" y="2"/>
                  </a:cxn>
                  <a:cxn ang="0">
                    <a:pos x="28" y="5"/>
                  </a:cxn>
                  <a:cxn ang="0">
                    <a:pos x="22" y="9"/>
                  </a:cxn>
                  <a:cxn ang="0">
                    <a:pos x="16" y="13"/>
                  </a:cxn>
                  <a:cxn ang="0">
                    <a:pos x="11" y="17"/>
                  </a:cxn>
                  <a:cxn ang="0">
                    <a:pos x="7" y="23"/>
                  </a:cxn>
                  <a:cxn ang="0">
                    <a:pos x="3" y="29"/>
                  </a:cxn>
                  <a:cxn ang="0">
                    <a:pos x="0" y="35"/>
                  </a:cxn>
                </a:cxnLst>
                <a:rect l="0" t="0" r="r" b="b"/>
                <a:pathLst>
                  <a:path w="69" h="35">
                    <a:moveTo>
                      <a:pt x="69" y="1"/>
                    </a:moveTo>
                    <a:lnTo>
                      <a:pt x="62" y="0"/>
                    </a:lnTo>
                    <a:lnTo>
                      <a:pt x="55" y="0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4" y="2"/>
                    </a:lnTo>
                    <a:lnTo>
                      <a:pt x="28" y="5"/>
                    </a:lnTo>
                    <a:lnTo>
                      <a:pt x="22" y="9"/>
                    </a:lnTo>
                    <a:lnTo>
                      <a:pt x="16" y="13"/>
                    </a:lnTo>
                    <a:lnTo>
                      <a:pt x="11" y="17"/>
                    </a:lnTo>
                    <a:lnTo>
                      <a:pt x="7" y="23"/>
                    </a:lnTo>
                    <a:lnTo>
                      <a:pt x="3" y="29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0" name="Freeform 168"/>
              <p:cNvSpPr>
                <a:spLocks noChangeAspect="1"/>
              </p:cNvSpPr>
              <p:nvPr/>
            </p:nvSpPr>
            <p:spPr bwMode="auto">
              <a:xfrm>
                <a:off x="7689" y="7094"/>
                <a:ext cx="6" cy="4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9"/>
                  </a:cxn>
                  <a:cxn ang="0">
                    <a:pos x="4" y="19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0" y="47"/>
                  </a:cxn>
                  <a:cxn ang="0">
                    <a:pos x="0" y="56"/>
                  </a:cxn>
                  <a:cxn ang="0">
                    <a:pos x="0" y="66"/>
                  </a:cxn>
                  <a:cxn ang="0">
                    <a:pos x="2" y="75"/>
                  </a:cxn>
                  <a:cxn ang="0">
                    <a:pos x="4" y="84"/>
                  </a:cxn>
                  <a:cxn ang="0">
                    <a:pos x="7" y="94"/>
                  </a:cxn>
                  <a:cxn ang="0">
                    <a:pos x="11" y="103"/>
                  </a:cxn>
                  <a:cxn ang="0">
                    <a:pos x="15" y="111"/>
                  </a:cxn>
                  <a:cxn ang="0">
                    <a:pos x="19" y="119"/>
                  </a:cxn>
                </a:cxnLst>
                <a:rect l="0" t="0" r="r" b="b"/>
                <a:pathLst>
                  <a:path w="19" h="119">
                    <a:moveTo>
                      <a:pt x="11" y="0"/>
                    </a:moveTo>
                    <a:lnTo>
                      <a:pt x="7" y="9"/>
                    </a:lnTo>
                    <a:lnTo>
                      <a:pt x="4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2" y="75"/>
                    </a:lnTo>
                    <a:lnTo>
                      <a:pt x="4" y="84"/>
                    </a:lnTo>
                    <a:lnTo>
                      <a:pt x="7" y="94"/>
                    </a:lnTo>
                    <a:lnTo>
                      <a:pt x="11" y="103"/>
                    </a:lnTo>
                    <a:lnTo>
                      <a:pt x="15" y="111"/>
                    </a:lnTo>
                    <a:lnTo>
                      <a:pt x="19" y="1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1" name="Freeform 169"/>
              <p:cNvSpPr>
                <a:spLocks noChangeAspect="1"/>
              </p:cNvSpPr>
              <p:nvPr/>
            </p:nvSpPr>
            <p:spPr bwMode="auto">
              <a:xfrm>
                <a:off x="7695" y="7134"/>
                <a:ext cx="2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7"/>
                  </a:cxn>
                  <a:cxn ang="0">
                    <a:pos x="10" y="11"/>
                  </a:cxn>
                  <a:cxn ang="0">
                    <a:pos x="15" y="17"/>
                  </a:cxn>
                  <a:cxn ang="0">
                    <a:pos x="20" y="19"/>
                  </a:cxn>
                  <a:cxn ang="0">
                    <a:pos x="26" y="23"/>
                  </a:cxn>
                  <a:cxn ang="0">
                    <a:pos x="33" y="26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53" y="29"/>
                  </a:cxn>
                  <a:cxn ang="0">
                    <a:pos x="59" y="29"/>
                  </a:cxn>
                  <a:cxn ang="0">
                    <a:pos x="66" y="27"/>
                  </a:cxn>
                </a:cxnLst>
                <a:rect l="0" t="0" r="r" b="b"/>
                <a:pathLst>
                  <a:path w="66" h="29">
                    <a:moveTo>
                      <a:pt x="0" y="0"/>
                    </a:moveTo>
                    <a:lnTo>
                      <a:pt x="4" y="7"/>
                    </a:lnTo>
                    <a:lnTo>
                      <a:pt x="10" y="11"/>
                    </a:lnTo>
                    <a:lnTo>
                      <a:pt x="15" y="17"/>
                    </a:lnTo>
                    <a:lnTo>
                      <a:pt x="20" y="19"/>
                    </a:lnTo>
                    <a:lnTo>
                      <a:pt x="26" y="23"/>
                    </a:lnTo>
                    <a:lnTo>
                      <a:pt x="33" y="26"/>
                    </a:lnTo>
                    <a:lnTo>
                      <a:pt x="39" y="27"/>
                    </a:lnTo>
                    <a:lnTo>
                      <a:pt x="46" y="29"/>
                    </a:lnTo>
                    <a:lnTo>
                      <a:pt x="53" y="29"/>
                    </a:lnTo>
                    <a:lnTo>
                      <a:pt x="59" y="29"/>
                    </a:lnTo>
                    <a:lnTo>
                      <a:pt x="66" y="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2" name="Line 170"/>
              <p:cNvSpPr>
                <a:spLocks noChangeAspect="1" noChangeShapeType="1"/>
              </p:cNvSpPr>
              <p:nvPr/>
            </p:nvSpPr>
            <p:spPr bwMode="auto">
              <a:xfrm flipV="1">
                <a:off x="7717" y="7139"/>
                <a:ext cx="16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3" name="Freeform 171"/>
              <p:cNvSpPr>
                <a:spLocks noChangeAspect="1"/>
              </p:cNvSpPr>
              <p:nvPr/>
            </p:nvSpPr>
            <p:spPr bwMode="auto">
              <a:xfrm>
                <a:off x="7733" y="7139"/>
                <a:ext cx="11" cy="1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8" y="1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0" y="1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8" y="1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4" name="Line 172"/>
              <p:cNvSpPr>
                <a:spLocks noChangeAspect="1" noChangeShapeType="1"/>
              </p:cNvSpPr>
              <p:nvPr/>
            </p:nvSpPr>
            <p:spPr bwMode="auto">
              <a:xfrm>
                <a:off x="7744" y="7140"/>
                <a:ext cx="29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5" name="Freeform 173"/>
              <p:cNvSpPr>
                <a:spLocks noChangeAspect="1"/>
              </p:cNvSpPr>
              <p:nvPr/>
            </p:nvSpPr>
            <p:spPr bwMode="auto">
              <a:xfrm>
                <a:off x="7773" y="7148"/>
                <a:ext cx="18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3" y="11"/>
                  </a:cxn>
                  <a:cxn ang="0">
                    <a:pos x="19" y="11"/>
                  </a:cxn>
                  <a:cxn ang="0">
                    <a:pos x="25" y="11"/>
                  </a:cxn>
                  <a:cxn ang="0">
                    <a:pos x="32" y="9"/>
                  </a:cxn>
                  <a:cxn ang="0">
                    <a:pos x="39" y="8"/>
                  </a:cxn>
                  <a:cxn ang="0">
                    <a:pos x="44" y="7"/>
                  </a:cxn>
                  <a:cxn ang="0">
                    <a:pos x="51" y="3"/>
                  </a:cxn>
                  <a:cxn ang="0">
                    <a:pos x="56" y="0"/>
                  </a:cxn>
                </a:cxnLst>
                <a:rect l="0" t="0" r="r" b="b"/>
                <a:pathLst>
                  <a:path w="56" h="11">
                    <a:moveTo>
                      <a:pt x="0" y="8"/>
                    </a:moveTo>
                    <a:lnTo>
                      <a:pt x="7" y="9"/>
                    </a:lnTo>
                    <a:lnTo>
                      <a:pt x="13" y="11"/>
                    </a:lnTo>
                    <a:lnTo>
                      <a:pt x="19" y="11"/>
                    </a:lnTo>
                    <a:lnTo>
                      <a:pt x="25" y="11"/>
                    </a:lnTo>
                    <a:lnTo>
                      <a:pt x="32" y="9"/>
                    </a:lnTo>
                    <a:lnTo>
                      <a:pt x="39" y="8"/>
                    </a:lnTo>
                    <a:lnTo>
                      <a:pt x="44" y="7"/>
                    </a:lnTo>
                    <a:lnTo>
                      <a:pt x="51" y="3"/>
                    </a:lnTo>
                    <a:lnTo>
                      <a:pt x="5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6" name="Freeform 174"/>
              <p:cNvSpPr>
                <a:spLocks noChangeAspect="1"/>
              </p:cNvSpPr>
              <p:nvPr/>
            </p:nvSpPr>
            <p:spPr bwMode="auto">
              <a:xfrm>
                <a:off x="7791" y="7079"/>
                <a:ext cx="18" cy="69"/>
              </a:xfrm>
              <a:custGeom>
                <a:avLst/>
                <a:gdLst/>
                <a:ahLst/>
                <a:cxnLst>
                  <a:cxn ang="0">
                    <a:pos x="2" y="207"/>
                  </a:cxn>
                  <a:cxn ang="0">
                    <a:pos x="9" y="200"/>
                  </a:cxn>
                  <a:cxn ang="0">
                    <a:pos x="17" y="195"/>
                  </a:cxn>
                  <a:cxn ang="0">
                    <a:pos x="23" y="187"/>
                  </a:cxn>
                  <a:cxn ang="0">
                    <a:pos x="29" y="180"/>
                  </a:cxn>
                  <a:cxn ang="0">
                    <a:pos x="35" y="172"/>
                  </a:cxn>
                  <a:cxn ang="0">
                    <a:pos x="40" y="162"/>
                  </a:cxn>
                  <a:cxn ang="0">
                    <a:pos x="44" y="154"/>
                  </a:cxn>
                  <a:cxn ang="0">
                    <a:pos x="47" y="145"/>
                  </a:cxn>
                  <a:cxn ang="0">
                    <a:pos x="50" y="136"/>
                  </a:cxn>
                  <a:cxn ang="0">
                    <a:pos x="52" y="126"/>
                  </a:cxn>
                  <a:cxn ang="0">
                    <a:pos x="54" y="117"/>
                  </a:cxn>
                  <a:cxn ang="0">
                    <a:pos x="54" y="107"/>
                  </a:cxn>
                  <a:cxn ang="0">
                    <a:pos x="54" y="98"/>
                  </a:cxn>
                  <a:cxn ang="0">
                    <a:pos x="54" y="88"/>
                  </a:cxn>
                  <a:cxn ang="0">
                    <a:pos x="52" y="79"/>
                  </a:cxn>
                  <a:cxn ang="0">
                    <a:pos x="50" y="70"/>
                  </a:cxn>
                  <a:cxn ang="0">
                    <a:pos x="47" y="60"/>
                  </a:cxn>
                  <a:cxn ang="0">
                    <a:pos x="43" y="51"/>
                  </a:cxn>
                  <a:cxn ang="0">
                    <a:pos x="39" y="43"/>
                  </a:cxn>
                  <a:cxn ang="0">
                    <a:pos x="33" y="33"/>
                  </a:cxn>
                  <a:cxn ang="0">
                    <a:pos x="28" y="27"/>
                  </a:cxn>
                  <a:cxn ang="0">
                    <a:pos x="21" y="18"/>
                  </a:cxn>
                  <a:cxn ang="0">
                    <a:pos x="15" y="12"/>
                  </a:cxn>
                  <a:cxn ang="0">
                    <a:pos x="8" y="5"/>
                  </a:cxn>
                  <a:cxn ang="0">
                    <a:pos x="0" y="0"/>
                  </a:cxn>
                </a:cxnLst>
                <a:rect l="0" t="0" r="r" b="b"/>
                <a:pathLst>
                  <a:path w="54" h="207">
                    <a:moveTo>
                      <a:pt x="2" y="207"/>
                    </a:moveTo>
                    <a:lnTo>
                      <a:pt x="9" y="200"/>
                    </a:lnTo>
                    <a:lnTo>
                      <a:pt x="17" y="195"/>
                    </a:lnTo>
                    <a:lnTo>
                      <a:pt x="23" y="187"/>
                    </a:lnTo>
                    <a:lnTo>
                      <a:pt x="29" y="180"/>
                    </a:lnTo>
                    <a:lnTo>
                      <a:pt x="35" y="172"/>
                    </a:lnTo>
                    <a:lnTo>
                      <a:pt x="40" y="162"/>
                    </a:lnTo>
                    <a:lnTo>
                      <a:pt x="44" y="154"/>
                    </a:lnTo>
                    <a:lnTo>
                      <a:pt x="47" y="145"/>
                    </a:lnTo>
                    <a:lnTo>
                      <a:pt x="50" y="136"/>
                    </a:lnTo>
                    <a:lnTo>
                      <a:pt x="52" y="126"/>
                    </a:lnTo>
                    <a:lnTo>
                      <a:pt x="54" y="117"/>
                    </a:lnTo>
                    <a:lnTo>
                      <a:pt x="54" y="107"/>
                    </a:lnTo>
                    <a:lnTo>
                      <a:pt x="54" y="98"/>
                    </a:lnTo>
                    <a:lnTo>
                      <a:pt x="54" y="88"/>
                    </a:lnTo>
                    <a:lnTo>
                      <a:pt x="52" y="79"/>
                    </a:lnTo>
                    <a:lnTo>
                      <a:pt x="50" y="70"/>
                    </a:lnTo>
                    <a:lnTo>
                      <a:pt x="47" y="60"/>
                    </a:lnTo>
                    <a:lnTo>
                      <a:pt x="43" y="51"/>
                    </a:lnTo>
                    <a:lnTo>
                      <a:pt x="39" y="43"/>
                    </a:lnTo>
                    <a:lnTo>
                      <a:pt x="33" y="33"/>
                    </a:lnTo>
                    <a:lnTo>
                      <a:pt x="28" y="27"/>
                    </a:lnTo>
                    <a:lnTo>
                      <a:pt x="21" y="18"/>
                    </a:lnTo>
                    <a:lnTo>
                      <a:pt x="15" y="12"/>
                    </a:lnTo>
                    <a:lnTo>
                      <a:pt x="8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7" name="Freeform 175"/>
              <p:cNvSpPr>
                <a:spLocks noChangeAspect="1"/>
              </p:cNvSpPr>
              <p:nvPr/>
            </p:nvSpPr>
            <p:spPr bwMode="auto">
              <a:xfrm>
                <a:off x="7561" y="7065"/>
                <a:ext cx="33" cy="16"/>
              </a:xfrm>
              <a:custGeom>
                <a:avLst/>
                <a:gdLst/>
                <a:ahLst/>
                <a:cxnLst>
                  <a:cxn ang="0">
                    <a:pos x="97" y="49"/>
                  </a:cxn>
                  <a:cxn ang="0">
                    <a:pos x="95" y="43"/>
                  </a:cxn>
                  <a:cxn ang="0">
                    <a:pos x="95" y="37"/>
                  </a:cxn>
                  <a:cxn ang="0">
                    <a:pos x="93" y="31"/>
                  </a:cxn>
                  <a:cxn ang="0">
                    <a:pos x="91" y="26"/>
                  </a:cxn>
                  <a:cxn ang="0">
                    <a:pos x="87" y="22"/>
                  </a:cxn>
                  <a:cxn ang="0">
                    <a:pos x="84" y="16"/>
                  </a:cxn>
                  <a:cxn ang="0">
                    <a:pos x="80" y="12"/>
                  </a:cxn>
                  <a:cxn ang="0">
                    <a:pos x="75" y="10"/>
                  </a:cxn>
                  <a:cxn ang="0">
                    <a:pos x="71" y="7"/>
                  </a:cxn>
                  <a:cxn ang="0">
                    <a:pos x="66" y="4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48" y="0"/>
                  </a:cxn>
                  <a:cxn ang="0">
                    <a:pos x="43" y="2"/>
                  </a:cxn>
                  <a:cxn ang="0">
                    <a:pos x="37" y="2"/>
                  </a:cxn>
                  <a:cxn ang="0">
                    <a:pos x="31" y="4"/>
                  </a:cxn>
                  <a:cxn ang="0">
                    <a:pos x="27" y="7"/>
                  </a:cxn>
                  <a:cxn ang="0">
                    <a:pos x="21" y="10"/>
                  </a:cxn>
                  <a:cxn ang="0">
                    <a:pos x="16" y="12"/>
                  </a:cxn>
                  <a:cxn ang="0">
                    <a:pos x="12" y="16"/>
                  </a:cxn>
                  <a:cxn ang="0">
                    <a:pos x="9" y="22"/>
                  </a:cxn>
                  <a:cxn ang="0">
                    <a:pos x="6" y="26"/>
                  </a:cxn>
                  <a:cxn ang="0">
                    <a:pos x="4" y="31"/>
                  </a:cxn>
                  <a:cxn ang="0">
                    <a:pos x="2" y="37"/>
                  </a:cxn>
                  <a:cxn ang="0">
                    <a:pos x="1" y="43"/>
                  </a:cxn>
                  <a:cxn ang="0">
                    <a:pos x="0" y="49"/>
                  </a:cxn>
                </a:cxnLst>
                <a:rect l="0" t="0" r="r" b="b"/>
                <a:pathLst>
                  <a:path w="97" h="49">
                    <a:moveTo>
                      <a:pt x="97" y="49"/>
                    </a:moveTo>
                    <a:lnTo>
                      <a:pt x="95" y="43"/>
                    </a:lnTo>
                    <a:lnTo>
                      <a:pt x="95" y="37"/>
                    </a:lnTo>
                    <a:lnTo>
                      <a:pt x="93" y="31"/>
                    </a:lnTo>
                    <a:lnTo>
                      <a:pt x="91" y="26"/>
                    </a:lnTo>
                    <a:lnTo>
                      <a:pt x="87" y="22"/>
                    </a:lnTo>
                    <a:lnTo>
                      <a:pt x="84" y="16"/>
                    </a:lnTo>
                    <a:lnTo>
                      <a:pt x="80" y="12"/>
                    </a:lnTo>
                    <a:lnTo>
                      <a:pt x="75" y="10"/>
                    </a:lnTo>
                    <a:lnTo>
                      <a:pt x="71" y="7"/>
                    </a:lnTo>
                    <a:lnTo>
                      <a:pt x="66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3" y="2"/>
                    </a:lnTo>
                    <a:lnTo>
                      <a:pt x="37" y="2"/>
                    </a:lnTo>
                    <a:lnTo>
                      <a:pt x="31" y="4"/>
                    </a:lnTo>
                    <a:lnTo>
                      <a:pt x="27" y="7"/>
                    </a:lnTo>
                    <a:lnTo>
                      <a:pt x="21" y="10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9" y="22"/>
                    </a:lnTo>
                    <a:lnTo>
                      <a:pt x="6" y="26"/>
                    </a:lnTo>
                    <a:lnTo>
                      <a:pt x="4" y="31"/>
                    </a:lnTo>
                    <a:lnTo>
                      <a:pt x="2" y="37"/>
                    </a:lnTo>
                    <a:lnTo>
                      <a:pt x="1" y="43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8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7701" y="7188"/>
                <a:ext cx="1" cy="1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9" name="Freeform 177"/>
              <p:cNvSpPr>
                <a:spLocks noChangeAspect="1"/>
              </p:cNvSpPr>
              <p:nvPr/>
            </p:nvSpPr>
            <p:spPr bwMode="auto">
              <a:xfrm>
                <a:off x="7693" y="7327"/>
                <a:ext cx="8" cy="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8" y="23"/>
                  </a:cxn>
                  <a:cxn ang="0">
                    <a:pos x="12" y="21"/>
                  </a:cxn>
                  <a:cxn ang="0">
                    <a:pos x="14" y="19"/>
                  </a:cxn>
                  <a:cxn ang="0">
                    <a:pos x="17" y="16"/>
                  </a:cxn>
                  <a:cxn ang="0">
                    <a:pos x="20" y="12"/>
                  </a:cxn>
                  <a:cxn ang="0">
                    <a:pos x="21" y="8"/>
                  </a:cxn>
                  <a:cxn ang="0">
                    <a:pos x="22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4" y="24"/>
                    </a:lnTo>
                    <a:lnTo>
                      <a:pt x="8" y="23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7" y="16"/>
                    </a:lnTo>
                    <a:lnTo>
                      <a:pt x="20" y="12"/>
                    </a:lnTo>
                    <a:lnTo>
                      <a:pt x="21" y="8"/>
                    </a:lnTo>
                    <a:lnTo>
                      <a:pt x="22" y="4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0" name="Line 178"/>
              <p:cNvSpPr>
                <a:spLocks noChangeAspect="1" noChangeShapeType="1"/>
              </p:cNvSpPr>
              <p:nvPr/>
            </p:nvSpPr>
            <p:spPr bwMode="auto">
              <a:xfrm flipV="1">
                <a:off x="7566" y="7335"/>
                <a:ext cx="12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1" name="Line 179"/>
              <p:cNvSpPr>
                <a:spLocks noChangeAspect="1" noChangeShapeType="1"/>
              </p:cNvSpPr>
              <p:nvPr/>
            </p:nvSpPr>
            <p:spPr bwMode="auto">
              <a:xfrm>
                <a:off x="7561" y="7219"/>
                <a:ext cx="1" cy="1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2" name="Line 180"/>
              <p:cNvSpPr>
                <a:spLocks noChangeAspect="1" noChangeShapeType="1"/>
              </p:cNvSpPr>
              <p:nvPr/>
            </p:nvSpPr>
            <p:spPr bwMode="auto">
              <a:xfrm>
                <a:off x="7561" y="7081"/>
                <a:ext cx="1" cy="1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3" name="Line 181"/>
              <p:cNvSpPr>
                <a:spLocks noChangeAspect="1" noChangeShapeType="1"/>
              </p:cNvSpPr>
              <p:nvPr/>
            </p:nvSpPr>
            <p:spPr bwMode="auto">
              <a:xfrm flipV="1">
                <a:off x="7594" y="7081"/>
                <a:ext cx="1" cy="1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4" name="Freeform 182"/>
              <p:cNvSpPr>
                <a:spLocks noChangeAspect="1"/>
              </p:cNvSpPr>
              <p:nvPr/>
            </p:nvSpPr>
            <p:spPr bwMode="auto">
              <a:xfrm>
                <a:off x="7594" y="72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5" name="Line 183"/>
              <p:cNvSpPr>
                <a:spLocks noChangeAspect="1" noChangeShapeType="1"/>
              </p:cNvSpPr>
              <p:nvPr/>
            </p:nvSpPr>
            <p:spPr bwMode="auto">
              <a:xfrm flipH="1">
                <a:off x="7594" y="6973"/>
                <a:ext cx="32" cy="2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6" name="Freeform 184"/>
              <p:cNvSpPr>
                <a:spLocks noChangeAspect="1"/>
              </p:cNvSpPr>
              <p:nvPr/>
            </p:nvSpPr>
            <p:spPr bwMode="auto">
              <a:xfrm>
                <a:off x="7626" y="6957"/>
                <a:ext cx="20" cy="16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1" y="0"/>
                  </a:cxn>
                  <a:cxn ang="0">
                    <a:pos x="44" y="2"/>
                  </a:cxn>
                  <a:cxn ang="0">
                    <a:pos x="38" y="4"/>
                  </a:cxn>
                  <a:cxn ang="0">
                    <a:pos x="32" y="7"/>
                  </a:cxn>
                  <a:cxn ang="0">
                    <a:pos x="25" y="10"/>
                  </a:cxn>
                  <a:cxn ang="0">
                    <a:pos x="20" y="14"/>
                  </a:cxn>
                  <a:cxn ang="0">
                    <a:pos x="15" y="18"/>
                  </a:cxn>
                  <a:cxn ang="0">
                    <a:pos x="11" y="23"/>
                  </a:cxn>
                  <a:cxn ang="0">
                    <a:pos x="7" y="29"/>
                  </a:cxn>
                  <a:cxn ang="0">
                    <a:pos x="4" y="34"/>
                  </a:cxn>
                  <a:cxn ang="0">
                    <a:pos x="1" y="41"/>
                  </a:cxn>
                  <a:cxn ang="0">
                    <a:pos x="0" y="47"/>
                  </a:cxn>
                </a:cxnLst>
                <a:rect l="0" t="0" r="r" b="b"/>
                <a:pathLst>
                  <a:path w="58" h="47">
                    <a:moveTo>
                      <a:pt x="58" y="0"/>
                    </a:moveTo>
                    <a:lnTo>
                      <a:pt x="51" y="0"/>
                    </a:lnTo>
                    <a:lnTo>
                      <a:pt x="44" y="2"/>
                    </a:lnTo>
                    <a:lnTo>
                      <a:pt x="38" y="4"/>
                    </a:lnTo>
                    <a:lnTo>
                      <a:pt x="32" y="7"/>
                    </a:lnTo>
                    <a:lnTo>
                      <a:pt x="25" y="10"/>
                    </a:lnTo>
                    <a:lnTo>
                      <a:pt x="20" y="14"/>
                    </a:lnTo>
                    <a:lnTo>
                      <a:pt x="15" y="18"/>
                    </a:lnTo>
                    <a:lnTo>
                      <a:pt x="11" y="23"/>
                    </a:lnTo>
                    <a:lnTo>
                      <a:pt x="7" y="29"/>
                    </a:lnTo>
                    <a:lnTo>
                      <a:pt x="4" y="34"/>
                    </a:lnTo>
                    <a:lnTo>
                      <a:pt x="1" y="41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7" name="Line 185"/>
              <p:cNvSpPr>
                <a:spLocks noChangeAspect="1" noChangeShapeType="1"/>
              </p:cNvSpPr>
              <p:nvPr/>
            </p:nvSpPr>
            <p:spPr bwMode="auto">
              <a:xfrm flipH="1">
                <a:off x="7646" y="6957"/>
                <a:ext cx="4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8" name="Freeform 186"/>
              <p:cNvSpPr>
                <a:spLocks noChangeAspect="1"/>
              </p:cNvSpPr>
              <p:nvPr/>
            </p:nvSpPr>
            <p:spPr bwMode="auto">
              <a:xfrm>
                <a:off x="7693" y="6957"/>
                <a:ext cx="8" cy="9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22" y="20"/>
                  </a:cxn>
                  <a:cxn ang="0">
                    <a:pos x="21" y="16"/>
                  </a:cxn>
                  <a:cxn ang="0">
                    <a:pos x="20" y="12"/>
                  </a:cxn>
                  <a:cxn ang="0">
                    <a:pos x="17" y="8"/>
                  </a:cxn>
                  <a:cxn ang="0">
                    <a:pos x="14" y="6"/>
                  </a:cxn>
                  <a:cxn ang="0">
                    <a:pos x="12" y="3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25">
                    <a:moveTo>
                      <a:pt x="24" y="25"/>
                    </a:moveTo>
                    <a:lnTo>
                      <a:pt x="22" y="20"/>
                    </a:lnTo>
                    <a:lnTo>
                      <a:pt x="21" y="16"/>
                    </a:lnTo>
                    <a:lnTo>
                      <a:pt x="20" y="12"/>
                    </a:lnTo>
                    <a:lnTo>
                      <a:pt x="17" y="8"/>
                    </a:lnTo>
                    <a:lnTo>
                      <a:pt x="14" y="6"/>
                    </a:lnTo>
                    <a:lnTo>
                      <a:pt x="12" y="3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9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7701" y="6966"/>
                <a:ext cx="1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0" name="Freeform 188"/>
              <p:cNvSpPr>
                <a:spLocks noChangeAspect="1"/>
              </p:cNvSpPr>
              <p:nvPr/>
            </p:nvSpPr>
            <p:spPr bwMode="auto">
              <a:xfrm>
                <a:off x="7635" y="6991"/>
                <a:ext cx="22" cy="222"/>
              </a:xfrm>
              <a:custGeom>
                <a:avLst/>
                <a:gdLst/>
                <a:ahLst/>
                <a:cxnLst>
                  <a:cxn ang="0">
                    <a:pos x="0" y="665"/>
                  </a:cxn>
                  <a:cxn ang="0">
                    <a:pos x="58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665">
                    <a:moveTo>
                      <a:pt x="0" y="665"/>
                    </a:moveTo>
                    <a:lnTo>
                      <a:pt x="58" y="0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1" name="Freeform 189"/>
              <p:cNvSpPr>
                <a:spLocks noChangeAspect="1"/>
              </p:cNvSpPr>
              <p:nvPr/>
            </p:nvSpPr>
            <p:spPr bwMode="auto">
              <a:xfrm>
                <a:off x="7657" y="6991"/>
                <a:ext cx="4" cy="4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0"/>
                  </a:cxn>
                  <a:cxn ang="0">
                    <a:pos x="11" y="7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0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2" name="Line 190"/>
              <p:cNvSpPr>
                <a:spLocks noChangeAspect="1" noChangeShapeType="1"/>
              </p:cNvSpPr>
              <p:nvPr/>
            </p:nvSpPr>
            <p:spPr bwMode="auto">
              <a:xfrm>
                <a:off x="7661" y="6995"/>
                <a:ext cx="1" cy="2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3" name="Freeform 191"/>
              <p:cNvSpPr>
                <a:spLocks noChangeAspect="1"/>
              </p:cNvSpPr>
              <p:nvPr/>
            </p:nvSpPr>
            <p:spPr bwMode="auto">
              <a:xfrm>
                <a:off x="7620" y="7269"/>
                <a:ext cx="41" cy="3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5" y="90"/>
                  </a:cxn>
                  <a:cxn ang="0">
                    <a:pos x="29" y="84"/>
                  </a:cxn>
                  <a:cxn ang="0">
                    <a:pos x="42" y="74"/>
                  </a:cxn>
                  <a:cxn ang="0">
                    <a:pos x="54" y="66"/>
                  </a:cxn>
                  <a:cxn ang="0">
                    <a:pos x="68" y="57"/>
                  </a:cxn>
                  <a:cxn ang="0">
                    <a:pos x="80" y="46"/>
                  </a:cxn>
                  <a:cxn ang="0">
                    <a:pos x="91" y="35"/>
                  </a:cxn>
                  <a:cxn ang="0">
                    <a:pos x="103" y="24"/>
                  </a:cxn>
                  <a:cxn ang="0">
                    <a:pos x="112" y="12"/>
                  </a:cxn>
                  <a:cxn ang="0">
                    <a:pos x="123" y="0"/>
                  </a:cxn>
                </a:cxnLst>
                <a:rect l="0" t="0" r="r" b="b"/>
                <a:pathLst>
                  <a:path w="123" h="98">
                    <a:moveTo>
                      <a:pt x="0" y="98"/>
                    </a:moveTo>
                    <a:lnTo>
                      <a:pt x="15" y="90"/>
                    </a:lnTo>
                    <a:lnTo>
                      <a:pt x="29" y="84"/>
                    </a:lnTo>
                    <a:lnTo>
                      <a:pt x="42" y="74"/>
                    </a:lnTo>
                    <a:lnTo>
                      <a:pt x="54" y="66"/>
                    </a:lnTo>
                    <a:lnTo>
                      <a:pt x="68" y="57"/>
                    </a:lnTo>
                    <a:lnTo>
                      <a:pt x="80" y="46"/>
                    </a:lnTo>
                    <a:lnTo>
                      <a:pt x="91" y="35"/>
                    </a:lnTo>
                    <a:lnTo>
                      <a:pt x="103" y="24"/>
                    </a:lnTo>
                    <a:lnTo>
                      <a:pt x="112" y="12"/>
                    </a:lnTo>
                    <a:lnTo>
                      <a:pt x="12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4" name="Freeform 192"/>
              <p:cNvSpPr>
                <a:spLocks noChangeAspect="1"/>
              </p:cNvSpPr>
              <p:nvPr/>
            </p:nvSpPr>
            <p:spPr bwMode="auto">
              <a:xfrm>
                <a:off x="7609" y="7290"/>
                <a:ext cx="11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1" y="19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6" y="29"/>
                  </a:cxn>
                  <a:cxn ang="0">
                    <a:pos x="11" y="31"/>
                  </a:cxn>
                  <a:cxn ang="0">
                    <a:pos x="15" y="33"/>
                  </a:cxn>
                  <a:cxn ang="0">
                    <a:pos x="17" y="35"/>
                  </a:cxn>
                  <a:cxn ang="0">
                    <a:pos x="21" y="35"/>
                  </a:cxn>
                  <a:cxn ang="0">
                    <a:pos x="25" y="35"/>
                  </a:cxn>
                  <a:cxn ang="0">
                    <a:pos x="29" y="35"/>
                  </a:cxn>
                  <a:cxn ang="0">
                    <a:pos x="33" y="33"/>
                  </a:cxn>
                </a:cxnLst>
                <a:rect l="0" t="0" r="r" b="b"/>
                <a:pathLst>
                  <a:path w="33" h="35">
                    <a:moveTo>
                      <a:pt x="2" y="0"/>
                    </a:moveTo>
                    <a:lnTo>
                      <a:pt x="1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9"/>
                    </a:lnTo>
                    <a:lnTo>
                      <a:pt x="11" y="31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1" y="35"/>
                    </a:lnTo>
                    <a:lnTo>
                      <a:pt x="25" y="35"/>
                    </a:lnTo>
                    <a:lnTo>
                      <a:pt x="29" y="35"/>
                    </a:lnTo>
                    <a:lnTo>
                      <a:pt x="33" y="3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5" name="Freeform 193"/>
              <p:cNvSpPr>
                <a:spLocks noChangeAspect="1"/>
              </p:cNvSpPr>
              <p:nvPr/>
            </p:nvSpPr>
            <p:spPr bwMode="auto">
              <a:xfrm>
                <a:off x="7610" y="7224"/>
                <a:ext cx="17" cy="66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39" y="130"/>
                  </a:cxn>
                  <a:cxn ang="0">
                    <a:pos x="50" y="0"/>
                  </a:cxn>
                </a:cxnLst>
                <a:rect l="0" t="0" r="r" b="b"/>
                <a:pathLst>
                  <a:path w="50" h="199">
                    <a:moveTo>
                      <a:pt x="0" y="199"/>
                    </a:moveTo>
                    <a:lnTo>
                      <a:pt x="39" y="130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6" name="Line 194"/>
              <p:cNvSpPr>
                <a:spLocks noChangeAspect="1" noChangeShapeType="1"/>
              </p:cNvSpPr>
              <p:nvPr/>
            </p:nvSpPr>
            <p:spPr bwMode="auto">
              <a:xfrm flipV="1">
                <a:off x="7627" y="7213"/>
                <a:ext cx="8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7" name="Line 195"/>
              <p:cNvSpPr>
                <a:spLocks noChangeAspect="1" noChangeShapeType="1"/>
              </p:cNvSpPr>
              <p:nvPr/>
            </p:nvSpPr>
            <p:spPr bwMode="auto">
              <a:xfrm flipV="1">
                <a:off x="7701" y="7207"/>
                <a:ext cx="1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8" name="Line 196"/>
              <p:cNvSpPr>
                <a:spLocks noChangeAspect="1" noChangeShapeType="1"/>
              </p:cNvSpPr>
              <p:nvPr/>
            </p:nvSpPr>
            <p:spPr bwMode="auto">
              <a:xfrm>
                <a:off x="7261" y="7484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9" name="Freeform 197"/>
              <p:cNvSpPr>
                <a:spLocks noChangeAspect="1"/>
              </p:cNvSpPr>
              <p:nvPr/>
            </p:nvSpPr>
            <p:spPr bwMode="auto">
              <a:xfrm>
                <a:off x="7278" y="7473"/>
                <a:ext cx="12" cy="1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5" y="35"/>
                  </a:cxn>
                  <a:cxn ang="0">
                    <a:pos x="11" y="34"/>
                  </a:cxn>
                  <a:cxn ang="0">
                    <a:pos x="16" y="33"/>
                  </a:cxn>
                  <a:cxn ang="0">
                    <a:pos x="20" y="30"/>
                  </a:cxn>
                  <a:cxn ang="0">
                    <a:pos x="24" y="27"/>
                  </a:cxn>
                  <a:cxn ang="0">
                    <a:pos x="28" y="23"/>
                  </a:cxn>
                  <a:cxn ang="0">
                    <a:pos x="31" y="19"/>
                  </a:cxn>
                  <a:cxn ang="0">
                    <a:pos x="34" y="15"/>
                  </a:cxn>
                  <a:cxn ang="0">
                    <a:pos x="35" y="10"/>
                  </a:cxn>
                  <a:cxn ang="0">
                    <a:pos x="36" y="5"/>
                  </a:cxn>
                  <a:cxn ang="0">
                    <a:pos x="36" y="0"/>
                  </a:cxn>
                </a:cxnLst>
                <a:rect l="0" t="0" r="r" b="b"/>
                <a:pathLst>
                  <a:path w="36" h="35">
                    <a:moveTo>
                      <a:pt x="0" y="35"/>
                    </a:moveTo>
                    <a:lnTo>
                      <a:pt x="5" y="35"/>
                    </a:lnTo>
                    <a:lnTo>
                      <a:pt x="11" y="34"/>
                    </a:lnTo>
                    <a:lnTo>
                      <a:pt x="16" y="33"/>
                    </a:lnTo>
                    <a:lnTo>
                      <a:pt x="20" y="30"/>
                    </a:lnTo>
                    <a:lnTo>
                      <a:pt x="24" y="27"/>
                    </a:lnTo>
                    <a:lnTo>
                      <a:pt x="28" y="23"/>
                    </a:lnTo>
                    <a:lnTo>
                      <a:pt x="31" y="19"/>
                    </a:lnTo>
                    <a:lnTo>
                      <a:pt x="34" y="15"/>
                    </a:lnTo>
                    <a:lnTo>
                      <a:pt x="35" y="10"/>
                    </a:lnTo>
                    <a:lnTo>
                      <a:pt x="36" y="5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0" name="Line 198"/>
              <p:cNvSpPr>
                <a:spLocks noChangeAspect="1" noChangeShapeType="1"/>
              </p:cNvSpPr>
              <p:nvPr/>
            </p:nvSpPr>
            <p:spPr bwMode="auto">
              <a:xfrm flipV="1">
                <a:off x="7290" y="7425"/>
                <a:ext cx="1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1" name="Freeform 199"/>
              <p:cNvSpPr>
                <a:spLocks noChangeAspect="1"/>
              </p:cNvSpPr>
              <p:nvPr/>
            </p:nvSpPr>
            <p:spPr bwMode="auto">
              <a:xfrm>
                <a:off x="7290" y="7405"/>
                <a:ext cx="20" cy="2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53"/>
                  </a:cxn>
                  <a:cxn ang="0">
                    <a:pos x="2" y="46"/>
                  </a:cxn>
                  <a:cxn ang="0">
                    <a:pos x="4" y="39"/>
                  </a:cxn>
                  <a:cxn ang="0">
                    <a:pos x="7" y="34"/>
                  </a:cxn>
                  <a:cxn ang="0">
                    <a:pos x="10" y="27"/>
                  </a:cxn>
                  <a:cxn ang="0">
                    <a:pos x="14" y="22"/>
                  </a:cxn>
                  <a:cxn ang="0">
                    <a:pos x="18" y="18"/>
                  </a:cxn>
                  <a:cxn ang="0">
                    <a:pos x="23" y="12"/>
                  </a:cxn>
                  <a:cxn ang="0">
                    <a:pos x="29" y="8"/>
                  </a:cxn>
                  <a:cxn ang="0">
                    <a:pos x="34" y="6"/>
                  </a:cxn>
                  <a:cxn ang="0">
                    <a:pos x="41" y="3"/>
                  </a:cxn>
                  <a:cxn ang="0">
                    <a:pos x="48" y="2"/>
                  </a:cxn>
                  <a:cxn ang="0">
                    <a:pos x="54" y="0"/>
                  </a:cxn>
                  <a:cxn ang="0">
                    <a:pos x="61" y="0"/>
                  </a:cxn>
                </a:cxnLst>
                <a:rect l="0" t="0" r="r" b="b"/>
                <a:pathLst>
                  <a:path w="61" h="59">
                    <a:moveTo>
                      <a:pt x="0" y="59"/>
                    </a:moveTo>
                    <a:lnTo>
                      <a:pt x="0" y="53"/>
                    </a:lnTo>
                    <a:lnTo>
                      <a:pt x="2" y="46"/>
                    </a:lnTo>
                    <a:lnTo>
                      <a:pt x="4" y="39"/>
                    </a:lnTo>
                    <a:lnTo>
                      <a:pt x="7" y="34"/>
                    </a:lnTo>
                    <a:lnTo>
                      <a:pt x="10" y="27"/>
                    </a:lnTo>
                    <a:lnTo>
                      <a:pt x="14" y="22"/>
                    </a:lnTo>
                    <a:lnTo>
                      <a:pt x="18" y="18"/>
                    </a:lnTo>
                    <a:lnTo>
                      <a:pt x="23" y="12"/>
                    </a:lnTo>
                    <a:lnTo>
                      <a:pt x="29" y="8"/>
                    </a:lnTo>
                    <a:lnTo>
                      <a:pt x="34" y="6"/>
                    </a:lnTo>
                    <a:lnTo>
                      <a:pt x="41" y="3"/>
                    </a:lnTo>
                    <a:lnTo>
                      <a:pt x="48" y="2"/>
                    </a:lnTo>
                    <a:lnTo>
                      <a:pt x="54" y="0"/>
                    </a:lnTo>
                    <a:lnTo>
                      <a:pt x="6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2" name="Line 200"/>
              <p:cNvSpPr>
                <a:spLocks noChangeAspect="1" noChangeShapeType="1"/>
              </p:cNvSpPr>
              <p:nvPr/>
            </p:nvSpPr>
            <p:spPr bwMode="auto">
              <a:xfrm>
                <a:off x="7310" y="7405"/>
                <a:ext cx="2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3" name="Freeform 201"/>
              <p:cNvSpPr>
                <a:spLocks noChangeAspect="1"/>
              </p:cNvSpPr>
              <p:nvPr/>
            </p:nvSpPr>
            <p:spPr bwMode="auto">
              <a:xfrm>
                <a:off x="7334" y="7405"/>
                <a:ext cx="2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2"/>
                  </a:cxn>
                  <a:cxn ang="0">
                    <a:pos x="21" y="3"/>
                  </a:cxn>
                  <a:cxn ang="0">
                    <a:pos x="26" y="6"/>
                  </a:cxn>
                  <a:cxn ang="0">
                    <a:pos x="33" y="8"/>
                  </a:cxn>
                  <a:cxn ang="0">
                    <a:pos x="38" y="12"/>
                  </a:cxn>
                  <a:cxn ang="0">
                    <a:pos x="42" y="18"/>
                  </a:cxn>
                  <a:cxn ang="0">
                    <a:pos x="47" y="22"/>
                  </a:cxn>
                  <a:cxn ang="0">
                    <a:pos x="52" y="27"/>
                  </a:cxn>
                  <a:cxn ang="0">
                    <a:pos x="54" y="34"/>
                  </a:cxn>
                  <a:cxn ang="0">
                    <a:pos x="57" y="39"/>
                  </a:cxn>
                  <a:cxn ang="0">
                    <a:pos x="58" y="46"/>
                  </a:cxn>
                  <a:cxn ang="0">
                    <a:pos x="60" y="53"/>
                  </a:cxn>
                  <a:cxn ang="0">
                    <a:pos x="60" y="59"/>
                  </a:cxn>
                </a:cxnLst>
                <a:rect l="0" t="0" r="r" b="b"/>
                <a:pathLst>
                  <a:path w="60" h="59">
                    <a:moveTo>
                      <a:pt x="0" y="0"/>
                    </a:moveTo>
                    <a:lnTo>
                      <a:pt x="7" y="0"/>
                    </a:lnTo>
                    <a:lnTo>
                      <a:pt x="14" y="2"/>
                    </a:lnTo>
                    <a:lnTo>
                      <a:pt x="21" y="3"/>
                    </a:lnTo>
                    <a:lnTo>
                      <a:pt x="26" y="6"/>
                    </a:lnTo>
                    <a:lnTo>
                      <a:pt x="33" y="8"/>
                    </a:lnTo>
                    <a:lnTo>
                      <a:pt x="38" y="12"/>
                    </a:lnTo>
                    <a:lnTo>
                      <a:pt x="42" y="18"/>
                    </a:lnTo>
                    <a:lnTo>
                      <a:pt x="47" y="22"/>
                    </a:lnTo>
                    <a:lnTo>
                      <a:pt x="52" y="27"/>
                    </a:lnTo>
                    <a:lnTo>
                      <a:pt x="54" y="34"/>
                    </a:lnTo>
                    <a:lnTo>
                      <a:pt x="57" y="39"/>
                    </a:lnTo>
                    <a:lnTo>
                      <a:pt x="58" y="46"/>
                    </a:lnTo>
                    <a:lnTo>
                      <a:pt x="60" y="53"/>
                    </a:lnTo>
                    <a:lnTo>
                      <a:pt x="6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4" name="Line 202"/>
              <p:cNvSpPr>
                <a:spLocks noChangeAspect="1" noChangeShapeType="1"/>
              </p:cNvSpPr>
              <p:nvPr/>
            </p:nvSpPr>
            <p:spPr bwMode="auto">
              <a:xfrm>
                <a:off x="7354" y="7425"/>
                <a:ext cx="1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5" name="Freeform 203"/>
              <p:cNvSpPr>
                <a:spLocks noChangeAspect="1"/>
              </p:cNvSpPr>
              <p:nvPr/>
            </p:nvSpPr>
            <p:spPr bwMode="auto">
              <a:xfrm>
                <a:off x="7354" y="7473"/>
                <a:ext cx="12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1" y="10"/>
                  </a:cxn>
                  <a:cxn ang="0">
                    <a:pos x="4" y="15"/>
                  </a:cxn>
                  <a:cxn ang="0">
                    <a:pos x="6" y="19"/>
                  </a:cxn>
                  <a:cxn ang="0">
                    <a:pos x="9" y="23"/>
                  </a:cxn>
                  <a:cxn ang="0">
                    <a:pos x="13" y="27"/>
                  </a:cxn>
                  <a:cxn ang="0">
                    <a:pos x="17" y="30"/>
                  </a:cxn>
                  <a:cxn ang="0">
                    <a:pos x="21" y="33"/>
                  </a:cxn>
                  <a:cxn ang="0">
                    <a:pos x="25" y="34"/>
                  </a:cxn>
                  <a:cxn ang="0">
                    <a:pos x="31" y="35"/>
                  </a:cxn>
                  <a:cxn ang="0">
                    <a:pos x="36" y="35"/>
                  </a:cxn>
                </a:cxnLst>
                <a:rect l="0" t="0" r="r" b="b"/>
                <a:pathLst>
                  <a:path w="36" h="35">
                    <a:moveTo>
                      <a:pt x="0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4" y="15"/>
                    </a:lnTo>
                    <a:lnTo>
                      <a:pt x="6" y="19"/>
                    </a:lnTo>
                    <a:lnTo>
                      <a:pt x="9" y="23"/>
                    </a:lnTo>
                    <a:lnTo>
                      <a:pt x="13" y="27"/>
                    </a:lnTo>
                    <a:lnTo>
                      <a:pt x="17" y="30"/>
                    </a:lnTo>
                    <a:lnTo>
                      <a:pt x="21" y="33"/>
                    </a:lnTo>
                    <a:lnTo>
                      <a:pt x="25" y="34"/>
                    </a:lnTo>
                    <a:lnTo>
                      <a:pt x="31" y="35"/>
                    </a:lnTo>
                    <a:lnTo>
                      <a:pt x="36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76" name="Group 204"/>
            <p:cNvGrpSpPr>
              <a:grpSpLocks noChangeAspect="1"/>
            </p:cNvGrpSpPr>
            <p:nvPr/>
          </p:nvGrpSpPr>
          <p:grpSpPr bwMode="auto">
            <a:xfrm>
              <a:off x="5168" y="6220"/>
              <a:ext cx="2394" cy="2634"/>
              <a:chOff x="5168" y="6220"/>
              <a:chExt cx="2394" cy="2634"/>
            </a:xfrm>
          </p:grpSpPr>
          <p:sp>
            <p:nvSpPr>
              <p:cNvPr id="3277" name="Line 205"/>
              <p:cNvSpPr>
                <a:spLocks noChangeAspect="1" noChangeShapeType="1"/>
              </p:cNvSpPr>
              <p:nvPr/>
            </p:nvSpPr>
            <p:spPr bwMode="auto">
              <a:xfrm>
                <a:off x="7366" y="7484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8" name="Freeform 206"/>
              <p:cNvSpPr>
                <a:spLocks noChangeAspect="1"/>
              </p:cNvSpPr>
              <p:nvPr/>
            </p:nvSpPr>
            <p:spPr bwMode="auto">
              <a:xfrm>
                <a:off x="7383" y="7474"/>
                <a:ext cx="12" cy="1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6" y="32"/>
                  </a:cxn>
                  <a:cxn ang="0">
                    <a:pos x="11" y="31"/>
                  </a:cxn>
                  <a:cxn ang="0">
                    <a:pos x="15" y="30"/>
                  </a:cxn>
                  <a:cxn ang="0">
                    <a:pos x="20" y="27"/>
                  </a:cxn>
                  <a:cxn ang="0">
                    <a:pos x="24" y="23"/>
                  </a:cxn>
                  <a:cxn ang="0">
                    <a:pos x="27" y="19"/>
                  </a:cxn>
                  <a:cxn ang="0">
                    <a:pos x="31" y="15"/>
                  </a:cxn>
                  <a:cxn ang="0">
                    <a:pos x="32" y="11"/>
                  </a:cxn>
                  <a:cxn ang="0">
                    <a:pos x="35" y="6"/>
                  </a:cxn>
                  <a:cxn ang="0">
                    <a:pos x="35" y="0"/>
                  </a:cxn>
                </a:cxnLst>
                <a:rect l="0" t="0" r="r" b="b"/>
                <a:pathLst>
                  <a:path w="35" h="32">
                    <a:moveTo>
                      <a:pt x="0" y="32"/>
                    </a:moveTo>
                    <a:lnTo>
                      <a:pt x="6" y="32"/>
                    </a:lnTo>
                    <a:lnTo>
                      <a:pt x="11" y="31"/>
                    </a:lnTo>
                    <a:lnTo>
                      <a:pt x="15" y="30"/>
                    </a:lnTo>
                    <a:lnTo>
                      <a:pt x="20" y="27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31" y="15"/>
                    </a:lnTo>
                    <a:lnTo>
                      <a:pt x="32" y="11"/>
                    </a:lnTo>
                    <a:lnTo>
                      <a:pt x="35" y="6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9" name="Line 207"/>
              <p:cNvSpPr>
                <a:spLocks noChangeAspect="1" noChangeShapeType="1"/>
              </p:cNvSpPr>
              <p:nvPr/>
            </p:nvSpPr>
            <p:spPr bwMode="auto">
              <a:xfrm flipV="1">
                <a:off x="7395" y="7416"/>
                <a:ext cx="5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0" name="Freeform 208"/>
              <p:cNvSpPr>
                <a:spLocks noChangeAspect="1"/>
              </p:cNvSpPr>
              <p:nvPr/>
            </p:nvSpPr>
            <p:spPr bwMode="auto">
              <a:xfrm>
                <a:off x="7400" y="7405"/>
                <a:ext cx="12" cy="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4" y="18"/>
                  </a:cxn>
                  <a:cxn ang="0">
                    <a:pos x="7" y="12"/>
                  </a:cxn>
                  <a:cxn ang="0">
                    <a:pos x="11" y="10"/>
                  </a:cxn>
                  <a:cxn ang="0">
                    <a:pos x="15" y="6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5" y="0"/>
                  </a:cxn>
                </a:cxnLst>
                <a:rect l="0" t="0" r="r" b="b"/>
                <a:pathLst>
                  <a:path w="35" h="33">
                    <a:moveTo>
                      <a:pt x="0" y="33"/>
                    </a:moveTo>
                    <a:lnTo>
                      <a:pt x="0" y="27"/>
                    </a:lnTo>
                    <a:lnTo>
                      <a:pt x="2" y="22"/>
                    </a:lnTo>
                    <a:lnTo>
                      <a:pt x="4" y="18"/>
                    </a:lnTo>
                    <a:lnTo>
                      <a:pt x="7" y="12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1" name="Line 209"/>
              <p:cNvSpPr>
                <a:spLocks noChangeAspect="1" noChangeShapeType="1"/>
              </p:cNvSpPr>
              <p:nvPr/>
            </p:nvSpPr>
            <p:spPr bwMode="auto">
              <a:xfrm>
                <a:off x="7412" y="7405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2" name="Freeform 210"/>
              <p:cNvSpPr>
                <a:spLocks noChangeAspect="1"/>
              </p:cNvSpPr>
              <p:nvPr/>
            </p:nvSpPr>
            <p:spPr bwMode="auto">
              <a:xfrm>
                <a:off x="7422" y="7405"/>
                <a:ext cx="2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2"/>
                  </a:cxn>
                  <a:cxn ang="0">
                    <a:pos x="20" y="3"/>
                  </a:cxn>
                  <a:cxn ang="0">
                    <a:pos x="27" y="6"/>
                  </a:cxn>
                  <a:cxn ang="0">
                    <a:pos x="32" y="8"/>
                  </a:cxn>
                  <a:cxn ang="0">
                    <a:pos x="38" y="12"/>
                  </a:cxn>
                  <a:cxn ang="0">
                    <a:pos x="43" y="18"/>
                  </a:cxn>
                  <a:cxn ang="0">
                    <a:pos x="47" y="22"/>
                  </a:cxn>
                  <a:cxn ang="0">
                    <a:pos x="51" y="27"/>
                  </a:cxn>
                  <a:cxn ang="0">
                    <a:pos x="54" y="34"/>
                  </a:cxn>
                  <a:cxn ang="0">
                    <a:pos x="56" y="39"/>
                  </a:cxn>
                  <a:cxn ang="0">
                    <a:pos x="59" y="46"/>
                  </a:cxn>
                  <a:cxn ang="0">
                    <a:pos x="61" y="53"/>
                  </a:cxn>
                  <a:cxn ang="0">
                    <a:pos x="61" y="59"/>
                  </a:cxn>
                </a:cxnLst>
                <a:rect l="0" t="0" r="r" b="b"/>
                <a:pathLst>
                  <a:path w="61" h="59">
                    <a:moveTo>
                      <a:pt x="0" y="0"/>
                    </a:moveTo>
                    <a:lnTo>
                      <a:pt x="7" y="0"/>
                    </a:lnTo>
                    <a:lnTo>
                      <a:pt x="13" y="2"/>
                    </a:lnTo>
                    <a:lnTo>
                      <a:pt x="20" y="3"/>
                    </a:lnTo>
                    <a:lnTo>
                      <a:pt x="27" y="6"/>
                    </a:lnTo>
                    <a:lnTo>
                      <a:pt x="32" y="8"/>
                    </a:lnTo>
                    <a:lnTo>
                      <a:pt x="38" y="12"/>
                    </a:lnTo>
                    <a:lnTo>
                      <a:pt x="43" y="18"/>
                    </a:lnTo>
                    <a:lnTo>
                      <a:pt x="47" y="22"/>
                    </a:lnTo>
                    <a:lnTo>
                      <a:pt x="51" y="27"/>
                    </a:lnTo>
                    <a:lnTo>
                      <a:pt x="54" y="34"/>
                    </a:lnTo>
                    <a:lnTo>
                      <a:pt x="56" y="39"/>
                    </a:lnTo>
                    <a:lnTo>
                      <a:pt x="59" y="46"/>
                    </a:lnTo>
                    <a:lnTo>
                      <a:pt x="61" y="53"/>
                    </a:lnTo>
                    <a:lnTo>
                      <a:pt x="61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3" name="Line 211"/>
              <p:cNvSpPr>
                <a:spLocks noChangeAspect="1" noChangeShapeType="1"/>
              </p:cNvSpPr>
              <p:nvPr/>
            </p:nvSpPr>
            <p:spPr bwMode="auto">
              <a:xfrm>
                <a:off x="7442" y="7425"/>
                <a:ext cx="1" cy="2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4" name="Freeform 212"/>
              <p:cNvSpPr>
                <a:spLocks noChangeAspect="1"/>
              </p:cNvSpPr>
              <p:nvPr/>
            </p:nvSpPr>
            <p:spPr bwMode="auto">
              <a:xfrm>
                <a:off x="7422" y="7684"/>
                <a:ext cx="20" cy="2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7"/>
                  </a:cxn>
                  <a:cxn ang="0">
                    <a:pos x="59" y="14"/>
                  </a:cxn>
                  <a:cxn ang="0">
                    <a:pos x="56" y="20"/>
                  </a:cxn>
                  <a:cxn ang="0">
                    <a:pos x="54" y="26"/>
                  </a:cxn>
                  <a:cxn ang="0">
                    <a:pos x="51" y="33"/>
                  </a:cxn>
                  <a:cxn ang="0">
                    <a:pos x="47" y="38"/>
                  </a:cxn>
                  <a:cxn ang="0">
                    <a:pos x="43" y="42"/>
                  </a:cxn>
                  <a:cxn ang="0">
                    <a:pos x="38" y="47"/>
                  </a:cxn>
                  <a:cxn ang="0">
                    <a:pos x="32" y="51"/>
                  </a:cxn>
                  <a:cxn ang="0">
                    <a:pos x="27" y="54"/>
                  </a:cxn>
                  <a:cxn ang="0">
                    <a:pos x="20" y="57"/>
                  </a:cxn>
                  <a:cxn ang="0">
                    <a:pos x="13" y="58"/>
                  </a:cxn>
                  <a:cxn ang="0">
                    <a:pos x="7" y="59"/>
                  </a:cxn>
                  <a:cxn ang="0">
                    <a:pos x="0" y="59"/>
                  </a:cxn>
                </a:cxnLst>
                <a:rect l="0" t="0" r="r" b="b"/>
                <a:pathLst>
                  <a:path w="61" h="59">
                    <a:moveTo>
                      <a:pt x="61" y="0"/>
                    </a:moveTo>
                    <a:lnTo>
                      <a:pt x="61" y="7"/>
                    </a:lnTo>
                    <a:lnTo>
                      <a:pt x="59" y="14"/>
                    </a:lnTo>
                    <a:lnTo>
                      <a:pt x="56" y="20"/>
                    </a:lnTo>
                    <a:lnTo>
                      <a:pt x="54" y="26"/>
                    </a:lnTo>
                    <a:lnTo>
                      <a:pt x="51" y="33"/>
                    </a:lnTo>
                    <a:lnTo>
                      <a:pt x="47" y="38"/>
                    </a:lnTo>
                    <a:lnTo>
                      <a:pt x="43" y="42"/>
                    </a:lnTo>
                    <a:lnTo>
                      <a:pt x="38" y="47"/>
                    </a:lnTo>
                    <a:lnTo>
                      <a:pt x="32" y="51"/>
                    </a:lnTo>
                    <a:lnTo>
                      <a:pt x="27" y="54"/>
                    </a:lnTo>
                    <a:lnTo>
                      <a:pt x="20" y="57"/>
                    </a:lnTo>
                    <a:lnTo>
                      <a:pt x="13" y="58"/>
                    </a:lnTo>
                    <a:lnTo>
                      <a:pt x="7" y="59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5" name="Line 213"/>
              <p:cNvSpPr>
                <a:spLocks noChangeAspect="1" noChangeShapeType="1"/>
              </p:cNvSpPr>
              <p:nvPr/>
            </p:nvSpPr>
            <p:spPr bwMode="auto">
              <a:xfrm flipH="1">
                <a:off x="7203" y="7704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6" name="Freeform 214"/>
              <p:cNvSpPr>
                <a:spLocks noChangeAspect="1"/>
              </p:cNvSpPr>
              <p:nvPr/>
            </p:nvSpPr>
            <p:spPr bwMode="auto">
              <a:xfrm>
                <a:off x="7182" y="7684"/>
                <a:ext cx="21" cy="20"/>
              </a:xfrm>
              <a:custGeom>
                <a:avLst/>
                <a:gdLst/>
                <a:ahLst/>
                <a:cxnLst>
                  <a:cxn ang="0">
                    <a:pos x="61" y="59"/>
                  </a:cxn>
                  <a:cxn ang="0">
                    <a:pos x="54" y="59"/>
                  </a:cxn>
                  <a:cxn ang="0">
                    <a:pos x="47" y="58"/>
                  </a:cxn>
                  <a:cxn ang="0">
                    <a:pos x="41" y="57"/>
                  </a:cxn>
                  <a:cxn ang="0">
                    <a:pos x="34" y="54"/>
                  </a:cxn>
                  <a:cxn ang="0">
                    <a:pos x="29" y="51"/>
                  </a:cxn>
                  <a:cxn ang="0">
                    <a:pos x="23" y="47"/>
                  </a:cxn>
                  <a:cxn ang="0">
                    <a:pos x="18" y="42"/>
                  </a:cxn>
                  <a:cxn ang="0">
                    <a:pos x="14" y="38"/>
                  </a:cxn>
                  <a:cxn ang="0">
                    <a:pos x="10" y="33"/>
                  </a:cxn>
                  <a:cxn ang="0">
                    <a:pos x="7" y="26"/>
                  </a:cxn>
                  <a:cxn ang="0">
                    <a:pos x="4" y="20"/>
                  </a:cxn>
                  <a:cxn ang="0">
                    <a:pos x="2" y="14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61" h="59">
                    <a:moveTo>
                      <a:pt x="61" y="59"/>
                    </a:moveTo>
                    <a:lnTo>
                      <a:pt x="54" y="59"/>
                    </a:lnTo>
                    <a:lnTo>
                      <a:pt x="47" y="58"/>
                    </a:lnTo>
                    <a:lnTo>
                      <a:pt x="41" y="57"/>
                    </a:lnTo>
                    <a:lnTo>
                      <a:pt x="34" y="54"/>
                    </a:lnTo>
                    <a:lnTo>
                      <a:pt x="29" y="51"/>
                    </a:lnTo>
                    <a:lnTo>
                      <a:pt x="23" y="47"/>
                    </a:lnTo>
                    <a:lnTo>
                      <a:pt x="18" y="42"/>
                    </a:lnTo>
                    <a:lnTo>
                      <a:pt x="14" y="38"/>
                    </a:lnTo>
                    <a:lnTo>
                      <a:pt x="10" y="33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2" y="14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7" name="Line 215"/>
              <p:cNvSpPr>
                <a:spLocks noChangeAspect="1" noChangeShapeType="1"/>
              </p:cNvSpPr>
              <p:nvPr/>
            </p:nvSpPr>
            <p:spPr bwMode="auto">
              <a:xfrm flipV="1">
                <a:off x="7182" y="7425"/>
                <a:ext cx="1" cy="2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8" name="Freeform 216"/>
              <p:cNvSpPr>
                <a:spLocks noChangeAspect="1"/>
              </p:cNvSpPr>
              <p:nvPr/>
            </p:nvSpPr>
            <p:spPr bwMode="auto">
              <a:xfrm>
                <a:off x="7182" y="7405"/>
                <a:ext cx="21" cy="2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53"/>
                  </a:cxn>
                  <a:cxn ang="0">
                    <a:pos x="2" y="46"/>
                  </a:cxn>
                  <a:cxn ang="0">
                    <a:pos x="4" y="39"/>
                  </a:cxn>
                  <a:cxn ang="0">
                    <a:pos x="7" y="34"/>
                  </a:cxn>
                  <a:cxn ang="0">
                    <a:pos x="10" y="27"/>
                  </a:cxn>
                  <a:cxn ang="0">
                    <a:pos x="14" y="22"/>
                  </a:cxn>
                  <a:cxn ang="0">
                    <a:pos x="18" y="18"/>
                  </a:cxn>
                  <a:cxn ang="0">
                    <a:pos x="23" y="12"/>
                  </a:cxn>
                  <a:cxn ang="0">
                    <a:pos x="29" y="8"/>
                  </a:cxn>
                  <a:cxn ang="0">
                    <a:pos x="34" y="6"/>
                  </a:cxn>
                  <a:cxn ang="0">
                    <a:pos x="41" y="3"/>
                  </a:cxn>
                  <a:cxn ang="0">
                    <a:pos x="47" y="2"/>
                  </a:cxn>
                  <a:cxn ang="0">
                    <a:pos x="54" y="0"/>
                  </a:cxn>
                  <a:cxn ang="0">
                    <a:pos x="61" y="0"/>
                  </a:cxn>
                </a:cxnLst>
                <a:rect l="0" t="0" r="r" b="b"/>
                <a:pathLst>
                  <a:path w="61" h="59">
                    <a:moveTo>
                      <a:pt x="0" y="59"/>
                    </a:moveTo>
                    <a:lnTo>
                      <a:pt x="0" y="53"/>
                    </a:lnTo>
                    <a:lnTo>
                      <a:pt x="2" y="46"/>
                    </a:lnTo>
                    <a:lnTo>
                      <a:pt x="4" y="39"/>
                    </a:lnTo>
                    <a:lnTo>
                      <a:pt x="7" y="34"/>
                    </a:lnTo>
                    <a:lnTo>
                      <a:pt x="10" y="27"/>
                    </a:lnTo>
                    <a:lnTo>
                      <a:pt x="14" y="22"/>
                    </a:lnTo>
                    <a:lnTo>
                      <a:pt x="18" y="18"/>
                    </a:lnTo>
                    <a:lnTo>
                      <a:pt x="23" y="12"/>
                    </a:lnTo>
                    <a:lnTo>
                      <a:pt x="29" y="8"/>
                    </a:lnTo>
                    <a:lnTo>
                      <a:pt x="34" y="6"/>
                    </a:lnTo>
                    <a:lnTo>
                      <a:pt x="41" y="3"/>
                    </a:lnTo>
                    <a:lnTo>
                      <a:pt x="47" y="2"/>
                    </a:lnTo>
                    <a:lnTo>
                      <a:pt x="54" y="0"/>
                    </a:lnTo>
                    <a:lnTo>
                      <a:pt x="6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9" name="Line 217"/>
              <p:cNvSpPr>
                <a:spLocks noChangeAspect="1" noChangeShapeType="1"/>
              </p:cNvSpPr>
              <p:nvPr/>
            </p:nvSpPr>
            <p:spPr bwMode="auto">
              <a:xfrm>
                <a:off x="7203" y="7405"/>
                <a:ext cx="2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0" name="Freeform 218"/>
              <p:cNvSpPr>
                <a:spLocks noChangeAspect="1"/>
              </p:cNvSpPr>
              <p:nvPr/>
            </p:nvSpPr>
            <p:spPr bwMode="auto">
              <a:xfrm>
                <a:off x="7225" y="7405"/>
                <a:ext cx="2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2"/>
                  </a:cxn>
                  <a:cxn ang="0">
                    <a:pos x="20" y="3"/>
                  </a:cxn>
                  <a:cxn ang="0">
                    <a:pos x="27" y="6"/>
                  </a:cxn>
                  <a:cxn ang="0">
                    <a:pos x="32" y="10"/>
                  </a:cxn>
                  <a:cxn ang="0">
                    <a:pos x="38" y="14"/>
                  </a:cxn>
                  <a:cxn ang="0">
                    <a:pos x="43" y="18"/>
                  </a:cxn>
                  <a:cxn ang="0">
                    <a:pos x="47" y="23"/>
                  </a:cxn>
                  <a:cxn ang="0">
                    <a:pos x="51" y="29"/>
                  </a:cxn>
                  <a:cxn ang="0">
                    <a:pos x="54" y="34"/>
                  </a:cxn>
                  <a:cxn ang="0">
                    <a:pos x="57" y="41"/>
                  </a:cxn>
                  <a:cxn ang="0">
                    <a:pos x="58" y="47"/>
                  </a:cxn>
                  <a:cxn ang="0">
                    <a:pos x="59" y="54"/>
                  </a:cxn>
                </a:cxnLst>
                <a:rect l="0" t="0" r="r" b="b"/>
                <a:pathLst>
                  <a:path w="59" h="54">
                    <a:moveTo>
                      <a:pt x="0" y="0"/>
                    </a:moveTo>
                    <a:lnTo>
                      <a:pt x="7" y="0"/>
                    </a:lnTo>
                    <a:lnTo>
                      <a:pt x="14" y="2"/>
                    </a:lnTo>
                    <a:lnTo>
                      <a:pt x="20" y="3"/>
                    </a:lnTo>
                    <a:lnTo>
                      <a:pt x="27" y="6"/>
                    </a:lnTo>
                    <a:lnTo>
                      <a:pt x="32" y="10"/>
                    </a:lnTo>
                    <a:lnTo>
                      <a:pt x="38" y="14"/>
                    </a:lnTo>
                    <a:lnTo>
                      <a:pt x="43" y="18"/>
                    </a:lnTo>
                    <a:lnTo>
                      <a:pt x="47" y="23"/>
                    </a:lnTo>
                    <a:lnTo>
                      <a:pt x="51" y="29"/>
                    </a:lnTo>
                    <a:lnTo>
                      <a:pt x="54" y="34"/>
                    </a:lnTo>
                    <a:lnTo>
                      <a:pt x="57" y="41"/>
                    </a:lnTo>
                    <a:lnTo>
                      <a:pt x="58" y="47"/>
                    </a:lnTo>
                    <a:lnTo>
                      <a:pt x="59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1" name="Line 219"/>
              <p:cNvSpPr>
                <a:spLocks noChangeAspect="1" noChangeShapeType="1"/>
              </p:cNvSpPr>
              <p:nvPr/>
            </p:nvSpPr>
            <p:spPr bwMode="auto">
              <a:xfrm>
                <a:off x="7245" y="7423"/>
                <a:ext cx="4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2" name="Freeform 220"/>
              <p:cNvSpPr>
                <a:spLocks noChangeAspect="1"/>
              </p:cNvSpPr>
              <p:nvPr/>
            </p:nvSpPr>
            <p:spPr bwMode="auto">
              <a:xfrm>
                <a:off x="7249" y="7474"/>
                <a:ext cx="1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6"/>
                  </a:cxn>
                  <a:cxn ang="0">
                    <a:pos x="3" y="11"/>
                  </a:cxn>
                  <a:cxn ang="0">
                    <a:pos x="5" y="15"/>
                  </a:cxn>
                  <a:cxn ang="0">
                    <a:pos x="8" y="19"/>
                  </a:cxn>
                  <a:cxn ang="0">
                    <a:pos x="12" y="23"/>
                  </a:cxn>
                  <a:cxn ang="0">
                    <a:pos x="16" y="27"/>
                  </a:cxn>
                  <a:cxn ang="0">
                    <a:pos x="20" y="30"/>
                  </a:cxn>
                  <a:cxn ang="0">
                    <a:pos x="25" y="31"/>
                  </a:cxn>
                  <a:cxn ang="0">
                    <a:pos x="31" y="32"/>
                  </a:cxn>
                  <a:cxn ang="0">
                    <a:pos x="36" y="32"/>
                  </a:cxn>
                </a:cxnLst>
                <a:rect l="0" t="0" r="r" b="b"/>
                <a:pathLst>
                  <a:path w="36" h="32">
                    <a:moveTo>
                      <a:pt x="0" y="0"/>
                    </a:moveTo>
                    <a:lnTo>
                      <a:pt x="1" y="6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19"/>
                    </a:lnTo>
                    <a:lnTo>
                      <a:pt x="12" y="23"/>
                    </a:lnTo>
                    <a:lnTo>
                      <a:pt x="16" y="27"/>
                    </a:lnTo>
                    <a:lnTo>
                      <a:pt x="20" y="30"/>
                    </a:lnTo>
                    <a:lnTo>
                      <a:pt x="25" y="31"/>
                    </a:lnTo>
                    <a:lnTo>
                      <a:pt x="31" y="32"/>
                    </a:lnTo>
                    <a:lnTo>
                      <a:pt x="36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3" name="Line 221"/>
              <p:cNvSpPr>
                <a:spLocks noChangeAspect="1" noChangeShapeType="1"/>
              </p:cNvSpPr>
              <p:nvPr/>
            </p:nvSpPr>
            <p:spPr bwMode="auto">
              <a:xfrm flipV="1">
                <a:off x="5678" y="7339"/>
                <a:ext cx="4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4" name="Freeform 222"/>
              <p:cNvSpPr>
                <a:spLocks noChangeAspect="1"/>
              </p:cNvSpPr>
              <p:nvPr/>
            </p:nvSpPr>
            <p:spPr bwMode="auto">
              <a:xfrm>
                <a:off x="5721" y="7338"/>
                <a:ext cx="22" cy="2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0"/>
                  </a:cxn>
                  <a:cxn ang="0">
                    <a:pos x="14" y="1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33" y="6"/>
                  </a:cxn>
                  <a:cxn ang="0">
                    <a:pos x="38" y="11"/>
                  </a:cxn>
                  <a:cxn ang="0">
                    <a:pos x="43" y="15"/>
                  </a:cxn>
                  <a:cxn ang="0">
                    <a:pos x="47" y="19"/>
                  </a:cxn>
                  <a:cxn ang="0">
                    <a:pos x="51" y="24"/>
                  </a:cxn>
                  <a:cxn ang="0">
                    <a:pos x="55" y="29"/>
                  </a:cxn>
                  <a:cxn ang="0">
                    <a:pos x="58" y="35"/>
                  </a:cxn>
                  <a:cxn ang="0">
                    <a:pos x="61" y="41"/>
                  </a:cxn>
                  <a:cxn ang="0">
                    <a:pos x="63" y="47"/>
                  </a:cxn>
                  <a:cxn ang="0">
                    <a:pos x="63" y="54"/>
                  </a:cxn>
                  <a:cxn ang="0">
                    <a:pos x="65" y="60"/>
                  </a:cxn>
                </a:cxnLst>
                <a:rect l="0" t="0" r="r" b="b"/>
                <a:pathLst>
                  <a:path w="65" h="60">
                    <a:moveTo>
                      <a:pt x="0" y="1"/>
                    </a:moveTo>
                    <a:lnTo>
                      <a:pt x="7" y="0"/>
                    </a:lnTo>
                    <a:lnTo>
                      <a:pt x="14" y="1"/>
                    </a:lnTo>
                    <a:lnTo>
                      <a:pt x="20" y="2"/>
                    </a:lnTo>
                    <a:lnTo>
                      <a:pt x="26" y="4"/>
                    </a:lnTo>
                    <a:lnTo>
                      <a:pt x="33" y="6"/>
                    </a:lnTo>
                    <a:lnTo>
                      <a:pt x="38" y="11"/>
                    </a:lnTo>
                    <a:lnTo>
                      <a:pt x="43" y="15"/>
                    </a:lnTo>
                    <a:lnTo>
                      <a:pt x="47" y="19"/>
                    </a:lnTo>
                    <a:lnTo>
                      <a:pt x="51" y="24"/>
                    </a:lnTo>
                    <a:lnTo>
                      <a:pt x="55" y="29"/>
                    </a:lnTo>
                    <a:lnTo>
                      <a:pt x="58" y="35"/>
                    </a:lnTo>
                    <a:lnTo>
                      <a:pt x="61" y="41"/>
                    </a:lnTo>
                    <a:lnTo>
                      <a:pt x="63" y="47"/>
                    </a:lnTo>
                    <a:lnTo>
                      <a:pt x="63" y="54"/>
                    </a:lnTo>
                    <a:lnTo>
                      <a:pt x="65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5" name="Line 223"/>
              <p:cNvSpPr>
                <a:spLocks noChangeAspect="1" noChangeShapeType="1"/>
              </p:cNvSpPr>
              <p:nvPr/>
            </p:nvSpPr>
            <p:spPr bwMode="auto">
              <a:xfrm>
                <a:off x="5743" y="7358"/>
                <a:ext cx="1" cy="10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6" name="Freeform 224"/>
              <p:cNvSpPr>
                <a:spLocks noChangeAspect="1"/>
              </p:cNvSpPr>
              <p:nvPr/>
            </p:nvSpPr>
            <p:spPr bwMode="auto">
              <a:xfrm>
                <a:off x="5722" y="8406"/>
                <a:ext cx="21" cy="2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59" y="7"/>
                  </a:cxn>
                  <a:cxn ang="0">
                    <a:pos x="58" y="12"/>
                  </a:cxn>
                  <a:cxn ang="0">
                    <a:pos x="57" y="19"/>
                  </a:cxn>
                  <a:cxn ang="0">
                    <a:pos x="54" y="25"/>
                  </a:cxn>
                  <a:cxn ang="0">
                    <a:pos x="51" y="31"/>
                  </a:cxn>
                  <a:cxn ang="0">
                    <a:pos x="47" y="36"/>
                  </a:cxn>
                  <a:cxn ang="0">
                    <a:pos x="43" y="42"/>
                  </a:cxn>
                  <a:cxn ang="0">
                    <a:pos x="38" y="46"/>
                  </a:cxn>
                  <a:cxn ang="0">
                    <a:pos x="33" y="50"/>
                  </a:cxn>
                  <a:cxn ang="0">
                    <a:pos x="26" y="54"/>
                  </a:cxn>
                  <a:cxn ang="0">
                    <a:pos x="20" y="56"/>
                  </a:cxn>
                  <a:cxn ang="0">
                    <a:pos x="14" y="58"/>
                  </a:cxn>
                  <a:cxn ang="0">
                    <a:pos x="7" y="59"/>
                  </a:cxn>
                  <a:cxn ang="0">
                    <a:pos x="0" y="59"/>
                  </a:cxn>
                </a:cxnLst>
                <a:rect l="0" t="0" r="r" b="b"/>
                <a:pathLst>
                  <a:path w="61" h="59">
                    <a:moveTo>
                      <a:pt x="61" y="0"/>
                    </a:moveTo>
                    <a:lnTo>
                      <a:pt x="59" y="7"/>
                    </a:lnTo>
                    <a:lnTo>
                      <a:pt x="58" y="12"/>
                    </a:lnTo>
                    <a:lnTo>
                      <a:pt x="57" y="19"/>
                    </a:lnTo>
                    <a:lnTo>
                      <a:pt x="54" y="25"/>
                    </a:lnTo>
                    <a:lnTo>
                      <a:pt x="51" y="31"/>
                    </a:lnTo>
                    <a:lnTo>
                      <a:pt x="47" y="36"/>
                    </a:lnTo>
                    <a:lnTo>
                      <a:pt x="43" y="42"/>
                    </a:lnTo>
                    <a:lnTo>
                      <a:pt x="38" y="46"/>
                    </a:lnTo>
                    <a:lnTo>
                      <a:pt x="33" y="50"/>
                    </a:lnTo>
                    <a:lnTo>
                      <a:pt x="26" y="54"/>
                    </a:lnTo>
                    <a:lnTo>
                      <a:pt x="20" y="56"/>
                    </a:lnTo>
                    <a:lnTo>
                      <a:pt x="14" y="58"/>
                    </a:lnTo>
                    <a:lnTo>
                      <a:pt x="7" y="59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7" name="Line 225"/>
              <p:cNvSpPr>
                <a:spLocks noChangeAspect="1" noChangeShapeType="1"/>
              </p:cNvSpPr>
              <p:nvPr/>
            </p:nvSpPr>
            <p:spPr bwMode="auto">
              <a:xfrm flipH="1">
                <a:off x="5603" y="8426"/>
                <a:ext cx="1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8" name="Freeform 226"/>
              <p:cNvSpPr>
                <a:spLocks noChangeAspect="1"/>
              </p:cNvSpPr>
              <p:nvPr/>
            </p:nvSpPr>
            <p:spPr bwMode="auto">
              <a:xfrm>
                <a:off x="5584" y="8406"/>
                <a:ext cx="19" cy="2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53" y="59"/>
                  </a:cxn>
                  <a:cxn ang="0">
                    <a:pos x="46" y="58"/>
                  </a:cxn>
                  <a:cxn ang="0">
                    <a:pos x="39" y="56"/>
                  </a:cxn>
                  <a:cxn ang="0">
                    <a:pos x="34" y="54"/>
                  </a:cxn>
                  <a:cxn ang="0">
                    <a:pos x="27" y="50"/>
                  </a:cxn>
                  <a:cxn ang="0">
                    <a:pos x="22" y="46"/>
                  </a:cxn>
                  <a:cxn ang="0">
                    <a:pos x="18" y="42"/>
                  </a:cxn>
                  <a:cxn ang="0">
                    <a:pos x="12" y="36"/>
                  </a:cxn>
                  <a:cxn ang="0">
                    <a:pos x="10" y="31"/>
                  </a:cxn>
                  <a:cxn ang="0">
                    <a:pos x="6" y="25"/>
                  </a:cxn>
                  <a:cxn ang="0">
                    <a:pos x="3" y="19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9" h="59">
                    <a:moveTo>
                      <a:pt x="59" y="59"/>
                    </a:moveTo>
                    <a:lnTo>
                      <a:pt x="53" y="59"/>
                    </a:lnTo>
                    <a:lnTo>
                      <a:pt x="46" y="58"/>
                    </a:lnTo>
                    <a:lnTo>
                      <a:pt x="39" y="56"/>
                    </a:lnTo>
                    <a:lnTo>
                      <a:pt x="34" y="54"/>
                    </a:lnTo>
                    <a:lnTo>
                      <a:pt x="27" y="50"/>
                    </a:lnTo>
                    <a:lnTo>
                      <a:pt x="22" y="46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10" y="31"/>
                    </a:lnTo>
                    <a:lnTo>
                      <a:pt x="6" y="25"/>
                    </a:lnTo>
                    <a:lnTo>
                      <a:pt x="3" y="19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9" name="Freeform 227"/>
              <p:cNvSpPr>
                <a:spLocks noChangeAspect="1"/>
              </p:cNvSpPr>
              <p:nvPr/>
            </p:nvSpPr>
            <p:spPr bwMode="auto">
              <a:xfrm>
                <a:off x="5584" y="7377"/>
                <a:ext cx="57" cy="1029"/>
              </a:xfrm>
              <a:custGeom>
                <a:avLst/>
                <a:gdLst/>
                <a:ahLst/>
                <a:cxnLst>
                  <a:cxn ang="0">
                    <a:pos x="0" y="3087"/>
                  </a:cxn>
                  <a:cxn ang="0">
                    <a:pos x="0" y="1646"/>
                  </a:cxn>
                  <a:cxn ang="0">
                    <a:pos x="173" y="0"/>
                  </a:cxn>
                </a:cxnLst>
                <a:rect l="0" t="0" r="r" b="b"/>
                <a:pathLst>
                  <a:path w="173" h="3087">
                    <a:moveTo>
                      <a:pt x="0" y="3087"/>
                    </a:moveTo>
                    <a:lnTo>
                      <a:pt x="0" y="1646"/>
                    </a:lnTo>
                    <a:lnTo>
                      <a:pt x="17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0" name="Freeform 228"/>
              <p:cNvSpPr>
                <a:spLocks noChangeAspect="1"/>
              </p:cNvSpPr>
              <p:nvPr/>
            </p:nvSpPr>
            <p:spPr bwMode="auto">
              <a:xfrm>
                <a:off x="5641" y="7341"/>
                <a:ext cx="37" cy="3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" y="98"/>
                  </a:cxn>
                  <a:cxn ang="0">
                    <a:pos x="4" y="89"/>
                  </a:cxn>
                  <a:cxn ang="0">
                    <a:pos x="6" y="80"/>
                  </a:cxn>
                  <a:cxn ang="0">
                    <a:pos x="9" y="72"/>
                  </a:cxn>
                  <a:cxn ang="0">
                    <a:pos x="13" y="63"/>
                  </a:cxn>
                  <a:cxn ang="0">
                    <a:pos x="18" y="55"/>
                  </a:cxn>
                  <a:cxn ang="0">
                    <a:pos x="24" y="47"/>
                  </a:cxn>
                  <a:cxn ang="0">
                    <a:pos x="29" y="41"/>
                  </a:cxn>
                  <a:cxn ang="0">
                    <a:pos x="36" y="34"/>
                  </a:cxn>
                  <a:cxn ang="0">
                    <a:pos x="43" y="27"/>
                  </a:cxn>
                  <a:cxn ang="0">
                    <a:pos x="51" y="22"/>
                  </a:cxn>
                  <a:cxn ang="0">
                    <a:pos x="57" y="16"/>
                  </a:cxn>
                  <a:cxn ang="0">
                    <a:pos x="66" y="12"/>
                  </a:cxn>
                  <a:cxn ang="0">
                    <a:pos x="75" y="8"/>
                  </a:cxn>
                  <a:cxn ang="0">
                    <a:pos x="83" y="6"/>
                  </a:cxn>
                  <a:cxn ang="0">
                    <a:pos x="92" y="3"/>
                  </a:cxn>
                  <a:cxn ang="0">
                    <a:pos x="102" y="2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8">
                    <a:moveTo>
                      <a:pt x="0" y="108"/>
                    </a:moveTo>
                    <a:lnTo>
                      <a:pt x="1" y="98"/>
                    </a:lnTo>
                    <a:lnTo>
                      <a:pt x="4" y="89"/>
                    </a:lnTo>
                    <a:lnTo>
                      <a:pt x="6" y="80"/>
                    </a:lnTo>
                    <a:lnTo>
                      <a:pt x="9" y="72"/>
                    </a:lnTo>
                    <a:lnTo>
                      <a:pt x="13" y="63"/>
                    </a:lnTo>
                    <a:lnTo>
                      <a:pt x="18" y="55"/>
                    </a:lnTo>
                    <a:lnTo>
                      <a:pt x="24" y="47"/>
                    </a:lnTo>
                    <a:lnTo>
                      <a:pt x="29" y="41"/>
                    </a:lnTo>
                    <a:lnTo>
                      <a:pt x="36" y="34"/>
                    </a:lnTo>
                    <a:lnTo>
                      <a:pt x="43" y="27"/>
                    </a:lnTo>
                    <a:lnTo>
                      <a:pt x="51" y="22"/>
                    </a:lnTo>
                    <a:lnTo>
                      <a:pt x="57" y="16"/>
                    </a:lnTo>
                    <a:lnTo>
                      <a:pt x="66" y="12"/>
                    </a:lnTo>
                    <a:lnTo>
                      <a:pt x="75" y="8"/>
                    </a:lnTo>
                    <a:lnTo>
                      <a:pt x="83" y="6"/>
                    </a:lnTo>
                    <a:lnTo>
                      <a:pt x="92" y="3"/>
                    </a:lnTo>
                    <a:lnTo>
                      <a:pt x="102" y="2"/>
                    </a:lnTo>
                    <a:lnTo>
                      <a:pt x="1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1" name="Freeform 229"/>
              <p:cNvSpPr>
                <a:spLocks noChangeAspect="1"/>
              </p:cNvSpPr>
              <p:nvPr/>
            </p:nvSpPr>
            <p:spPr bwMode="auto">
              <a:xfrm>
                <a:off x="5431" y="7177"/>
                <a:ext cx="1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2"/>
                  </a:cxn>
                  <a:cxn ang="0">
                    <a:pos x="21" y="3"/>
                  </a:cxn>
                  <a:cxn ang="0">
                    <a:pos x="27" y="6"/>
                  </a:cxn>
                  <a:cxn ang="0">
                    <a:pos x="33" y="10"/>
                  </a:cxn>
                  <a:cxn ang="0">
                    <a:pos x="38" y="14"/>
                  </a:cxn>
                  <a:cxn ang="0">
                    <a:pos x="43" y="18"/>
                  </a:cxn>
                  <a:cxn ang="0">
                    <a:pos x="48" y="23"/>
                  </a:cxn>
                  <a:cxn ang="0">
                    <a:pos x="52" y="29"/>
                  </a:cxn>
                  <a:cxn ang="0">
                    <a:pos x="54" y="35"/>
                  </a:cxn>
                  <a:cxn ang="0">
                    <a:pos x="57" y="41"/>
                  </a:cxn>
                  <a:cxn ang="0">
                    <a:pos x="58" y="47"/>
                  </a:cxn>
                </a:cxnLst>
                <a:rect l="0" t="0" r="r" b="b"/>
                <a:pathLst>
                  <a:path w="58" h="47">
                    <a:moveTo>
                      <a:pt x="0" y="0"/>
                    </a:moveTo>
                    <a:lnTo>
                      <a:pt x="7" y="0"/>
                    </a:lnTo>
                    <a:lnTo>
                      <a:pt x="14" y="2"/>
                    </a:lnTo>
                    <a:lnTo>
                      <a:pt x="21" y="3"/>
                    </a:lnTo>
                    <a:lnTo>
                      <a:pt x="27" y="6"/>
                    </a:lnTo>
                    <a:lnTo>
                      <a:pt x="33" y="10"/>
                    </a:lnTo>
                    <a:lnTo>
                      <a:pt x="38" y="14"/>
                    </a:lnTo>
                    <a:lnTo>
                      <a:pt x="43" y="18"/>
                    </a:lnTo>
                    <a:lnTo>
                      <a:pt x="48" y="23"/>
                    </a:lnTo>
                    <a:lnTo>
                      <a:pt x="52" y="29"/>
                    </a:lnTo>
                    <a:lnTo>
                      <a:pt x="54" y="35"/>
                    </a:lnTo>
                    <a:lnTo>
                      <a:pt x="57" y="41"/>
                    </a:lnTo>
                    <a:lnTo>
                      <a:pt x="58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2" name="Freeform 230"/>
              <p:cNvSpPr>
                <a:spLocks noChangeAspect="1"/>
              </p:cNvSpPr>
              <p:nvPr/>
            </p:nvSpPr>
            <p:spPr bwMode="auto">
              <a:xfrm>
                <a:off x="5450" y="7192"/>
                <a:ext cx="138" cy="1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1"/>
                  </a:cxn>
                  <a:cxn ang="0">
                    <a:pos x="10" y="41"/>
                  </a:cxn>
                  <a:cxn ang="0">
                    <a:pos x="16" y="61"/>
                  </a:cxn>
                  <a:cxn ang="0">
                    <a:pos x="22" y="80"/>
                  </a:cxn>
                  <a:cxn ang="0">
                    <a:pos x="30" y="99"/>
                  </a:cxn>
                  <a:cxn ang="0">
                    <a:pos x="38" y="117"/>
                  </a:cxn>
                  <a:cxn ang="0">
                    <a:pos x="46" y="136"/>
                  </a:cxn>
                  <a:cxn ang="0">
                    <a:pos x="56" y="155"/>
                  </a:cxn>
                  <a:cxn ang="0">
                    <a:pos x="65" y="173"/>
                  </a:cxn>
                  <a:cxn ang="0">
                    <a:pos x="76" y="190"/>
                  </a:cxn>
                  <a:cxn ang="0">
                    <a:pos x="86" y="208"/>
                  </a:cxn>
                  <a:cxn ang="0">
                    <a:pos x="99" y="224"/>
                  </a:cxn>
                  <a:cxn ang="0">
                    <a:pos x="111" y="240"/>
                  </a:cxn>
                  <a:cxn ang="0">
                    <a:pos x="123" y="256"/>
                  </a:cxn>
                  <a:cxn ang="0">
                    <a:pos x="138" y="271"/>
                  </a:cxn>
                  <a:cxn ang="0">
                    <a:pos x="151" y="287"/>
                  </a:cxn>
                  <a:cxn ang="0">
                    <a:pos x="166" y="301"/>
                  </a:cxn>
                  <a:cxn ang="0">
                    <a:pos x="181" y="314"/>
                  </a:cxn>
                  <a:cxn ang="0">
                    <a:pos x="197" y="327"/>
                  </a:cxn>
                  <a:cxn ang="0">
                    <a:pos x="212" y="341"/>
                  </a:cxn>
                  <a:cxn ang="0">
                    <a:pos x="229" y="353"/>
                  </a:cxn>
                  <a:cxn ang="0">
                    <a:pos x="245" y="364"/>
                  </a:cxn>
                  <a:cxn ang="0">
                    <a:pos x="263" y="375"/>
                  </a:cxn>
                  <a:cxn ang="0">
                    <a:pos x="280" y="385"/>
                  </a:cxn>
                  <a:cxn ang="0">
                    <a:pos x="299" y="395"/>
                  </a:cxn>
                  <a:cxn ang="0">
                    <a:pos x="317" y="404"/>
                  </a:cxn>
                  <a:cxn ang="0">
                    <a:pos x="336" y="412"/>
                  </a:cxn>
                  <a:cxn ang="0">
                    <a:pos x="354" y="419"/>
                  </a:cxn>
                  <a:cxn ang="0">
                    <a:pos x="375" y="426"/>
                  </a:cxn>
                  <a:cxn ang="0">
                    <a:pos x="393" y="432"/>
                  </a:cxn>
                  <a:cxn ang="0">
                    <a:pos x="414" y="438"/>
                  </a:cxn>
                </a:cxnLst>
                <a:rect l="0" t="0" r="r" b="b"/>
                <a:pathLst>
                  <a:path w="414" h="438">
                    <a:moveTo>
                      <a:pt x="0" y="0"/>
                    </a:moveTo>
                    <a:lnTo>
                      <a:pt x="6" y="21"/>
                    </a:lnTo>
                    <a:lnTo>
                      <a:pt x="10" y="41"/>
                    </a:lnTo>
                    <a:lnTo>
                      <a:pt x="16" y="61"/>
                    </a:lnTo>
                    <a:lnTo>
                      <a:pt x="22" y="80"/>
                    </a:lnTo>
                    <a:lnTo>
                      <a:pt x="30" y="99"/>
                    </a:lnTo>
                    <a:lnTo>
                      <a:pt x="38" y="117"/>
                    </a:lnTo>
                    <a:lnTo>
                      <a:pt x="46" y="136"/>
                    </a:lnTo>
                    <a:lnTo>
                      <a:pt x="56" y="155"/>
                    </a:lnTo>
                    <a:lnTo>
                      <a:pt x="65" y="173"/>
                    </a:lnTo>
                    <a:lnTo>
                      <a:pt x="76" y="190"/>
                    </a:lnTo>
                    <a:lnTo>
                      <a:pt x="86" y="208"/>
                    </a:lnTo>
                    <a:lnTo>
                      <a:pt x="99" y="224"/>
                    </a:lnTo>
                    <a:lnTo>
                      <a:pt x="111" y="240"/>
                    </a:lnTo>
                    <a:lnTo>
                      <a:pt x="123" y="256"/>
                    </a:lnTo>
                    <a:lnTo>
                      <a:pt x="138" y="271"/>
                    </a:lnTo>
                    <a:lnTo>
                      <a:pt x="151" y="287"/>
                    </a:lnTo>
                    <a:lnTo>
                      <a:pt x="166" y="301"/>
                    </a:lnTo>
                    <a:lnTo>
                      <a:pt x="181" y="314"/>
                    </a:lnTo>
                    <a:lnTo>
                      <a:pt x="197" y="327"/>
                    </a:lnTo>
                    <a:lnTo>
                      <a:pt x="212" y="341"/>
                    </a:lnTo>
                    <a:lnTo>
                      <a:pt x="229" y="353"/>
                    </a:lnTo>
                    <a:lnTo>
                      <a:pt x="245" y="364"/>
                    </a:lnTo>
                    <a:lnTo>
                      <a:pt x="263" y="375"/>
                    </a:lnTo>
                    <a:lnTo>
                      <a:pt x="280" y="385"/>
                    </a:lnTo>
                    <a:lnTo>
                      <a:pt x="299" y="395"/>
                    </a:lnTo>
                    <a:lnTo>
                      <a:pt x="317" y="404"/>
                    </a:lnTo>
                    <a:lnTo>
                      <a:pt x="336" y="412"/>
                    </a:lnTo>
                    <a:lnTo>
                      <a:pt x="354" y="419"/>
                    </a:lnTo>
                    <a:lnTo>
                      <a:pt x="375" y="426"/>
                    </a:lnTo>
                    <a:lnTo>
                      <a:pt x="393" y="432"/>
                    </a:lnTo>
                    <a:lnTo>
                      <a:pt x="414" y="4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3" name="Freeform 231"/>
              <p:cNvSpPr>
                <a:spLocks noChangeAspect="1"/>
              </p:cNvSpPr>
              <p:nvPr/>
            </p:nvSpPr>
            <p:spPr bwMode="auto">
              <a:xfrm>
                <a:off x="5588" y="7338"/>
                <a:ext cx="1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2" y="4"/>
                  </a:cxn>
                  <a:cxn ang="0">
                    <a:pos x="17" y="8"/>
                  </a:cxn>
                  <a:cxn ang="0">
                    <a:pos x="23" y="12"/>
                  </a:cxn>
                  <a:cxn ang="0">
                    <a:pos x="28" y="16"/>
                  </a:cxn>
                  <a:cxn ang="0">
                    <a:pos x="32" y="21"/>
                  </a:cxn>
                  <a:cxn ang="0">
                    <a:pos x="36" y="27"/>
                  </a:cxn>
                  <a:cxn ang="0">
                    <a:pos x="39" y="32"/>
                  </a:cxn>
                  <a:cxn ang="0">
                    <a:pos x="41" y="37"/>
                  </a:cxn>
                  <a:cxn ang="0">
                    <a:pos x="43" y="44"/>
                  </a:cxn>
                  <a:cxn ang="0">
                    <a:pos x="44" y="51"/>
                  </a:cxn>
                  <a:cxn ang="0">
                    <a:pos x="44" y="58"/>
                  </a:cxn>
                  <a:cxn ang="0">
                    <a:pos x="44" y="64"/>
                  </a:cxn>
                </a:cxnLst>
                <a:rect l="0" t="0" r="r" b="b"/>
                <a:pathLst>
                  <a:path w="44" h="64">
                    <a:moveTo>
                      <a:pt x="0" y="0"/>
                    </a:moveTo>
                    <a:lnTo>
                      <a:pt x="5" y="1"/>
                    </a:lnTo>
                    <a:lnTo>
                      <a:pt x="12" y="4"/>
                    </a:lnTo>
                    <a:lnTo>
                      <a:pt x="17" y="8"/>
                    </a:lnTo>
                    <a:lnTo>
                      <a:pt x="23" y="12"/>
                    </a:lnTo>
                    <a:lnTo>
                      <a:pt x="28" y="16"/>
                    </a:lnTo>
                    <a:lnTo>
                      <a:pt x="32" y="21"/>
                    </a:lnTo>
                    <a:lnTo>
                      <a:pt x="36" y="27"/>
                    </a:lnTo>
                    <a:lnTo>
                      <a:pt x="39" y="32"/>
                    </a:lnTo>
                    <a:lnTo>
                      <a:pt x="41" y="37"/>
                    </a:lnTo>
                    <a:lnTo>
                      <a:pt x="43" y="44"/>
                    </a:lnTo>
                    <a:lnTo>
                      <a:pt x="44" y="51"/>
                    </a:lnTo>
                    <a:lnTo>
                      <a:pt x="44" y="58"/>
                    </a:lnTo>
                    <a:lnTo>
                      <a:pt x="44" y="6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4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5547" y="7360"/>
                <a:ext cx="56" cy="5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5" name="Freeform 233"/>
              <p:cNvSpPr>
                <a:spLocks noChangeAspect="1"/>
              </p:cNvSpPr>
              <p:nvPr/>
            </p:nvSpPr>
            <p:spPr bwMode="auto">
              <a:xfrm>
                <a:off x="5528" y="7887"/>
                <a:ext cx="19" cy="1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7"/>
                  </a:cxn>
                  <a:cxn ang="0">
                    <a:pos x="56" y="13"/>
                  </a:cxn>
                  <a:cxn ang="0">
                    <a:pos x="54" y="19"/>
                  </a:cxn>
                  <a:cxn ang="0">
                    <a:pos x="51" y="25"/>
                  </a:cxn>
                  <a:cxn ang="0">
                    <a:pos x="47" y="31"/>
                  </a:cxn>
                  <a:cxn ang="0">
                    <a:pos x="43" y="36"/>
                  </a:cxn>
                  <a:cxn ang="0">
                    <a:pos x="38" y="40"/>
                  </a:cxn>
                  <a:cxn ang="0">
                    <a:pos x="32" y="44"/>
                  </a:cxn>
                  <a:cxn ang="0">
                    <a:pos x="27" y="47"/>
                  </a:cxn>
                  <a:cxn ang="0">
                    <a:pos x="20" y="50"/>
                  </a:cxn>
                  <a:cxn ang="0">
                    <a:pos x="13" y="52"/>
                  </a:cxn>
                  <a:cxn ang="0">
                    <a:pos x="7" y="52"/>
                  </a:cxn>
                  <a:cxn ang="0">
                    <a:pos x="0" y="54"/>
                  </a:cxn>
                </a:cxnLst>
                <a:rect l="0" t="0" r="r" b="b"/>
                <a:pathLst>
                  <a:path w="59" h="54">
                    <a:moveTo>
                      <a:pt x="59" y="0"/>
                    </a:moveTo>
                    <a:lnTo>
                      <a:pt x="59" y="7"/>
                    </a:lnTo>
                    <a:lnTo>
                      <a:pt x="56" y="13"/>
                    </a:lnTo>
                    <a:lnTo>
                      <a:pt x="54" y="19"/>
                    </a:lnTo>
                    <a:lnTo>
                      <a:pt x="51" y="25"/>
                    </a:lnTo>
                    <a:lnTo>
                      <a:pt x="47" y="31"/>
                    </a:lnTo>
                    <a:lnTo>
                      <a:pt x="43" y="36"/>
                    </a:lnTo>
                    <a:lnTo>
                      <a:pt x="38" y="40"/>
                    </a:lnTo>
                    <a:lnTo>
                      <a:pt x="32" y="44"/>
                    </a:lnTo>
                    <a:lnTo>
                      <a:pt x="27" y="47"/>
                    </a:lnTo>
                    <a:lnTo>
                      <a:pt x="20" y="50"/>
                    </a:lnTo>
                    <a:lnTo>
                      <a:pt x="13" y="52"/>
                    </a:lnTo>
                    <a:lnTo>
                      <a:pt x="7" y="52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6" name="Line 234"/>
              <p:cNvSpPr>
                <a:spLocks noChangeAspect="1" noChangeShapeType="1"/>
              </p:cNvSpPr>
              <p:nvPr/>
            </p:nvSpPr>
            <p:spPr bwMode="auto">
              <a:xfrm flipH="1">
                <a:off x="5308" y="7905"/>
                <a:ext cx="2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7" name="Freeform 235"/>
              <p:cNvSpPr>
                <a:spLocks noChangeAspect="1"/>
              </p:cNvSpPr>
              <p:nvPr/>
            </p:nvSpPr>
            <p:spPr bwMode="auto">
              <a:xfrm>
                <a:off x="5288" y="7885"/>
                <a:ext cx="20" cy="20"/>
              </a:xfrm>
              <a:custGeom>
                <a:avLst/>
                <a:gdLst/>
                <a:ahLst/>
                <a:cxnLst>
                  <a:cxn ang="0">
                    <a:pos x="60" y="61"/>
                  </a:cxn>
                  <a:cxn ang="0">
                    <a:pos x="53" y="59"/>
                  </a:cxn>
                  <a:cxn ang="0">
                    <a:pos x="47" y="59"/>
                  </a:cxn>
                  <a:cxn ang="0">
                    <a:pos x="40" y="57"/>
                  </a:cxn>
                  <a:cxn ang="0">
                    <a:pos x="35" y="54"/>
                  </a:cxn>
                  <a:cxn ang="0">
                    <a:pos x="28" y="51"/>
                  </a:cxn>
                  <a:cxn ang="0">
                    <a:pos x="22" y="47"/>
                  </a:cxn>
                  <a:cxn ang="0">
                    <a:pos x="17" y="43"/>
                  </a:cxn>
                  <a:cxn ang="0">
                    <a:pos x="13" y="38"/>
                  </a:cxn>
                  <a:cxn ang="0">
                    <a:pos x="9" y="32"/>
                  </a:cxn>
                  <a:cxn ang="0">
                    <a:pos x="6" y="27"/>
                  </a:cxn>
                  <a:cxn ang="0">
                    <a:pos x="4" y="20"/>
                  </a:cxn>
                  <a:cxn ang="0">
                    <a:pos x="2" y="14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60" h="61">
                    <a:moveTo>
                      <a:pt x="60" y="61"/>
                    </a:moveTo>
                    <a:lnTo>
                      <a:pt x="53" y="59"/>
                    </a:lnTo>
                    <a:lnTo>
                      <a:pt x="47" y="59"/>
                    </a:lnTo>
                    <a:lnTo>
                      <a:pt x="40" y="57"/>
                    </a:lnTo>
                    <a:lnTo>
                      <a:pt x="35" y="54"/>
                    </a:lnTo>
                    <a:lnTo>
                      <a:pt x="28" y="51"/>
                    </a:lnTo>
                    <a:lnTo>
                      <a:pt x="22" y="47"/>
                    </a:lnTo>
                    <a:lnTo>
                      <a:pt x="17" y="43"/>
                    </a:lnTo>
                    <a:lnTo>
                      <a:pt x="13" y="38"/>
                    </a:lnTo>
                    <a:lnTo>
                      <a:pt x="9" y="32"/>
                    </a:lnTo>
                    <a:lnTo>
                      <a:pt x="6" y="27"/>
                    </a:lnTo>
                    <a:lnTo>
                      <a:pt x="4" y="20"/>
                    </a:lnTo>
                    <a:lnTo>
                      <a:pt x="2" y="14"/>
                    </a:lnTo>
                    <a:lnTo>
                      <a:pt x="1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8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5288" y="7197"/>
                <a:ext cx="1" cy="6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9" name="Freeform 237"/>
              <p:cNvSpPr>
                <a:spLocks noChangeAspect="1"/>
              </p:cNvSpPr>
              <p:nvPr/>
            </p:nvSpPr>
            <p:spPr bwMode="auto">
              <a:xfrm>
                <a:off x="5288" y="7177"/>
                <a:ext cx="20" cy="2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" y="53"/>
                  </a:cxn>
                  <a:cxn ang="0">
                    <a:pos x="2" y="46"/>
                  </a:cxn>
                  <a:cxn ang="0">
                    <a:pos x="4" y="39"/>
                  </a:cxn>
                  <a:cxn ang="0">
                    <a:pos x="6" y="34"/>
                  </a:cxn>
                  <a:cxn ang="0">
                    <a:pos x="9" y="27"/>
                  </a:cxn>
                  <a:cxn ang="0">
                    <a:pos x="13" y="22"/>
                  </a:cxn>
                  <a:cxn ang="0">
                    <a:pos x="17" y="18"/>
                  </a:cxn>
                  <a:cxn ang="0">
                    <a:pos x="22" y="12"/>
                  </a:cxn>
                  <a:cxn ang="0">
                    <a:pos x="28" y="8"/>
                  </a:cxn>
                  <a:cxn ang="0">
                    <a:pos x="35" y="6"/>
                  </a:cxn>
                  <a:cxn ang="0">
                    <a:pos x="40" y="3"/>
                  </a:cxn>
                  <a:cxn ang="0">
                    <a:pos x="47" y="2"/>
                  </a:cxn>
                  <a:cxn ang="0">
                    <a:pos x="53" y="0"/>
                  </a:cxn>
                  <a:cxn ang="0">
                    <a:pos x="60" y="0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" y="53"/>
                    </a:lnTo>
                    <a:lnTo>
                      <a:pt x="2" y="46"/>
                    </a:lnTo>
                    <a:lnTo>
                      <a:pt x="4" y="39"/>
                    </a:lnTo>
                    <a:lnTo>
                      <a:pt x="6" y="34"/>
                    </a:lnTo>
                    <a:lnTo>
                      <a:pt x="9" y="27"/>
                    </a:lnTo>
                    <a:lnTo>
                      <a:pt x="13" y="22"/>
                    </a:lnTo>
                    <a:lnTo>
                      <a:pt x="17" y="18"/>
                    </a:lnTo>
                    <a:lnTo>
                      <a:pt x="22" y="12"/>
                    </a:lnTo>
                    <a:lnTo>
                      <a:pt x="28" y="8"/>
                    </a:lnTo>
                    <a:lnTo>
                      <a:pt x="35" y="6"/>
                    </a:lnTo>
                    <a:lnTo>
                      <a:pt x="40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6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0" name="Line 238"/>
              <p:cNvSpPr>
                <a:spLocks noChangeAspect="1" noChangeShapeType="1"/>
              </p:cNvSpPr>
              <p:nvPr/>
            </p:nvSpPr>
            <p:spPr bwMode="auto">
              <a:xfrm>
                <a:off x="5308" y="7177"/>
                <a:ext cx="12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1" name="Line 239"/>
              <p:cNvSpPr>
                <a:spLocks noChangeAspect="1" noChangeShapeType="1"/>
              </p:cNvSpPr>
              <p:nvPr/>
            </p:nvSpPr>
            <p:spPr bwMode="auto">
              <a:xfrm flipV="1">
                <a:off x="5288" y="6726"/>
                <a:ext cx="1" cy="3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2" name="Freeform 240"/>
              <p:cNvSpPr>
                <a:spLocks noChangeAspect="1"/>
              </p:cNvSpPr>
              <p:nvPr/>
            </p:nvSpPr>
            <p:spPr bwMode="auto">
              <a:xfrm>
                <a:off x="5288" y="6442"/>
                <a:ext cx="140" cy="284"/>
              </a:xfrm>
              <a:custGeom>
                <a:avLst/>
                <a:gdLst/>
                <a:ahLst/>
                <a:cxnLst>
                  <a:cxn ang="0">
                    <a:pos x="0" y="854"/>
                  </a:cxn>
                  <a:cxn ang="0">
                    <a:pos x="1" y="826"/>
                  </a:cxn>
                  <a:cxn ang="0">
                    <a:pos x="1" y="798"/>
                  </a:cxn>
                  <a:cxn ang="0">
                    <a:pos x="4" y="769"/>
                  </a:cxn>
                  <a:cxn ang="0">
                    <a:pos x="6" y="741"/>
                  </a:cxn>
                  <a:cxn ang="0">
                    <a:pos x="9" y="714"/>
                  </a:cxn>
                  <a:cxn ang="0">
                    <a:pos x="13" y="686"/>
                  </a:cxn>
                  <a:cxn ang="0">
                    <a:pos x="18" y="658"/>
                  </a:cxn>
                  <a:cxn ang="0">
                    <a:pos x="24" y="631"/>
                  </a:cxn>
                  <a:cxn ang="0">
                    <a:pos x="29" y="603"/>
                  </a:cxn>
                  <a:cxn ang="0">
                    <a:pos x="37" y="576"/>
                  </a:cxn>
                  <a:cxn ang="0">
                    <a:pos x="44" y="549"/>
                  </a:cxn>
                  <a:cxn ang="0">
                    <a:pos x="53" y="522"/>
                  </a:cxn>
                  <a:cxn ang="0">
                    <a:pos x="61" y="495"/>
                  </a:cxn>
                  <a:cxn ang="0">
                    <a:pos x="71" y="468"/>
                  </a:cxn>
                  <a:cxn ang="0">
                    <a:pos x="82" y="442"/>
                  </a:cxn>
                  <a:cxn ang="0">
                    <a:pos x="92" y="417"/>
                  </a:cxn>
                  <a:cxn ang="0">
                    <a:pos x="105" y="391"/>
                  </a:cxn>
                  <a:cxn ang="0">
                    <a:pos x="117" y="366"/>
                  </a:cxn>
                  <a:cxn ang="0">
                    <a:pos x="130" y="340"/>
                  </a:cxn>
                  <a:cxn ang="0">
                    <a:pos x="144" y="316"/>
                  </a:cxn>
                  <a:cxn ang="0">
                    <a:pos x="158" y="292"/>
                  </a:cxn>
                  <a:cxn ang="0">
                    <a:pos x="173" y="268"/>
                  </a:cxn>
                  <a:cxn ang="0">
                    <a:pos x="189" y="245"/>
                  </a:cxn>
                  <a:cxn ang="0">
                    <a:pos x="206" y="222"/>
                  </a:cxn>
                  <a:cxn ang="0">
                    <a:pos x="223" y="199"/>
                  </a:cxn>
                  <a:cxn ang="0">
                    <a:pos x="239" y="177"/>
                  </a:cxn>
                  <a:cxn ang="0">
                    <a:pos x="258" y="155"/>
                  </a:cxn>
                  <a:cxn ang="0">
                    <a:pos x="277" y="134"/>
                  </a:cxn>
                  <a:cxn ang="0">
                    <a:pos x="296" y="113"/>
                  </a:cxn>
                  <a:cxn ang="0">
                    <a:pos x="315" y="93"/>
                  </a:cxn>
                  <a:cxn ang="0">
                    <a:pos x="335" y="74"/>
                  </a:cxn>
                  <a:cxn ang="0">
                    <a:pos x="356" y="54"/>
                  </a:cxn>
                  <a:cxn ang="0">
                    <a:pos x="378" y="36"/>
                  </a:cxn>
                  <a:cxn ang="0">
                    <a:pos x="399" y="17"/>
                  </a:cxn>
                  <a:cxn ang="0">
                    <a:pos x="421" y="0"/>
                  </a:cxn>
                </a:cxnLst>
                <a:rect l="0" t="0" r="r" b="b"/>
                <a:pathLst>
                  <a:path w="421" h="854">
                    <a:moveTo>
                      <a:pt x="0" y="854"/>
                    </a:moveTo>
                    <a:lnTo>
                      <a:pt x="1" y="826"/>
                    </a:lnTo>
                    <a:lnTo>
                      <a:pt x="1" y="798"/>
                    </a:lnTo>
                    <a:lnTo>
                      <a:pt x="4" y="769"/>
                    </a:lnTo>
                    <a:lnTo>
                      <a:pt x="6" y="741"/>
                    </a:lnTo>
                    <a:lnTo>
                      <a:pt x="9" y="714"/>
                    </a:lnTo>
                    <a:lnTo>
                      <a:pt x="13" y="686"/>
                    </a:lnTo>
                    <a:lnTo>
                      <a:pt x="18" y="658"/>
                    </a:lnTo>
                    <a:lnTo>
                      <a:pt x="24" y="631"/>
                    </a:lnTo>
                    <a:lnTo>
                      <a:pt x="29" y="603"/>
                    </a:lnTo>
                    <a:lnTo>
                      <a:pt x="37" y="576"/>
                    </a:lnTo>
                    <a:lnTo>
                      <a:pt x="44" y="549"/>
                    </a:lnTo>
                    <a:lnTo>
                      <a:pt x="53" y="522"/>
                    </a:lnTo>
                    <a:lnTo>
                      <a:pt x="61" y="495"/>
                    </a:lnTo>
                    <a:lnTo>
                      <a:pt x="71" y="468"/>
                    </a:lnTo>
                    <a:lnTo>
                      <a:pt x="82" y="442"/>
                    </a:lnTo>
                    <a:lnTo>
                      <a:pt x="92" y="417"/>
                    </a:lnTo>
                    <a:lnTo>
                      <a:pt x="105" y="391"/>
                    </a:lnTo>
                    <a:lnTo>
                      <a:pt x="117" y="366"/>
                    </a:lnTo>
                    <a:lnTo>
                      <a:pt x="130" y="340"/>
                    </a:lnTo>
                    <a:lnTo>
                      <a:pt x="144" y="316"/>
                    </a:lnTo>
                    <a:lnTo>
                      <a:pt x="158" y="292"/>
                    </a:lnTo>
                    <a:lnTo>
                      <a:pt x="173" y="268"/>
                    </a:lnTo>
                    <a:lnTo>
                      <a:pt x="189" y="245"/>
                    </a:lnTo>
                    <a:lnTo>
                      <a:pt x="206" y="222"/>
                    </a:lnTo>
                    <a:lnTo>
                      <a:pt x="223" y="199"/>
                    </a:lnTo>
                    <a:lnTo>
                      <a:pt x="239" y="177"/>
                    </a:lnTo>
                    <a:lnTo>
                      <a:pt x="258" y="155"/>
                    </a:lnTo>
                    <a:lnTo>
                      <a:pt x="277" y="134"/>
                    </a:lnTo>
                    <a:lnTo>
                      <a:pt x="296" y="113"/>
                    </a:lnTo>
                    <a:lnTo>
                      <a:pt x="315" y="93"/>
                    </a:lnTo>
                    <a:lnTo>
                      <a:pt x="335" y="74"/>
                    </a:lnTo>
                    <a:lnTo>
                      <a:pt x="356" y="54"/>
                    </a:lnTo>
                    <a:lnTo>
                      <a:pt x="378" y="36"/>
                    </a:lnTo>
                    <a:lnTo>
                      <a:pt x="399" y="17"/>
                    </a:lnTo>
                    <a:lnTo>
                      <a:pt x="42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3" name="Freeform 241"/>
              <p:cNvSpPr>
                <a:spLocks noChangeAspect="1"/>
              </p:cNvSpPr>
              <p:nvPr/>
            </p:nvSpPr>
            <p:spPr bwMode="auto">
              <a:xfrm>
                <a:off x="5428" y="6439"/>
                <a:ext cx="19" cy="1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4"/>
                  </a:cxn>
                  <a:cxn ang="0">
                    <a:pos x="9" y="1"/>
                  </a:cxn>
                  <a:cxn ang="0">
                    <a:pos x="15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5" y="3"/>
                  </a:cxn>
                  <a:cxn ang="0">
                    <a:pos x="40" y="4"/>
                  </a:cxn>
                  <a:cxn ang="0">
                    <a:pos x="44" y="8"/>
                  </a:cxn>
                  <a:cxn ang="0">
                    <a:pos x="48" y="11"/>
                  </a:cxn>
                  <a:cxn ang="0">
                    <a:pos x="51" y="15"/>
                  </a:cxn>
                  <a:cxn ang="0">
                    <a:pos x="54" y="20"/>
                  </a:cxn>
                  <a:cxn ang="0">
                    <a:pos x="57" y="24"/>
                  </a:cxn>
                  <a:cxn ang="0">
                    <a:pos x="58" y="30"/>
                  </a:cxn>
                  <a:cxn ang="0">
                    <a:pos x="58" y="35"/>
                  </a:cxn>
                </a:cxnLst>
                <a:rect l="0" t="0" r="r" b="b"/>
                <a:pathLst>
                  <a:path w="58" h="35">
                    <a:moveTo>
                      <a:pt x="0" y="7"/>
                    </a:moveTo>
                    <a:lnTo>
                      <a:pt x="4" y="4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5" y="3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1"/>
                    </a:lnTo>
                    <a:lnTo>
                      <a:pt x="51" y="15"/>
                    </a:lnTo>
                    <a:lnTo>
                      <a:pt x="54" y="20"/>
                    </a:lnTo>
                    <a:lnTo>
                      <a:pt x="57" y="24"/>
                    </a:lnTo>
                    <a:lnTo>
                      <a:pt x="58" y="30"/>
                    </a:lnTo>
                    <a:lnTo>
                      <a:pt x="58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4" name="Freeform 242"/>
              <p:cNvSpPr>
                <a:spLocks noChangeAspect="1"/>
              </p:cNvSpPr>
              <p:nvPr/>
            </p:nvSpPr>
            <p:spPr bwMode="auto">
              <a:xfrm>
                <a:off x="5447" y="6451"/>
                <a:ext cx="152" cy="1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0"/>
                  </a:cxn>
                  <a:cxn ang="0">
                    <a:pos x="3" y="42"/>
                  </a:cxn>
                  <a:cxn ang="0">
                    <a:pos x="4" y="62"/>
                  </a:cxn>
                  <a:cxn ang="0">
                    <a:pos x="7" y="82"/>
                  </a:cxn>
                  <a:cxn ang="0">
                    <a:pos x="11" y="102"/>
                  </a:cxn>
                  <a:cxn ang="0">
                    <a:pos x="15" y="122"/>
                  </a:cxn>
                  <a:cxn ang="0">
                    <a:pos x="20" y="143"/>
                  </a:cxn>
                  <a:cxn ang="0">
                    <a:pos x="25" y="163"/>
                  </a:cxn>
                  <a:cxn ang="0">
                    <a:pos x="32" y="183"/>
                  </a:cxn>
                  <a:cxn ang="0">
                    <a:pos x="39" y="202"/>
                  </a:cxn>
                  <a:cxn ang="0">
                    <a:pos x="47" y="221"/>
                  </a:cxn>
                  <a:cxn ang="0">
                    <a:pos x="55" y="240"/>
                  </a:cxn>
                  <a:cxn ang="0">
                    <a:pos x="63" y="258"/>
                  </a:cxn>
                  <a:cxn ang="0">
                    <a:pos x="74" y="277"/>
                  </a:cxn>
                  <a:cxn ang="0">
                    <a:pos x="83" y="295"/>
                  </a:cxn>
                  <a:cxn ang="0">
                    <a:pos x="94" y="312"/>
                  </a:cxn>
                  <a:cxn ang="0">
                    <a:pos x="106" y="330"/>
                  </a:cxn>
                  <a:cxn ang="0">
                    <a:pos x="118" y="347"/>
                  </a:cxn>
                  <a:cxn ang="0">
                    <a:pos x="130" y="363"/>
                  </a:cxn>
                  <a:cxn ang="0">
                    <a:pos x="144" y="380"/>
                  </a:cxn>
                  <a:cxn ang="0">
                    <a:pos x="157" y="394"/>
                  </a:cxn>
                  <a:cxn ang="0">
                    <a:pos x="172" y="409"/>
                  </a:cxn>
                  <a:cxn ang="0">
                    <a:pos x="186" y="424"/>
                  </a:cxn>
                  <a:cxn ang="0">
                    <a:pos x="202" y="437"/>
                  </a:cxn>
                  <a:cxn ang="0">
                    <a:pos x="217" y="451"/>
                  </a:cxn>
                  <a:cxn ang="0">
                    <a:pos x="233" y="464"/>
                  </a:cxn>
                  <a:cxn ang="0">
                    <a:pos x="250" y="476"/>
                  </a:cxn>
                  <a:cxn ang="0">
                    <a:pos x="266" y="489"/>
                  </a:cxn>
                  <a:cxn ang="0">
                    <a:pos x="284" y="499"/>
                  </a:cxn>
                  <a:cxn ang="0">
                    <a:pos x="303" y="510"/>
                  </a:cxn>
                  <a:cxn ang="0">
                    <a:pos x="320" y="519"/>
                  </a:cxn>
                  <a:cxn ang="0">
                    <a:pos x="339" y="529"/>
                  </a:cxn>
                  <a:cxn ang="0">
                    <a:pos x="358" y="537"/>
                  </a:cxn>
                  <a:cxn ang="0">
                    <a:pos x="377" y="545"/>
                  </a:cxn>
                  <a:cxn ang="0">
                    <a:pos x="396" y="553"/>
                  </a:cxn>
                  <a:cxn ang="0">
                    <a:pos x="416" y="560"/>
                  </a:cxn>
                  <a:cxn ang="0">
                    <a:pos x="436" y="565"/>
                  </a:cxn>
                  <a:cxn ang="0">
                    <a:pos x="455" y="571"/>
                  </a:cxn>
                </a:cxnLst>
                <a:rect l="0" t="0" r="r" b="b"/>
                <a:pathLst>
                  <a:path w="455" h="571">
                    <a:moveTo>
                      <a:pt x="0" y="0"/>
                    </a:moveTo>
                    <a:lnTo>
                      <a:pt x="1" y="20"/>
                    </a:lnTo>
                    <a:lnTo>
                      <a:pt x="3" y="42"/>
                    </a:lnTo>
                    <a:lnTo>
                      <a:pt x="4" y="62"/>
                    </a:lnTo>
                    <a:lnTo>
                      <a:pt x="7" y="82"/>
                    </a:lnTo>
                    <a:lnTo>
                      <a:pt x="11" y="102"/>
                    </a:lnTo>
                    <a:lnTo>
                      <a:pt x="15" y="122"/>
                    </a:lnTo>
                    <a:lnTo>
                      <a:pt x="20" y="143"/>
                    </a:lnTo>
                    <a:lnTo>
                      <a:pt x="25" y="163"/>
                    </a:lnTo>
                    <a:lnTo>
                      <a:pt x="32" y="183"/>
                    </a:lnTo>
                    <a:lnTo>
                      <a:pt x="39" y="202"/>
                    </a:lnTo>
                    <a:lnTo>
                      <a:pt x="47" y="221"/>
                    </a:lnTo>
                    <a:lnTo>
                      <a:pt x="55" y="240"/>
                    </a:lnTo>
                    <a:lnTo>
                      <a:pt x="63" y="258"/>
                    </a:lnTo>
                    <a:lnTo>
                      <a:pt x="74" y="277"/>
                    </a:lnTo>
                    <a:lnTo>
                      <a:pt x="83" y="295"/>
                    </a:lnTo>
                    <a:lnTo>
                      <a:pt x="94" y="312"/>
                    </a:lnTo>
                    <a:lnTo>
                      <a:pt x="106" y="330"/>
                    </a:lnTo>
                    <a:lnTo>
                      <a:pt x="118" y="347"/>
                    </a:lnTo>
                    <a:lnTo>
                      <a:pt x="130" y="363"/>
                    </a:lnTo>
                    <a:lnTo>
                      <a:pt x="144" y="380"/>
                    </a:lnTo>
                    <a:lnTo>
                      <a:pt x="157" y="394"/>
                    </a:lnTo>
                    <a:lnTo>
                      <a:pt x="172" y="409"/>
                    </a:lnTo>
                    <a:lnTo>
                      <a:pt x="186" y="424"/>
                    </a:lnTo>
                    <a:lnTo>
                      <a:pt x="202" y="437"/>
                    </a:lnTo>
                    <a:lnTo>
                      <a:pt x="217" y="451"/>
                    </a:lnTo>
                    <a:lnTo>
                      <a:pt x="233" y="464"/>
                    </a:lnTo>
                    <a:lnTo>
                      <a:pt x="250" y="476"/>
                    </a:lnTo>
                    <a:lnTo>
                      <a:pt x="266" y="489"/>
                    </a:lnTo>
                    <a:lnTo>
                      <a:pt x="284" y="499"/>
                    </a:lnTo>
                    <a:lnTo>
                      <a:pt x="303" y="510"/>
                    </a:lnTo>
                    <a:lnTo>
                      <a:pt x="320" y="519"/>
                    </a:lnTo>
                    <a:lnTo>
                      <a:pt x="339" y="529"/>
                    </a:lnTo>
                    <a:lnTo>
                      <a:pt x="358" y="537"/>
                    </a:lnTo>
                    <a:lnTo>
                      <a:pt x="377" y="545"/>
                    </a:lnTo>
                    <a:lnTo>
                      <a:pt x="396" y="553"/>
                    </a:lnTo>
                    <a:lnTo>
                      <a:pt x="416" y="560"/>
                    </a:lnTo>
                    <a:lnTo>
                      <a:pt x="436" y="565"/>
                    </a:lnTo>
                    <a:lnTo>
                      <a:pt x="455" y="57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5" name="Freeform 243"/>
              <p:cNvSpPr>
                <a:spLocks noChangeAspect="1"/>
              </p:cNvSpPr>
              <p:nvPr/>
            </p:nvSpPr>
            <p:spPr bwMode="auto">
              <a:xfrm>
                <a:off x="5599" y="6641"/>
                <a:ext cx="15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"/>
                  </a:cxn>
                  <a:cxn ang="0">
                    <a:pos x="13" y="5"/>
                  </a:cxn>
                  <a:cxn ang="0">
                    <a:pos x="19" y="8"/>
                  </a:cxn>
                  <a:cxn ang="0">
                    <a:pos x="24" y="12"/>
                  </a:cxn>
                  <a:cxn ang="0">
                    <a:pos x="30" y="16"/>
                  </a:cxn>
                  <a:cxn ang="0">
                    <a:pos x="34" y="21"/>
                  </a:cxn>
                  <a:cxn ang="0">
                    <a:pos x="38" y="27"/>
                  </a:cxn>
                  <a:cxn ang="0">
                    <a:pos x="40" y="33"/>
                  </a:cxn>
                  <a:cxn ang="0">
                    <a:pos x="43" y="39"/>
                  </a:cxn>
                  <a:cxn ang="0">
                    <a:pos x="44" y="45"/>
                  </a:cxn>
                  <a:cxn ang="0">
                    <a:pos x="46" y="52"/>
                  </a:cxn>
                  <a:cxn ang="0">
                    <a:pos x="46" y="59"/>
                  </a:cxn>
                  <a:cxn ang="0">
                    <a:pos x="46" y="66"/>
                  </a:cxn>
                  <a:cxn ang="0">
                    <a:pos x="44" y="72"/>
                  </a:cxn>
                  <a:cxn ang="0">
                    <a:pos x="43" y="79"/>
                  </a:cxn>
                </a:cxnLst>
                <a:rect l="0" t="0" r="r" b="b"/>
                <a:pathLst>
                  <a:path w="46" h="79">
                    <a:moveTo>
                      <a:pt x="0" y="0"/>
                    </a:moveTo>
                    <a:lnTo>
                      <a:pt x="7" y="2"/>
                    </a:lnTo>
                    <a:lnTo>
                      <a:pt x="13" y="5"/>
                    </a:lnTo>
                    <a:lnTo>
                      <a:pt x="19" y="8"/>
                    </a:lnTo>
                    <a:lnTo>
                      <a:pt x="24" y="12"/>
                    </a:lnTo>
                    <a:lnTo>
                      <a:pt x="30" y="16"/>
                    </a:lnTo>
                    <a:lnTo>
                      <a:pt x="34" y="21"/>
                    </a:lnTo>
                    <a:lnTo>
                      <a:pt x="38" y="27"/>
                    </a:lnTo>
                    <a:lnTo>
                      <a:pt x="40" y="33"/>
                    </a:lnTo>
                    <a:lnTo>
                      <a:pt x="43" y="39"/>
                    </a:lnTo>
                    <a:lnTo>
                      <a:pt x="44" y="45"/>
                    </a:lnTo>
                    <a:lnTo>
                      <a:pt x="46" y="52"/>
                    </a:lnTo>
                    <a:lnTo>
                      <a:pt x="46" y="59"/>
                    </a:lnTo>
                    <a:lnTo>
                      <a:pt x="46" y="66"/>
                    </a:lnTo>
                    <a:lnTo>
                      <a:pt x="44" y="72"/>
                    </a:lnTo>
                    <a:lnTo>
                      <a:pt x="43" y="7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6" name="Line 244"/>
              <p:cNvSpPr>
                <a:spLocks noChangeAspect="1" noChangeShapeType="1"/>
              </p:cNvSpPr>
              <p:nvPr/>
            </p:nvSpPr>
            <p:spPr bwMode="auto">
              <a:xfrm flipH="1">
                <a:off x="5447" y="6668"/>
                <a:ext cx="166" cy="4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7" name="Freeform 245"/>
              <p:cNvSpPr>
                <a:spLocks noChangeAspect="1"/>
              </p:cNvSpPr>
              <p:nvPr/>
            </p:nvSpPr>
            <p:spPr bwMode="auto">
              <a:xfrm>
                <a:off x="5428" y="7123"/>
                <a:ext cx="19" cy="1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4" y="7"/>
                  </a:cxn>
                  <a:cxn ang="0">
                    <a:pos x="50" y="12"/>
                  </a:cxn>
                  <a:cxn ang="0">
                    <a:pos x="46" y="18"/>
                  </a:cxn>
                  <a:cxn ang="0">
                    <a:pos x="42" y="23"/>
                  </a:cxn>
                  <a:cxn ang="0">
                    <a:pos x="37" y="27"/>
                  </a:cxn>
                  <a:cxn ang="0">
                    <a:pos x="31" y="31"/>
                  </a:cxn>
                  <a:cxn ang="0">
                    <a:pos x="26" y="34"/>
                  </a:cxn>
                  <a:cxn ang="0">
                    <a:pos x="19" y="37"/>
                  </a:cxn>
                  <a:cxn ang="0">
                    <a:pos x="14" y="38"/>
                  </a:cxn>
                  <a:cxn ang="0">
                    <a:pos x="7" y="39"/>
                  </a:cxn>
                  <a:cxn ang="0">
                    <a:pos x="0" y="41"/>
                  </a:cxn>
                </a:cxnLst>
                <a:rect l="0" t="0" r="r" b="b"/>
                <a:pathLst>
                  <a:path w="57" h="41">
                    <a:moveTo>
                      <a:pt x="57" y="0"/>
                    </a:moveTo>
                    <a:lnTo>
                      <a:pt x="54" y="7"/>
                    </a:lnTo>
                    <a:lnTo>
                      <a:pt x="50" y="12"/>
                    </a:lnTo>
                    <a:lnTo>
                      <a:pt x="46" y="18"/>
                    </a:lnTo>
                    <a:lnTo>
                      <a:pt x="42" y="23"/>
                    </a:lnTo>
                    <a:lnTo>
                      <a:pt x="37" y="27"/>
                    </a:lnTo>
                    <a:lnTo>
                      <a:pt x="31" y="31"/>
                    </a:lnTo>
                    <a:lnTo>
                      <a:pt x="26" y="34"/>
                    </a:lnTo>
                    <a:lnTo>
                      <a:pt x="19" y="37"/>
                    </a:lnTo>
                    <a:lnTo>
                      <a:pt x="14" y="38"/>
                    </a:lnTo>
                    <a:lnTo>
                      <a:pt x="7" y="39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8" name="Line 246"/>
              <p:cNvSpPr>
                <a:spLocks noChangeAspect="1" noChangeShapeType="1"/>
              </p:cNvSpPr>
              <p:nvPr/>
            </p:nvSpPr>
            <p:spPr bwMode="auto">
              <a:xfrm flipH="1">
                <a:off x="5308" y="7137"/>
                <a:ext cx="1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9" name="Freeform 247"/>
              <p:cNvSpPr>
                <a:spLocks noChangeAspect="1"/>
              </p:cNvSpPr>
              <p:nvPr/>
            </p:nvSpPr>
            <p:spPr bwMode="auto">
              <a:xfrm>
                <a:off x="5288" y="7117"/>
                <a:ext cx="20" cy="20"/>
              </a:xfrm>
              <a:custGeom>
                <a:avLst/>
                <a:gdLst/>
                <a:ahLst/>
                <a:cxnLst>
                  <a:cxn ang="0">
                    <a:pos x="60" y="61"/>
                  </a:cxn>
                  <a:cxn ang="0">
                    <a:pos x="53" y="59"/>
                  </a:cxn>
                  <a:cxn ang="0">
                    <a:pos x="47" y="58"/>
                  </a:cxn>
                  <a:cxn ang="0">
                    <a:pos x="40" y="57"/>
                  </a:cxn>
                  <a:cxn ang="0">
                    <a:pos x="35" y="54"/>
                  </a:cxn>
                  <a:cxn ang="0">
                    <a:pos x="28" y="51"/>
                  </a:cxn>
                  <a:cxn ang="0">
                    <a:pos x="22" y="47"/>
                  </a:cxn>
                  <a:cxn ang="0">
                    <a:pos x="17" y="43"/>
                  </a:cxn>
                  <a:cxn ang="0">
                    <a:pos x="13" y="38"/>
                  </a:cxn>
                  <a:cxn ang="0">
                    <a:pos x="9" y="32"/>
                  </a:cxn>
                  <a:cxn ang="0">
                    <a:pos x="6" y="26"/>
                  </a:cxn>
                  <a:cxn ang="0">
                    <a:pos x="4" y="20"/>
                  </a:cxn>
                  <a:cxn ang="0">
                    <a:pos x="2" y="13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60" h="61">
                    <a:moveTo>
                      <a:pt x="60" y="61"/>
                    </a:moveTo>
                    <a:lnTo>
                      <a:pt x="53" y="59"/>
                    </a:lnTo>
                    <a:lnTo>
                      <a:pt x="47" y="58"/>
                    </a:lnTo>
                    <a:lnTo>
                      <a:pt x="40" y="57"/>
                    </a:lnTo>
                    <a:lnTo>
                      <a:pt x="35" y="54"/>
                    </a:lnTo>
                    <a:lnTo>
                      <a:pt x="28" y="51"/>
                    </a:lnTo>
                    <a:lnTo>
                      <a:pt x="22" y="47"/>
                    </a:lnTo>
                    <a:lnTo>
                      <a:pt x="17" y="43"/>
                    </a:lnTo>
                    <a:lnTo>
                      <a:pt x="13" y="38"/>
                    </a:lnTo>
                    <a:lnTo>
                      <a:pt x="9" y="32"/>
                    </a:lnTo>
                    <a:lnTo>
                      <a:pt x="6" y="26"/>
                    </a:lnTo>
                    <a:lnTo>
                      <a:pt x="4" y="20"/>
                    </a:lnTo>
                    <a:lnTo>
                      <a:pt x="2" y="13"/>
                    </a:lnTo>
                    <a:lnTo>
                      <a:pt x="1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0" name="Freeform 248"/>
              <p:cNvSpPr>
                <a:spLocks noChangeAspect="1"/>
              </p:cNvSpPr>
              <p:nvPr/>
            </p:nvSpPr>
            <p:spPr bwMode="auto">
              <a:xfrm>
                <a:off x="5524" y="7945"/>
                <a:ext cx="2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2"/>
                  </a:cxn>
                  <a:cxn ang="0">
                    <a:pos x="20" y="3"/>
                  </a:cxn>
                  <a:cxn ang="0">
                    <a:pos x="27" y="6"/>
                  </a:cxn>
                  <a:cxn ang="0">
                    <a:pos x="32" y="9"/>
                  </a:cxn>
                  <a:cxn ang="0">
                    <a:pos x="37" y="13"/>
                  </a:cxn>
                  <a:cxn ang="0">
                    <a:pos x="43" y="18"/>
                  </a:cxn>
                  <a:cxn ang="0">
                    <a:pos x="47" y="22"/>
                  </a:cxn>
                  <a:cxn ang="0">
                    <a:pos x="51" y="27"/>
                  </a:cxn>
                  <a:cxn ang="0">
                    <a:pos x="54" y="34"/>
                  </a:cxn>
                  <a:cxn ang="0">
                    <a:pos x="56" y="39"/>
                  </a:cxn>
                  <a:cxn ang="0">
                    <a:pos x="59" y="46"/>
                  </a:cxn>
                  <a:cxn ang="0">
                    <a:pos x="60" y="53"/>
                  </a:cxn>
                  <a:cxn ang="0">
                    <a:pos x="60" y="60"/>
                  </a:cxn>
                </a:cxnLst>
                <a:rect l="0" t="0" r="r" b="b"/>
                <a:pathLst>
                  <a:path w="60" h="60">
                    <a:moveTo>
                      <a:pt x="0" y="0"/>
                    </a:moveTo>
                    <a:lnTo>
                      <a:pt x="7" y="0"/>
                    </a:lnTo>
                    <a:lnTo>
                      <a:pt x="13" y="2"/>
                    </a:lnTo>
                    <a:lnTo>
                      <a:pt x="20" y="3"/>
                    </a:lnTo>
                    <a:lnTo>
                      <a:pt x="27" y="6"/>
                    </a:lnTo>
                    <a:lnTo>
                      <a:pt x="32" y="9"/>
                    </a:lnTo>
                    <a:lnTo>
                      <a:pt x="37" y="13"/>
                    </a:lnTo>
                    <a:lnTo>
                      <a:pt x="43" y="18"/>
                    </a:lnTo>
                    <a:lnTo>
                      <a:pt x="47" y="22"/>
                    </a:lnTo>
                    <a:lnTo>
                      <a:pt x="51" y="27"/>
                    </a:lnTo>
                    <a:lnTo>
                      <a:pt x="54" y="34"/>
                    </a:lnTo>
                    <a:lnTo>
                      <a:pt x="56" y="39"/>
                    </a:lnTo>
                    <a:lnTo>
                      <a:pt x="59" y="46"/>
                    </a:lnTo>
                    <a:lnTo>
                      <a:pt x="60" y="53"/>
                    </a:lnTo>
                    <a:lnTo>
                      <a:pt x="60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1" name="Line 249"/>
              <p:cNvSpPr>
                <a:spLocks noChangeAspect="1" noChangeShapeType="1"/>
              </p:cNvSpPr>
              <p:nvPr/>
            </p:nvSpPr>
            <p:spPr bwMode="auto">
              <a:xfrm>
                <a:off x="5544" y="7965"/>
                <a:ext cx="1" cy="4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2" name="Freeform 250"/>
              <p:cNvSpPr>
                <a:spLocks noChangeAspect="1"/>
              </p:cNvSpPr>
              <p:nvPr/>
            </p:nvSpPr>
            <p:spPr bwMode="auto">
              <a:xfrm>
                <a:off x="5524" y="8406"/>
                <a:ext cx="20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7"/>
                  </a:cxn>
                  <a:cxn ang="0">
                    <a:pos x="59" y="12"/>
                  </a:cxn>
                  <a:cxn ang="0">
                    <a:pos x="56" y="19"/>
                  </a:cxn>
                  <a:cxn ang="0">
                    <a:pos x="54" y="25"/>
                  </a:cxn>
                  <a:cxn ang="0">
                    <a:pos x="51" y="31"/>
                  </a:cxn>
                  <a:cxn ang="0">
                    <a:pos x="47" y="36"/>
                  </a:cxn>
                  <a:cxn ang="0">
                    <a:pos x="43" y="42"/>
                  </a:cxn>
                  <a:cxn ang="0">
                    <a:pos x="37" y="46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0" y="56"/>
                  </a:cxn>
                  <a:cxn ang="0">
                    <a:pos x="13" y="58"/>
                  </a:cxn>
                  <a:cxn ang="0">
                    <a:pos x="7" y="59"/>
                  </a:cxn>
                  <a:cxn ang="0">
                    <a:pos x="0" y="59"/>
                  </a:cxn>
                </a:cxnLst>
                <a:rect l="0" t="0" r="r" b="b"/>
                <a:pathLst>
                  <a:path w="60" h="59">
                    <a:moveTo>
                      <a:pt x="60" y="0"/>
                    </a:moveTo>
                    <a:lnTo>
                      <a:pt x="60" y="7"/>
                    </a:lnTo>
                    <a:lnTo>
                      <a:pt x="59" y="12"/>
                    </a:lnTo>
                    <a:lnTo>
                      <a:pt x="56" y="19"/>
                    </a:lnTo>
                    <a:lnTo>
                      <a:pt x="54" y="25"/>
                    </a:lnTo>
                    <a:lnTo>
                      <a:pt x="51" y="31"/>
                    </a:lnTo>
                    <a:lnTo>
                      <a:pt x="47" y="36"/>
                    </a:lnTo>
                    <a:lnTo>
                      <a:pt x="43" y="42"/>
                    </a:lnTo>
                    <a:lnTo>
                      <a:pt x="37" y="46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0" y="56"/>
                    </a:lnTo>
                    <a:lnTo>
                      <a:pt x="13" y="58"/>
                    </a:lnTo>
                    <a:lnTo>
                      <a:pt x="7" y="59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3" name="Line 251"/>
              <p:cNvSpPr>
                <a:spLocks noChangeAspect="1" noChangeShapeType="1"/>
              </p:cNvSpPr>
              <p:nvPr/>
            </p:nvSpPr>
            <p:spPr bwMode="auto">
              <a:xfrm flipH="1">
                <a:off x="5308" y="8426"/>
                <a:ext cx="2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4" name="Freeform 252"/>
              <p:cNvSpPr>
                <a:spLocks noChangeAspect="1"/>
              </p:cNvSpPr>
              <p:nvPr/>
            </p:nvSpPr>
            <p:spPr bwMode="auto">
              <a:xfrm>
                <a:off x="5288" y="8406"/>
                <a:ext cx="20" cy="20"/>
              </a:xfrm>
              <a:custGeom>
                <a:avLst/>
                <a:gdLst/>
                <a:ahLst/>
                <a:cxnLst>
                  <a:cxn ang="0">
                    <a:pos x="60" y="59"/>
                  </a:cxn>
                  <a:cxn ang="0">
                    <a:pos x="53" y="59"/>
                  </a:cxn>
                  <a:cxn ang="0">
                    <a:pos x="47" y="58"/>
                  </a:cxn>
                  <a:cxn ang="0">
                    <a:pos x="40" y="56"/>
                  </a:cxn>
                  <a:cxn ang="0">
                    <a:pos x="35" y="54"/>
                  </a:cxn>
                  <a:cxn ang="0">
                    <a:pos x="28" y="50"/>
                  </a:cxn>
                  <a:cxn ang="0">
                    <a:pos x="22" y="46"/>
                  </a:cxn>
                  <a:cxn ang="0">
                    <a:pos x="17" y="42"/>
                  </a:cxn>
                  <a:cxn ang="0">
                    <a:pos x="13" y="36"/>
                  </a:cxn>
                  <a:cxn ang="0">
                    <a:pos x="9" y="31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2" y="12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60" h="59">
                    <a:moveTo>
                      <a:pt x="60" y="59"/>
                    </a:moveTo>
                    <a:lnTo>
                      <a:pt x="53" y="59"/>
                    </a:lnTo>
                    <a:lnTo>
                      <a:pt x="47" y="58"/>
                    </a:lnTo>
                    <a:lnTo>
                      <a:pt x="40" y="56"/>
                    </a:lnTo>
                    <a:lnTo>
                      <a:pt x="35" y="54"/>
                    </a:lnTo>
                    <a:lnTo>
                      <a:pt x="28" y="50"/>
                    </a:lnTo>
                    <a:lnTo>
                      <a:pt x="22" y="46"/>
                    </a:lnTo>
                    <a:lnTo>
                      <a:pt x="17" y="42"/>
                    </a:lnTo>
                    <a:lnTo>
                      <a:pt x="13" y="36"/>
                    </a:lnTo>
                    <a:lnTo>
                      <a:pt x="9" y="31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2" y="12"/>
                    </a:lnTo>
                    <a:lnTo>
                      <a:pt x="1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5" name="Line 253"/>
              <p:cNvSpPr>
                <a:spLocks noChangeAspect="1" noChangeShapeType="1"/>
              </p:cNvSpPr>
              <p:nvPr/>
            </p:nvSpPr>
            <p:spPr bwMode="auto">
              <a:xfrm flipV="1">
                <a:off x="5288" y="7965"/>
                <a:ext cx="1" cy="4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6" name="Freeform 254"/>
              <p:cNvSpPr>
                <a:spLocks noChangeAspect="1"/>
              </p:cNvSpPr>
              <p:nvPr/>
            </p:nvSpPr>
            <p:spPr bwMode="auto">
              <a:xfrm>
                <a:off x="5288" y="7945"/>
                <a:ext cx="20" cy="2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" y="53"/>
                  </a:cxn>
                  <a:cxn ang="0">
                    <a:pos x="2" y="46"/>
                  </a:cxn>
                  <a:cxn ang="0">
                    <a:pos x="4" y="39"/>
                  </a:cxn>
                  <a:cxn ang="0">
                    <a:pos x="6" y="34"/>
                  </a:cxn>
                  <a:cxn ang="0">
                    <a:pos x="9" y="27"/>
                  </a:cxn>
                  <a:cxn ang="0">
                    <a:pos x="13" y="22"/>
                  </a:cxn>
                  <a:cxn ang="0">
                    <a:pos x="17" y="18"/>
                  </a:cxn>
                  <a:cxn ang="0">
                    <a:pos x="22" y="13"/>
                  </a:cxn>
                  <a:cxn ang="0">
                    <a:pos x="28" y="9"/>
                  </a:cxn>
                  <a:cxn ang="0">
                    <a:pos x="35" y="6"/>
                  </a:cxn>
                  <a:cxn ang="0">
                    <a:pos x="40" y="3"/>
                  </a:cxn>
                  <a:cxn ang="0">
                    <a:pos x="47" y="2"/>
                  </a:cxn>
                  <a:cxn ang="0">
                    <a:pos x="53" y="0"/>
                  </a:cxn>
                  <a:cxn ang="0">
                    <a:pos x="60" y="0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" y="53"/>
                    </a:lnTo>
                    <a:lnTo>
                      <a:pt x="2" y="46"/>
                    </a:lnTo>
                    <a:lnTo>
                      <a:pt x="4" y="39"/>
                    </a:lnTo>
                    <a:lnTo>
                      <a:pt x="6" y="34"/>
                    </a:lnTo>
                    <a:lnTo>
                      <a:pt x="9" y="27"/>
                    </a:lnTo>
                    <a:lnTo>
                      <a:pt x="13" y="22"/>
                    </a:lnTo>
                    <a:lnTo>
                      <a:pt x="17" y="18"/>
                    </a:lnTo>
                    <a:lnTo>
                      <a:pt x="22" y="13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40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6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7" name="Line 255"/>
              <p:cNvSpPr>
                <a:spLocks noChangeAspect="1" noChangeShapeType="1"/>
              </p:cNvSpPr>
              <p:nvPr/>
            </p:nvSpPr>
            <p:spPr bwMode="auto">
              <a:xfrm>
                <a:off x="5308" y="7945"/>
                <a:ext cx="2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8" name="Line 256"/>
              <p:cNvSpPr>
                <a:spLocks noChangeAspect="1" noChangeShapeType="1"/>
              </p:cNvSpPr>
              <p:nvPr/>
            </p:nvSpPr>
            <p:spPr bwMode="auto">
              <a:xfrm>
                <a:off x="7134" y="8155"/>
                <a:ext cx="1" cy="2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9" name="Freeform 257"/>
              <p:cNvSpPr>
                <a:spLocks noChangeAspect="1"/>
              </p:cNvSpPr>
              <p:nvPr/>
            </p:nvSpPr>
            <p:spPr bwMode="auto">
              <a:xfrm>
                <a:off x="7115" y="8406"/>
                <a:ext cx="19" cy="2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7"/>
                  </a:cxn>
                  <a:cxn ang="0">
                    <a:pos x="58" y="12"/>
                  </a:cxn>
                  <a:cxn ang="0">
                    <a:pos x="56" y="19"/>
                  </a:cxn>
                  <a:cxn ang="0">
                    <a:pos x="54" y="25"/>
                  </a:cxn>
                  <a:cxn ang="0">
                    <a:pos x="51" y="31"/>
                  </a:cxn>
                  <a:cxn ang="0">
                    <a:pos x="47" y="36"/>
                  </a:cxn>
                  <a:cxn ang="0">
                    <a:pos x="42" y="42"/>
                  </a:cxn>
                  <a:cxn ang="0">
                    <a:pos x="38" y="46"/>
                  </a:cxn>
                  <a:cxn ang="0">
                    <a:pos x="32" y="50"/>
                  </a:cxn>
                  <a:cxn ang="0">
                    <a:pos x="26" y="54"/>
                  </a:cxn>
                  <a:cxn ang="0">
                    <a:pos x="20" y="56"/>
                  </a:cxn>
                  <a:cxn ang="0">
                    <a:pos x="13" y="58"/>
                  </a:cxn>
                  <a:cxn ang="0">
                    <a:pos x="7" y="59"/>
                  </a:cxn>
                  <a:cxn ang="0">
                    <a:pos x="0" y="59"/>
                  </a:cxn>
                </a:cxnLst>
                <a:rect l="0" t="0" r="r" b="b"/>
                <a:pathLst>
                  <a:path w="59" h="59">
                    <a:moveTo>
                      <a:pt x="59" y="0"/>
                    </a:moveTo>
                    <a:lnTo>
                      <a:pt x="59" y="7"/>
                    </a:lnTo>
                    <a:lnTo>
                      <a:pt x="58" y="12"/>
                    </a:lnTo>
                    <a:lnTo>
                      <a:pt x="56" y="19"/>
                    </a:lnTo>
                    <a:lnTo>
                      <a:pt x="54" y="25"/>
                    </a:lnTo>
                    <a:lnTo>
                      <a:pt x="51" y="31"/>
                    </a:lnTo>
                    <a:lnTo>
                      <a:pt x="47" y="36"/>
                    </a:lnTo>
                    <a:lnTo>
                      <a:pt x="42" y="42"/>
                    </a:lnTo>
                    <a:lnTo>
                      <a:pt x="38" y="46"/>
                    </a:lnTo>
                    <a:lnTo>
                      <a:pt x="32" y="50"/>
                    </a:lnTo>
                    <a:lnTo>
                      <a:pt x="26" y="54"/>
                    </a:lnTo>
                    <a:lnTo>
                      <a:pt x="20" y="56"/>
                    </a:lnTo>
                    <a:lnTo>
                      <a:pt x="13" y="58"/>
                    </a:lnTo>
                    <a:lnTo>
                      <a:pt x="7" y="59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0" name="Line 258"/>
              <p:cNvSpPr>
                <a:spLocks noChangeAspect="1" noChangeShapeType="1"/>
              </p:cNvSpPr>
              <p:nvPr/>
            </p:nvSpPr>
            <p:spPr bwMode="auto">
              <a:xfrm flipH="1">
                <a:off x="6923" y="8426"/>
                <a:ext cx="19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1" name="Freeform 259"/>
              <p:cNvSpPr>
                <a:spLocks noChangeAspect="1"/>
              </p:cNvSpPr>
              <p:nvPr/>
            </p:nvSpPr>
            <p:spPr bwMode="auto">
              <a:xfrm>
                <a:off x="6903" y="8406"/>
                <a:ext cx="20" cy="2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52" y="59"/>
                  </a:cxn>
                  <a:cxn ang="0">
                    <a:pos x="47" y="58"/>
                  </a:cxn>
                  <a:cxn ang="0">
                    <a:pos x="40" y="56"/>
                  </a:cxn>
                  <a:cxn ang="0">
                    <a:pos x="33" y="54"/>
                  </a:cxn>
                  <a:cxn ang="0">
                    <a:pos x="28" y="50"/>
                  </a:cxn>
                  <a:cxn ang="0">
                    <a:pos x="23" y="46"/>
                  </a:cxn>
                  <a:cxn ang="0">
                    <a:pos x="17" y="42"/>
                  </a:cxn>
                  <a:cxn ang="0">
                    <a:pos x="13" y="36"/>
                  </a:cxn>
                  <a:cxn ang="0">
                    <a:pos x="9" y="31"/>
                  </a:cxn>
                  <a:cxn ang="0">
                    <a:pos x="5" y="25"/>
                  </a:cxn>
                  <a:cxn ang="0">
                    <a:pos x="2" y="19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9" h="59">
                    <a:moveTo>
                      <a:pt x="59" y="59"/>
                    </a:moveTo>
                    <a:lnTo>
                      <a:pt x="52" y="59"/>
                    </a:lnTo>
                    <a:lnTo>
                      <a:pt x="47" y="58"/>
                    </a:lnTo>
                    <a:lnTo>
                      <a:pt x="40" y="56"/>
                    </a:lnTo>
                    <a:lnTo>
                      <a:pt x="33" y="54"/>
                    </a:lnTo>
                    <a:lnTo>
                      <a:pt x="28" y="50"/>
                    </a:lnTo>
                    <a:lnTo>
                      <a:pt x="23" y="46"/>
                    </a:lnTo>
                    <a:lnTo>
                      <a:pt x="17" y="42"/>
                    </a:lnTo>
                    <a:lnTo>
                      <a:pt x="13" y="36"/>
                    </a:lnTo>
                    <a:lnTo>
                      <a:pt x="9" y="31"/>
                    </a:lnTo>
                    <a:lnTo>
                      <a:pt x="5" y="25"/>
                    </a:lnTo>
                    <a:lnTo>
                      <a:pt x="2" y="19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2" name="Freeform 260"/>
              <p:cNvSpPr>
                <a:spLocks noChangeAspect="1"/>
              </p:cNvSpPr>
              <p:nvPr/>
            </p:nvSpPr>
            <p:spPr bwMode="auto">
              <a:xfrm>
                <a:off x="6863" y="8386"/>
                <a:ext cx="40" cy="20"/>
              </a:xfrm>
              <a:custGeom>
                <a:avLst/>
                <a:gdLst/>
                <a:ahLst/>
                <a:cxnLst>
                  <a:cxn ang="0">
                    <a:pos x="120" y="61"/>
                  </a:cxn>
                  <a:cxn ang="0">
                    <a:pos x="120" y="54"/>
                  </a:cxn>
                  <a:cxn ang="0">
                    <a:pos x="118" y="47"/>
                  </a:cxn>
                  <a:cxn ang="0">
                    <a:pos x="116" y="41"/>
                  </a:cxn>
                  <a:cxn ang="0">
                    <a:pos x="114" y="34"/>
                  </a:cxn>
                  <a:cxn ang="0">
                    <a:pos x="110" y="29"/>
                  </a:cxn>
                  <a:cxn ang="0">
                    <a:pos x="106" y="23"/>
                  </a:cxn>
                  <a:cxn ang="0">
                    <a:pos x="102" y="18"/>
                  </a:cxn>
                  <a:cxn ang="0">
                    <a:pos x="97" y="14"/>
                  </a:cxn>
                  <a:cxn ang="0">
                    <a:pos x="91" y="10"/>
                  </a:cxn>
                  <a:cxn ang="0">
                    <a:pos x="86" y="6"/>
                  </a:cxn>
                  <a:cxn ang="0">
                    <a:pos x="79" y="4"/>
                  </a:cxn>
                  <a:cxn ang="0">
                    <a:pos x="73" y="2"/>
                  </a:cxn>
                  <a:cxn ang="0">
                    <a:pos x="67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2"/>
                  </a:cxn>
                  <a:cxn ang="0">
                    <a:pos x="40" y="4"/>
                  </a:cxn>
                  <a:cxn ang="0">
                    <a:pos x="34" y="6"/>
                  </a:cxn>
                  <a:cxn ang="0">
                    <a:pos x="28" y="10"/>
                  </a:cxn>
                  <a:cxn ang="0">
                    <a:pos x="23" y="14"/>
                  </a:cxn>
                  <a:cxn ang="0">
                    <a:pos x="17" y="18"/>
                  </a:cxn>
                  <a:cxn ang="0">
                    <a:pos x="13" y="23"/>
                  </a:cxn>
                  <a:cxn ang="0">
                    <a:pos x="9" y="29"/>
                  </a:cxn>
                  <a:cxn ang="0">
                    <a:pos x="7" y="34"/>
                  </a:cxn>
                  <a:cxn ang="0">
                    <a:pos x="4" y="41"/>
                  </a:cxn>
                  <a:cxn ang="0">
                    <a:pos x="1" y="47"/>
                  </a:cxn>
                  <a:cxn ang="0">
                    <a:pos x="0" y="54"/>
                  </a:cxn>
                  <a:cxn ang="0">
                    <a:pos x="0" y="61"/>
                  </a:cxn>
                </a:cxnLst>
                <a:rect l="0" t="0" r="r" b="b"/>
                <a:pathLst>
                  <a:path w="120" h="61">
                    <a:moveTo>
                      <a:pt x="120" y="61"/>
                    </a:moveTo>
                    <a:lnTo>
                      <a:pt x="120" y="54"/>
                    </a:lnTo>
                    <a:lnTo>
                      <a:pt x="118" y="47"/>
                    </a:lnTo>
                    <a:lnTo>
                      <a:pt x="116" y="41"/>
                    </a:lnTo>
                    <a:lnTo>
                      <a:pt x="114" y="34"/>
                    </a:lnTo>
                    <a:lnTo>
                      <a:pt x="110" y="29"/>
                    </a:lnTo>
                    <a:lnTo>
                      <a:pt x="106" y="23"/>
                    </a:lnTo>
                    <a:lnTo>
                      <a:pt x="102" y="18"/>
                    </a:lnTo>
                    <a:lnTo>
                      <a:pt x="97" y="14"/>
                    </a:lnTo>
                    <a:lnTo>
                      <a:pt x="91" y="10"/>
                    </a:lnTo>
                    <a:lnTo>
                      <a:pt x="86" y="6"/>
                    </a:lnTo>
                    <a:lnTo>
                      <a:pt x="79" y="4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2"/>
                    </a:lnTo>
                    <a:lnTo>
                      <a:pt x="40" y="4"/>
                    </a:lnTo>
                    <a:lnTo>
                      <a:pt x="34" y="6"/>
                    </a:lnTo>
                    <a:lnTo>
                      <a:pt x="28" y="10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3" y="23"/>
                    </a:lnTo>
                    <a:lnTo>
                      <a:pt x="9" y="29"/>
                    </a:lnTo>
                    <a:lnTo>
                      <a:pt x="7" y="34"/>
                    </a:lnTo>
                    <a:lnTo>
                      <a:pt x="4" y="41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3" name="Freeform 261"/>
              <p:cNvSpPr>
                <a:spLocks noChangeAspect="1"/>
              </p:cNvSpPr>
              <p:nvPr/>
            </p:nvSpPr>
            <p:spPr bwMode="auto">
              <a:xfrm>
                <a:off x="6844" y="8406"/>
                <a:ext cx="19" cy="2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7"/>
                  </a:cxn>
                  <a:cxn ang="0">
                    <a:pos x="58" y="12"/>
                  </a:cxn>
                  <a:cxn ang="0">
                    <a:pos x="56" y="19"/>
                  </a:cxn>
                  <a:cxn ang="0">
                    <a:pos x="54" y="25"/>
                  </a:cxn>
                  <a:cxn ang="0">
                    <a:pos x="50" y="31"/>
                  </a:cxn>
                  <a:cxn ang="0">
                    <a:pos x="45" y="36"/>
                  </a:cxn>
                  <a:cxn ang="0">
                    <a:pos x="41" y="42"/>
                  </a:cxn>
                  <a:cxn ang="0">
                    <a:pos x="36" y="46"/>
                  </a:cxn>
                  <a:cxn ang="0">
                    <a:pos x="31" y="50"/>
                  </a:cxn>
                  <a:cxn ang="0">
                    <a:pos x="25" y="54"/>
                  </a:cxn>
                  <a:cxn ang="0">
                    <a:pos x="19" y="56"/>
                  </a:cxn>
                  <a:cxn ang="0">
                    <a:pos x="13" y="58"/>
                  </a:cxn>
                  <a:cxn ang="0">
                    <a:pos x="6" y="59"/>
                  </a:cxn>
                  <a:cxn ang="0">
                    <a:pos x="0" y="59"/>
                  </a:cxn>
                </a:cxnLst>
                <a:rect l="0" t="0" r="r" b="b"/>
                <a:pathLst>
                  <a:path w="59" h="59">
                    <a:moveTo>
                      <a:pt x="59" y="0"/>
                    </a:moveTo>
                    <a:lnTo>
                      <a:pt x="59" y="7"/>
                    </a:lnTo>
                    <a:lnTo>
                      <a:pt x="58" y="12"/>
                    </a:lnTo>
                    <a:lnTo>
                      <a:pt x="56" y="19"/>
                    </a:lnTo>
                    <a:lnTo>
                      <a:pt x="54" y="25"/>
                    </a:lnTo>
                    <a:lnTo>
                      <a:pt x="50" y="31"/>
                    </a:lnTo>
                    <a:lnTo>
                      <a:pt x="45" y="36"/>
                    </a:lnTo>
                    <a:lnTo>
                      <a:pt x="41" y="42"/>
                    </a:lnTo>
                    <a:lnTo>
                      <a:pt x="36" y="46"/>
                    </a:lnTo>
                    <a:lnTo>
                      <a:pt x="31" y="50"/>
                    </a:lnTo>
                    <a:lnTo>
                      <a:pt x="25" y="54"/>
                    </a:lnTo>
                    <a:lnTo>
                      <a:pt x="19" y="56"/>
                    </a:lnTo>
                    <a:lnTo>
                      <a:pt x="13" y="58"/>
                    </a:lnTo>
                    <a:lnTo>
                      <a:pt x="6" y="59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4" name="Line 262"/>
              <p:cNvSpPr>
                <a:spLocks noChangeAspect="1" noChangeShapeType="1"/>
              </p:cNvSpPr>
              <p:nvPr/>
            </p:nvSpPr>
            <p:spPr bwMode="auto">
              <a:xfrm flipH="1">
                <a:off x="6485" y="8426"/>
                <a:ext cx="3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5" name="Freeform 263"/>
              <p:cNvSpPr>
                <a:spLocks noChangeAspect="1"/>
              </p:cNvSpPr>
              <p:nvPr/>
            </p:nvSpPr>
            <p:spPr bwMode="auto">
              <a:xfrm>
                <a:off x="6464" y="8406"/>
                <a:ext cx="21" cy="20"/>
              </a:xfrm>
              <a:custGeom>
                <a:avLst/>
                <a:gdLst/>
                <a:ahLst/>
                <a:cxnLst>
                  <a:cxn ang="0">
                    <a:pos x="61" y="59"/>
                  </a:cxn>
                  <a:cxn ang="0">
                    <a:pos x="54" y="59"/>
                  </a:cxn>
                  <a:cxn ang="0">
                    <a:pos x="47" y="58"/>
                  </a:cxn>
                  <a:cxn ang="0">
                    <a:pos x="40" y="56"/>
                  </a:cxn>
                  <a:cxn ang="0">
                    <a:pos x="34" y="54"/>
                  </a:cxn>
                  <a:cxn ang="0">
                    <a:pos x="28" y="50"/>
                  </a:cxn>
                  <a:cxn ang="0">
                    <a:pos x="23" y="46"/>
                  </a:cxn>
                  <a:cxn ang="0">
                    <a:pos x="17" y="42"/>
                  </a:cxn>
                  <a:cxn ang="0">
                    <a:pos x="13" y="36"/>
                  </a:cxn>
                  <a:cxn ang="0">
                    <a:pos x="9" y="31"/>
                  </a:cxn>
                  <a:cxn ang="0">
                    <a:pos x="7" y="25"/>
                  </a:cxn>
                  <a:cxn ang="0">
                    <a:pos x="4" y="19"/>
                  </a:cxn>
                  <a:cxn ang="0">
                    <a:pos x="1" y="12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61" h="59">
                    <a:moveTo>
                      <a:pt x="61" y="59"/>
                    </a:moveTo>
                    <a:lnTo>
                      <a:pt x="54" y="59"/>
                    </a:lnTo>
                    <a:lnTo>
                      <a:pt x="47" y="58"/>
                    </a:lnTo>
                    <a:lnTo>
                      <a:pt x="40" y="56"/>
                    </a:lnTo>
                    <a:lnTo>
                      <a:pt x="34" y="54"/>
                    </a:lnTo>
                    <a:lnTo>
                      <a:pt x="28" y="50"/>
                    </a:lnTo>
                    <a:lnTo>
                      <a:pt x="23" y="46"/>
                    </a:lnTo>
                    <a:lnTo>
                      <a:pt x="17" y="42"/>
                    </a:lnTo>
                    <a:lnTo>
                      <a:pt x="13" y="36"/>
                    </a:lnTo>
                    <a:lnTo>
                      <a:pt x="9" y="31"/>
                    </a:lnTo>
                    <a:lnTo>
                      <a:pt x="7" y="25"/>
                    </a:lnTo>
                    <a:lnTo>
                      <a:pt x="4" y="19"/>
                    </a:lnTo>
                    <a:lnTo>
                      <a:pt x="1" y="12"/>
                    </a:lnTo>
                    <a:lnTo>
                      <a:pt x="1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6" name="Freeform 264"/>
              <p:cNvSpPr>
                <a:spLocks noChangeAspect="1"/>
              </p:cNvSpPr>
              <p:nvPr/>
            </p:nvSpPr>
            <p:spPr bwMode="auto">
              <a:xfrm>
                <a:off x="6425" y="8386"/>
                <a:ext cx="39" cy="20"/>
              </a:xfrm>
              <a:custGeom>
                <a:avLst/>
                <a:gdLst/>
                <a:ahLst/>
                <a:cxnLst>
                  <a:cxn ang="0">
                    <a:pos x="119" y="61"/>
                  </a:cxn>
                  <a:cxn ang="0">
                    <a:pos x="119" y="54"/>
                  </a:cxn>
                  <a:cxn ang="0">
                    <a:pos x="118" y="47"/>
                  </a:cxn>
                  <a:cxn ang="0">
                    <a:pos x="116" y="41"/>
                  </a:cxn>
                  <a:cxn ang="0">
                    <a:pos x="114" y="34"/>
                  </a:cxn>
                  <a:cxn ang="0">
                    <a:pos x="111" y="29"/>
                  </a:cxn>
                  <a:cxn ang="0">
                    <a:pos x="107" y="23"/>
                  </a:cxn>
                  <a:cxn ang="0">
                    <a:pos x="103" y="18"/>
                  </a:cxn>
                  <a:cxn ang="0">
                    <a:pos x="97" y="14"/>
                  </a:cxn>
                  <a:cxn ang="0">
                    <a:pos x="92" y="10"/>
                  </a:cxn>
                  <a:cxn ang="0">
                    <a:pos x="87" y="7"/>
                  </a:cxn>
                  <a:cxn ang="0">
                    <a:pos x="80" y="4"/>
                  </a:cxn>
                  <a:cxn ang="0">
                    <a:pos x="75" y="2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8" y="2"/>
                  </a:cxn>
                  <a:cxn ang="0">
                    <a:pos x="41" y="3"/>
                  </a:cxn>
                  <a:cxn ang="0">
                    <a:pos x="35" y="6"/>
                  </a:cxn>
                  <a:cxn ang="0">
                    <a:pos x="29" y="8"/>
                  </a:cxn>
                  <a:cxn ang="0">
                    <a:pos x="23" y="12"/>
                  </a:cxn>
                  <a:cxn ang="0">
                    <a:pos x="18" y="16"/>
                  </a:cxn>
                  <a:cxn ang="0">
                    <a:pos x="14" y="22"/>
                  </a:cxn>
                  <a:cxn ang="0">
                    <a:pos x="10" y="27"/>
                  </a:cxn>
                  <a:cxn ang="0">
                    <a:pos x="7" y="33"/>
                  </a:cxn>
                  <a:cxn ang="0">
                    <a:pos x="3" y="38"/>
                  </a:cxn>
                  <a:cxn ang="0">
                    <a:pos x="2" y="45"/>
                  </a:cxn>
                  <a:cxn ang="0">
                    <a:pos x="0" y="51"/>
                  </a:cxn>
                </a:cxnLst>
                <a:rect l="0" t="0" r="r" b="b"/>
                <a:pathLst>
                  <a:path w="119" h="61">
                    <a:moveTo>
                      <a:pt x="119" y="61"/>
                    </a:moveTo>
                    <a:lnTo>
                      <a:pt x="119" y="54"/>
                    </a:lnTo>
                    <a:lnTo>
                      <a:pt x="118" y="47"/>
                    </a:lnTo>
                    <a:lnTo>
                      <a:pt x="116" y="41"/>
                    </a:lnTo>
                    <a:lnTo>
                      <a:pt x="114" y="34"/>
                    </a:lnTo>
                    <a:lnTo>
                      <a:pt x="111" y="29"/>
                    </a:lnTo>
                    <a:lnTo>
                      <a:pt x="107" y="23"/>
                    </a:lnTo>
                    <a:lnTo>
                      <a:pt x="103" y="18"/>
                    </a:lnTo>
                    <a:lnTo>
                      <a:pt x="97" y="14"/>
                    </a:lnTo>
                    <a:lnTo>
                      <a:pt x="92" y="10"/>
                    </a:lnTo>
                    <a:lnTo>
                      <a:pt x="87" y="7"/>
                    </a:lnTo>
                    <a:lnTo>
                      <a:pt x="80" y="4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2"/>
                    </a:lnTo>
                    <a:lnTo>
                      <a:pt x="41" y="3"/>
                    </a:lnTo>
                    <a:lnTo>
                      <a:pt x="35" y="6"/>
                    </a:lnTo>
                    <a:lnTo>
                      <a:pt x="29" y="8"/>
                    </a:lnTo>
                    <a:lnTo>
                      <a:pt x="23" y="12"/>
                    </a:lnTo>
                    <a:lnTo>
                      <a:pt x="18" y="16"/>
                    </a:lnTo>
                    <a:lnTo>
                      <a:pt x="14" y="22"/>
                    </a:lnTo>
                    <a:lnTo>
                      <a:pt x="10" y="27"/>
                    </a:lnTo>
                    <a:lnTo>
                      <a:pt x="7" y="33"/>
                    </a:lnTo>
                    <a:lnTo>
                      <a:pt x="3" y="38"/>
                    </a:lnTo>
                    <a:lnTo>
                      <a:pt x="2" y="45"/>
                    </a:lnTo>
                    <a:lnTo>
                      <a:pt x="0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7" name="Freeform 265"/>
              <p:cNvSpPr>
                <a:spLocks noChangeAspect="1"/>
              </p:cNvSpPr>
              <p:nvPr/>
            </p:nvSpPr>
            <p:spPr bwMode="auto">
              <a:xfrm>
                <a:off x="6399" y="8403"/>
                <a:ext cx="26" cy="17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5" y="7"/>
                  </a:cxn>
                  <a:cxn ang="0">
                    <a:pos x="72" y="14"/>
                  </a:cxn>
                  <a:cxn ang="0">
                    <a:pos x="70" y="19"/>
                  </a:cxn>
                  <a:cxn ang="0">
                    <a:pos x="66" y="26"/>
                  </a:cxn>
                  <a:cxn ang="0">
                    <a:pos x="62" y="31"/>
                  </a:cxn>
                  <a:cxn ang="0">
                    <a:pos x="58" y="35"/>
                  </a:cxn>
                  <a:cxn ang="0">
                    <a:pos x="52" y="39"/>
                  </a:cxn>
                  <a:cxn ang="0">
                    <a:pos x="47" y="43"/>
                  </a:cxn>
                  <a:cxn ang="0">
                    <a:pos x="40" y="46"/>
                  </a:cxn>
                  <a:cxn ang="0">
                    <a:pos x="33" y="49"/>
                  </a:cxn>
                  <a:cxn ang="0">
                    <a:pos x="27" y="50"/>
                  </a:cxn>
                  <a:cxn ang="0">
                    <a:pos x="20" y="52"/>
                  </a:cxn>
                  <a:cxn ang="0">
                    <a:pos x="13" y="52"/>
                  </a:cxn>
                  <a:cxn ang="0">
                    <a:pos x="6" y="50"/>
                  </a:cxn>
                  <a:cxn ang="0">
                    <a:pos x="0" y="49"/>
                  </a:cxn>
                </a:cxnLst>
                <a:rect l="0" t="0" r="r" b="b"/>
                <a:pathLst>
                  <a:path w="76" h="52">
                    <a:moveTo>
                      <a:pt x="76" y="0"/>
                    </a:moveTo>
                    <a:lnTo>
                      <a:pt x="75" y="7"/>
                    </a:lnTo>
                    <a:lnTo>
                      <a:pt x="72" y="14"/>
                    </a:lnTo>
                    <a:lnTo>
                      <a:pt x="70" y="19"/>
                    </a:lnTo>
                    <a:lnTo>
                      <a:pt x="66" y="26"/>
                    </a:lnTo>
                    <a:lnTo>
                      <a:pt x="62" y="31"/>
                    </a:lnTo>
                    <a:lnTo>
                      <a:pt x="58" y="35"/>
                    </a:lnTo>
                    <a:lnTo>
                      <a:pt x="52" y="39"/>
                    </a:lnTo>
                    <a:lnTo>
                      <a:pt x="47" y="43"/>
                    </a:lnTo>
                    <a:lnTo>
                      <a:pt x="40" y="46"/>
                    </a:lnTo>
                    <a:lnTo>
                      <a:pt x="33" y="49"/>
                    </a:lnTo>
                    <a:lnTo>
                      <a:pt x="27" y="50"/>
                    </a:lnTo>
                    <a:lnTo>
                      <a:pt x="20" y="52"/>
                    </a:lnTo>
                    <a:lnTo>
                      <a:pt x="13" y="52"/>
                    </a:lnTo>
                    <a:lnTo>
                      <a:pt x="6" y="50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8" name="Freeform 266"/>
              <p:cNvSpPr>
                <a:spLocks noChangeAspect="1"/>
              </p:cNvSpPr>
              <p:nvPr/>
            </p:nvSpPr>
            <p:spPr bwMode="auto">
              <a:xfrm>
                <a:off x="6330" y="8414"/>
                <a:ext cx="69" cy="5"/>
              </a:xfrm>
              <a:custGeom>
                <a:avLst/>
                <a:gdLst/>
                <a:ahLst/>
                <a:cxnLst>
                  <a:cxn ang="0">
                    <a:pos x="208" y="16"/>
                  </a:cxn>
                  <a:cxn ang="0">
                    <a:pos x="193" y="10"/>
                  </a:cxn>
                  <a:cxn ang="0">
                    <a:pos x="177" y="8"/>
                  </a:cxn>
                  <a:cxn ang="0">
                    <a:pos x="161" y="5"/>
                  </a:cxn>
                  <a:cxn ang="0">
                    <a:pos x="144" y="2"/>
                  </a:cxn>
                  <a:cxn ang="0">
                    <a:pos x="128" y="1"/>
                  </a:cxn>
                  <a:cxn ang="0">
                    <a:pos x="112" y="0"/>
                  </a:cxn>
                  <a:cxn ang="0">
                    <a:pos x="96" y="0"/>
                  </a:cxn>
                  <a:cxn ang="0">
                    <a:pos x="80" y="1"/>
                  </a:cxn>
                  <a:cxn ang="0">
                    <a:pos x="64" y="2"/>
                  </a:cxn>
                  <a:cxn ang="0">
                    <a:pos x="47" y="5"/>
                  </a:cxn>
                  <a:cxn ang="0">
                    <a:pos x="31" y="8"/>
                  </a:cxn>
                  <a:cxn ang="0">
                    <a:pos x="17" y="10"/>
                  </a:cxn>
                  <a:cxn ang="0">
                    <a:pos x="0" y="16"/>
                  </a:cxn>
                </a:cxnLst>
                <a:rect l="0" t="0" r="r" b="b"/>
                <a:pathLst>
                  <a:path w="208" h="16">
                    <a:moveTo>
                      <a:pt x="208" y="16"/>
                    </a:moveTo>
                    <a:lnTo>
                      <a:pt x="193" y="10"/>
                    </a:lnTo>
                    <a:lnTo>
                      <a:pt x="177" y="8"/>
                    </a:lnTo>
                    <a:lnTo>
                      <a:pt x="161" y="5"/>
                    </a:lnTo>
                    <a:lnTo>
                      <a:pt x="144" y="2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6" y="0"/>
                    </a:lnTo>
                    <a:lnTo>
                      <a:pt x="80" y="1"/>
                    </a:lnTo>
                    <a:lnTo>
                      <a:pt x="64" y="2"/>
                    </a:lnTo>
                    <a:lnTo>
                      <a:pt x="47" y="5"/>
                    </a:lnTo>
                    <a:lnTo>
                      <a:pt x="31" y="8"/>
                    </a:lnTo>
                    <a:lnTo>
                      <a:pt x="17" y="10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9" name="Freeform 267"/>
              <p:cNvSpPr>
                <a:spLocks noChangeAspect="1"/>
              </p:cNvSpPr>
              <p:nvPr/>
            </p:nvSpPr>
            <p:spPr bwMode="auto">
              <a:xfrm>
                <a:off x="6305" y="8403"/>
                <a:ext cx="25" cy="17"/>
              </a:xfrm>
              <a:custGeom>
                <a:avLst/>
                <a:gdLst/>
                <a:ahLst/>
                <a:cxnLst>
                  <a:cxn ang="0">
                    <a:pos x="76" y="49"/>
                  </a:cxn>
                  <a:cxn ang="0">
                    <a:pos x="70" y="50"/>
                  </a:cxn>
                  <a:cxn ang="0">
                    <a:pos x="63" y="52"/>
                  </a:cxn>
                  <a:cxn ang="0">
                    <a:pos x="56" y="52"/>
                  </a:cxn>
                  <a:cxn ang="0">
                    <a:pos x="49" y="50"/>
                  </a:cxn>
                  <a:cxn ang="0">
                    <a:pos x="43" y="49"/>
                  </a:cxn>
                  <a:cxn ang="0">
                    <a:pos x="36" y="46"/>
                  </a:cxn>
                  <a:cxn ang="0">
                    <a:pos x="31" y="43"/>
                  </a:cxn>
                  <a:cxn ang="0">
                    <a:pos x="24" y="39"/>
                  </a:cxn>
                  <a:cxn ang="0">
                    <a:pos x="18" y="35"/>
                  </a:cxn>
                  <a:cxn ang="0">
                    <a:pos x="14" y="31"/>
                  </a:cxn>
                  <a:cxn ang="0">
                    <a:pos x="10" y="26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76" h="52">
                    <a:moveTo>
                      <a:pt x="76" y="49"/>
                    </a:moveTo>
                    <a:lnTo>
                      <a:pt x="70" y="50"/>
                    </a:lnTo>
                    <a:lnTo>
                      <a:pt x="63" y="52"/>
                    </a:lnTo>
                    <a:lnTo>
                      <a:pt x="56" y="52"/>
                    </a:lnTo>
                    <a:lnTo>
                      <a:pt x="49" y="50"/>
                    </a:lnTo>
                    <a:lnTo>
                      <a:pt x="43" y="49"/>
                    </a:lnTo>
                    <a:lnTo>
                      <a:pt x="36" y="46"/>
                    </a:lnTo>
                    <a:lnTo>
                      <a:pt x="31" y="43"/>
                    </a:lnTo>
                    <a:lnTo>
                      <a:pt x="24" y="39"/>
                    </a:lnTo>
                    <a:lnTo>
                      <a:pt x="18" y="35"/>
                    </a:lnTo>
                    <a:lnTo>
                      <a:pt x="14" y="31"/>
                    </a:lnTo>
                    <a:lnTo>
                      <a:pt x="10" y="26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1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0" name="Freeform 268"/>
              <p:cNvSpPr>
                <a:spLocks noChangeAspect="1"/>
              </p:cNvSpPr>
              <p:nvPr/>
            </p:nvSpPr>
            <p:spPr bwMode="auto">
              <a:xfrm>
                <a:off x="6265" y="8386"/>
                <a:ext cx="40" cy="20"/>
              </a:xfrm>
              <a:custGeom>
                <a:avLst/>
                <a:gdLst/>
                <a:ahLst/>
                <a:cxnLst>
                  <a:cxn ang="0">
                    <a:pos x="119" y="51"/>
                  </a:cxn>
                  <a:cxn ang="0">
                    <a:pos x="117" y="45"/>
                  </a:cxn>
                  <a:cxn ang="0">
                    <a:pos x="116" y="38"/>
                  </a:cxn>
                  <a:cxn ang="0">
                    <a:pos x="113" y="33"/>
                  </a:cxn>
                  <a:cxn ang="0">
                    <a:pos x="109" y="27"/>
                  </a:cxn>
                  <a:cxn ang="0">
                    <a:pos x="105" y="22"/>
                  </a:cxn>
                  <a:cxn ang="0">
                    <a:pos x="101" y="16"/>
                  </a:cxn>
                  <a:cxn ang="0">
                    <a:pos x="96" y="12"/>
                  </a:cxn>
                  <a:cxn ang="0">
                    <a:pos x="90" y="8"/>
                  </a:cxn>
                  <a:cxn ang="0">
                    <a:pos x="85" y="6"/>
                  </a:cxn>
                  <a:cxn ang="0">
                    <a:pos x="78" y="3"/>
                  </a:cxn>
                  <a:cxn ang="0">
                    <a:pos x="71" y="2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53" y="0"/>
                  </a:cxn>
                  <a:cxn ang="0">
                    <a:pos x="46" y="2"/>
                  </a:cxn>
                  <a:cxn ang="0">
                    <a:pos x="39" y="4"/>
                  </a:cxn>
                  <a:cxn ang="0">
                    <a:pos x="34" y="7"/>
                  </a:cxn>
                  <a:cxn ang="0">
                    <a:pos x="27" y="10"/>
                  </a:cxn>
                  <a:cxn ang="0">
                    <a:pos x="22" y="14"/>
                  </a:cxn>
                  <a:cxn ang="0">
                    <a:pos x="18" y="18"/>
                  </a:cxn>
                  <a:cxn ang="0">
                    <a:pos x="12" y="23"/>
                  </a:cxn>
                  <a:cxn ang="0">
                    <a:pos x="10" y="29"/>
                  </a:cxn>
                  <a:cxn ang="0">
                    <a:pos x="5" y="34"/>
                  </a:cxn>
                  <a:cxn ang="0">
                    <a:pos x="3" y="41"/>
                  </a:cxn>
                  <a:cxn ang="0">
                    <a:pos x="1" y="47"/>
                  </a:cxn>
                  <a:cxn ang="0">
                    <a:pos x="0" y="54"/>
                  </a:cxn>
                  <a:cxn ang="0">
                    <a:pos x="0" y="61"/>
                  </a:cxn>
                </a:cxnLst>
                <a:rect l="0" t="0" r="r" b="b"/>
                <a:pathLst>
                  <a:path w="119" h="61">
                    <a:moveTo>
                      <a:pt x="119" y="51"/>
                    </a:moveTo>
                    <a:lnTo>
                      <a:pt x="117" y="45"/>
                    </a:lnTo>
                    <a:lnTo>
                      <a:pt x="116" y="38"/>
                    </a:lnTo>
                    <a:lnTo>
                      <a:pt x="113" y="33"/>
                    </a:lnTo>
                    <a:lnTo>
                      <a:pt x="109" y="27"/>
                    </a:lnTo>
                    <a:lnTo>
                      <a:pt x="105" y="22"/>
                    </a:lnTo>
                    <a:lnTo>
                      <a:pt x="101" y="16"/>
                    </a:lnTo>
                    <a:lnTo>
                      <a:pt x="96" y="12"/>
                    </a:lnTo>
                    <a:lnTo>
                      <a:pt x="90" y="8"/>
                    </a:lnTo>
                    <a:lnTo>
                      <a:pt x="85" y="6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3" y="0"/>
                    </a:lnTo>
                    <a:lnTo>
                      <a:pt x="46" y="2"/>
                    </a:lnTo>
                    <a:lnTo>
                      <a:pt x="39" y="4"/>
                    </a:lnTo>
                    <a:lnTo>
                      <a:pt x="34" y="7"/>
                    </a:lnTo>
                    <a:lnTo>
                      <a:pt x="27" y="10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2" y="23"/>
                    </a:lnTo>
                    <a:lnTo>
                      <a:pt x="10" y="29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1" name="Freeform 269"/>
              <p:cNvSpPr>
                <a:spLocks noChangeAspect="1"/>
              </p:cNvSpPr>
              <p:nvPr/>
            </p:nvSpPr>
            <p:spPr bwMode="auto">
              <a:xfrm>
                <a:off x="6245" y="8406"/>
                <a:ext cx="20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7"/>
                  </a:cxn>
                  <a:cxn ang="0">
                    <a:pos x="59" y="12"/>
                  </a:cxn>
                  <a:cxn ang="0">
                    <a:pos x="56" y="19"/>
                  </a:cxn>
                  <a:cxn ang="0">
                    <a:pos x="55" y="25"/>
                  </a:cxn>
                  <a:cxn ang="0">
                    <a:pos x="51" y="31"/>
                  </a:cxn>
                  <a:cxn ang="0">
                    <a:pos x="47" y="36"/>
                  </a:cxn>
                  <a:cxn ang="0">
                    <a:pos x="43" y="42"/>
                  </a:cxn>
                  <a:cxn ang="0">
                    <a:pos x="37" y="46"/>
                  </a:cxn>
                  <a:cxn ang="0">
                    <a:pos x="32" y="50"/>
                  </a:cxn>
                  <a:cxn ang="0">
                    <a:pos x="26" y="54"/>
                  </a:cxn>
                  <a:cxn ang="0">
                    <a:pos x="20" y="56"/>
                  </a:cxn>
                  <a:cxn ang="0">
                    <a:pos x="13" y="58"/>
                  </a:cxn>
                  <a:cxn ang="0">
                    <a:pos x="6" y="59"/>
                  </a:cxn>
                  <a:cxn ang="0">
                    <a:pos x="0" y="59"/>
                  </a:cxn>
                </a:cxnLst>
                <a:rect l="0" t="0" r="r" b="b"/>
                <a:pathLst>
                  <a:path w="60" h="59">
                    <a:moveTo>
                      <a:pt x="60" y="0"/>
                    </a:moveTo>
                    <a:lnTo>
                      <a:pt x="60" y="7"/>
                    </a:lnTo>
                    <a:lnTo>
                      <a:pt x="59" y="12"/>
                    </a:lnTo>
                    <a:lnTo>
                      <a:pt x="56" y="19"/>
                    </a:lnTo>
                    <a:lnTo>
                      <a:pt x="55" y="25"/>
                    </a:lnTo>
                    <a:lnTo>
                      <a:pt x="51" y="31"/>
                    </a:lnTo>
                    <a:lnTo>
                      <a:pt x="47" y="36"/>
                    </a:lnTo>
                    <a:lnTo>
                      <a:pt x="43" y="42"/>
                    </a:lnTo>
                    <a:lnTo>
                      <a:pt x="37" y="46"/>
                    </a:lnTo>
                    <a:lnTo>
                      <a:pt x="32" y="50"/>
                    </a:lnTo>
                    <a:lnTo>
                      <a:pt x="26" y="54"/>
                    </a:lnTo>
                    <a:lnTo>
                      <a:pt x="20" y="56"/>
                    </a:lnTo>
                    <a:lnTo>
                      <a:pt x="13" y="58"/>
                    </a:lnTo>
                    <a:lnTo>
                      <a:pt x="6" y="59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2" name="Line 270"/>
              <p:cNvSpPr>
                <a:spLocks noChangeAspect="1" noChangeShapeType="1"/>
              </p:cNvSpPr>
              <p:nvPr/>
            </p:nvSpPr>
            <p:spPr bwMode="auto">
              <a:xfrm flipH="1">
                <a:off x="6086" y="842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3" name="Freeform 271"/>
              <p:cNvSpPr>
                <a:spLocks noChangeAspect="1"/>
              </p:cNvSpPr>
              <p:nvPr/>
            </p:nvSpPr>
            <p:spPr bwMode="auto">
              <a:xfrm>
                <a:off x="6066" y="8406"/>
                <a:ext cx="20" cy="20"/>
              </a:xfrm>
              <a:custGeom>
                <a:avLst/>
                <a:gdLst/>
                <a:ahLst/>
                <a:cxnLst>
                  <a:cxn ang="0">
                    <a:pos x="60" y="59"/>
                  </a:cxn>
                  <a:cxn ang="0">
                    <a:pos x="53" y="59"/>
                  </a:cxn>
                  <a:cxn ang="0">
                    <a:pos x="46" y="58"/>
                  </a:cxn>
                  <a:cxn ang="0">
                    <a:pos x="39" y="56"/>
                  </a:cxn>
                  <a:cxn ang="0">
                    <a:pos x="34" y="54"/>
                  </a:cxn>
                  <a:cxn ang="0">
                    <a:pos x="27" y="50"/>
                  </a:cxn>
                  <a:cxn ang="0">
                    <a:pos x="22" y="46"/>
                  </a:cxn>
                  <a:cxn ang="0">
                    <a:pos x="18" y="42"/>
                  </a:cxn>
                  <a:cxn ang="0">
                    <a:pos x="12" y="36"/>
                  </a:cxn>
                  <a:cxn ang="0">
                    <a:pos x="8" y="31"/>
                  </a:cxn>
                  <a:cxn ang="0">
                    <a:pos x="6" y="25"/>
                  </a:cxn>
                  <a:cxn ang="0">
                    <a:pos x="3" y="19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60" h="59">
                    <a:moveTo>
                      <a:pt x="60" y="59"/>
                    </a:moveTo>
                    <a:lnTo>
                      <a:pt x="53" y="59"/>
                    </a:lnTo>
                    <a:lnTo>
                      <a:pt x="46" y="58"/>
                    </a:lnTo>
                    <a:lnTo>
                      <a:pt x="39" y="56"/>
                    </a:lnTo>
                    <a:lnTo>
                      <a:pt x="34" y="54"/>
                    </a:lnTo>
                    <a:lnTo>
                      <a:pt x="27" y="50"/>
                    </a:lnTo>
                    <a:lnTo>
                      <a:pt x="22" y="46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8" y="31"/>
                    </a:lnTo>
                    <a:lnTo>
                      <a:pt x="6" y="25"/>
                    </a:lnTo>
                    <a:lnTo>
                      <a:pt x="3" y="19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4" name="Freeform 272"/>
              <p:cNvSpPr>
                <a:spLocks noChangeAspect="1"/>
              </p:cNvSpPr>
              <p:nvPr/>
            </p:nvSpPr>
            <p:spPr bwMode="auto">
              <a:xfrm>
                <a:off x="6026" y="8386"/>
                <a:ext cx="40" cy="20"/>
              </a:xfrm>
              <a:custGeom>
                <a:avLst/>
                <a:gdLst/>
                <a:ahLst/>
                <a:cxnLst>
                  <a:cxn ang="0">
                    <a:pos x="120" y="61"/>
                  </a:cxn>
                  <a:cxn ang="0">
                    <a:pos x="119" y="54"/>
                  </a:cxn>
                  <a:cxn ang="0">
                    <a:pos x="118" y="47"/>
                  </a:cxn>
                  <a:cxn ang="0">
                    <a:pos x="116" y="41"/>
                  </a:cxn>
                  <a:cxn ang="0">
                    <a:pos x="114" y="34"/>
                  </a:cxn>
                  <a:cxn ang="0">
                    <a:pos x="111" y="29"/>
                  </a:cxn>
                  <a:cxn ang="0">
                    <a:pos x="107" y="23"/>
                  </a:cxn>
                  <a:cxn ang="0">
                    <a:pos x="103" y="18"/>
                  </a:cxn>
                  <a:cxn ang="0">
                    <a:pos x="97" y="14"/>
                  </a:cxn>
                  <a:cxn ang="0">
                    <a:pos x="92" y="10"/>
                  </a:cxn>
                  <a:cxn ang="0">
                    <a:pos x="85" y="6"/>
                  </a:cxn>
                  <a:cxn ang="0">
                    <a:pos x="80" y="4"/>
                  </a:cxn>
                  <a:cxn ang="0">
                    <a:pos x="73" y="2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53" y="0"/>
                  </a:cxn>
                  <a:cxn ang="0">
                    <a:pos x="46" y="2"/>
                  </a:cxn>
                  <a:cxn ang="0">
                    <a:pos x="40" y="4"/>
                  </a:cxn>
                  <a:cxn ang="0">
                    <a:pos x="34" y="6"/>
                  </a:cxn>
                  <a:cxn ang="0">
                    <a:pos x="27" y="10"/>
                  </a:cxn>
                  <a:cxn ang="0">
                    <a:pos x="22" y="14"/>
                  </a:cxn>
                  <a:cxn ang="0">
                    <a:pos x="18" y="18"/>
                  </a:cxn>
                  <a:cxn ang="0">
                    <a:pos x="13" y="23"/>
                  </a:cxn>
                  <a:cxn ang="0">
                    <a:pos x="9" y="29"/>
                  </a:cxn>
                  <a:cxn ang="0">
                    <a:pos x="6" y="34"/>
                  </a:cxn>
                  <a:cxn ang="0">
                    <a:pos x="3" y="41"/>
                  </a:cxn>
                  <a:cxn ang="0">
                    <a:pos x="2" y="47"/>
                  </a:cxn>
                  <a:cxn ang="0">
                    <a:pos x="0" y="54"/>
                  </a:cxn>
                  <a:cxn ang="0">
                    <a:pos x="0" y="61"/>
                  </a:cxn>
                </a:cxnLst>
                <a:rect l="0" t="0" r="r" b="b"/>
                <a:pathLst>
                  <a:path w="120" h="61">
                    <a:moveTo>
                      <a:pt x="120" y="61"/>
                    </a:moveTo>
                    <a:lnTo>
                      <a:pt x="119" y="54"/>
                    </a:lnTo>
                    <a:lnTo>
                      <a:pt x="118" y="47"/>
                    </a:lnTo>
                    <a:lnTo>
                      <a:pt x="116" y="41"/>
                    </a:lnTo>
                    <a:lnTo>
                      <a:pt x="114" y="34"/>
                    </a:lnTo>
                    <a:lnTo>
                      <a:pt x="111" y="29"/>
                    </a:lnTo>
                    <a:lnTo>
                      <a:pt x="107" y="23"/>
                    </a:lnTo>
                    <a:lnTo>
                      <a:pt x="103" y="18"/>
                    </a:lnTo>
                    <a:lnTo>
                      <a:pt x="97" y="14"/>
                    </a:lnTo>
                    <a:lnTo>
                      <a:pt x="92" y="10"/>
                    </a:lnTo>
                    <a:lnTo>
                      <a:pt x="85" y="6"/>
                    </a:lnTo>
                    <a:lnTo>
                      <a:pt x="80" y="4"/>
                    </a:lnTo>
                    <a:lnTo>
                      <a:pt x="73" y="2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4" y="6"/>
                    </a:lnTo>
                    <a:lnTo>
                      <a:pt x="27" y="10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9"/>
                    </a:lnTo>
                    <a:lnTo>
                      <a:pt x="6" y="34"/>
                    </a:lnTo>
                    <a:lnTo>
                      <a:pt x="3" y="41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5" name="Freeform 273"/>
              <p:cNvSpPr>
                <a:spLocks noChangeAspect="1"/>
              </p:cNvSpPr>
              <p:nvPr/>
            </p:nvSpPr>
            <p:spPr bwMode="auto">
              <a:xfrm>
                <a:off x="6006" y="8406"/>
                <a:ext cx="20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7"/>
                  </a:cxn>
                  <a:cxn ang="0">
                    <a:pos x="59" y="12"/>
                  </a:cxn>
                  <a:cxn ang="0">
                    <a:pos x="56" y="19"/>
                  </a:cxn>
                  <a:cxn ang="0">
                    <a:pos x="54" y="25"/>
                  </a:cxn>
                  <a:cxn ang="0">
                    <a:pos x="51" y="31"/>
                  </a:cxn>
                  <a:cxn ang="0">
                    <a:pos x="47" y="36"/>
                  </a:cxn>
                  <a:cxn ang="0">
                    <a:pos x="43" y="42"/>
                  </a:cxn>
                  <a:cxn ang="0">
                    <a:pos x="38" y="46"/>
                  </a:cxn>
                  <a:cxn ang="0">
                    <a:pos x="32" y="50"/>
                  </a:cxn>
                  <a:cxn ang="0">
                    <a:pos x="25" y="54"/>
                  </a:cxn>
                  <a:cxn ang="0">
                    <a:pos x="20" y="56"/>
                  </a:cxn>
                  <a:cxn ang="0">
                    <a:pos x="13" y="58"/>
                  </a:cxn>
                  <a:cxn ang="0">
                    <a:pos x="7" y="59"/>
                  </a:cxn>
                  <a:cxn ang="0">
                    <a:pos x="0" y="59"/>
                  </a:cxn>
                </a:cxnLst>
                <a:rect l="0" t="0" r="r" b="b"/>
                <a:pathLst>
                  <a:path w="60" h="59">
                    <a:moveTo>
                      <a:pt x="60" y="0"/>
                    </a:moveTo>
                    <a:lnTo>
                      <a:pt x="59" y="7"/>
                    </a:lnTo>
                    <a:lnTo>
                      <a:pt x="59" y="12"/>
                    </a:lnTo>
                    <a:lnTo>
                      <a:pt x="56" y="19"/>
                    </a:lnTo>
                    <a:lnTo>
                      <a:pt x="54" y="25"/>
                    </a:lnTo>
                    <a:lnTo>
                      <a:pt x="51" y="31"/>
                    </a:lnTo>
                    <a:lnTo>
                      <a:pt x="47" y="36"/>
                    </a:lnTo>
                    <a:lnTo>
                      <a:pt x="43" y="42"/>
                    </a:lnTo>
                    <a:lnTo>
                      <a:pt x="38" y="46"/>
                    </a:lnTo>
                    <a:lnTo>
                      <a:pt x="32" y="50"/>
                    </a:lnTo>
                    <a:lnTo>
                      <a:pt x="25" y="54"/>
                    </a:lnTo>
                    <a:lnTo>
                      <a:pt x="20" y="56"/>
                    </a:lnTo>
                    <a:lnTo>
                      <a:pt x="13" y="58"/>
                    </a:lnTo>
                    <a:lnTo>
                      <a:pt x="7" y="59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6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5810" y="8426"/>
                <a:ext cx="19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7" name="Freeform 275"/>
              <p:cNvSpPr>
                <a:spLocks noChangeAspect="1"/>
              </p:cNvSpPr>
              <p:nvPr/>
            </p:nvSpPr>
            <p:spPr bwMode="auto">
              <a:xfrm>
                <a:off x="5790" y="8406"/>
                <a:ext cx="20" cy="20"/>
              </a:xfrm>
              <a:custGeom>
                <a:avLst/>
                <a:gdLst/>
                <a:ahLst/>
                <a:cxnLst>
                  <a:cxn ang="0">
                    <a:pos x="60" y="59"/>
                  </a:cxn>
                  <a:cxn ang="0">
                    <a:pos x="53" y="59"/>
                  </a:cxn>
                  <a:cxn ang="0">
                    <a:pos x="47" y="58"/>
                  </a:cxn>
                  <a:cxn ang="0">
                    <a:pos x="40" y="56"/>
                  </a:cxn>
                  <a:cxn ang="0">
                    <a:pos x="33" y="54"/>
                  </a:cxn>
                  <a:cxn ang="0">
                    <a:pos x="28" y="50"/>
                  </a:cxn>
                  <a:cxn ang="0">
                    <a:pos x="22" y="46"/>
                  </a:cxn>
                  <a:cxn ang="0">
                    <a:pos x="17" y="42"/>
                  </a:cxn>
                  <a:cxn ang="0">
                    <a:pos x="13" y="36"/>
                  </a:cxn>
                  <a:cxn ang="0">
                    <a:pos x="9" y="31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1" y="12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60" h="59">
                    <a:moveTo>
                      <a:pt x="60" y="59"/>
                    </a:moveTo>
                    <a:lnTo>
                      <a:pt x="53" y="59"/>
                    </a:lnTo>
                    <a:lnTo>
                      <a:pt x="47" y="58"/>
                    </a:lnTo>
                    <a:lnTo>
                      <a:pt x="40" y="56"/>
                    </a:lnTo>
                    <a:lnTo>
                      <a:pt x="33" y="54"/>
                    </a:lnTo>
                    <a:lnTo>
                      <a:pt x="28" y="50"/>
                    </a:lnTo>
                    <a:lnTo>
                      <a:pt x="22" y="46"/>
                    </a:lnTo>
                    <a:lnTo>
                      <a:pt x="17" y="42"/>
                    </a:lnTo>
                    <a:lnTo>
                      <a:pt x="13" y="36"/>
                    </a:lnTo>
                    <a:lnTo>
                      <a:pt x="9" y="31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1" y="12"/>
                    </a:lnTo>
                    <a:lnTo>
                      <a:pt x="1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8" name="Line 276"/>
              <p:cNvSpPr>
                <a:spLocks noChangeAspect="1" noChangeShapeType="1"/>
              </p:cNvSpPr>
              <p:nvPr/>
            </p:nvSpPr>
            <p:spPr bwMode="auto">
              <a:xfrm flipV="1">
                <a:off x="5790" y="7352"/>
                <a:ext cx="1" cy="10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9" name="Freeform 277"/>
              <p:cNvSpPr>
                <a:spLocks noChangeAspect="1"/>
              </p:cNvSpPr>
              <p:nvPr/>
            </p:nvSpPr>
            <p:spPr bwMode="auto">
              <a:xfrm>
                <a:off x="5790" y="7332"/>
                <a:ext cx="19" cy="2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" y="53"/>
                  </a:cxn>
                  <a:cxn ang="0">
                    <a:pos x="1" y="46"/>
                  </a:cxn>
                  <a:cxn ang="0">
                    <a:pos x="4" y="39"/>
                  </a:cxn>
                  <a:cxn ang="0">
                    <a:pos x="6" y="33"/>
                  </a:cxn>
                  <a:cxn ang="0">
                    <a:pos x="9" y="27"/>
                  </a:cxn>
                  <a:cxn ang="0">
                    <a:pos x="14" y="22"/>
                  </a:cxn>
                  <a:cxn ang="0">
                    <a:pos x="18" y="16"/>
                  </a:cxn>
                  <a:cxn ang="0">
                    <a:pos x="24" y="12"/>
                  </a:cxn>
                  <a:cxn ang="0">
                    <a:pos x="29" y="8"/>
                  </a:cxn>
                  <a:cxn ang="0">
                    <a:pos x="36" y="6"/>
                  </a:cxn>
                  <a:cxn ang="0">
                    <a:pos x="43" y="3"/>
                  </a:cxn>
                  <a:cxn ang="0">
                    <a:pos x="49" y="2"/>
                  </a:cxn>
                  <a:cxn ang="0">
                    <a:pos x="56" y="0"/>
                  </a:cxn>
                </a:cxnLst>
                <a:rect l="0" t="0" r="r" b="b"/>
                <a:pathLst>
                  <a:path w="56" h="59">
                    <a:moveTo>
                      <a:pt x="0" y="59"/>
                    </a:moveTo>
                    <a:lnTo>
                      <a:pt x="1" y="53"/>
                    </a:lnTo>
                    <a:lnTo>
                      <a:pt x="1" y="46"/>
                    </a:lnTo>
                    <a:lnTo>
                      <a:pt x="4" y="39"/>
                    </a:lnTo>
                    <a:lnTo>
                      <a:pt x="6" y="33"/>
                    </a:lnTo>
                    <a:lnTo>
                      <a:pt x="9" y="27"/>
                    </a:lnTo>
                    <a:lnTo>
                      <a:pt x="14" y="22"/>
                    </a:lnTo>
                    <a:lnTo>
                      <a:pt x="18" y="16"/>
                    </a:lnTo>
                    <a:lnTo>
                      <a:pt x="24" y="12"/>
                    </a:lnTo>
                    <a:lnTo>
                      <a:pt x="29" y="8"/>
                    </a:lnTo>
                    <a:lnTo>
                      <a:pt x="36" y="6"/>
                    </a:lnTo>
                    <a:lnTo>
                      <a:pt x="43" y="3"/>
                    </a:lnTo>
                    <a:lnTo>
                      <a:pt x="49" y="2"/>
                    </a:lnTo>
                    <a:lnTo>
                      <a:pt x="5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0" name="Freeform 278"/>
              <p:cNvSpPr>
                <a:spLocks noChangeAspect="1"/>
              </p:cNvSpPr>
              <p:nvPr/>
            </p:nvSpPr>
            <p:spPr bwMode="auto">
              <a:xfrm>
                <a:off x="5809" y="7285"/>
                <a:ext cx="1249" cy="47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2022" y="0"/>
                  </a:cxn>
                  <a:cxn ang="0">
                    <a:pos x="3746" y="0"/>
                  </a:cxn>
                </a:cxnLst>
                <a:rect l="0" t="0" r="r" b="b"/>
                <a:pathLst>
                  <a:path w="3746" h="141">
                    <a:moveTo>
                      <a:pt x="0" y="141"/>
                    </a:moveTo>
                    <a:lnTo>
                      <a:pt x="2022" y="0"/>
                    </a:lnTo>
                    <a:lnTo>
                      <a:pt x="37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1" name="Freeform 279"/>
              <p:cNvSpPr>
                <a:spLocks noChangeAspect="1"/>
              </p:cNvSpPr>
              <p:nvPr/>
            </p:nvSpPr>
            <p:spPr bwMode="auto">
              <a:xfrm>
                <a:off x="7058" y="7285"/>
                <a:ext cx="19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1"/>
                  </a:cxn>
                  <a:cxn ang="0">
                    <a:pos x="20" y="3"/>
                  </a:cxn>
                  <a:cxn ang="0">
                    <a:pos x="26" y="5"/>
                  </a:cxn>
                  <a:cxn ang="0">
                    <a:pos x="32" y="9"/>
                  </a:cxn>
                  <a:cxn ang="0">
                    <a:pos x="38" y="13"/>
                  </a:cxn>
                  <a:cxn ang="0">
                    <a:pos x="43" y="17"/>
                  </a:cxn>
                  <a:cxn ang="0">
                    <a:pos x="47" y="23"/>
                  </a:cxn>
                  <a:cxn ang="0">
                    <a:pos x="51" y="30"/>
                  </a:cxn>
                  <a:cxn ang="0">
                    <a:pos x="54" y="35"/>
                  </a:cxn>
                  <a:cxn ang="0">
                    <a:pos x="56" y="42"/>
                  </a:cxn>
                  <a:cxn ang="0">
                    <a:pos x="58" y="48"/>
                  </a:cxn>
                </a:cxnLst>
                <a:rect l="0" t="0" r="r" b="b"/>
                <a:pathLst>
                  <a:path w="58" h="48">
                    <a:moveTo>
                      <a:pt x="0" y="0"/>
                    </a:moveTo>
                    <a:lnTo>
                      <a:pt x="7" y="0"/>
                    </a:lnTo>
                    <a:lnTo>
                      <a:pt x="13" y="1"/>
                    </a:lnTo>
                    <a:lnTo>
                      <a:pt x="20" y="3"/>
                    </a:lnTo>
                    <a:lnTo>
                      <a:pt x="26" y="5"/>
                    </a:lnTo>
                    <a:lnTo>
                      <a:pt x="32" y="9"/>
                    </a:lnTo>
                    <a:lnTo>
                      <a:pt x="38" y="13"/>
                    </a:lnTo>
                    <a:lnTo>
                      <a:pt x="43" y="17"/>
                    </a:lnTo>
                    <a:lnTo>
                      <a:pt x="47" y="23"/>
                    </a:lnTo>
                    <a:lnTo>
                      <a:pt x="51" y="30"/>
                    </a:lnTo>
                    <a:lnTo>
                      <a:pt x="54" y="35"/>
                    </a:lnTo>
                    <a:lnTo>
                      <a:pt x="56" y="42"/>
                    </a:lnTo>
                    <a:lnTo>
                      <a:pt x="58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2" name="Freeform 280"/>
              <p:cNvSpPr>
                <a:spLocks noChangeAspect="1"/>
              </p:cNvSpPr>
              <p:nvPr/>
            </p:nvSpPr>
            <p:spPr bwMode="auto">
              <a:xfrm>
                <a:off x="7077" y="7301"/>
                <a:ext cx="49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7"/>
                  </a:cxn>
                  <a:cxn ang="0">
                    <a:pos x="8" y="33"/>
                  </a:cxn>
                  <a:cxn ang="0">
                    <a:pos x="13" y="49"/>
                  </a:cxn>
                  <a:cxn ang="0">
                    <a:pos x="19" y="65"/>
                  </a:cxn>
                  <a:cxn ang="0">
                    <a:pos x="25" y="80"/>
                  </a:cxn>
                  <a:cxn ang="0">
                    <a:pos x="32" y="95"/>
                  </a:cxn>
                  <a:cxn ang="0">
                    <a:pos x="40" y="111"/>
                  </a:cxn>
                  <a:cxn ang="0">
                    <a:pos x="48" y="124"/>
                  </a:cxn>
                  <a:cxn ang="0">
                    <a:pos x="56" y="139"/>
                  </a:cxn>
                  <a:cxn ang="0">
                    <a:pos x="66" y="152"/>
                  </a:cxn>
                  <a:cxn ang="0">
                    <a:pos x="77" y="166"/>
                  </a:cxn>
                  <a:cxn ang="0">
                    <a:pos x="87" y="179"/>
                  </a:cxn>
                  <a:cxn ang="0">
                    <a:pos x="98" y="192"/>
                  </a:cxn>
                  <a:cxn ang="0">
                    <a:pos x="110" y="204"/>
                  </a:cxn>
                  <a:cxn ang="0">
                    <a:pos x="122" y="214"/>
                  </a:cxn>
                  <a:cxn ang="0">
                    <a:pos x="136" y="225"/>
                  </a:cxn>
                  <a:cxn ang="0">
                    <a:pos x="148" y="236"/>
                  </a:cxn>
                </a:cxnLst>
                <a:rect l="0" t="0" r="r" b="b"/>
                <a:pathLst>
                  <a:path w="148" h="236">
                    <a:moveTo>
                      <a:pt x="0" y="0"/>
                    </a:moveTo>
                    <a:lnTo>
                      <a:pt x="4" y="17"/>
                    </a:lnTo>
                    <a:lnTo>
                      <a:pt x="8" y="33"/>
                    </a:lnTo>
                    <a:lnTo>
                      <a:pt x="13" y="49"/>
                    </a:lnTo>
                    <a:lnTo>
                      <a:pt x="19" y="65"/>
                    </a:lnTo>
                    <a:lnTo>
                      <a:pt x="25" y="80"/>
                    </a:lnTo>
                    <a:lnTo>
                      <a:pt x="32" y="95"/>
                    </a:lnTo>
                    <a:lnTo>
                      <a:pt x="40" y="111"/>
                    </a:lnTo>
                    <a:lnTo>
                      <a:pt x="48" y="124"/>
                    </a:lnTo>
                    <a:lnTo>
                      <a:pt x="56" y="139"/>
                    </a:lnTo>
                    <a:lnTo>
                      <a:pt x="66" y="152"/>
                    </a:lnTo>
                    <a:lnTo>
                      <a:pt x="77" y="166"/>
                    </a:lnTo>
                    <a:lnTo>
                      <a:pt x="87" y="179"/>
                    </a:lnTo>
                    <a:lnTo>
                      <a:pt x="98" y="192"/>
                    </a:lnTo>
                    <a:lnTo>
                      <a:pt x="110" y="204"/>
                    </a:lnTo>
                    <a:lnTo>
                      <a:pt x="122" y="214"/>
                    </a:lnTo>
                    <a:lnTo>
                      <a:pt x="136" y="225"/>
                    </a:lnTo>
                    <a:lnTo>
                      <a:pt x="148" y="2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3" name="Freeform 281"/>
              <p:cNvSpPr>
                <a:spLocks noChangeAspect="1"/>
              </p:cNvSpPr>
              <p:nvPr/>
            </p:nvSpPr>
            <p:spPr bwMode="auto">
              <a:xfrm>
                <a:off x="7126" y="7380"/>
                <a:ext cx="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1" y="9"/>
                  </a:cxn>
                  <a:cxn ang="0">
                    <a:pos x="15" y="15"/>
                  </a:cxn>
                  <a:cxn ang="0">
                    <a:pos x="19" y="20"/>
                  </a:cxn>
                  <a:cxn ang="0">
                    <a:pos x="21" y="27"/>
                  </a:cxn>
                  <a:cxn ang="0">
                    <a:pos x="23" y="34"/>
                  </a:cxn>
                  <a:cxn ang="0">
                    <a:pos x="24" y="40"/>
                  </a:cxn>
                  <a:cxn ang="0">
                    <a:pos x="24" y="47"/>
                  </a:cxn>
                </a:cxnLst>
                <a:rect l="0" t="0" r="r" b="b"/>
                <a:pathLst>
                  <a:path w="24" h="47">
                    <a:moveTo>
                      <a:pt x="0" y="0"/>
                    </a:moveTo>
                    <a:lnTo>
                      <a:pt x="5" y="4"/>
                    </a:lnTo>
                    <a:lnTo>
                      <a:pt x="11" y="9"/>
                    </a:lnTo>
                    <a:lnTo>
                      <a:pt x="15" y="15"/>
                    </a:lnTo>
                    <a:lnTo>
                      <a:pt x="19" y="20"/>
                    </a:lnTo>
                    <a:lnTo>
                      <a:pt x="21" y="27"/>
                    </a:lnTo>
                    <a:lnTo>
                      <a:pt x="23" y="34"/>
                    </a:lnTo>
                    <a:lnTo>
                      <a:pt x="24" y="40"/>
                    </a:lnTo>
                    <a:lnTo>
                      <a:pt x="24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4" name="Line 282"/>
              <p:cNvSpPr>
                <a:spLocks noChangeAspect="1" noChangeShapeType="1"/>
              </p:cNvSpPr>
              <p:nvPr/>
            </p:nvSpPr>
            <p:spPr bwMode="auto">
              <a:xfrm>
                <a:off x="7134" y="7396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5" name="Freeform 283"/>
              <p:cNvSpPr>
                <a:spLocks noChangeAspect="1"/>
              </p:cNvSpPr>
              <p:nvPr/>
            </p:nvSpPr>
            <p:spPr bwMode="auto">
              <a:xfrm>
                <a:off x="7124" y="7573"/>
                <a:ext cx="10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4"/>
                  </a:cxn>
                  <a:cxn ang="0">
                    <a:pos x="30" y="9"/>
                  </a:cxn>
                  <a:cxn ang="0">
                    <a:pos x="28" y="14"/>
                  </a:cxn>
                  <a:cxn ang="0">
                    <a:pos x="26" y="18"/>
                  </a:cxn>
                  <a:cxn ang="0">
                    <a:pos x="23" y="22"/>
                  </a:cxn>
                  <a:cxn ang="0">
                    <a:pos x="19" y="26"/>
                  </a:cxn>
                  <a:cxn ang="0">
                    <a:pos x="15" y="29"/>
                  </a:cxn>
                  <a:cxn ang="0">
                    <a:pos x="11" y="32"/>
                  </a:cxn>
                  <a:cxn ang="0">
                    <a:pos x="6" y="33"/>
                  </a:cxn>
                  <a:cxn ang="0">
                    <a:pos x="0" y="35"/>
                  </a:cxn>
                </a:cxnLst>
                <a:rect l="0" t="0" r="r" b="b"/>
                <a:pathLst>
                  <a:path w="31" h="35">
                    <a:moveTo>
                      <a:pt x="31" y="0"/>
                    </a:moveTo>
                    <a:lnTo>
                      <a:pt x="31" y="4"/>
                    </a:lnTo>
                    <a:lnTo>
                      <a:pt x="30" y="9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3" y="22"/>
                    </a:lnTo>
                    <a:lnTo>
                      <a:pt x="19" y="26"/>
                    </a:lnTo>
                    <a:lnTo>
                      <a:pt x="15" y="29"/>
                    </a:lnTo>
                    <a:lnTo>
                      <a:pt x="11" y="32"/>
                    </a:lnTo>
                    <a:lnTo>
                      <a:pt x="6" y="33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6" name="Freeform 284"/>
              <p:cNvSpPr>
                <a:spLocks noChangeAspect="1"/>
              </p:cNvSpPr>
              <p:nvPr/>
            </p:nvSpPr>
            <p:spPr bwMode="auto">
              <a:xfrm>
                <a:off x="7107" y="7585"/>
                <a:ext cx="17" cy="3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5" y="1"/>
                  </a:cxn>
                  <a:cxn ang="0">
                    <a:pos x="40" y="2"/>
                  </a:cxn>
                  <a:cxn ang="0">
                    <a:pos x="33" y="5"/>
                  </a:cxn>
                  <a:cxn ang="0">
                    <a:pos x="28" y="9"/>
                  </a:cxn>
                  <a:cxn ang="0">
                    <a:pos x="23" y="13"/>
                  </a:cxn>
                  <a:cxn ang="0">
                    <a:pos x="17" y="17"/>
                  </a:cxn>
                  <a:cxn ang="0">
                    <a:pos x="13" y="22"/>
                  </a:cxn>
                  <a:cxn ang="0">
                    <a:pos x="9" y="28"/>
                  </a:cxn>
                  <a:cxn ang="0">
                    <a:pos x="6" y="33"/>
                  </a:cxn>
                  <a:cxn ang="0">
                    <a:pos x="4" y="40"/>
                  </a:cxn>
                  <a:cxn ang="0">
                    <a:pos x="1" y="45"/>
                  </a:cxn>
                  <a:cxn ang="0">
                    <a:pos x="1" y="52"/>
                  </a:cxn>
                  <a:cxn ang="0">
                    <a:pos x="0" y="59"/>
                  </a:cxn>
                  <a:cxn ang="0">
                    <a:pos x="1" y="65"/>
                  </a:cxn>
                  <a:cxn ang="0">
                    <a:pos x="1" y="72"/>
                  </a:cxn>
                  <a:cxn ang="0">
                    <a:pos x="4" y="79"/>
                  </a:cxn>
                  <a:cxn ang="0">
                    <a:pos x="6" y="84"/>
                  </a:cxn>
                  <a:cxn ang="0">
                    <a:pos x="9" y="91"/>
                  </a:cxn>
                  <a:cxn ang="0">
                    <a:pos x="13" y="96"/>
                  </a:cxn>
                  <a:cxn ang="0">
                    <a:pos x="17" y="100"/>
                  </a:cxn>
                  <a:cxn ang="0">
                    <a:pos x="23" y="106"/>
                  </a:cxn>
                  <a:cxn ang="0">
                    <a:pos x="28" y="110"/>
                  </a:cxn>
                  <a:cxn ang="0">
                    <a:pos x="33" y="113"/>
                  </a:cxn>
                  <a:cxn ang="0">
                    <a:pos x="40" y="115"/>
                  </a:cxn>
                  <a:cxn ang="0">
                    <a:pos x="45" y="117"/>
                  </a:cxn>
                  <a:cxn ang="0">
                    <a:pos x="52" y="118"/>
                  </a:cxn>
                </a:cxnLst>
                <a:rect l="0" t="0" r="r" b="b"/>
                <a:pathLst>
                  <a:path w="52" h="118">
                    <a:moveTo>
                      <a:pt x="52" y="0"/>
                    </a:moveTo>
                    <a:lnTo>
                      <a:pt x="45" y="1"/>
                    </a:lnTo>
                    <a:lnTo>
                      <a:pt x="40" y="2"/>
                    </a:lnTo>
                    <a:lnTo>
                      <a:pt x="33" y="5"/>
                    </a:lnTo>
                    <a:lnTo>
                      <a:pt x="28" y="9"/>
                    </a:lnTo>
                    <a:lnTo>
                      <a:pt x="23" y="13"/>
                    </a:lnTo>
                    <a:lnTo>
                      <a:pt x="17" y="17"/>
                    </a:lnTo>
                    <a:lnTo>
                      <a:pt x="13" y="22"/>
                    </a:lnTo>
                    <a:lnTo>
                      <a:pt x="9" y="28"/>
                    </a:lnTo>
                    <a:lnTo>
                      <a:pt x="6" y="33"/>
                    </a:lnTo>
                    <a:lnTo>
                      <a:pt x="4" y="40"/>
                    </a:lnTo>
                    <a:lnTo>
                      <a:pt x="1" y="45"/>
                    </a:lnTo>
                    <a:lnTo>
                      <a:pt x="1" y="52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1" y="72"/>
                    </a:lnTo>
                    <a:lnTo>
                      <a:pt x="4" y="79"/>
                    </a:lnTo>
                    <a:lnTo>
                      <a:pt x="6" y="84"/>
                    </a:lnTo>
                    <a:lnTo>
                      <a:pt x="9" y="91"/>
                    </a:lnTo>
                    <a:lnTo>
                      <a:pt x="13" y="96"/>
                    </a:lnTo>
                    <a:lnTo>
                      <a:pt x="17" y="100"/>
                    </a:lnTo>
                    <a:lnTo>
                      <a:pt x="23" y="106"/>
                    </a:lnTo>
                    <a:lnTo>
                      <a:pt x="28" y="110"/>
                    </a:lnTo>
                    <a:lnTo>
                      <a:pt x="33" y="113"/>
                    </a:lnTo>
                    <a:lnTo>
                      <a:pt x="40" y="115"/>
                    </a:lnTo>
                    <a:lnTo>
                      <a:pt x="45" y="117"/>
                    </a:lnTo>
                    <a:lnTo>
                      <a:pt x="52" y="1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7" name="Freeform 285"/>
              <p:cNvSpPr>
                <a:spLocks noChangeAspect="1"/>
              </p:cNvSpPr>
              <p:nvPr/>
            </p:nvSpPr>
            <p:spPr bwMode="auto">
              <a:xfrm>
                <a:off x="7124" y="7624"/>
                <a:ext cx="1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1" y="3"/>
                  </a:cxn>
                  <a:cxn ang="0">
                    <a:pos x="15" y="5"/>
                  </a:cxn>
                  <a:cxn ang="0">
                    <a:pos x="19" y="8"/>
                  </a:cxn>
                  <a:cxn ang="0">
                    <a:pos x="23" y="12"/>
                  </a:cxn>
                  <a:cxn ang="0">
                    <a:pos x="26" y="16"/>
                  </a:cxn>
                  <a:cxn ang="0">
                    <a:pos x="28" y="21"/>
                  </a:cxn>
                  <a:cxn ang="0">
                    <a:pos x="30" y="26"/>
                  </a:cxn>
                  <a:cxn ang="0">
                    <a:pos x="31" y="31"/>
                  </a:cxn>
                  <a:cxn ang="0">
                    <a:pos x="31" y="36"/>
                  </a:cxn>
                </a:cxnLst>
                <a:rect l="0" t="0" r="r" b="b"/>
                <a:pathLst>
                  <a:path w="31" h="36">
                    <a:moveTo>
                      <a:pt x="0" y="0"/>
                    </a:moveTo>
                    <a:lnTo>
                      <a:pt x="6" y="1"/>
                    </a:lnTo>
                    <a:lnTo>
                      <a:pt x="11" y="3"/>
                    </a:lnTo>
                    <a:lnTo>
                      <a:pt x="15" y="5"/>
                    </a:lnTo>
                    <a:lnTo>
                      <a:pt x="19" y="8"/>
                    </a:lnTo>
                    <a:lnTo>
                      <a:pt x="23" y="12"/>
                    </a:lnTo>
                    <a:lnTo>
                      <a:pt x="26" y="16"/>
                    </a:lnTo>
                    <a:lnTo>
                      <a:pt x="28" y="21"/>
                    </a:lnTo>
                    <a:lnTo>
                      <a:pt x="30" y="26"/>
                    </a:lnTo>
                    <a:lnTo>
                      <a:pt x="31" y="31"/>
                    </a:lnTo>
                    <a:lnTo>
                      <a:pt x="31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8" name="Line 286"/>
              <p:cNvSpPr>
                <a:spLocks noChangeAspect="1" noChangeShapeType="1"/>
              </p:cNvSpPr>
              <p:nvPr/>
            </p:nvSpPr>
            <p:spPr bwMode="auto">
              <a:xfrm>
                <a:off x="7134" y="7636"/>
                <a:ext cx="1" cy="4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9" name="Freeform 287"/>
              <p:cNvSpPr>
                <a:spLocks noChangeAspect="1"/>
              </p:cNvSpPr>
              <p:nvPr/>
            </p:nvSpPr>
            <p:spPr bwMode="auto">
              <a:xfrm>
                <a:off x="7124" y="8091"/>
                <a:ext cx="10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4"/>
                  </a:cxn>
                  <a:cxn ang="0">
                    <a:pos x="30" y="10"/>
                  </a:cxn>
                  <a:cxn ang="0">
                    <a:pos x="28" y="15"/>
                  </a:cxn>
                  <a:cxn ang="0">
                    <a:pos x="26" y="19"/>
                  </a:cxn>
                  <a:cxn ang="0">
                    <a:pos x="23" y="23"/>
                  </a:cxn>
                  <a:cxn ang="0">
                    <a:pos x="19" y="27"/>
                  </a:cxn>
                  <a:cxn ang="0">
                    <a:pos x="15" y="30"/>
                  </a:cxn>
                  <a:cxn ang="0">
                    <a:pos x="11" y="32"/>
                  </a:cxn>
                  <a:cxn ang="0">
                    <a:pos x="6" y="34"/>
                  </a:cxn>
                  <a:cxn ang="0">
                    <a:pos x="0" y="35"/>
                  </a:cxn>
                </a:cxnLst>
                <a:rect l="0" t="0" r="r" b="b"/>
                <a:pathLst>
                  <a:path w="31" h="35">
                    <a:moveTo>
                      <a:pt x="31" y="0"/>
                    </a:moveTo>
                    <a:lnTo>
                      <a:pt x="31" y="4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6" y="19"/>
                    </a:lnTo>
                    <a:lnTo>
                      <a:pt x="23" y="23"/>
                    </a:lnTo>
                    <a:lnTo>
                      <a:pt x="19" y="27"/>
                    </a:lnTo>
                    <a:lnTo>
                      <a:pt x="15" y="30"/>
                    </a:lnTo>
                    <a:lnTo>
                      <a:pt x="11" y="32"/>
                    </a:lnTo>
                    <a:lnTo>
                      <a:pt x="6" y="34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0" name="Freeform 288"/>
              <p:cNvSpPr>
                <a:spLocks noChangeAspect="1"/>
              </p:cNvSpPr>
              <p:nvPr/>
            </p:nvSpPr>
            <p:spPr bwMode="auto">
              <a:xfrm>
                <a:off x="7107" y="8103"/>
                <a:ext cx="17" cy="4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5" y="1"/>
                  </a:cxn>
                  <a:cxn ang="0">
                    <a:pos x="40" y="3"/>
                  </a:cxn>
                  <a:cxn ang="0">
                    <a:pos x="33" y="6"/>
                  </a:cxn>
                  <a:cxn ang="0">
                    <a:pos x="28" y="10"/>
                  </a:cxn>
                  <a:cxn ang="0">
                    <a:pos x="23" y="14"/>
                  </a:cxn>
                  <a:cxn ang="0">
                    <a:pos x="17" y="18"/>
                  </a:cxn>
                  <a:cxn ang="0">
                    <a:pos x="13" y="23"/>
                  </a:cxn>
                  <a:cxn ang="0">
                    <a:pos x="9" y="28"/>
                  </a:cxn>
                  <a:cxn ang="0">
                    <a:pos x="6" y="34"/>
                  </a:cxn>
                  <a:cxn ang="0">
                    <a:pos x="4" y="41"/>
                  </a:cxn>
                  <a:cxn ang="0">
                    <a:pos x="1" y="46"/>
                  </a:cxn>
                  <a:cxn ang="0">
                    <a:pos x="1" y="53"/>
                  </a:cxn>
                  <a:cxn ang="0">
                    <a:pos x="0" y="59"/>
                  </a:cxn>
                  <a:cxn ang="0">
                    <a:pos x="1" y="66"/>
                  </a:cxn>
                  <a:cxn ang="0">
                    <a:pos x="1" y="73"/>
                  </a:cxn>
                  <a:cxn ang="0">
                    <a:pos x="4" y="80"/>
                  </a:cxn>
                  <a:cxn ang="0">
                    <a:pos x="6" y="85"/>
                  </a:cxn>
                  <a:cxn ang="0">
                    <a:pos x="9" y="92"/>
                  </a:cxn>
                  <a:cxn ang="0">
                    <a:pos x="13" y="97"/>
                  </a:cxn>
                  <a:cxn ang="0">
                    <a:pos x="17" y="101"/>
                  </a:cxn>
                  <a:cxn ang="0">
                    <a:pos x="23" y="106"/>
                  </a:cxn>
                  <a:cxn ang="0">
                    <a:pos x="28" y="110"/>
                  </a:cxn>
                  <a:cxn ang="0">
                    <a:pos x="33" y="113"/>
                  </a:cxn>
                  <a:cxn ang="0">
                    <a:pos x="40" y="116"/>
                  </a:cxn>
                  <a:cxn ang="0">
                    <a:pos x="45" y="117"/>
                  </a:cxn>
                  <a:cxn ang="0">
                    <a:pos x="52" y="119"/>
                  </a:cxn>
                </a:cxnLst>
                <a:rect l="0" t="0" r="r" b="b"/>
                <a:pathLst>
                  <a:path w="52" h="119">
                    <a:moveTo>
                      <a:pt x="52" y="0"/>
                    </a:moveTo>
                    <a:lnTo>
                      <a:pt x="45" y="1"/>
                    </a:lnTo>
                    <a:lnTo>
                      <a:pt x="40" y="3"/>
                    </a:lnTo>
                    <a:lnTo>
                      <a:pt x="33" y="6"/>
                    </a:lnTo>
                    <a:lnTo>
                      <a:pt x="28" y="10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3" y="23"/>
                    </a:lnTo>
                    <a:lnTo>
                      <a:pt x="9" y="28"/>
                    </a:lnTo>
                    <a:lnTo>
                      <a:pt x="6" y="34"/>
                    </a:lnTo>
                    <a:lnTo>
                      <a:pt x="4" y="41"/>
                    </a:lnTo>
                    <a:lnTo>
                      <a:pt x="1" y="46"/>
                    </a:lnTo>
                    <a:lnTo>
                      <a:pt x="1" y="53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1" y="73"/>
                    </a:lnTo>
                    <a:lnTo>
                      <a:pt x="4" y="80"/>
                    </a:lnTo>
                    <a:lnTo>
                      <a:pt x="6" y="85"/>
                    </a:lnTo>
                    <a:lnTo>
                      <a:pt x="9" y="92"/>
                    </a:lnTo>
                    <a:lnTo>
                      <a:pt x="13" y="97"/>
                    </a:lnTo>
                    <a:lnTo>
                      <a:pt x="17" y="101"/>
                    </a:lnTo>
                    <a:lnTo>
                      <a:pt x="23" y="106"/>
                    </a:lnTo>
                    <a:lnTo>
                      <a:pt x="28" y="110"/>
                    </a:lnTo>
                    <a:lnTo>
                      <a:pt x="33" y="113"/>
                    </a:lnTo>
                    <a:lnTo>
                      <a:pt x="40" y="116"/>
                    </a:lnTo>
                    <a:lnTo>
                      <a:pt x="45" y="117"/>
                    </a:lnTo>
                    <a:lnTo>
                      <a:pt x="52" y="1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1" name="Freeform 289"/>
              <p:cNvSpPr>
                <a:spLocks noChangeAspect="1"/>
              </p:cNvSpPr>
              <p:nvPr/>
            </p:nvSpPr>
            <p:spPr bwMode="auto">
              <a:xfrm>
                <a:off x="7124" y="8143"/>
                <a:ext cx="1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5" y="5"/>
                  </a:cxn>
                  <a:cxn ang="0">
                    <a:pos x="19" y="8"/>
                  </a:cxn>
                  <a:cxn ang="0">
                    <a:pos x="23" y="12"/>
                  </a:cxn>
                  <a:cxn ang="0">
                    <a:pos x="26" y="16"/>
                  </a:cxn>
                  <a:cxn ang="0">
                    <a:pos x="28" y="21"/>
                  </a:cxn>
                  <a:cxn ang="0">
                    <a:pos x="30" y="25"/>
                  </a:cxn>
                  <a:cxn ang="0">
                    <a:pos x="31" y="31"/>
                  </a:cxn>
                  <a:cxn ang="0">
                    <a:pos x="31" y="36"/>
                  </a:cxn>
                </a:cxnLst>
                <a:rect l="0" t="0" r="r" b="b"/>
                <a:pathLst>
                  <a:path w="31" h="36">
                    <a:moveTo>
                      <a:pt x="0" y="0"/>
                    </a:moveTo>
                    <a:lnTo>
                      <a:pt x="6" y="1"/>
                    </a:lnTo>
                    <a:lnTo>
                      <a:pt x="11" y="2"/>
                    </a:lnTo>
                    <a:lnTo>
                      <a:pt x="15" y="5"/>
                    </a:lnTo>
                    <a:lnTo>
                      <a:pt x="19" y="8"/>
                    </a:lnTo>
                    <a:lnTo>
                      <a:pt x="23" y="12"/>
                    </a:lnTo>
                    <a:lnTo>
                      <a:pt x="26" y="16"/>
                    </a:lnTo>
                    <a:lnTo>
                      <a:pt x="28" y="21"/>
                    </a:lnTo>
                    <a:lnTo>
                      <a:pt x="30" y="25"/>
                    </a:lnTo>
                    <a:lnTo>
                      <a:pt x="31" y="31"/>
                    </a:lnTo>
                    <a:lnTo>
                      <a:pt x="31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2" name="Freeform 290"/>
              <p:cNvSpPr>
                <a:spLocks noChangeAspect="1"/>
              </p:cNvSpPr>
              <p:nvPr/>
            </p:nvSpPr>
            <p:spPr bwMode="auto">
              <a:xfrm>
                <a:off x="7182" y="8406"/>
                <a:ext cx="21" cy="20"/>
              </a:xfrm>
              <a:custGeom>
                <a:avLst/>
                <a:gdLst/>
                <a:ahLst/>
                <a:cxnLst>
                  <a:cxn ang="0">
                    <a:pos x="61" y="59"/>
                  </a:cxn>
                  <a:cxn ang="0">
                    <a:pos x="54" y="59"/>
                  </a:cxn>
                  <a:cxn ang="0">
                    <a:pos x="47" y="58"/>
                  </a:cxn>
                  <a:cxn ang="0">
                    <a:pos x="41" y="56"/>
                  </a:cxn>
                  <a:cxn ang="0">
                    <a:pos x="34" y="54"/>
                  </a:cxn>
                  <a:cxn ang="0">
                    <a:pos x="29" y="50"/>
                  </a:cxn>
                  <a:cxn ang="0">
                    <a:pos x="23" y="46"/>
                  </a:cxn>
                  <a:cxn ang="0">
                    <a:pos x="18" y="42"/>
                  </a:cxn>
                  <a:cxn ang="0">
                    <a:pos x="14" y="36"/>
                  </a:cxn>
                  <a:cxn ang="0">
                    <a:pos x="10" y="31"/>
                  </a:cxn>
                  <a:cxn ang="0">
                    <a:pos x="7" y="25"/>
                  </a:cxn>
                  <a:cxn ang="0">
                    <a:pos x="4" y="19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61" h="59">
                    <a:moveTo>
                      <a:pt x="61" y="59"/>
                    </a:moveTo>
                    <a:lnTo>
                      <a:pt x="54" y="59"/>
                    </a:lnTo>
                    <a:lnTo>
                      <a:pt x="47" y="58"/>
                    </a:lnTo>
                    <a:lnTo>
                      <a:pt x="41" y="56"/>
                    </a:lnTo>
                    <a:lnTo>
                      <a:pt x="34" y="54"/>
                    </a:lnTo>
                    <a:lnTo>
                      <a:pt x="29" y="50"/>
                    </a:lnTo>
                    <a:lnTo>
                      <a:pt x="23" y="46"/>
                    </a:lnTo>
                    <a:lnTo>
                      <a:pt x="18" y="42"/>
                    </a:lnTo>
                    <a:lnTo>
                      <a:pt x="14" y="36"/>
                    </a:lnTo>
                    <a:lnTo>
                      <a:pt x="10" y="31"/>
                    </a:lnTo>
                    <a:lnTo>
                      <a:pt x="7" y="25"/>
                    </a:lnTo>
                    <a:lnTo>
                      <a:pt x="4" y="19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3" name="Line 291"/>
              <p:cNvSpPr>
                <a:spLocks noChangeAspect="1" noChangeShapeType="1"/>
              </p:cNvSpPr>
              <p:nvPr/>
            </p:nvSpPr>
            <p:spPr bwMode="auto">
              <a:xfrm flipV="1">
                <a:off x="7182" y="7764"/>
                <a:ext cx="1" cy="6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4" name="Freeform 292"/>
              <p:cNvSpPr>
                <a:spLocks noChangeAspect="1"/>
              </p:cNvSpPr>
              <p:nvPr/>
            </p:nvSpPr>
            <p:spPr bwMode="auto">
              <a:xfrm>
                <a:off x="7182" y="7744"/>
                <a:ext cx="21" cy="20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0" y="54"/>
                  </a:cxn>
                  <a:cxn ang="0">
                    <a:pos x="2" y="47"/>
                  </a:cxn>
                  <a:cxn ang="0">
                    <a:pos x="4" y="41"/>
                  </a:cxn>
                  <a:cxn ang="0">
                    <a:pos x="7" y="35"/>
                  </a:cxn>
                  <a:cxn ang="0">
                    <a:pos x="10" y="29"/>
                  </a:cxn>
                  <a:cxn ang="0">
                    <a:pos x="14" y="23"/>
                  </a:cxn>
                  <a:cxn ang="0">
                    <a:pos x="18" y="18"/>
                  </a:cxn>
                  <a:cxn ang="0">
                    <a:pos x="23" y="14"/>
                  </a:cxn>
                  <a:cxn ang="0">
                    <a:pos x="29" y="10"/>
                  </a:cxn>
                  <a:cxn ang="0">
                    <a:pos x="34" y="7"/>
                  </a:cxn>
                  <a:cxn ang="0">
                    <a:pos x="41" y="4"/>
                  </a:cxn>
                  <a:cxn ang="0">
                    <a:pos x="47" y="2"/>
                  </a:cxn>
                  <a:cxn ang="0">
                    <a:pos x="54" y="2"/>
                  </a:cxn>
                  <a:cxn ang="0">
                    <a:pos x="61" y="0"/>
                  </a:cxn>
                </a:cxnLst>
                <a:rect l="0" t="0" r="r" b="b"/>
                <a:pathLst>
                  <a:path w="61" h="61">
                    <a:moveTo>
                      <a:pt x="0" y="61"/>
                    </a:moveTo>
                    <a:lnTo>
                      <a:pt x="0" y="54"/>
                    </a:lnTo>
                    <a:lnTo>
                      <a:pt x="2" y="47"/>
                    </a:lnTo>
                    <a:lnTo>
                      <a:pt x="4" y="41"/>
                    </a:lnTo>
                    <a:lnTo>
                      <a:pt x="7" y="35"/>
                    </a:lnTo>
                    <a:lnTo>
                      <a:pt x="10" y="29"/>
                    </a:lnTo>
                    <a:lnTo>
                      <a:pt x="14" y="23"/>
                    </a:lnTo>
                    <a:lnTo>
                      <a:pt x="18" y="18"/>
                    </a:lnTo>
                    <a:lnTo>
                      <a:pt x="23" y="14"/>
                    </a:lnTo>
                    <a:lnTo>
                      <a:pt x="29" y="10"/>
                    </a:lnTo>
                    <a:lnTo>
                      <a:pt x="34" y="7"/>
                    </a:lnTo>
                    <a:lnTo>
                      <a:pt x="41" y="4"/>
                    </a:lnTo>
                    <a:lnTo>
                      <a:pt x="47" y="2"/>
                    </a:lnTo>
                    <a:lnTo>
                      <a:pt x="54" y="2"/>
                    </a:lnTo>
                    <a:lnTo>
                      <a:pt x="6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5" name="Line 293"/>
              <p:cNvSpPr>
                <a:spLocks noChangeAspect="1" noChangeShapeType="1"/>
              </p:cNvSpPr>
              <p:nvPr/>
            </p:nvSpPr>
            <p:spPr bwMode="auto">
              <a:xfrm>
                <a:off x="7203" y="7744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6" name="Freeform 294"/>
              <p:cNvSpPr>
                <a:spLocks noChangeAspect="1"/>
              </p:cNvSpPr>
              <p:nvPr/>
            </p:nvSpPr>
            <p:spPr bwMode="auto">
              <a:xfrm>
                <a:off x="7422" y="7744"/>
                <a:ext cx="2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"/>
                  </a:cxn>
                  <a:cxn ang="0">
                    <a:pos x="13" y="2"/>
                  </a:cxn>
                  <a:cxn ang="0">
                    <a:pos x="20" y="4"/>
                  </a:cxn>
                  <a:cxn ang="0">
                    <a:pos x="27" y="7"/>
                  </a:cxn>
                  <a:cxn ang="0">
                    <a:pos x="32" y="10"/>
                  </a:cxn>
                  <a:cxn ang="0">
                    <a:pos x="38" y="14"/>
                  </a:cxn>
                  <a:cxn ang="0">
                    <a:pos x="43" y="18"/>
                  </a:cxn>
                  <a:cxn ang="0">
                    <a:pos x="47" y="23"/>
                  </a:cxn>
                  <a:cxn ang="0">
                    <a:pos x="51" y="29"/>
                  </a:cxn>
                  <a:cxn ang="0">
                    <a:pos x="54" y="35"/>
                  </a:cxn>
                  <a:cxn ang="0">
                    <a:pos x="56" y="41"/>
                  </a:cxn>
                  <a:cxn ang="0">
                    <a:pos x="59" y="47"/>
                  </a:cxn>
                  <a:cxn ang="0">
                    <a:pos x="61" y="54"/>
                  </a:cxn>
                  <a:cxn ang="0">
                    <a:pos x="61" y="61"/>
                  </a:cxn>
                </a:cxnLst>
                <a:rect l="0" t="0" r="r" b="b"/>
                <a:pathLst>
                  <a:path w="61" h="61">
                    <a:moveTo>
                      <a:pt x="0" y="0"/>
                    </a:moveTo>
                    <a:lnTo>
                      <a:pt x="7" y="2"/>
                    </a:lnTo>
                    <a:lnTo>
                      <a:pt x="13" y="2"/>
                    </a:lnTo>
                    <a:lnTo>
                      <a:pt x="20" y="4"/>
                    </a:lnTo>
                    <a:lnTo>
                      <a:pt x="27" y="7"/>
                    </a:lnTo>
                    <a:lnTo>
                      <a:pt x="32" y="10"/>
                    </a:lnTo>
                    <a:lnTo>
                      <a:pt x="38" y="14"/>
                    </a:lnTo>
                    <a:lnTo>
                      <a:pt x="43" y="18"/>
                    </a:lnTo>
                    <a:lnTo>
                      <a:pt x="47" y="23"/>
                    </a:lnTo>
                    <a:lnTo>
                      <a:pt x="51" y="29"/>
                    </a:lnTo>
                    <a:lnTo>
                      <a:pt x="54" y="35"/>
                    </a:lnTo>
                    <a:lnTo>
                      <a:pt x="56" y="41"/>
                    </a:lnTo>
                    <a:lnTo>
                      <a:pt x="59" y="47"/>
                    </a:lnTo>
                    <a:lnTo>
                      <a:pt x="61" y="54"/>
                    </a:lnTo>
                    <a:lnTo>
                      <a:pt x="61" y="6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7" name="Line 295"/>
              <p:cNvSpPr>
                <a:spLocks noChangeAspect="1" noChangeShapeType="1"/>
              </p:cNvSpPr>
              <p:nvPr/>
            </p:nvSpPr>
            <p:spPr bwMode="auto">
              <a:xfrm>
                <a:off x="7442" y="7764"/>
                <a:ext cx="1" cy="6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8" name="Freeform 296"/>
              <p:cNvSpPr>
                <a:spLocks noChangeAspect="1"/>
              </p:cNvSpPr>
              <p:nvPr/>
            </p:nvSpPr>
            <p:spPr bwMode="auto">
              <a:xfrm>
                <a:off x="7422" y="8406"/>
                <a:ext cx="20" cy="2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7"/>
                  </a:cxn>
                  <a:cxn ang="0">
                    <a:pos x="59" y="12"/>
                  </a:cxn>
                  <a:cxn ang="0">
                    <a:pos x="56" y="19"/>
                  </a:cxn>
                  <a:cxn ang="0">
                    <a:pos x="54" y="25"/>
                  </a:cxn>
                  <a:cxn ang="0">
                    <a:pos x="51" y="31"/>
                  </a:cxn>
                  <a:cxn ang="0">
                    <a:pos x="47" y="36"/>
                  </a:cxn>
                  <a:cxn ang="0">
                    <a:pos x="43" y="42"/>
                  </a:cxn>
                  <a:cxn ang="0">
                    <a:pos x="38" y="46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0" y="56"/>
                  </a:cxn>
                  <a:cxn ang="0">
                    <a:pos x="13" y="58"/>
                  </a:cxn>
                  <a:cxn ang="0">
                    <a:pos x="7" y="59"/>
                  </a:cxn>
                  <a:cxn ang="0">
                    <a:pos x="0" y="59"/>
                  </a:cxn>
                </a:cxnLst>
                <a:rect l="0" t="0" r="r" b="b"/>
                <a:pathLst>
                  <a:path w="61" h="59">
                    <a:moveTo>
                      <a:pt x="61" y="0"/>
                    </a:moveTo>
                    <a:lnTo>
                      <a:pt x="61" y="7"/>
                    </a:lnTo>
                    <a:lnTo>
                      <a:pt x="59" y="12"/>
                    </a:lnTo>
                    <a:lnTo>
                      <a:pt x="56" y="19"/>
                    </a:lnTo>
                    <a:lnTo>
                      <a:pt x="54" y="25"/>
                    </a:lnTo>
                    <a:lnTo>
                      <a:pt x="51" y="31"/>
                    </a:lnTo>
                    <a:lnTo>
                      <a:pt x="47" y="36"/>
                    </a:lnTo>
                    <a:lnTo>
                      <a:pt x="43" y="42"/>
                    </a:lnTo>
                    <a:lnTo>
                      <a:pt x="38" y="46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0" y="56"/>
                    </a:lnTo>
                    <a:lnTo>
                      <a:pt x="13" y="58"/>
                    </a:lnTo>
                    <a:lnTo>
                      <a:pt x="7" y="59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9" name="Line 297"/>
              <p:cNvSpPr>
                <a:spLocks noChangeAspect="1" noChangeShapeType="1"/>
              </p:cNvSpPr>
              <p:nvPr/>
            </p:nvSpPr>
            <p:spPr bwMode="auto">
              <a:xfrm flipH="1">
                <a:off x="7203" y="8426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0" name="Line 298"/>
              <p:cNvSpPr>
                <a:spLocks noChangeAspect="1" noChangeShapeType="1"/>
              </p:cNvSpPr>
              <p:nvPr/>
            </p:nvSpPr>
            <p:spPr bwMode="auto">
              <a:xfrm flipV="1">
                <a:off x="7402" y="8761"/>
                <a:ext cx="1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1" name="Freeform 299"/>
              <p:cNvSpPr>
                <a:spLocks noChangeAspect="1"/>
              </p:cNvSpPr>
              <p:nvPr/>
            </p:nvSpPr>
            <p:spPr bwMode="auto">
              <a:xfrm>
                <a:off x="7402" y="8829"/>
                <a:ext cx="19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2" y="19"/>
                  </a:cxn>
                  <a:cxn ang="0">
                    <a:pos x="5" y="26"/>
                  </a:cxn>
                  <a:cxn ang="0">
                    <a:pos x="8" y="31"/>
                  </a:cxn>
                  <a:cxn ang="0">
                    <a:pos x="12" y="37"/>
                  </a:cxn>
                  <a:cxn ang="0">
                    <a:pos x="16" y="42"/>
                  </a:cxn>
                  <a:cxn ang="0">
                    <a:pos x="21" y="46"/>
                  </a:cxn>
                  <a:cxn ang="0">
                    <a:pos x="27" y="50"/>
                  </a:cxn>
                  <a:cxn ang="0">
                    <a:pos x="32" y="53"/>
                  </a:cxn>
                  <a:cxn ang="0">
                    <a:pos x="39" y="56"/>
                  </a:cxn>
                  <a:cxn ang="0">
                    <a:pos x="44" y="58"/>
                  </a:cxn>
                  <a:cxn ang="0">
                    <a:pos x="51" y="60"/>
                  </a:cxn>
                  <a:cxn ang="0">
                    <a:pos x="58" y="60"/>
                  </a:cxn>
                </a:cxnLst>
                <a:rect l="0" t="0" r="r" b="b"/>
                <a:pathLst>
                  <a:path w="58" h="60">
                    <a:moveTo>
                      <a:pt x="0" y="0"/>
                    </a:moveTo>
                    <a:lnTo>
                      <a:pt x="0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5" y="26"/>
                    </a:lnTo>
                    <a:lnTo>
                      <a:pt x="8" y="31"/>
                    </a:lnTo>
                    <a:lnTo>
                      <a:pt x="12" y="37"/>
                    </a:lnTo>
                    <a:lnTo>
                      <a:pt x="16" y="42"/>
                    </a:lnTo>
                    <a:lnTo>
                      <a:pt x="21" y="46"/>
                    </a:lnTo>
                    <a:lnTo>
                      <a:pt x="27" y="50"/>
                    </a:lnTo>
                    <a:lnTo>
                      <a:pt x="32" y="53"/>
                    </a:lnTo>
                    <a:lnTo>
                      <a:pt x="39" y="56"/>
                    </a:lnTo>
                    <a:lnTo>
                      <a:pt x="44" y="58"/>
                    </a:lnTo>
                    <a:lnTo>
                      <a:pt x="51" y="60"/>
                    </a:lnTo>
                    <a:lnTo>
                      <a:pt x="58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2" name="Line 3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21" y="8849"/>
                <a:ext cx="12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3" name="Freeform 301"/>
              <p:cNvSpPr>
                <a:spLocks noChangeAspect="1"/>
              </p:cNvSpPr>
              <p:nvPr/>
            </p:nvSpPr>
            <p:spPr bwMode="auto">
              <a:xfrm>
                <a:off x="7541" y="8833"/>
                <a:ext cx="20" cy="2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8" y="59"/>
                  </a:cxn>
                  <a:cxn ang="0">
                    <a:pos x="15" y="59"/>
                  </a:cxn>
                  <a:cxn ang="0">
                    <a:pos x="21" y="56"/>
                  </a:cxn>
                  <a:cxn ang="0">
                    <a:pos x="27" y="55"/>
                  </a:cxn>
                  <a:cxn ang="0">
                    <a:pos x="33" y="51"/>
                  </a:cxn>
                  <a:cxn ang="0">
                    <a:pos x="39" y="47"/>
                  </a:cxn>
                  <a:cxn ang="0">
                    <a:pos x="44" y="43"/>
                  </a:cxn>
                  <a:cxn ang="0">
                    <a:pos x="48" y="37"/>
                  </a:cxn>
                  <a:cxn ang="0">
                    <a:pos x="52" y="32"/>
                  </a:cxn>
                  <a:cxn ang="0">
                    <a:pos x="56" y="26"/>
                  </a:cxn>
                  <a:cxn ang="0">
                    <a:pos x="59" y="20"/>
                  </a:cxn>
                  <a:cxn ang="0">
                    <a:pos x="60" y="13"/>
                  </a:cxn>
                  <a:cxn ang="0">
                    <a:pos x="62" y="6"/>
                  </a:cxn>
                  <a:cxn ang="0">
                    <a:pos x="62" y="0"/>
                  </a:cxn>
                </a:cxnLst>
                <a:rect l="0" t="0" r="r" b="b"/>
                <a:pathLst>
                  <a:path w="62" h="59">
                    <a:moveTo>
                      <a:pt x="0" y="59"/>
                    </a:moveTo>
                    <a:lnTo>
                      <a:pt x="8" y="59"/>
                    </a:lnTo>
                    <a:lnTo>
                      <a:pt x="15" y="59"/>
                    </a:lnTo>
                    <a:lnTo>
                      <a:pt x="21" y="56"/>
                    </a:lnTo>
                    <a:lnTo>
                      <a:pt x="27" y="55"/>
                    </a:lnTo>
                    <a:lnTo>
                      <a:pt x="33" y="51"/>
                    </a:lnTo>
                    <a:lnTo>
                      <a:pt x="39" y="47"/>
                    </a:lnTo>
                    <a:lnTo>
                      <a:pt x="44" y="43"/>
                    </a:lnTo>
                    <a:lnTo>
                      <a:pt x="48" y="37"/>
                    </a:lnTo>
                    <a:lnTo>
                      <a:pt x="52" y="32"/>
                    </a:lnTo>
                    <a:lnTo>
                      <a:pt x="56" y="26"/>
                    </a:lnTo>
                    <a:lnTo>
                      <a:pt x="59" y="20"/>
                    </a:lnTo>
                    <a:lnTo>
                      <a:pt x="60" y="13"/>
                    </a:lnTo>
                    <a:lnTo>
                      <a:pt x="62" y="6"/>
                    </a:lnTo>
                    <a:lnTo>
                      <a:pt x="6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4" name="Line 302"/>
              <p:cNvSpPr>
                <a:spLocks noChangeAspect="1" noChangeShapeType="1"/>
              </p:cNvSpPr>
              <p:nvPr/>
            </p:nvSpPr>
            <p:spPr bwMode="auto">
              <a:xfrm>
                <a:off x="7561" y="7089"/>
                <a:ext cx="1" cy="17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5" name="Freeform 303"/>
              <p:cNvSpPr>
                <a:spLocks noChangeAspect="1"/>
              </p:cNvSpPr>
              <p:nvPr/>
            </p:nvSpPr>
            <p:spPr bwMode="auto">
              <a:xfrm>
                <a:off x="7551" y="7077"/>
                <a:ext cx="10" cy="12"/>
              </a:xfrm>
              <a:custGeom>
                <a:avLst/>
                <a:gdLst/>
                <a:ahLst/>
                <a:cxnLst>
                  <a:cxn ang="0">
                    <a:pos x="30" y="37"/>
                  </a:cxn>
                  <a:cxn ang="0">
                    <a:pos x="30" y="31"/>
                  </a:cxn>
                  <a:cxn ang="0">
                    <a:pos x="28" y="26"/>
                  </a:cxn>
                  <a:cxn ang="0">
                    <a:pos x="27" y="22"/>
                  </a:cxn>
                  <a:cxn ang="0">
                    <a:pos x="24" y="18"/>
                  </a:cxn>
                  <a:cxn ang="0">
                    <a:pos x="22" y="14"/>
                  </a:cxn>
                  <a:cxn ang="0">
                    <a:pos x="19" y="10"/>
                  </a:cxn>
                  <a:cxn ang="0">
                    <a:pos x="15" y="7"/>
                  </a:cxn>
                  <a:cxn ang="0">
                    <a:pos x="9" y="4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30" h="37">
                    <a:moveTo>
                      <a:pt x="30" y="37"/>
                    </a:moveTo>
                    <a:lnTo>
                      <a:pt x="30" y="31"/>
                    </a:lnTo>
                    <a:lnTo>
                      <a:pt x="28" y="26"/>
                    </a:lnTo>
                    <a:lnTo>
                      <a:pt x="27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19" y="10"/>
                    </a:lnTo>
                    <a:lnTo>
                      <a:pt x="15" y="7"/>
                    </a:lnTo>
                    <a:lnTo>
                      <a:pt x="9" y="4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6" name="Freeform 304"/>
              <p:cNvSpPr>
                <a:spLocks noChangeAspect="1"/>
              </p:cNvSpPr>
              <p:nvPr/>
            </p:nvSpPr>
            <p:spPr bwMode="auto">
              <a:xfrm>
                <a:off x="7502" y="7028"/>
                <a:ext cx="49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2"/>
                  </a:cxn>
                  <a:cxn ang="0">
                    <a:pos x="6" y="22"/>
                  </a:cxn>
                  <a:cxn ang="0">
                    <a:pos x="10" y="33"/>
                  </a:cxn>
                  <a:cxn ang="0">
                    <a:pos x="14" y="44"/>
                  </a:cxn>
                  <a:cxn ang="0">
                    <a:pos x="19" y="55"/>
                  </a:cxn>
                  <a:cxn ang="0">
                    <a:pos x="25" y="65"/>
                  </a:cxn>
                  <a:cxn ang="0">
                    <a:pos x="31" y="75"/>
                  </a:cxn>
                  <a:cxn ang="0">
                    <a:pos x="38" y="84"/>
                  </a:cxn>
                  <a:cxn ang="0">
                    <a:pos x="46" y="92"/>
                  </a:cxn>
                  <a:cxn ang="0">
                    <a:pos x="54" y="100"/>
                  </a:cxn>
                  <a:cxn ang="0">
                    <a:pos x="64" y="109"/>
                  </a:cxn>
                  <a:cxn ang="0">
                    <a:pos x="73" y="115"/>
                  </a:cxn>
                  <a:cxn ang="0">
                    <a:pos x="82" y="122"/>
                  </a:cxn>
                  <a:cxn ang="0">
                    <a:pos x="92" y="127"/>
                  </a:cxn>
                  <a:cxn ang="0">
                    <a:pos x="103" y="133"/>
                  </a:cxn>
                  <a:cxn ang="0">
                    <a:pos x="113" y="138"/>
                  </a:cxn>
                  <a:cxn ang="0">
                    <a:pos x="124" y="141"/>
                  </a:cxn>
                  <a:cxn ang="0">
                    <a:pos x="136" y="145"/>
                  </a:cxn>
                  <a:cxn ang="0">
                    <a:pos x="147" y="146"/>
                  </a:cxn>
                </a:cxnLst>
                <a:rect l="0" t="0" r="r" b="b"/>
                <a:pathLst>
                  <a:path w="147" h="146">
                    <a:moveTo>
                      <a:pt x="0" y="0"/>
                    </a:moveTo>
                    <a:lnTo>
                      <a:pt x="3" y="12"/>
                    </a:lnTo>
                    <a:lnTo>
                      <a:pt x="6" y="22"/>
                    </a:lnTo>
                    <a:lnTo>
                      <a:pt x="10" y="33"/>
                    </a:lnTo>
                    <a:lnTo>
                      <a:pt x="14" y="44"/>
                    </a:lnTo>
                    <a:lnTo>
                      <a:pt x="19" y="55"/>
                    </a:lnTo>
                    <a:lnTo>
                      <a:pt x="25" y="65"/>
                    </a:lnTo>
                    <a:lnTo>
                      <a:pt x="31" y="75"/>
                    </a:lnTo>
                    <a:lnTo>
                      <a:pt x="38" y="84"/>
                    </a:lnTo>
                    <a:lnTo>
                      <a:pt x="46" y="92"/>
                    </a:lnTo>
                    <a:lnTo>
                      <a:pt x="54" y="100"/>
                    </a:lnTo>
                    <a:lnTo>
                      <a:pt x="64" y="109"/>
                    </a:lnTo>
                    <a:lnTo>
                      <a:pt x="73" y="115"/>
                    </a:lnTo>
                    <a:lnTo>
                      <a:pt x="82" y="122"/>
                    </a:lnTo>
                    <a:lnTo>
                      <a:pt x="92" y="127"/>
                    </a:lnTo>
                    <a:lnTo>
                      <a:pt x="103" y="133"/>
                    </a:lnTo>
                    <a:lnTo>
                      <a:pt x="113" y="138"/>
                    </a:lnTo>
                    <a:lnTo>
                      <a:pt x="124" y="141"/>
                    </a:lnTo>
                    <a:lnTo>
                      <a:pt x="136" y="145"/>
                    </a:lnTo>
                    <a:lnTo>
                      <a:pt x="147" y="1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7" name="Freeform 305"/>
              <p:cNvSpPr>
                <a:spLocks noChangeAspect="1"/>
              </p:cNvSpPr>
              <p:nvPr/>
            </p:nvSpPr>
            <p:spPr bwMode="auto">
              <a:xfrm>
                <a:off x="7491" y="7018"/>
                <a:ext cx="11" cy="10"/>
              </a:xfrm>
              <a:custGeom>
                <a:avLst/>
                <a:gdLst/>
                <a:ahLst/>
                <a:cxnLst>
                  <a:cxn ang="0">
                    <a:pos x="35" y="30"/>
                  </a:cxn>
                  <a:cxn ang="0">
                    <a:pos x="34" y="26"/>
                  </a:cxn>
                  <a:cxn ang="0">
                    <a:pos x="33" y="20"/>
                  </a:cxn>
                  <a:cxn ang="0">
                    <a:pos x="30" y="16"/>
                  </a:cxn>
                  <a:cxn ang="0">
                    <a:pos x="27" y="12"/>
                  </a:cxn>
                  <a:cxn ang="0">
                    <a:pos x="23" y="8"/>
                  </a:cxn>
                  <a:cxn ang="0">
                    <a:pos x="19" y="5"/>
                  </a:cxn>
                  <a:cxn ang="0">
                    <a:pos x="15" y="3"/>
                  </a:cxn>
                  <a:cxn ang="0">
                    <a:pos x="10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30">
                    <a:moveTo>
                      <a:pt x="35" y="30"/>
                    </a:moveTo>
                    <a:lnTo>
                      <a:pt x="34" y="26"/>
                    </a:lnTo>
                    <a:lnTo>
                      <a:pt x="33" y="20"/>
                    </a:lnTo>
                    <a:lnTo>
                      <a:pt x="30" y="16"/>
                    </a:lnTo>
                    <a:lnTo>
                      <a:pt x="27" y="12"/>
                    </a:lnTo>
                    <a:lnTo>
                      <a:pt x="23" y="8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8" name="Line 306"/>
              <p:cNvSpPr>
                <a:spLocks noChangeAspect="1" noChangeShapeType="1"/>
              </p:cNvSpPr>
              <p:nvPr/>
            </p:nvSpPr>
            <p:spPr bwMode="auto">
              <a:xfrm>
                <a:off x="7422" y="7018"/>
                <a:ext cx="6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9" name="Freeform 307"/>
              <p:cNvSpPr>
                <a:spLocks noChangeAspect="1"/>
              </p:cNvSpPr>
              <p:nvPr/>
            </p:nvSpPr>
            <p:spPr bwMode="auto">
              <a:xfrm>
                <a:off x="7402" y="7018"/>
                <a:ext cx="20" cy="2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0" y="3"/>
                  </a:cxn>
                  <a:cxn ang="0">
                    <a:pos x="33" y="5"/>
                  </a:cxn>
                  <a:cxn ang="0">
                    <a:pos x="28" y="9"/>
                  </a:cxn>
                  <a:cxn ang="0">
                    <a:pos x="23" y="13"/>
                  </a:cxn>
                  <a:cxn ang="0">
                    <a:pos x="17" y="17"/>
                  </a:cxn>
                  <a:cxn ang="0">
                    <a:pos x="13" y="23"/>
                  </a:cxn>
                  <a:cxn ang="0">
                    <a:pos x="9" y="28"/>
                  </a:cxn>
                  <a:cxn ang="0">
                    <a:pos x="5" y="34"/>
                  </a:cxn>
                  <a:cxn ang="0">
                    <a:pos x="2" y="40"/>
                  </a:cxn>
                  <a:cxn ang="0">
                    <a:pos x="1" y="47"/>
                  </a:cxn>
                  <a:cxn ang="0">
                    <a:pos x="0" y="52"/>
                  </a:cxn>
                  <a:cxn ang="0">
                    <a:pos x="0" y="59"/>
                  </a:cxn>
                </a:cxnLst>
                <a:rect l="0" t="0" r="r" b="b"/>
                <a:pathLst>
                  <a:path w="59" h="59">
                    <a:moveTo>
                      <a:pt x="59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0" y="3"/>
                    </a:lnTo>
                    <a:lnTo>
                      <a:pt x="33" y="5"/>
                    </a:lnTo>
                    <a:lnTo>
                      <a:pt x="28" y="9"/>
                    </a:lnTo>
                    <a:lnTo>
                      <a:pt x="23" y="13"/>
                    </a:lnTo>
                    <a:lnTo>
                      <a:pt x="17" y="17"/>
                    </a:lnTo>
                    <a:lnTo>
                      <a:pt x="13" y="23"/>
                    </a:lnTo>
                    <a:lnTo>
                      <a:pt x="9" y="28"/>
                    </a:lnTo>
                    <a:lnTo>
                      <a:pt x="5" y="34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0" y="52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0" name="Line 308"/>
              <p:cNvSpPr>
                <a:spLocks noChangeAspect="1" noChangeShapeType="1"/>
              </p:cNvSpPr>
              <p:nvPr/>
            </p:nvSpPr>
            <p:spPr bwMode="auto">
              <a:xfrm flipV="1">
                <a:off x="7402" y="7038"/>
                <a:ext cx="1" cy="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1" name="Freeform 309"/>
              <p:cNvSpPr>
                <a:spLocks noChangeAspect="1"/>
              </p:cNvSpPr>
              <p:nvPr/>
            </p:nvSpPr>
            <p:spPr bwMode="auto">
              <a:xfrm>
                <a:off x="7402" y="7095"/>
                <a:ext cx="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2" y="18"/>
                  </a:cxn>
                  <a:cxn ang="0">
                    <a:pos x="5" y="25"/>
                  </a:cxn>
                  <a:cxn ang="0">
                    <a:pos x="8" y="30"/>
                  </a:cxn>
                </a:cxnLst>
                <a:rect l="0" t="0" r="r" b="b"/>
                <a:pathLst>
                  <a:path w="8" h="30">
                    <a:moveTo>
                      <a:pt x="0" y="0"/>
                    </a:moveTo>
                    <a:lnTo>
                      <a:pt x="0" y="7"/>
                    </a:lnTo>
                    <a:lnTo>
                      <a:pt x="1" y="13"/>
                    </a:lnTo>
                    <a:lnTo>
                      <a:pt x="2" y="18"/>
                    </a:lnTo>
                    <a:lnTo>
                      <a:pt x="5" y="25"/>
                    </a:lnTo>
                    <a:lnTo>
                      <a:pt x="8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2" name="Freeform 310"/>
              <p:cNvSpPr>
                <a:spLocks noChangeAspect="1"/>
              </p:cNvSpPr>
              <p:nvPr/>
            </p:nvSpPr>
            <p:spPr bwMode="auto">
              <a:xfrm>
                <a:off x="7405" y="7105"/>
                <a:ext cx="31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6"/>
                  </a:cxn>
                  <a:cxn ang="0">
                    <a:pos x="19" y="34"/>
                  </a:cxn>
                  <a:cxn ang="0">
                    <a:pos x="31" y="50"/>
                  </a:cxn>
                  <a:cxn ang="0">
                    <a:pos x="41" y="65"/>
                  </a:cxn>
                  <a:cxn ang="0">
                    <a:pos x="54" y="81"/>
                  </a:cxn>
                  <a:cxn ang="0">
                    <a:pos x="67" y="96"/>
                  </a:cxn>
                  <a:cxn ang="0">
                    <a:pos x="79" y="109"/>
                  </a:cxn>
                  <a:cxn ang="0">
                    <a:pos x="94" y="124"/>
                  </a:cxn>
                </a:cxnLst>
                <a:rect l="0" t="0" r="r" b="b"/>
                <a:pathLst>
                  <a:path w="94" h="124">
                    <a:moveTo>
                      <a:pt x="0" y="0"/>
                    </a:moveTo>
                    <a:lnTo>
                      <a:pt x="9" y="16"/>
                    </a:lnTo>
                    <a:lnTo>
                      <a:pt x="19" y="34"/>
                    </a:lnTo>
                    <a:lnTo>
                      <a:pt x="31" y="50"/>
                    </a:lnTo>
                    <a:lnTo>
                      <a:pt x="41" y="65"/>
                    </a:lnTo>
                    <a:lnTo>
                      <a:pt x="54" y="81"/>
                    </a:lnTo>
                    <a:lnTo>
                      <a:pt x="67" y="96"/>
                    </a:lnTo>
                    <a:lnTo>
                      <a:pt x="79" y="109"/>
                    </a:lnTo>
                    <a:lnTo>
                      <a:pt x="94" y="1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3" name="Freeform 311"/>
              <p:cNvSpPr>
                <a:spLocks noChangeAspect="1"/>
              </p:cNvSpPr>
              <p:nvPr/>
            </p:nvSpPr>
            <p:spPr bwMode="auto">
              <a:xfrm>
                <a:off x="7436" y="7146"/>
                <a:ext cx="6" cy="14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18" y="35"/>
                  </a:cxn>
                  <a:cxn ang="0">
                    <a:pos x="16" y="28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8" y="11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18" y="35"/>
                    </a:lnTo>
                    <a:lnTo>
                      <a:pt x="16" y="28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8" y="11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4" name="Line 312"/>
              <p:cNvSpPr>
                <a:spLocks noChangeAspect="1" noChangeShapeType="1"/>
              </p:cNvSpPr>
              <p:nvPr/>
            </p:nvSpPr>
            <p:spPr bwMode="auto">
              <a:xfrm flipV="1">
                <a:off x="7442" y="7160"/>
                <a:ext cx="1" cy="1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5" name="Freeform 313"/>
              <p:cNvSpPr>
                <a:spLocks noChangeAspect="1"/>
              </p:cNvSpPr>
              <p:nvPr/>
            </p:nvSpPr>
            <p:spPr bwMode="auto">
              <a:xfrm>
                <a:off x="7422" y="7277"/>
                <a:ext cx="20" cy="2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7" y="59"/>
                  </a:cxn>
                  <a:cxn ang="0">
                    <a:pos x="13" y="58"/>
                  </a:cxn>
                  <a:cxn ang="0">
                    <a:pos x="20" y="56"/>
                  </a:cxn>
                  <a:cxn ang="0">
                    <a:pos x="27" y="54"/>
                  </a:cxn>
                  <a:cxn ang="0">
                    <a:pos x="32" y="51"/>
                  </a:cxn>
                  <a:cxn ang="0">
                    <a:pos x="38" y="47"/>
                  </a:cxn>
                  <a:cxn ang="0">
                    <a:pos x="43" y="41"/>
                  </a:cxn>
                  <a:cxn ang="0">
                    <a:pos x="47" y="37"/>
                  </a:cxn>
                  <a:cxn ang="0">
                    <a:pos x="51" y="32"/>
                  </a:cxn>
                  <a:cxn ang="0">
                    <a:pos x="54" y="25"/>
                  </a:cxn>
                  <a:cxn ang="0">
                    <a:pos x="56" y="20"/>
                  </a:cxn>
                  <a:cxn ang="0">
                    <a:pos x="59" y="13"/>
                  </a:cxn>
                  <a:cxn ang="0">
                    <a:pos x="61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59">
                    <a:moveTo>
                      <a:pt x="0" y="59"/>
                    </a:moveTo>
                    <a:lnTo>
                      <a:pt x="7" y="59"/>
                    </a:lnTo>
                    <a:lnTo>
                      <a:pt x="13" y="58"/>
                    </a:lnTo>
                    <a:lnTo>
                      <a:pt x="20" y="56"/>
                    </a:lnTo>
                    <a:lnTo>
                      <a:pt x="27" y="54"/>
                    </a:lnTo>
                    <a:lnTo>
                      <a:pt x="32" y="51"/>
                    </a:lnTo>
                    <a:lnTo>
                      <a:pt x="38" y="47"/>
                    </a:lnTo>
                    <a:lnTo>
                      <a:pt x="43" y="41"/>
                    </a:lnTo>
                    <a:lnTo>
                      <a:pt x="47" y="37"/>
                    </a:lnTo>
                    <a:lnTo>
                      <a:pt x="51" y="32"/>
                    </a:lnTo>
                    <a:lnTo>
                      <a:pt x="54" y="25"/>
                    </a:lnTo>
                    <a:lnTo>
                      <a:pt x="56" y="20"/>
                    </a:lnTo>
                    <a:lnTo>
                      <a:pt x="59" y="13"/>
                    </a:lnTo>
                    <a:lnTo>
                      <a:pt x="61" y="6"/>
                    </a:lnTo>
                    <a:lnTo>
                      <a:pt x="6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6" name="Line 314"/>
              <p:cNvSpPr>
                <a:spLocks noChangeAspect="1" noChangeShapeType="1"/>
              </p:cNvSpPr>
              <p:nvPr/>
            </p:nvSpPr>
            <p:spPr bwMode="auto">
              <a:xfrm>
                <a:off x="7203" y="7297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7" name="Freeform 315"/>
              <p:cNvSpPr>
                <a:spLocks noChangeAspect="1"/>
              </p:cNvSpPr>
              <p:nvPr/>
            </p:nvSpPr>
            <p:spPr bwMode="auto">
              <a:xfrm>
                <a:off x="7182" y="7277"/>
                <a:ext cx="21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3"/>
                  </a:cxn>
                  <a:cxn ang="0">
                    <a:pos x="4" y="20"/>
                  </a:cxn>
                  <a:cxn ang="0">
                    <a:pos x="7" y="25"/>
                  </a:cxn>
                  <a:cxn ang="0">
                    <a:pos x="10" y="32"/>
                  </a:cxn>
                  <a:cxn ang="0">
                    <a:pos x="14" y="37"/>
                  </a:cxn>
                  <a:cxn ang="0">
                    <a:pos x="18" y="41"/>
                  </a:cxn>
                  <a:cxn ang="0">
                    <a:pos x="23" y="47"/>
                  </a:cxn>
                  <a:cxn ang="0">
                    <a:pos x="29" y="51"/>
                  </a:cxn>
                  <a:cxn ang="0">
                    <a:pos x="34" y="54"/>
                  </a:cxn>
                  <a:cxn ang="0">
                    <a:pos x="41" y="56"/>
                  </a:cxn>
                  <a:cxn ang="0">
                    <a:pos x="47" y="58"/>
                  </a:cxn>
                  <a:cxn ang="0">
                    <a:pos x="54" y="59"/>
                  </a:cxn>
                  <a:cxn ang="0">
                    <a:pos x="61" y="59"/>
                  </a:cxn>
                </a:cxnLst>
                <a:rect l="0" t="0" r="r" b="b"/>
                <a:pathLst>
                  <a:path w="61" h="59">
                    <a:moveTo>
                      <a:pt x="0" y="0"/>
                    </a:moveTo>
                    <a:lnTo>
                      <a:pt x="0" y="6"/>
                    </a:lnTo>
                    <a:lnTo>
                      <a:pt x="2" y="13"/>
                    </a:lnTo>
                    <a:lnTo>
                      <a:pt x="4" y="20"/>
                    </a:lnTo>
                    <a:lnTo>
                      <a:pt x="7" y="25"/>
                    </a:lnTo>
                    <a:lnTo>
                      <a:pt x="10" y="32"/>
                    </a:lnTo>
                    <a:lnTo>
                      <a:pt x="14" y="37"/>
                    </a:lnTo>
                    <a:lnTo>
                      <a:pt x="18" y="41"/>
                    </a:lnTo>
                    <a:lnTo>
                      <a:pt x="23" y="47"/>
                    </a:lnTo>
                    <a:lnTo>
                      <a:pt x="29" y="51"/>
                    </a:lnTo>
                    <a:lnTo>
                      <a:pt x="34" y="54"/>
                    </a:lnTo>
                    <a:lnTo>
                      <a:pt x="41" y="56"/>
                    </a:lnTo>
                    <a:lnTo>
                      <a:pt x="47" y="58"/>
                    </a:lnTo>
                    <a:lnTo>
                      <a:pt x="54" y="59"/>
                    </a:lnTo>
                    <a:lnTo>
                      <a:pt x="61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8" name="Line 316"/>
              <p:cNvSpPr>
                <a:spLocks noChangeAspect="1" noChangeShapeType="1"/>
              </p:cNvSpPr>
              <p:nvPr/>
            </p:nvSpPr>
            <p:spPr bwMode="auto">
              <a:xfrm>
                <a:off x="7182" y="7209"/>
                <a:ext cx="1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9" name="Freeform 317"/>
              <p:cNvSpPr>
                <a:spLocks noChangeAspect="1"/>
              </p:cNvSpPr>
              <p:nvPr/>
            </p:nvSpPr>
            <p:spPr bwMode="auto">
              <a:xfrm>
                <a:off x="7182" y="7191"/>
                <a:ext cx="10" cy="1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4" y="4"/>
                  </a:cxn>
                  <a:cxn ang="0">
                    <a:pos x="19" y="8"/>
                  </a:cxn>
                  <a:cxn ang="0">
                    <a:pos x="15" y="14"/>
                  </a:cxn>
                  <a:cxn ang="0">
                    <a:pos x="10" y="19"/>
                  </a:cxn>
                  <a:cxn ang="0">
                    <a:pos x="7" y="26"/>
                  </a:cxn>
                  <a:cxn ang="0">
                    <a:pos x="4" y="33"/>
                  </a:cxn>
                  <a:cxn ang="0">
                    <a:pos x="2" y="39"/>
                  </a:cxn>
                  <a:cxn ang="0">
                    <a:pos x="0" y="46"/>
                  </a:cxn>
                  <a:cxn ang="0">
                    <a:pos x="0" y="53"/>
                  </a:cxn>
                </a:cxnLst>
                <a:rect l="0" t="0" r="r" b="b"/>
                <a:pathLst>
                  <a:path w="30" h="53">
                    <a:moveTo>
                      <a:pt x="30" y="0"/>
                    </a:moveTo>
                    <a:lnTo>
                      <a:pt x="24" y="4"/>
                    </a:lnTo>
                    <a:lnTo>
                      <a:pt x="19" y="8"/>
                    </a:lnTo>
                    <a:lnTo>
                      <a:pt x="15" y="14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4" y="33"/>
                    </a:lnTo>
                    <a:lnTo>
                      <a:pt x="2" y="39"/>
                    </a:lnTo>
                    <a:lnTo>
                      <a:pt x="0" y="46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0" name="Line 318"/>
              <p:cNvSpPr>
                <a:spLocks noChangeAspect="1" noChangeShapeType="1"/>
              </p:cNvSpPr>
              <p:nvPr/>
            </p:nvSpPr>
            <p:spPr bwMode="auto">
              <a:xfrm flipH="1">
                <a:off x="7192" y="7168"/>
                <a:ext cx="40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1" name="Freeform 319"/>
              <p:cNvSpPr>
                <a:spLocks noChangeAspect="1"/>
              </p:cNvSpPr>
              <p:nvPr/>
            </p:nvSpPr>
            <p:spPr bwMode="auto">
              <a:xfrm>
                <a:off x="7232" y="7151"/>
                <a:ext cx="10" cy="17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6" y="49"/>
                  </a:cxn>
                  <a:cxn ang="0">
                    <a:pos x="12" y="45"/>
                  </a:cxn>
                  <a:cxn ang="0">
                    <a:pos x="16" y="39"/>
                  </a:cxn>
                  <a:cxn ang="0">
                    <a:pos x="20" y="34"/>
                  </a:cxn>
                  <a:cxn ang="0">
                    <a:pos x="24" y="27"/>
                  </a:cxn>
                  <a:cxn ang="0">
                    <a:pos x="27" y="22"/>
                  </a:cxn>
                  <a:cxn ang="0">
                    <a:pos x="28" y="15"/>
                  </a:cxn>
                  <a:cxn ang="0">
                    <a:pos x="29" y="8"/>
                  </a:cxn>
                  <a:cxn ang="0">
                    <a:pos x="29" y="0"/>
                  </a:cxn>
                </a:cxnLst>
                <a:rect l="0" t="0" r="r" b="b"/>
                <a:pathLst>
                  <a:path w="29" h="53">
                    <a:moveTo>
                      <a:pt x="0" y="53"/>
                    </a:moveTo>
                    <a:lnTo>
                      <a:pt x="6" y="49"/>
                    </a:lnTo>
                    <a:lnTo>
                      <a:pt x="12" y="45"/>
                    </a:lnTo>
                    <a:lnTo>
                      <a:pt x="16" y="39"/>
                    </a:lnTo>
                    <a:lnTo>
                      <a:pt x="20" y="34"/>
                    </a:lnTo>
                    <a:lnTo>
                      <a:pt x="24" y="27"/>
                    </a:lnTo>
                    <a:lnTo>
                      <a:pt x="27" y="22"/>
                    </a:lnTo>
                    <a:lnTo>
                      <a:pt x="28" y="15"/>
                    </a:lnTo>
                    <a:lnTo>
                      <a:pt x="29" y="8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2" name="Line 320"/>
              <p:cNvSpPr>
                <a:spLocks noChangeAspect="1" noChangeShapeType="1"/>
              </p:cNvSpPr>
              <p:nvPr/>
            </p:nvSpPr>
            <p:spPr bwMode="auto">
              <a:xfrm>
                <a:off x="7242" y="7038"/>
                <a:ext cx="1" cy="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3" name="Freeform 321"/>
              <p:cNvSpPr>
                <a:spLocks noChangeAspect="1"/>
              </p:cNvSpPr>
              <p:nvPr/>
            </p:nvSpPr>
            <p:spPr bwMode="auto">
              <a:xfrm>
                <a:off x="7222" y="7018"/>
                <a:ext cx="20" cy="2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59" y="52"/>
                  </a:cxn>
                  <a:cxn ang="0">
                    <a:pos x="58" y="47"/>
                  </a:cxn>
                  <a:cxn ang="0">
                    <a:pos x="57" y="40"/>
                  </a:cxn>
                  <a:cxn ang="0">
                    <a:pos x="54" y="34"/>
                  </a:cxn>
                  <a:cxn ang="0">
                    <a:pos x="51" y="28"/>
                  </a:cxn>
                  <a:cxn ang="0">
                    <a:pos x="47" y="23"/>
                  </a:cxn>
                  <a:cxn ang="0">
                    <a:pos x="42" y="17"/>
                  </a:cxn>
                  <a:cxn ang="0">
                    <a:pos x="38" y="13"/>
                  </a:cxn>
                  <a:cxn ang="0">
                    <a:pos x="32" y="9"/>
                  </a:cxn>
                  <a:cxn ang="0">
                    <a:pos x="26" y="5"/>
                  </a:cxn>
                  <a:cxn ang="0">
                    <a:pos x="20" y="3"/>
                  </a:cxn>
                  <a:cxn ang="0">
                    <a:pos x="14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59">
                    <a:moveTo>
                      <a:pt x="59" y="59"/>
                    </a:moveTo>
                    <a:lnTo>
                      <a:pt x="59" y="52"/>
                    </a:lnTo>
                    <a:lnTo>
                      <a:pt x="58" y="47"/>
                    </a:lnTo>
                    <a:lnTo>
                      <a:pt x="57" y="40"/>
                    </a:lnTo>
                    <a:lnTo>
                      <a:pt x="54" y="34"/>
                    </a:lnTo>
                    <a:lnTo>
                      <a:pt x="51" y="28"/>
                    </a:lnTo>
                    <a:lnTo>
                      <a:pt x="47" y="23"/>
                    </a:lnTo>
                    <a:lnTo>
                      <a:pt x="42" y="17"/>
                    </a:lnTo>
                    <a:lnTo>
                      <a:pt x="38" y="13"/>
                    </a:lnTo>
                    <a:lnTo>
                      <a:pt x="32" y="9"/>
                    </a:lnTo>
                    <a:lnTo>
                      <a:pt x="26" y="5"/>
                    </a:lnTo>
                    <a:lnTo>
                      <a:pt x="20" y="3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4" name="Line 322"/>
              <p:cNvSpPr>
                <a:spLocks noChangeAspect="1" noChangeShapeType="1"/>
              </p:cNvSpPr>
              <p:nvPr/>
            </p:nvSpPr>
            <p:spPr bwMode="auto">
              <a:xfrm>
                <a:off x="7111" y="7018"/>
                <a:ext cx="11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5" name="Freeform 323"/>
              <p:cNvSpPr>
                <a:spLocks noChangeAspect="1"/>
              </p:cNvSpPr>
              <p:nvPr/>
            </p:nvSpPr>
            <p:spPr bwMode="auto">
              <a:xfrm>
                <a:off x="7091" y="7018"/>
                <a:ext cx="20" cy="2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2" y="0"/>
                  </a:cxn>
                  <a:cxn ang="0">
                    <a:pos x="45" y="1"/>
                  </a:cxn>
                  <a:cxn ang="0">
                    <a:pos x="39" y="4"/>
                  </a:cxn>
                  <a:cxn ang="0">
                    <a:pos x="33" y="7"/>
                  </a:cxn>
                  <a:cxn ang="0">
                    <a:pos x="27" y="9"/>
                  </a:cxn>
                  <a:cxn ang="0">
                    <a:pos x="21" y="13"/>
                  </a:cxn>
                  <a:cxn ang="0">
                    <a:pos x="16" y="17"/>
                  </a:cxn>
                  <a:cxn ang="0">
                    <a:pos x="12" y="23"/>
                  </a:cxn>
                  <a:cxn ang="0">
                    <a:pos x="8" y="30"/>
                  </a:cxn>
                  <a:cxn ang="0">
                    <a:pos x="5" y="35"/>
                  </a:cxn>
                  <a:cxn ang="0">
                    <a:pos x="2" y="42"/>
                  </a:cxn>
                  <a:cxn ang="0">
                    <a:pos x="1" y="48"/>
                  </a:cxn>
                  <a:cxn ang="0">
                    <a:pos x="0" y="55"/>
                  </a:cxn>
                  <a:cxn ang="0">
                    <a:pos x="0" y="62"/>
                  </a:cxn>
                  <a:cxn ang="0">
                    <a:pos x="0" y="69"/>
                  </a:cxn>
                  <a:cxn ang="0">
                    <a:pos x="1" y="75"/>
                  </a:cxn>
                  <a:cxn ang="0">
                    <a:pos x="4" y="82"/>
                  </a:cxn>
                  <a:cxn ang="0">
                    <a:pos x="6" y="87"/>
                  </a:cxn>
                </a:cxnLst>
                <a:rect l="0" t="0" r="r" b="b"/>
                <a:pathLst>
                  <a:path w="59" h="87">
                    <a:moveTo>
                      <a:pt x="59" y="0"/>
                    </a:moveTo>
                    <a:lnTo>
                      <a:pt x="52" y="0"/>
                    </a:lnTo>
                    <a:lnTo>
                      <a:pt x="45" y="1"/>
                    </a:lnTo>
                    <a:lnTo>
                      <a:pt x="39" y="4"/>
                    </a:lnTo>
                    <a:lnTo>
                      <a:pt x="33" y="7"/>
                    </a:lnTo>
                    <a:lnTo>
                      <a:pt x="27" y="9"/>
                    </a:lnTo>
                    <a:lnTo>
                      <a:pt x="21" y="13"/>
                    </a:lnTo>
                    <a:lnTo>
                      <a:pt x="16" y="17"/>
                    </a:lnTo>
                    <a:lnTo>
                      <a:pt x="12" y="23"/>
                    </a:lnTo>
                    <a:lnTo>
                      <a:pt x="8" y="30"/>
                    </a:lnTo>
                    <a:lnTo>
                      <a:pt x="5" y="35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" y="75"/>
                    </a:lnTo>
                    <a:lnTo>
                      <a:pt x="4" y="82"/>
                    </a:lnTo>
                    <a:lnTo>
                      <a:pt x="6" y="8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6" name="Line 3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93" y="7047"/>
                <a:ext cx="24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7" name="Freeform 325"/>
              <p:cNvSpPr>
                <a:spLocks noChangeAspect="1"/>
              </p:cNvSpPr>
              <p:nvPr/>
            </p:nvSpPr>
            <p:spPr bwMode="auto">
              <a:xfrm>
                <a:off x="7114" y="7093"/>
                <a:ext cx="6" cy="24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4" y="67"/>
                  </a:cxn>
                  <a:cxn ang="0">
                    <a:pos x="8" y="62"/>
                  </a:cxn>
                  <a:cxn ang="0">
                    <a:pos x="11" y="56"/>
                  </a:cxn>
                  <a:cxn ang="0">
                    <a:pos x="14" y="49"/>
                  </a:cxn>
                  <a:cxn ang="0">
                    <a:pos x="16" y="44"/>
                  </a:cxn>
                  <a:cxn ang="0">
                    <a:pos x="18" y="37"/>
                  </a:cxn>
                  <a:cxn ang="0">
                    <a:pos x="18" y="31"/>
                  </a:cxn>
                  <a:cxn ang="0">
                    <a:pos x="18" y="25"/>
                  </a:cxn>
                  <a:cxn ang="0">
                    <a:pos x="18" y="19"/>
                  </a:cxn>
                  <a:cxn ang="0">
                    <a:pos x="16" y="12"/>
                  </a:cxn>
                  <a:cxn ang="0">
                    <a:pos x="14" y="6"/>
                  </a:cxn>
                  <a:cxn ang="0">
                    <a:pos x="11" y="0"/>
                  </a:cxn>
                </a:cxnLst>
                <a:rect l="0" t="0" r="r" b="b"/>
                <a:pathLst>
                  <a:path w="18" h="71">
                    <a:moveTo>
                      <a:pt x="0" y="71"/>
                    </a:moveTo>
                    <a:lnTo>
                      <a:pt x="4" y="67"/>
                    </a:lnTo>
                    <a:lnTo>
                      <a:pt x="8" y="62"/>
                    </a:lnTo>
                    <a:lnTo>
                      <a:pt x="11" y="56"/>
                    </a:lnTo>
                    <a:lnTo>
                      <a:pt x="14" y="49"/>
                    </a:lnTo>
                    <a:lnTo>
                      <a:pt x="16" y="44"/>
                    </a:lnTo>
                    <a:lnTo>
                      <a:pt x="18" y="37"/>
                    </a:lnTo>
                    <a:lnTo>
                      <a:pt x="18" y="31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16" y="12"/>
                    </a:lnTo>
                    <a:lnTo>
                      <a:pt x="14" y="6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8" name="Freeform 326"/>
              <p:cNvSpPr>
                <a:spLocks noChangeAspect="1"/>
              </p:cNvSpPr>
              <p:nvPr/>
            </p:nvSpPr>
            <p:spPr bwMode="auto">
              <a:xfrm>
                <a:off x="7083" y="7117"/>
                <a:ext cx="31" cy="48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81" y="12"/>
                  </a:cxn>
                  <a:cxn ang="0">
                    <a:pos x="69" y="26"/>
                  </a:cxn>
                  <a:cxn ang="0">
                    <a:pos x="58" y="39"/>
                  </a:cxn>
                  <a:cxn ang="0">
                    <a:pos x="47" y="52"/>
                  </a:cxn>
                  <a:cxn ang="0">
                    <a:pos x="38" y="66"/>
                  </a:cxn>
                  <a:cxn ang="0">
                    <a:pos x="30" y="81"/>
                  </a:cxn>
                  <a:cxn ang="0">
                    <a:pos x="21" y="97"/>
                  </a:cxn>
                  <a:cxn ang="0">
                    <a:pos x="14" y="112"/>
                  </a:cxn>
                  <a:cxn ang="0">
                    <a:pos x="6" y="128"/>
                  </a:cxn>
                  <a:cxn ang="0">
                    <a:pos x="0" y="144"/>
                  </a:cxn>
                </a:cxnLst>
                <a:rect l="0" t="0" r="r" b="b"/>
                <a:pathLst>
                  <a:path w="93" h="144">
                    <a:moveTo>
                      <a:pt x="93" y="0"/>
                    </a:moveTo>
                    <a:lnTo>
                      <a:pt x="81" y="12"/>
                    </a:lnTo>
                    <a:lnTo>
                      <a:pt x="69" y="26"/>
                    </a:lnTo>
                    <a:lnTo>
                      <a:pt x="58" y="39"/>
                    </a:lnTo>
                    <a:lnTo>
                      <a:pt x="47" y="52"/>
                    </a:lnTo>
                    <a:lnTo>
                      <a:pt x="38" y="66"/>
                    </a:lnTo>
                    <a:lnTo>
                      <a:pt x="30" y="81"/>
                    </a:lnTo>
                    <a:lnTo>
                      <a:pt x="21" y="97"/>
                    </a:lnTo>
                    <a:lnTo>
                      <a:pt x="14" y="112"/>
                    </a:lnTo>
                    <a:lnTo>
                      <a:pt x="6" y="128"/>
                    </a:lnTo>
                    <a:lnTo>
                      <a:pt x="0" y="1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9" name="Freeform 327"/>
              <p:cNvSpPr>
                <a:spLocks noChangeAspect="1"/>
              </p:cNvSpPr>
              <p:nvPr/>
            </p:nvSpPr>
            <p:spPr bwMode="auto">
              <a:xfrm>
                <a:off x="7064" y="7165"/>
                <a:ext cx="19" cy="13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7" y="38"/>
                  </a:cxn>
                  <a:cxn ang="0">
                    <a:pos x="13" y="38"/>
                  </a:cxn>
                  <a:cxn ang="0">
                    <a:pos x="19" y="35"/>
                  </a:cxn>
                  <a:cxn ang="0">
                    <a:pos x="25" y="32"/>
                  </a:cxn>
                  <a:cxn ang="0">
                    <a:pos x="31" y="30"/>
                  </a:cxn>
                  <a:cxn ang="0">
                    <a:pos x="36" y="26"/>
                  </a:cxn>
                  <a:cxn ang="0">
                    <a:pos x="42" y="22"/>
                  </a:cxn>
                  <a:cxn ang="0">
                    <a:pos x="46" y="16"/>
                  </a:cxn>
                  <a:cxn ang="0">
                    <a:pos x="50" y="11"/>
                  </a:cxn>
                  <a:cxn ang="0">
                    <a:pos x="54" y="5"/>
                  </a:cxn>
                  <a:cxn ang="0">
                    <a:pos x="56" y="0"/>
                  </a:cxn>
                </a:cxnLst>
                <a:rect l="0" t="0" r="r" b="b"/>
                <a:pathLst>
                  <a:path w="56" h="39">
                    <a:moveTo>
                      <a:pt x="0" y="39"/>
                    </a:moveTo>
                    <a:lnTo>
                      <a:pt x="7" y="38"/>
                    </a:lnTo>
                    <a:lnTo>
                      <a:pt x="13" y="38"/>
                    </a:lnTo>
                    <a:lnTo>
                      <a:pt x="19" y="35"/>
                    </a:lnTo>
                    <a:lnTo>
                      <a:pt x="25" y="32"/>
                    </a:lnTo>
                    <a:lnTo>
                      <a:pt x="31" y="30"/>
                    </a:lnTo>
                    <a:lnTo>
                      <a:pt x="36" y="26"/>
                    </a:lnTo>
                    <a:lnTo>
                      <a:pt x="42" y="22"/>
                    </a:lnTo>
                    <a:lnTo>
                      <a:pt x="46" y="16"/>
                    </a:lnTo>
                    <a:lnTo>
                      <a:pt x="50" y="11"/>
                    </a:lnTo>
                    <a:lnTo>
                      <a:pt x="54" y="5"/>
                    </a:lnTo>
                    <a:lnTo>
                      <a:pt x="5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0" name="Line 328"/>
              <p:cNvSpPr>
                <a:spLocks noChangeAspect="1" noChangeShapeType="1"/>
              </p:cNvSpPr>
              <p:nvPr/>
            </p:nvSpPr>
            <p:spPr bwMode="auto">
              <a:xfrm>
                <a:off x="6480" y="7178"/>
                <a:ext cx="58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1" name="Line 329"/>
              <p:cNvSpPr>
                <a:spLocks noChangeAspect="1" noChangeShapeType="1"/>
              </p:cNvSpPr>
              <p:nvPr/>
            </p:nvSpPr>
            <p:spPr bwMode="auto">
              <a:xfrm flipV="1">
                <a:off x="5640" y="7178"/>
                <a:ext cx="840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2" name="Freeform 330"/>
              <p:cNvSpPr>
                <a:spLocks noChangeAspect="1"/>
              </p:cNvSpPr>
              <p:nvPr/>
            </p:nvSpPr>
            <p:spPr bwMode="auto">
              <a:xfrm>
                <a:off x="5555" y="7129"/>
                <a:ext cx="85" cy="10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9" y="13"/>
                  </a:cxn>
                  <a:cxn ang="0">
                    <a:pos x="5" y="27"/>
                  </a:cxn>
                  <a:cxn ang="0">
                    <a:pos x="3" y="39"/>
                  </a:cxn>
                  <a:cxn ang="0">
                    <a:pos x="1" y="52"/>
                  </a:cxn>
                  <a:cxn ang="0">
                    <a:pos x="0" y="67"/>
                  </a:cxn>
                  <a:cxn ang="0">
                    <a:pos x="0" y="80"/>
                  </a:cxn>
                  <a:cxn ang="0">
                    <a:pos x="0" y="94"/>
                  </a:cxn>
                  <a:cxn ang="0">
                    <a:pos x="1" y="107"/>
                  </a:cxn>
                  <a:cxn ang="0">
                    <a:pos x="3" y="121"/>
                  </a:cxn>
                  <a:cxn ang="0">
                    <a:pos x="5" y="134"/>
                  </a:cxn>
                  <a:cxn ang="0">
                    <a:pos x="8" y="148"/>
                  </a:cxn>
                  <a:cxn ang="0">
                    <a:pos x="12" y="160"/>
                  </a:cxn>
                  <a:cxn ang="0">
                    <a:pos x="18" y="173"/>
                  </a:cxn>
                  <a:cxn ang="0">
                    <a:pos x="23" y="185"/>
                  </a:cxn>
                  <a:cxn ang="0">
                    <a:pos x="30" y="197"/>
                  </a:cxn>
                  <a:cxn ang="0">
                    <a:pos x="36" y="210"/>
                  </a:cxn>
                  <a:cxn ang="0">
                    <a:pos x="43" y="220"/>
                  </a:cxn>
                  <a:cxn ang="0">
                    <a:pos x="51" y="231"/>
                  </a:cxn>
                  <a:cxn ang="0">
                    <a:pos x="61" y="242"/>
                  </a:cxn>
                  <a:cxn ang="0">
                    <a:pos x="70" y="251"/>
                  </a:cxn>
                  <a:cxn ang="0">
                    <a:pos x="79" y="261"/>
                  </a:cxn>
                  <a:cxn ang="0">
                    <a:pos x="90" y="270"/>
                  </a:cxn>
                  <a:cxn ang="0">
                    <a:pos x="101" y="278"/>
                  </a:cxn>
                  <a:cxn ang="0">
                    <a:pos x="113" y="285"/>
                  </a:cxn>
                  <a:cxn ang="0">
                    <a:pos x="124" y="292"/>
                  </a:cxn>
                  <a:cxn ang="0">
                    <a:pos x="136" y="298"/>
                  </a:cxn>
                  <a:cxn ang="0">
                    <a:pos x="149" y="304"/>
                  </a:cxn>
                  <a:cxn ang="0">
                    <a:pos x="162" y="308"/>
                  </a:cxn>
                  <a:cxn ang="0">
                    <a:pos x="175" y="312"/>
                  </a:cxn>
                  <a:cxn ang="0">
                    <a:pos x="189" y="316"/>
                  </a:cxn>
                  <a:cxn ang="0">
                    <a:pos x="201" y="319"/>
                  </a:cxn>
                  <a:cxn ang="0">
                    <a:pos x="214" y="320"/>
                  </a:cxn>
                  <a:cxn ang="0">
                    <a:pos x="229" y="321"/>
                  </a:cxn>
                  <a:cxn ang="0">
                    <a:pos x="242" y="321"/>
                  </a:cxn>
                  <a:cxn ang="0">
                    <a:pos x="256" y="320"/>
                  </a:cxn>
                </a:cxnLst>
                <a:rect l="0" t="0" r="r" b="b"/>
                <a:pathLst>
                  <a:path w="256" h="321">
                    <a:moveTo>
                      <a:pt x="13" y="0"/>
                    </a:moveTo>
                    <a:lnTo>
                      <a:pt x="9" y="13"/>
                    </a:lnTo>
                    <a:lnTo>
                      <a:pt x="5" y="27"/>
                    </a:lnTo>
                    <a:lnTo>
                      <a:pt x="3" y="39"/>
                    </a:lnTo>
                    <a:lnTo>
                      <a:pt x="1" y="52"/>
                    </a:lnTo>
                    <a:lnTo>
                      <a:pt x="0" y="67"/>
                    </a:lnTo>
                    <a:lnTo>
                      <a:pt x="0" y="80"/>
                    </a:lnTo>
                    <a:lnTo>
                      <a:pt x="0" y="94"/>
                    </a:lnTo>
                    <a:lnTo>
                      <a:pt x="1" y="107"/>
                    </a:lnTo>
                    <a:lnTo>
                      <a:pt x="3" y="121"/>
                    </a:lnTo>
                    <a:lnTo>
                      <a:pt x="5" y="134"/>
                    </a:lnTo>
                    <a:lnTo>
                      <a:pt x="8" y="148"/>
                    </a:lnTo>
                    <a:lnTo>
                      <a:pt x="12" y="160"/>
                    </a:lnTo>
                    <a:lnTo>
                      <a:pt x="18" y="173"/>
                    </a:lnTo>
                    <a:lnTo>
                      <a:pt x="23" y="185"/>
                    </a:lnTo>
                    <a:lnTo>
                      <a:pt x="30" y="197"/>
                    </a:lnTo>
                    <a:lnTo>
                      <a:pt x="36" y="210"/>
                    </a:lnTo>
                    <a:lnTo>
                      <a:pt x="43" y="220"/>
                    </a:lnTo>
                    <a:lnTo>
                      <a:pt x="51" y="231"/>
                    </a:lnTo>
                    <a:lnTo>
                      <a:pt x="61" y="242"/>
                    </a:lnTo>
                    <a:lnTo>
                      <a:pt x="70" y="251"/>
                    </a:lnTo>
                    <a:lnTo>
                      <a:pt x="79" y="261"/>
                    </a:lnTo>
                    <a:lnTo>
                      <a:pt x="90" y="270"/>
                    </a:lnTo>
                    <a:lnTo>
                      <a:pt x="101" y="278"/>
                    </a:lnTo>
                    <a:lnTo>
                      <a:pt x="113" y="285"/>
                    </a:lnTo>
                    <a:lnTo>
                      <a:pt x="124" y="292"/>
                    </a:lnTo>
                    <a:lnTo>
                      <a:pt x="136" y="298"/>
                    </a:lnTo>
                    <a:lnTo>
                      <a:pt x="149" y="304"/>
                    </a:lnTo>
                    <a:lnTo>
                      <a:pt x="162" y="308"/>
                    </a:lnTo>
                    <a:lnTo>
                      <a:pt x="175" y="312"/>
                    </a:lnTo>
                    <a:lnTo>
                      <a:pt x="189" y="316"/>
                    </a:lnTo>
                    <a:lnTo>
                      <a:pt x="201" y="319"/>
                    </a:lnTo>
                    <a:lnTo>
                      <a:pt x="214" y="320"/>
                    </a:lnTo>
                    <a:lnTo>
                      <a:pt x="229" y="321"/>
                    </a:lnTo>
                    <a:lnTo>
                      <a:pt x="242" y="321"/>
                    </a:lnTo>
                    <a:lnTo>
                      <a:pt x="256" y="3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3" name="Line 331"/>
              <p:cNvSpPr>
                <a:spLocks noChangeAspect="1" noChangeShapeType="1"/>
              </p:cNvSpPr>
              <p:nvPr/>
            </p:nvSpPr>
            <p:spPr bwMode="auto">
              <a:xfrm flipH="1">
                <a:off x="5559" y="6671"/>
                <a:ext cx="167" cy="4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4" name="Line 332"/>
              <p:cNvSpPr>
                <a:spLocks noChangeAspect="1" noChangeShapeType="1"/>
              </p:cNvSpPr>
              <p:nvPr/>
            </p:nvSpPr>
            <p:spPr bwMode="auto">
              <a:xfrm>
                <a:off x="5726" y="6547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5" name="Freeform 333"/>
              <p:cNvSpPr>
                <a:spLocks noChangeAspect="1"/>
              </p:cNvSpPr>
              <p:nvPr/>
            </p:nvSpPr>
            <p:spPr bwMode="auto">
              <a:xfrm>
                <a:off x="5717" y="6530"/>
                <a:ext cx="9" cy="17"/>
              </a:xfrm>
              <a:custGeom>
                <a:avLst/>
                <a:gdLst/>
                <a:ahLst/>
                <a:cxnLst>
                  <a:cxn ang="0">
                    <a:pos x="28" y="51"/>
                  </a:cxn>
                  <a:cxn ang="0">
                    <a:pos x="28" y="44"/>
                  </a:cxn>
                  <a:cxn ang="0">
                    <a:pos x="27" y="37"/>
                  </a:cxn>
                  <a:cxn ang="0">
                    <a:pos x="26" y="30"/>
                  </a:cxn>
                  <a:cxn ang="0">
                    <a:pos x="23" y="25"/>
                  </a:cxn>
                  <a:cxn ang="0">
                    <a:pos x="19" y="18"/>
                  </a:cxn>
                  <a:cxn ang="0">
                    <a:pos x="15" y="13"/>
                  </a:cxn>
                  <a:cxn ang="0">
                    <a:pos x="11" y="8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28" h="51">
                    <a:moveTo>
                      <a:pt x="28" y="51"/>
                    </a:moveTo>
                    <a:lnTo>
                      <a:pt x="28" y="44"/>
                    </a:lnTo>
                    <a:lnTo>
                      <a:pt x="27" y="37"/>
                    </a:lnTo>
                    <a:lnTo>
                      <a:pt x="26" y="30"/>
                    </a:lnTo>
                    <a:lnTo>
                      <a:pt x="23" y="25"/>
                    </a:lnTo>
                    <a:lnTo>
                      <a:pt x="19" y="18"/>
                    </a:lnTo>
                    <a:lnTo>
                      <a:pt x="15" y="13"/>
                    </a:lnTo>
                    <a:lnTo>
                      <a:pt x="11" y="8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6" name="Line 334"/>
              <p:cNvSpPr>
                <a:spLocks noChangeAspect="1" noChangeShapeType="1"/>
              </p:cNvSpPr>
              <p:nvPr/>
            </p:nvSpPr>
            <p:spPr bwMode="auto">
              <a:xfrm>
                <a:off x="5685" y="6509"/>
                <a:ext cx="32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7" name="Freeform 335"/>
              <p:cNvSpPr>
                <a:spLocks noChangeAspect="1"/>
              </p:cNvSpPr>
              <p:nvPr/>
            </p:nvSpPr>
            <p:spPr bwMode="auto">
              <a:xfrm>
                <a:off x="5667" y="6508"/>
                <a:ext cx="18" cy="11"/>
              </a:xfrm>
              <a:custGeom>
                <a:avLst/>
                <a:gdLst/>
                <a:ahLst/>
                <a:cxnLst>
                  <a:cxn ang="0">
                    <a:pos x="56" y="5"/>
                  </a:cxn>
                  <a:cxn ang="0">
                    <a:pos x="50" y="2"/>
                  </a:cxn>
                  <a:cxn ang="0">
                    <a:pos x="46" y="1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20" y="2"/>
                  </a:cxn>
                  <a:cxn ang="0">
                    <a:pos x="16" y="5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6" y="16"/>
                  </a:cxn>
                  <a:cxn ang="0">
                    <a:pos x="3" y="20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0" y="35"/>
                  </a:cxn>
                </a:cxnLst>
                <a:rect l="0" t="0" r="r" b="b"/>
                <a:pathLst>
                  <a:path w="56" h="35">
                    <a:moveTo>
                      <a:pt x="56" y="5"/>
                    </a:moveTo>
                    <a:lnTo>
                      <a:pt x="50" y="2"/>
                    </a:lnTo>
                    <a:lnTo>
                      <a:pt x="46" y="1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20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6" y="16"/>
                    </a:lnTo>
                    <a:lnTo>
                      <a:pt x="3" y="20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8" name="Line 336"/>
              <p:cNvSpPr>
                <a:spLocks noChangeAspect="1" noChangeShapeType="1"/>
              </p:cNvSpPr>
              <p:nvPr/>
            </p:nvSpPr>
            <p:spPr bwMode="auto">
              <a:xfrm flipV="1">
                <a:off x="5667" y="6519"/>
                <a:ext cx="1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9" name="Freeform 337"/>
              <p:cNvSpPr>
                <a:spLocks noChangeAspect="1"/>
              </p:cNvSpPr>
              <p:nvPr/>
            </p:nvSpPr>
            <p:spPr bwMode="auto">
              <a:xfrm>
                <a:off x="5655" y="6555"/>
                <a:ext cx="12" cy="12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5" y="37"/>
                  </a:cxn>
                  <a:cxn ang="0">
                    <a:pos x="11" y="35"/>
                  </a:cxn>
                  <a:cxn ang="0">
                    <a:pos x="15" y="34"/>
                  </a:cxn>
                  <a:cxn ang="0">
                    <a:pos x="19" y="31"/>
                  </a:cxn>
                  <a:cxn ang="0">
                    <a:pos x="24" y="28"/>
                  </a:cxn>
                  <a:cxn ang="0">
                    <a:pos x="27" y="24"/>
                  </a:cxn>
                  <a:cxn ang="0">
                    <a:pos x="31" y="20"/>
                  </a:cxn>
                  <a:cxn ang="0">
                    <a:pos x="32" y="15"/>
                  </a:cxn>
                  <a:cxn ang="0">
                    <a:pos x="35" y="11"/>
                  </a:cxn>
                  <a:cxn ang="0">
                    <a:pos x="35" y="6"/>
                  </a:cxn>
                  <a:cxn ang="0">
                    <a:pos x="36" y="0"/>
                  </a:cxn>
                </a:cxnLst>
                <a:rect l="0" t="0" r="r" b="b"/>
                <a:pathLst>
                  <a:path w="36" h="37">
                    <a:moveTo>
                      <a:pt x="0" y="37"/>
                    </a:moveTo>
                    <a:lnTo>
                      <a:pt x="5" y="37"/>
                    </a:lnTo>
                    <a:lnTo>
                      <a:pt x="11" y="35"/>
                    </a:lnTo>
                    <a:lnTo>
                      <a:pt x="15" y="34"/>
                    </a:lnTo>
                    <a:lnTo>
                      <a:pt x="19" y="31"/>
                    </a:lnTo>
                    <a:lnTo>
                      <a:pt x="24" y="28"/>
                    </a:lnTo>
                    <a:lnTo>
                      <a:pt x="27" y="24"/>
                    </a:lnTo>
                    <a:lnTo>
                      <a:pt x="31" y="20"/>
                    </a:lnTo>
                    <a:lnTo>
                      <a:pt x="32" y="15"/>
                    </a:lnTo>
                    <a:lnTo>
                      <a:pt x="35" y="11"/>
                    </a:lnTo>
                    <a:lnTo>
                      <a:pt x="35" y="6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0" name="Line 338"/>
              <p:cNvSpPr>
                <a:spLocks noChangeAspect="1" noChangeShapeType="1"/>
              </p:cNvSpPr>
              <p:nvPr/>
            </p:nvSpPr>
            <p:spPr bwMode="auto">
              <a:xfrm>
                <a:off x="5647" y="6567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1" name="Freeform 339"/>
              <p:cNvSpPr>
                <a:spLocks noChangeAspect="1"/>
              </p:cNvSpPr>
              <p:nvPr/>
            </p:nvSpPr>
            <p:spPr bwMode="auto">
              <a:xfrm>
                <a:off x="5527" y="6447"/>
                <a:ext cx="120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" y="33"/>
                  </a:cxn>
                  <a:cxn ang="0">
                    <a:pos x="2" y="49"/>
                  </a:cxn>
                  <a:cxn ang="0">
                    <a:pos x="5" y="65"/>
                  </a:cxn>
                  <a:cxn ang="0">
                    <a:pos x="8" y="81"/>
                  </a:cxn>
                  <a:cxn ang="0">
                    <a:pos x="12" y="96"/>
                  </a:cxn>
                  <a:cxn ang="0">
                    <a:pos x="17" y="112"/>
                  </a:cxn>
                  <a:cxn ang="0">
                    <a:pos x="22" y="127"/>
                  </a:cxn>
                  <a:cxn ang="0">
                    <a:pos x="28" y="142"/>
                  </a:cxn>
                  <a:cxn ang="0">
                    <a:pos x="35" y="156"/>
                  </a:cxn>
                  <a:cxn ang="0">
                    <a:pos x="43" y="171"/>
                  </a:cxn>
                  <a:cxn ang="0">
                    <a:pos x="49" y="185"/>
                  </a:cxn>
                  <a:cxn ang="0">
                    <a:pos x="59" y="198"/>
                  </a:cxn>
                  <a:cxn ang="0">
                    <a:pos x="68" y="212"/>
                  </a:cxn>
                  <a:cxn ang="0">
                    <a:pos x="78" y="225"/>
                  </a:cxn>
                  <a:cxn ang="0">
                    <a:pos x="88" y="237"/>
                  </a:cxn>
                  <a:cxn ang="0">
                    <a:pos x="99" y="249"/>
                  </a:cxn>
                  <a:cxn ang="0">
                    <a:pos x="110" y="260"/>
                  </a:cxn>
                  <a:cxn ang="0">
                    <a:pos x="122" y="271"/>
                  </a:cxn>
                  <a:cxn ang="0">
                    <a:pos x="134" y="282"/>
                  </a:cxn>
                  <a:cxn ang="0">
                    <a:pos x="148" y="291"/>
                  </a:cxn>
                  <a:cxn ang="0">
                    <a:pos x="160" y="300"/>
                  </a:cxn>
                  <a:cxn ang="0">
                    <a:pos x="175" y="308"/>
                  </a:cxn>
                  <a:cxn ang="0">
                    <a:pos x="188" y="316"/>
                  </a:cxn>
                  <a:cxn ang="0">
                    <a:pos x="203" y="325"/>
                  </a:cxn>
                  <a:cxn ang="0">
                    <a:pos x="218" y="331"/>
                  </a:cxn>
                  <a:cxn ang="0">
                    <a:pos x="232" y="337"/>
                  </a:cxn>
                  <a:cxn ang="0">
                    <a:pos x="247" y="342"/>
                  </a:cxn>
                  <a:cxn ang="0">
                    <a:pos x="262" y="346"/>
                  </a:cxn>
                  <a:cxn ang="0">
                    <a:pos x="278" y="350"/>
                  </a:cxn>
                  <a:cxn ang="0">
                    <a:pos x="294" y="354"/>
                  </a:cxn>
                  <a:cxn ang="0">
                    <a:pos x="311" y="357"/>
                  </a:cxn>
                  <a:cxn ang="0">
                    <a:pos x="325" y="358"/>
                  </a:cxn>
                  <a:cxn ang="0">
                    <a:pos x="342" y="360"/>
                  </a:cxn>
                  <a:cxn ang="0">
                    <a:pos x="358" y="360"/>
                  </a:cxn>
                </a:cxnLst>
                <a:rect l="0" t="0" r="r" b="b"/>
                <a:pathLst>
                  <a:path w="358" h="360">
                    <a:moveTo>
                      <a:pt x="0" y="0"/>
                    </a:moveTo>
                    <a:lnTo>
                      <a:pt x="0" y="16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5" y="65"/>
                    </a:lnTo>
                    <a:lnTo>
                      <a:pt x="8" y="81"/>
                    </a:lnTo>
                    <a:lnTo>
                      <a:pt x="12" y="96"/>
                    </a:lnTo>
                    <a:lnTo>
                      <a:pt x="17" y="112"/>
                    </a:lnTo>
                    <a:lnTo>
                      <a:pt x="22" y="127"/>
                    </a:lnTo>
                    <a:lnTo>
                      <a:pt x="28" y="142"/>
                    </a:lnTo>
                    <a:lnTo>
                      <a:pt x="35" y="156"/>
                    </a:lnTo>
                    <a:lnTo>
                      <a:pt x="43" y="171"/>
                    </a:lnTo>
                    <a:lnTo>
                      <a:pt x="49" y="185"/>
                    </a:lnTo>
                    <a:lnTo>
                      <a:pt x="59" y="198"/>
                    </a:lnTo>
                    <a:lnTo>
                      <a:pt x="68" y="212"/>
                    </a:lnTo>
                    <a:lnTo>
                      <a:pt x="78" y="225"/>
                    </a:lnTo>
                    <a:lnTo>
                      <a:pt x="88" y="237"/>
                    </a:lnTo>
                    <a:lnTo>
                      <a:pt x="99" y="249"/>
                    </a:lnTo>
                    <a:lnTo>
                      <a:pt x="110" y="260"/>
                    </a:lnTo>
                    <a:lnTo>
                      <a:pt x="122" y="271"/>
                    </a:lnTo>
                    <a:lnTo>
                      <a:pt x="134" y="282"/>
                    </a:lnTo>
                    <a:lnTo>
                      <a:pt x="148" y="291"/>
                    </a:lnTo>
                    <a:lnTo>
                      <a:pt x="160" y="300"/>
                    </a:lnTo>
                    <a:lnTo>
                      <a:pt x="175" y="308"/>
                    </a:lnTo>
                    <a:lnTo>
                      <a:pt x="188" y="316"/>
                    </a:lnTo>
                    <a:lnTo>
                      <a:pt x="203" y="325"/>
                    </a:lnTo>
                    <a:lnTo>
                      <a:pt x="218" y="331"/>
                    </a:lnTo>
                    <a:lnTo>
                      <a:pt x="232" y="337"/>
                    </a:lnTo>
                    <a:lnTo>
                      <a:pt x="247" y="342"/>
                    </a:lnTo>
                    <a:lnTo>
                      <a:pt x="262" y="346"/>
                    </a:lnTo>
                    <a:lnTo>
                      <a:pt x="278" y="350"/>
                    </a:lnTo>
                    <a:lnTo>
                      <a:pt x="294" y="354"/>
                    </a:lnTo>
                    <a:lnTo>
                      <a:pt x="311" y="357"/>
                    </a:lnTo>
                    <a:lnTo>
                      <a:pt x="325" y="358"/>
                    </a:lnTo>
                    <a:lnTo>
                      <a:pt x="342" y="360"/>
                    </a:lnTo>
                    <a:lnTo>
                      <a:pt x="358" y="3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2" name="Line 340"/>
              <p:cNvSpPr>
                <a:spLocks noChangeAspect="1" noChangeShapeType="1"/>
              </p:cNvSpPr>
              <p:nvPr/>
            </p:nvSpPr>
            <p:spPr bwMode="auto">
              <a:xfrm>
                <a:off x="5527" y="6395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3" name="Freeform 341"/>
              <p:cNvSpPr>
                <a:spLocks noChangeAspect="1"/>
              </p:cNvSpPr>
              <p:nvPr/>
            </p:nvSpPr>
            <p:spPr bwMode="auto">
              <a:xfrm>
                <a:off x="5527" y="6378"/>
                <a:ext cx="10" cy="1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4" y="4"/>
                  </a:cxn>
                  <a:cxn ang="0">
                    <a:pos x="18" y="8"/>
                  </a:cxn>
                  <a:cxn ang="0">
                    <a:pos x="13" y="13"/>
                  </a:cxn>
                  <a:cxn ang="0">
                    <a:pos x="9" y="19"/>
                  </a:cxn>
                  <a:cxn ang="0">
                    <a:pos x="5" y="24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4"/>
                  </a:cxn>
                  <a:cxn ang="0">
                    <a:pos x="0" y="51"/>
                  </a:cxn>
                </a:cxnLst>
                <a:rect l="0" t="0" r="r" b="b"/>
                <a:pathLst>
                  <a:path w="29" h="51">
                    <a:moveTo>
                      <a:pt x="29" y="0"/>
                    </a:moveTo>
                    <a:lnTo>
                      <a:pt x="24" y="4"/>
                    </a:lnTo>
                    <a:lnTo>
                      <a:pt x="18" y="8"/>
                    </a:lnTo>
                    <a:lnTo>
                      <a:pt x="13" y="13"/>
                    </a:lnTo>
                    <a:lnTo>
                      <a:pt x="9" y="19"/>
                    </a:lnTo>
                    <a:lnTo>
                      <a:pt x="5" y="24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4"/>
                    </a:lnTo>
                    <a:lnTo>
                      <a:pt x="0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4" name="Line 342"/>
              <p:cNvSpPr>
                <a:spLocks noChangeAspect="1" noChangeShapeType="1"/>
              </p:cNvSpPr>
              <p:nvPr/>
            </p:nvSpPr>
            <p:spPr bwMode="auto">
              <a:xfrm flipH="1">
                <a:off x="5537" y="6313"/>
                <a:ext cx="112" cy="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5" name="Freeform 343"/>
              <p:cNvSpPr>
                <a:spLocks noChangeAspect="1"/>
              </p:cNvSpPr>
              <p:nvPr/>
            </p:nvSpPr>
            <p:spPr bwMode="auto">
              <a:xfrm>
                <a:off x="5649" y="6312"/>
                <a:ext cx="18" cy="12"/>
              </a:xfrm>
              <a:custGeom>
                <a:avLst/>
                <a:gdLst/>
                <a:ahLst/>
                <a:cxnLst>
                  <a:cxn ang="0">
                    <a:pos x="54" y="35"/>
                  </a:cxn>
                  <a:cxn ang="0">
                    <a:pos x="53" y="31"/>
                  </a:cxn>
                  <a:cxn ang="0">
                    <a:pos x="53" y="25"/>
                  </a:cxn>
                  <a:cxn ang="0">
                    <a:pos x="50" y="20"/>
                  </a:cxn>
                  <a:cxn ang="0">
                    <a:pos x="49" y="16"/>
                  </a:cxn>
                  <a:cxn ang="0">
                    <a:pos x="46" y="12"/>
                  </a:cxn>
                  <a:cxn ang="0">
                    <a:pos x="42" y="8"/>
                  </a:cxn>
                  <a:cxn ang="0">
                    <a:pos x="38" y="5"/>
                  </a:cxn>
                  <a:cxn ang="0">
                    <a:pos x="34" y="3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4" y="3"/>
                  </a:cxn>
                  <a:cxn ang="0">
                    <a:pos x="0" y="4"/>
                  </a:cxn>
                </a:cxnLst>
                <a:rect l="0" t="0" r="r" b="b"/>
                <a:pathLst>
                  <a:path w="54" h="35">
                    <a:moveTo>
                      <a:pt x="54" y="35"/>
                    </a:moveTo>
                    <a:lnTo>
                      <a:pt x="53" y="31"/>
                    </a:lnTo>
                    <a:lnTo>
                      <a:pt x="53" y="25"/>
                    </a:lnTo>
                    <a:lnTo>
                      <a:pt x="50" y="20"/>
                    </a:lnTo>
                    <a:lnTo>
                      <a:pt x="49" y="16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5"/>
                    </a:lnTo>
                    <a:lnTo>
                      <a:pt x="34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3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6" name="Line 344"/>
              <p:cNvSpPr>
                <a:spLocks noChangeAspect="1" noChangeShapeType="1"/>
              </p:cNvSpPr>
              <p:nvPr/>
            </p:nvSpPr>
            <p:spPr bwMode="auto">
              <a:xfrm flipV="1">
                <a:off x="5667" y="6324"/>
                <a:ext cx="1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7" name="Freeform 345"/>
              <p:cNvSpPr>
                <a:spLocks noChangeAspect="1"/>
              </p:cNvSpPr>
              <p:nvPr/>
            </p:nvSpPr>
            <p:spPr bwMode="auto">
              <a:xfrm>
                <a:off x="5667" y="6368"/>
                <a:ext cx="18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3" y="16"/>
                  </a:cxn>
                  <a:cxn ang="0">
                    <a:pos x="6" y="20"/>
                  </a:cxn>
                  <a:cxn ang="0">
                    <a:pos x="8" y="24"/>
                  </a:cxn>
                  <a:cxn ang="0">
                    <a:pos x="12" y="28"/>
                  </a:cxn>
                  <a:cxn ang="0">
                    <a:pos x="16" y="31"/>
                  </a:cxn>
                  <a:cxn ang="0">
                    <a:pos x="20" y="33"/>
                  </a:cxn>
                  <a:cxn ang="0">
                    <a:pos x="26" y="35"/>
                  </a:cxn>
                  <a:cxn ang="0">
                    <a:pos x="30" y="36"/>
                  </a:cxn>
                  <a:cxn ang="0">
                    <a:pos x="35" y="36"/>
                  </a:cxn>
                  <a:cxn ang="0">
                    <a:pos x="41" y="36"/>
                  </a:cxn>
                  <a:cxn ang="0">
                    <a:pos x="46" y="35"/>
                  </a:cxn>
                  <a:cxn ang="0">
                    <a:pos x="50" y="33"/>
                  </a:cxn>
                  <a:cxn ang="0">
                    <a:pos x="56" y="31"/>
                  </a:cxn>
                </a:cxnLst>
                <a:rect l="0" t="0" r="r" b="b"/>
                <a:pathLst>
                  <a:path w="56" h="36">
                    <a:moveTo>
                      <a:pt x="0" y="0"/>
                    </a:moveTo>
                    <a:lnTo>
                      <a:pt x="0" y="5"/>
                    </a:lnTo>
                    <a:lnTo>
                      <a:pt x="2" y="10"/>
                    </a:lnTo>
                    <a:lnTo>
                      <a:pt x="3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2" y="28"/>
                    </a:lnTo>
                    <a:lnTo>
                      <a:pt x="16" y="31"/>
                    </a:lnTo>
                    <a:lnTo>
                      <a:pt x="20" y="33"/>
                    </a:lnTo>
                    <a:lnTo>
                      <a:pt x="26" y="35"/>
                    </a:lnTo>
                    <a:lnTo>
                      <a:pt x="30" y="36"/>
                    </a:lnTo>
                    <a:lnTo>
                      <a:pt x="35" y="36"/>
                    </a:lnTo>
                    <a:lnTo>
                      <a:pt x="41" y="36"/>
                    </a:lnTo>
                    <a:lnTo>
                      <a:pt x="46" y="35"/>
                    </a:lnTo>
                    <a:lnTo>
                      <a:pt x="50" y="33"/>
                    </a:lnTo>
                    <a:lnTo>
                      <a:pt x="56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8" name="Line 346"/>
              <p:cNvSpPr>
                <a:spLocks noChangeAspect="1" noChangeShapeType="1"/>
              </p:cNvSpPr>
              <p:nvPr/>
            </p:nvSpPr>
            <p:spPr bwMode="auto">
              <a:xfrm flipH="1">
                <a:off x="5685" y="6358"/>
                <a:ext cx="32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9" name="Freeform 347"/>
              <p:cNvSpPr>
                <a:spLocks noChangeAspect="1"/>
              </p:cNvSpPr>
              <p:nvPr/>
            </p:nvSpPr>
            <p:spPr bwMode="auto">
              <a:xfrm>
                <a:off x="5717" y="6341"/>
                <a:ext cx="9" cy="1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5" y="47"/>
                  </a:cxn>
                  <a:cxn ang="0">
                    <a:pos x="11" y="42"/>
                  </a:cxn>
                  <a:cxn ang="0">
                    <a:pos x="15" y="38"/>
                  </a:cxn>
                  <a:cxn ang="0">
                    <a:pos x="19" y="32"/>
                  </a:cxn>
                  <a:cxn ang="0">
                    <a:pos x="23" y="26"/>
                  </a:cxn>
                  <a:cxn ang="0">
                    <a:pos x="26" y="20"/>
                  </a:cxn>
                  <a:cxn ang="0">
                    <a:pos x="27" y="13"/>
                  </a:cxn>
                  <a:cxn ang="0">
                    <a:pos x="28" y="7"/>
                  </a:cxn>
                  <a:cxn ang="0">
                    <a:pos x="28" y="0"/>
                  </a:cxn>
                </a:cxnLst>
                <a:rect l="0" t="0" r="r" b="b"/>
                <a:pathLst>
                  <a:path w="28" h="51">
                    <a:moveTo>
                      <a:pt x="0" y="51"/>
                    </a:moveTo>
                    <a:lnTo>
                      <a:pt x="5" y="47"/>
                    </a:lnTo>
                    <a:lnTo>
                      <a:pt x="11" y="42"/>
                    </a:lnTo>
                    <a:lnTo>
                      <a:pt x="15" y="38"/>
                    </a:lnTo>
                    <a:lnTo>
                      <a:pt x="19" y="32"/>
                    </a:lnTo>
                    <a:lnTo>
                      <a:pt x="23" y="26"/>
                    </a:lnTo>
                    <a:lnTo>
                      <a:pt x="26" y="20"/>
                    </a:lnTo>
                    <a:lnTo>
                      <a:pt x="27" y="13"/>
                    </a:lnTo>
                    <a:lnTo>
                      <a:pt x="28" y="7"/>
                    </a:lnTo>
                    <a:lnTo>
                      <a:pt x="2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0" name="Line 348"/>
              <p:cNvSpPr>
                <a:spLocks noChangeAspect="1" noChangeShapeType="1"/>
              </p:cNvSpPr>
              <p:nvPr/>
            </p:nvSpPr>
            <p:spPr bwMode="auto">
              <a:xfrm>
                <a:off x="5726" y="6232"/>
                <a:ext cx="1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1" name="Freeform 349"/>
              <p:cNvSpPr>
                <a:spLocks noChangeAspect="1"/>
              </p:cNvSpPr>
              <p:nvPr/>
            </p:nvSpPr>
            <p:spPr bwMode="auto">
              <a:xfrm>
                <a:off x="5714" y="6220"/>
                <a:ext cx="12" cy="12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36" y="31"/>
                  </a:cxn>
                  <a:cxn ang="0">
                    <a:pos x="35" y="27"/>
                  </a:cxn>
                  <a:cxn ang="0">
                    <a:pos x="34" y="22"/>
                  </a:cxn>
                  <a:cxn ang="0">
                    <a:pos x="31" y="17"/>
                  </a:cxn>
                  <a:cxn ang="0">
                    <a:pos x="28" y="13"/>
                  </a:cxn>
                  <a:cxn ang="0">
                    <a:pos x="24" y="9"/>
                  </a:cxn>
                  <a:cxn ang="0">
                    <a:pos x="20" y="7"/>
                  </a:cxn>
                  <a:cxn ang="0">
                    <a:pos x="15" y="4"/>
                  </a:cxn>
                  <a:cxn ang="0">
                    <a:pos x="11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36" h="36">
                    <a:moveTo>
                      <a:pt x="36" y="36"/>
                    </a:moveTo>
                    <a:lnTo>
                      <a:pt x="36" y="31"/>
                    </a:lnTo>
                    <a:lnTo>
                      <a:pt x="35" y="27"/>
                    </a:lnTo>
                    <a:lnTo>
                      <a:pt x="34" y="22"/>
                    </a:lnTo>
                    <a:lnTo>
                      <a:pt x="31" y="17"/>
                    </a:lnTo>
                    <a:lnTo>
                      <a:pt x="28" y="13"/>
                    </a:lnTo>
                    <a:lnTo>
                      <a:pt x="24" y="9"/>
                    </a:lnTo>
                    <a:lnTo>
                      <a:pt x="20" y="7"/>
                    </a:lnTo>
                    <a:lnTo>
                      <a:pt x="15" y="4"/>
                    </a:lnTo>
                    <a:lnTo>
                      <a:pt x="11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2" name="Line 350"/>
              <p:cNvSpPr>
                <a:spLocks noChangeAspect="1" noChangeShapeType="1"/>
              </p:cNvSpPr>
              <p:nvPr/>
            </p:nvSpPr>
            <p:spPr bwMode="auto">
              <a:xfrm>
                <a:off x="5687" y="6220"/>
                <a:ext cx="2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3" name="Line 351"/>
              <p:cNvSpPr>
                <a:spLocks noChangeAspect="1" noChangeShapeType="1"/>
              </p:cNvSpPr>
              <p:nvPr/>
            </p:nvSpPr>
            <p:spPr bwMode="auto">
              <a:xfrm flipV="1">
                <a:off x="5523" y="6220"/>
                <a:ext cx="16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4" name="Freeform 352"/>
              <p:cNvSpPr>
                <a:spLocks noChangeAspect="1"/>
              </p:cNvSpPr>
              <p:nvPr/>
            </p:nvSpPr>
            <p:spPr bwMode="auto">
              <a:xfrm>
                <a:off x="5168" y="6264"/>
                <a:ext cx="355" cy="462"/>
              </a:xfrm>
              <a:custGeom>
                <a:avLst/>
                <a:gdLst/>
                <a:ahLst/>
                <a:cxnLst>
                  <a:cxn ang="0">
                    <a:pos x="1064" y="0"/>
                  </a:cxn>
                  <a:cxn ang="0">
                    <a:pos x="1033" y="9"/>
                  </a:cxn>
                  <a:cxn ang="0">
                    <a:pos x="1001" y="19"/>
                  </a:cxn>
                  <a:cxn ang="0">
                    <a:pos x="970" y="29"/>
                  </a:cxn>
                  <a:cxn ang="0">
                    <a:pos x="939" y="40"/>
                  </a:cxn>
                  <a:cxn ang="0">
                    <a:pos x="908" y="52"/>
                  </a:cxn>
                  <a:cxn ang="0">
                    <a:pos x="877" y="64"/>
                  </a:cxn>
                  <a:cxn ang="0">
                    <a:pos x="847" y="78"/>
                  </a:cxn>
                  <a:cxn ang="0">
                    <a:pos x="818" y="91"/>
                  </a:cxn>
                  <a:cxn ang="0">
                    <a:pos x="788" y="106"/>
                  </a:cxn>
                  <a:cxn ang="0">
                    <a:pos x="758" y="121"/>
                  </a:cxn>
                  <a:cxn ang="0">
                    <a:pos x="730" y="137"/>
                  </a:cxn>
                  <a:cxn ang="0">
                    <a:pos x="701" y="153"/>
                  </a:cxn>
                  <a:cxn ang="0">
                    <a:pos x="672" y="171"/>
                  </a:cxn>
                  <a:cxn ang="0">
                    <a:pos x="645" y="188"/>
                  </a:cxn>
                  <a:cxn ang="0">
                    <a:pos x="618" y="207"/>
                  </a:cxn>
                  <a:cxn ang="0">
                    <a:pos x="591" y="226"/>
                  </a:cxn>
                  <a:cxn ang="0">
                    <a:pos x="565" y="246"/>
                  </a:cxn>
                  <a:cxn ang="0">
                    <a:pos x="539" y="266"/>
                  </a:cxn>
                  <a:cxn ang="0">
                    <a:pos x="513" y="288"/>
                  </a:cxn>
                  <a:cxn ang="0">
                    <a:pos x="488" y="309"/>
                  </a:cxn>
                  <a:cxn ang="0">
                    <a:pos x="464" y="331"/>
                  </a:cxn>
                  <a:cxn ang="0">
                    <a:pos x="439" y="354"/>
                  </a:cxn>
                  <a:cxn ang="0">
                    <a:pos x="416" y="377"/>
                  </a:cxn>
                  <a:cxn ang="0">
                    <a:pos x="394" y="401"/>
                  </a:cxn>
                  <a:cxn ang="0">
                    <a:pos x="371" y="425"/>
                  </a:cxn>
                  <a:cxn ang="0">
                    <a:pos x="349" y="449"/>
                  </a:cxn>
                  <a:cxn ang="0">
                    <a:pos x="328" y="475"/>
                  </a:cxn>
                  <a:cxn ang="0">
                    <a:pos x="307" y="500"/>
                  </a:cxn>
                  <a:cxn ang="0">
                    <a:pos x="287" y="526"/>
                  </a:cxn>
                  <a:cxn ang="0">
                    <a:pos x="267" y="553"/>
                  </a:cxn>
                  <a:cxn ang="0">
                    <a:pos x="248" y="580"/>
                  </a:cxn>
                  <a:cxn ang="0">
                    <a:pos x="231" y="607"/>
                  </a:cxn>
                  <a:cxn ang="0">
                    <a:pos x="213" y="635"/>
                  </a:cxn>
                  <a:cxn ang="0">
                    <a:pos x="196" y="663"/>
                  </a:cxn>
                  <a:cxn ang="0">
                    <a:pos x="179" y="693"/>
                  </a:cxn>
                  <a:cxn ang="0">
                    <a:pos x="163" y="721"/>
                  </a:cxn>
                  <a:cxn ang="0">
                    <a:pos x="148" y="751"/>
                  </a:cxn>
                  <a:cxn ang="0">
                    <a:pos x="135" y="780"/>
                  </a:cxn>
                  <a:cxn ang="0">
                    <a:pos x="122" y="810"/>
                  </a:cxn>
                  <a:cxn ang="0">
                    <a:pos x="108" y="841"/>
                  </a:cxn>
                  <a:cxn ang="0">
                    <a:pos x="96" y="872"/>
                  </a:cxn>
                  <a:cxn ang="0">
                    <a:pos x="84" y="903"/>
                  </a:cxn>
                  <a:cxn ang="0">
                    <a:pos x="73" y="934"/>
                  </a:cxn>
                  <a:cxn ang="0">
                    <a:pos x="64" y="965"/>
                  </a:cxn>
                  <a:cxn ang="0">
                    <a:pos x="54" y="997"/>
                  </a:cxn>
                  <a:cxn ang="0">
                    <a:pos x="46" y="1028"/>
                  </a:cxn>
                  <a:cxn ang="0">
                    <a:pos x="38" y="1060"/>
                  </a:cxn>
                  <a:cxn ang="0">
                    <a:pos x="30" y="1093"/>
                  </a:cxn>
                  <a:cxn ang="0">
                    <a:pos x="25" y="1125"/>
                  </a:cxn>
                  <a:cxn ang="0">
                    <a:pos x="19" y="1157"/>
                  </a:cxn>
                  <a:cxn ang="0">
                    <a:pos x="14" y="1189"/>
                  </a:cxn>
                  <a:cxn ang="0">
                    <a:pos x="10" y="1223"/>
                  </a:cxn>
                  <a:cxn ang="0">
                    <a:pos x="6" y="1255"/>
                  </a:cxn>
                  <a:cxn ang="0">
                    <a:pos x="3" y="1289"/>
                  </a:cxn>
                  <a:cxn ang="0">
                    <a:pos x="2" y="1321"/>
                  </a:cxn>
                  <a:cxn ang="0">
                    <a:pos x="0" y="1355"/>
                  </a:cxn>
                  <a:cxn ang="0">
                    <a:pos x="0" y="1387"/>
                  </a:cxn>
                </a:cxnLst>
                <a:rect l="0" t="0" r="r" b="b"/>
                <a:pathLst>
                  <a:path w="1064" h="1387">
                    <a:moveTo>
                      <a:pt x="1064" y="0"/>
                    </a:moveTo>
                    <a:lnTo>
                      <a:pt x="1033" y="9"/>
                    </a:lnTo>
                    <a:lnTo>
                      <a:pt x="1001" y="19"/>
                    </a:lnTo>
                    <a:lnTo>
                      <a:pt x="970" y="29"/>
                    </a:lnTo>
                    <a:lnTo>
                      <a:pt x="939" y="40"/>
                    </a:lnTo>
                    <a:lnTo>
                      <a:pt x="908" y="52"/>
                    </a:lnTo>
                    <a:lnTo>
                      <a:pt x="877" y="64"/>
                    </a:lnTo>
                    <a:lnTo>
                      <a:pt x="847" y="78"/>
                    </a:lnTo>
                    <a:lnTo>
                      <a:pt x="818" y="91"/>
                    </a:lnTo>
                    <a:lnTo>
                      <a:pt x="788" y="106"/>
                    </a:lnTo>
                    <a:lnTo>
                      <a:pt x="758" y="121"/>
                    </a:lnTo>
                    <a:lnTo>
                      <a:pt x="730" y="137"/>
                    </a:lnTo>
                    <a:lnTo>
                      <a:pt x="701" y="153"/>
                    </a:lnTo>
                    <a:lnTo>
                      <a:pt x="672" y="171"/>
                    </a:lnTo>
                    <a:lnTo>
                      <a:pt x="645" y="188"/>
                    </a:lnTo>
                    <a:lnTo>
                      <a:pt x="618" y="207"/>
                    </a:lnTo>
                    <a:lnTo>
                      <a:pt x="591" y="226"/>
                    </a:lnTo>
                    <a:lnTo>
                      <a:pt x="565" y="246"/>
                    </a:lnTo>
                    <a:lnTo>
                      <a:pt x="539" y="266"/>
                    </a:lnTo>
                    <a:lnTo>
                      <a:pt x="513" y="288"/>
                    </a:lnTo>
                    <a:lnTo>
                      <a:pt x="488" y="309"/>
                    </a:lnTo>
                    <a:lnTo>
                      <a:pt x="464" y="331"/>
                    </a:lnTo>
                    <a:lnTo>
                      <a:pt x="439" y="354"/>
                    </a:lnTo>
                    <a:lnTo>
                      <a:pt x="416" y="377"/>
                    </a:lnTo>
                    <a:lnTo>
                      <a:pt x="394" y="401"/>
                    </a:lnTo>
                    <a:lnTo>
                      <a:pt x="371" y="425"/>
                    </a:lnTo>
                    <a:lnTo>
                      <a:pt x="349" y="449"/>
                    </a:lnTo>
                    <a:lnTo>
                      <a:pt x="328" y="475"/>
                    </a:lnTo>
                    <a:lnTo>
                      <a:pt x="307" y="500"/>
                    </a:lnTo>
                    <a:lnTo>
                      <a:pt x="287" y="526"/>
                    </a:lnTo>
                    <a:lnTo>
                      <a:pt x="267" y="553"/>
                    </a:lnTo>
                    <a:lnTo>
                      <a:pt x="248" y="580"/>
                    </a:lnTo>
                    <a:lnTo>
                      <a:pt x="231" y="607"/>
                    </a:lnTo>
                    <a:lnTo>
                      <a:pt x="213" y="635"/>
                    </a:lnTo>
                    <a:lnTo>
                      <a:pt x="196" y="663"/>
                    </a:lnTo>
                    <a:lnTo>
                      <a:pt x="179" y="693"/>
                    </a:lnTo>
                    <a:lnTo>
                      <a:pt x="163" y="721"/>
                    </a:lnTo>
                    <a:lnTo>
                      <a:pt x="148" y="751"/>
                    </a:lnTo>
                    <a:lnTo>
                      <a:pt x="135" y="780"/>
                    </a:lnTo>
                    <a:lnTo>
                      <a:pt x="122" y="810"/>
                    </a:lnTo>
                    <a:lnTo>
                      <a:pt x="108" y="841"/>
                    </a:lnTo>
                    <a:lnTo>
                      <a:pt x="96" y="872"/>
                    </a:lnTo>
                    <a:lnTo>
                      <a:pt x="84" y="903"/>
                    </a:lnTo>
                    <a:lnTo>
                      <a:pt x="73" y="934"/>
                    </a:lnTo>
                    <a:lnTo>
                      <a:pt x="64" y="965"/>
                    </a:lnTo>
                    <a:lnTo>
                      <a:pt x="54" y="997"/>
                    </a:lnTo>
                    <a:lnTo>
                      <a:pt x="46" y="1028"/>
                    </a:lnTo>
                    <a:lnTo>
                      <a:pt x="38" y="1060"/>
                    </a:lnTo>
                    <a:lnTo>
                      <a:pt x="30" y="1093"/>
                    </a:lnTo>
                    <a:lnTo>
                      <a:pt x="25" y="1125"/>
                    </a:lnTo>
                    <a:lnTo>
                      <a:pt x="19" y="1157"/>
                    </a:lnTo>
                    <a:lnTo>
                      <a:pt x="14" y="1189"/>
                    </a:lnTo>
                    <a:lnTo>
                      <a:pt x="10" y="1223"/>
                    </a:lnTo>
                    <a:lnTo>
                      <a:pt x="6" y="1255"/>
                    </a:lnTo>
                    <a:lnTo>
                      <a:pt x="3" y="1289"/>
                    </a:lnTo>
                    <a:lnTo>
                      <a:pt x="2" y="1321"/>
                    </a:lnTo>
                    <a:lnTo>
                      <a:pt x="0" y="1355"/>
                    </a:lnTo>
                    <a:lnTo>
                      <a:pt x="0" y="138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5" name="Line 353"/>
              <p:cNvSpPr>
                <a:spLocks noChangeAspect="1" noChangeShapeType="1"/>
              </p:cNvSpPr>
              <p:nvPr/>
            </p:nvSpPr>
            <p:spPr bwMode="auto">
              <a:xfrm flipV="1">
                <a:off x="5168" y="6726"/>
                <a:ext cx="1" cy="210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6" name="Freeform 354"/>
              <p:cNvSpPr>
                <a:spLocks noChangeAspect="1"/>
              </p:cNvSpPr>
              <p:nvPr/>
            </p:nvSpPr>
            <p:spPr bwMode="auto">
              <a:xfrm>
                <a:off x="5168" y="8833"/>
                <a:ext cx="21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3"/>
                  </a:cxn>
                  <a:cxn ang="0">
                    <a:pos x="3" y="20"/>
                  </a:cxn>
                  <a:cxn ang="0">
                    <a:pos x="6" y="26"/>
                  </a:cxn>
                  <a:cxn ang="0">
                    <a:pos x="10" y="32"/>
                  </a:cxn>
                  <a:cxn ang="0">
                    <a:pos x="14" y="37"/>
                  </a:cxn>
                  <a:cxn ang="0">
                    <a:pos x="18" y="43"/>
                  </a:cxn>
                  <a:cxn ang="0">
                    <a:pos x="23" y="47"/>
                  </a:cxn>
                  <a:cxn ang="0">
                    <a:pos x="29" y="51"/>
                  </a:cxn>
                  <a:cxn ang="0">
                    <a:pos x="35" y="55"/>
                  </a:cxn>
                  <a:cxn ang="0">
                    <a:pos x="42" y="56"/>
                  </a:cxn>
                  <a:cxn ang="0">
                    <a:pos x="49" y="59"/>
                  </a:cxn>
                  <a:cxn ang="0">
                    <a:pos x="56" y="59"/>
                  </a:cxn>
                  <a:cxn ang="0">
                    <a:pos x="62" y="59"/>
                  </a:cxn>
                </a:cxnLst>
                <a:rect l="0" t="0" r="r" b="b"/>
                <a:pathLst>
                  <a:path w="62" h="59">
                    <a:moveTo>
                      <a:pt x="0" y="0"/>
                    </a:moveTo>
                    <a:lnTo>
                      <a:pt x="0" y="6"/>
                    </a:lnTo>
                    <a:lnTo>
                      <a:pt x="2" y="13"/>
                    </a:lnTo>
                    <a:lnTo>
                      <a:pt x="3" y="20"/>
                    </a:lnTo>
                    <a:lnTo>
                      <a:pt x="6" y="26"/>
                    </a:lnTo>
                    <a:lnTo>
                      <a:pt x="10" y="32"/>
                    </a:lnTo>
                    <a:lnTo>
                      <a:pt x="14" y="37"/>
                    </a:lnTo>
                    <a:lnTo>
                      <a:pt x="18" y="43"/>
                    </a:lnTo>
                    <a:lnTo>
                      <a:pt x="23" y="47"/>
                    </a:lnTo>
                    <a:lnTo>
                      <a:pt x="29" y="51"/>
                    </a:lnTo>
                    <a:lnTo>
                      <a:pt x="35" y="55"/>
                    </a:lnTo>
                    <a:lnTo>
                      <a:pt x="42" y="56"/>
                    </a:lnTo>
                    <a:lnTo>
                      <a:pt x="49" y="59"/>
                    </a:lnTo>
                    <a:lnTo>
                      <a:pt x="56" y="59"/>
                    </a:lnTo>
                    <a:lnTo>
                      <a:pt x="62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7" name="Line 355"/>
              <p:cNvSpPr>
                <a:spLocks noChangeAspect="1" noChangeShapeType="1"/>
              </p:cNvSpPr>
              <p:nvPr/>
            </p:nvSpPr>
            <p:spPr bwMode="auto">
              <a:xfrm flipH="1">
                <a:off x="5189" y="8849"/>
                <a:ext cx="119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8" name="Freeform 356"/>
              <p:cNvSpPr>
                <a:spLocks noChangeAspect="1"/>
              </p:cNvSpPr>
              <p:nvPr/>
            </p:nvSpPr>
            <p:spPr bwMode="auto">
              <a:xfrm>
                <a:off x="5308" y="8829"/>
                <a:ext cx="19" cy="2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7" y="60"/>
                  </a:cxn>
                  <a:cxn ang="0">
                    <a:pos x="14" y="58"/>
                  </a:cxn>
                  <a:cxn ang="0">
                    <a:pos x="21" y="56"/>
                  </a:cxn>
                  <a:cxn ang="0">
                    <a:pos x="26" y="53"/>
                  </a:cxn>
                  <a:cxn ang="0">
                    <a:pos x="31" y="50"/>
                  </a:cxn>
                  <a:cxn ang="0">
                    <a:pos x="37" y="46"/>
                  </a:cxn>
                  <a:cxn ang="0">
                    <a:pos x="42" y="42"/>
                  </a:cxn>
                  <a:cxn ang="0">
                    <a:pos x="46" y="37"/>
                  </a:cxn>
                  <a:cxn ang="0">
                    <a:pos x="50" y="31"/>
                  </a:cxn>
                  <a:cxn ang="0">
                    <a:pos x="53" y="26"/>
                  </a:cxn>
                  <a:cxn ang="0">
                    <a:pos x="56" y="19"/>
                  </a:cxn>
                  <a:cxn ang="0">
                    <a:pos x="57" y="13"/>
                  </a:cxn>
                  <a:cxn ang="0">
                    <a:pos x="58" y="7"/>
                  </a:cxn>
                  <a:cxn ang="0">
                    <a:pos x="58" y="0"/>
                  </a:cxn>
                </a:cxnLst>
                <a:rect l="0" t="0" r="r" b="b"/>
                <a:pathLst>
                  <a:path w="58" h="60">
                    <a:moveTo>
                      <a:pt x="0" y="60"/>
                    </a:moveTo>
                    <a:lnTo>
                      <a:pt x="7" y="60"/>
                    </a:lnTo>
                    <a:lnTo>
                      <a:pt x="14" y="58"/>
                    </a:lnTo>
                    <a:lnTo>
                      <a:pt x="21" y="56"/>
                    </a:lnTo>
                    <a:lnTo>
                      <a:pt x="26" y="53"/>
                    </a:lnTo>
                    <a:lnTo>
                      <a:pt x="31" y="50"/>
                    </a:lnTo>
                    <a:lnTo>
                      <a:pt x="37" y="46"/>
                    </a:lnTo>
                    <a:lnTo>
                      <a:pt x="42" y="42"/>
                    </a:lnTo>
                    <a:lnTo>
                      <a:pt x="46" y="37"/>
                    </a:lnTo>
                    <a:lnTo>
                      <a:pt x="50" y="31"/>
                    </a:lnTo>
                    <a:lnTo>
                      <a:pt x="53" y="26"/>
                    </a:lnTo>
                    <a:lnTo>
                      <a:pt x="56" y="19"/>
                    </a:lnTo>
                    <a:lnTo>
                      <a:pt x="57" y="13"/>
                    </a:lnTo>
                    <a:lnTo>
                      <a:pt x="58" y="7"/>
                    </a:lnTo>
                    <a:lnTo>
                      <a:pt x="5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9" name="Line 357"/>
              <p:cNvSpPr>
                <a:spLocks noChangeAspect="1" noChangeShapeType="1"/>
              </p:cNvSpPr>
              <p:nvPr/>
            </p:nvSpPr>
            <p:spPr bwMode="auto">
              <a:xfrm>
                <a:off x="5327" y="8761"/>
                <a:ext cx="1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0" name="Freeform 358"/>
              <p:cNvSpPr>
                <a:spLocks noChangeAspect="1"/>
              </p:cNvSpPr>
              <p:nvPr/>
            </p:nvSpPr>
            <p:spPr bwMode="auto">
              <a:xfrm>
                <a:off x="5308" y="8741"/>
                <a:ext cx="19" cy="2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59" y="53"/>
                  </a:cxn>
                  <a:cxn ang="0">
                    <a:pos x="58" y="46"/>
                  </a:cxn>
                  <a:cxn ang="0">
                    <a:pos x="57" y="39"/>
                  </a:cxn>
                  <a:cxn ang="0">
                    <a:pos x="54" y="34"/>
                  </a:cxn>
                  <a:cxn ang="0">
                    <a:pos x="50" y="27"/>
                  </a:cxn>
                  <a:cxn ang="0">
                    <a:pos x="47" y="22"/>
                  </a:cxn>
                  <a:cxn ang="0">
                    <a:pos x="42" y="18"/>
                  </a:cxn>
                  <a:cxn ang="0">
                    <a:pos x="38" y="12"/>
                  </a:cxn>
                  <a:cxn ang="0">
                    <a:pos x="31" y="8"/>
                  </a:cxn>
                  <a:cxn ang="0">
                    <a:pos x="26" y="5"/>
                  </a:cxn>
                  <a:cxn ang="0">
                    <a:pos x="20" y="3"/>
                  </a:cxn>
                  <a:cxn ang="0">
                    <a:pos x="14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59">
                    <a:moveTo>
                      <a:pt x="59" y="59"/>
                    </a:moveTo>
                    <a:lnTo>
                      <a:pt x="59" y="53"/>
                    </a:lnTo>
                    <a:lnTo>
                      <a:pt x="58" y="46"/>
                    </a:lnTo>
                    <a:lnTo>
                      <a:pt x="57" y="39"/>
                    </a:lnTo>
                    <a:lnTo>
                      <a:pt x="54" y="34"/>
                    </a:lnTo>
                    <a:lnTo>
                      <a:pt x="50" y="27"/>
                    </a:lnTo>
                    <a:lnTo>
                      <a:pt x="47" y="22"/>
                    </a:lnTo>
                    <a:lnTo>
                      <a:pt x="42" y="18"/>
                    </a:lnTo>
                    <a:lnTo>
                      <a:pt x="38" y="12"/>
                    </a:lnTo>
                    <a:lnTo>
                      <a:pt x="31" y="8"/>
                    </a:lnTo>
                    <a:lnTo>
                      <a:pt x="26" y="5"/>
                    </a:lnTo>
                    <a:lnTo>
                      <a:pt x="20" y="3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1" name="Freeform 359"/>
              <p:cNvSpPr>
                <a:spLocks noChangeAspect="1"/>
              </p:cNvSpPr>
              <p:nvPr/>
            </p:nvSpPr>
            <p:spPr bwMode="auto">
              <a:xfrm>
                <a:off x="5288" y="8721"/>
                <a:ext cx="2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6" y="26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7" y="42"/>
                  </a:cxn>
                  <a:cxn ang="0">
                    <a:pos x="22" y="48"/>
                  </a:cxn>
                  <a:cxn ang="0">
                    <a:pos x="28" y="52"/>
                  </a:cxn>
                  <a:cxn ang="0">
                    <a:pos x="35" y="54"/>
                  </a:cxn>
                  <a:cxn ang="0">
                    <a:pos x="40" y="57"/>
                  </a:cxn>
                  <a:cxn ang="0">
                    <a:pos x="47" y="58"/>
                  </a:cxn>
                  <a:cxn ang="0">
                    <a:pos x="53" y="60"/>
                  </a:cxn>
                  <a:cxn ang="0">
                    <a:pos x="60" y="61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1" y="7"/>
                    </a:lnTo>
                    <a:lnTo>
                      <a:pt x="2" y="14"/>
                    </a:lnTo>
                    <a:lnTo>
                      <a:pt x="4" y="21"/>
                    </a:lnTo>
                    <a:lnTo>
                      <a:pt x="6" y="26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7" y="42"/>
                    </a:lnTo>
                    <a:lnTo>
                      <a:pt x="22" y="48"/>
                    </a:lnTo>
                    <a:lnTo>
                      <a:pt x="28" y="52"/>
                    </a:lnTo>
                    <a:lnTo>
                      <a:pt x="35" y="54"/>
                    </a:lnTo>
                    <a:lnTo>
                      <a:pt x="40" y="57"/>
                    </a:lnTo>
                    <a:lnTo>
                      <a:pt x="47" y="58"/>
                    </a:lnTo>
                    <a:lnTo>
                      <a:pt x="53" y="60"/>
                    </a:lnTo>
                    <a:lnTo>
                      <a:pt x="60" y="6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2" name="Line 360"/>
              <p:cNvSpPr>
                <a:spLocks noChangeAspect="1" noChangeShapeType="1"/>
              </p:cNvSpPr>
              <p:nvPr/>
            </p:nvSpPr>
            <p:spPr bwMode="auto">
              <a:xfrm>
                <a:off x="5288" y="8554"/>
                <a:ext cx="1" cy="1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3" name="Freeform 361"/>
              <p:cNvSpPr>
                <a:spLocks noChangeAspect="1"/>
              </p:cNvSpPr>
              <p:nvPr/>
            </p:nvSpPr>
            <p:spPr bwMode="auto">
              <a:xfrm>
                <a:off x="5288" y="8534"/>
                <a:ext cx="20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3" y="0"/>
                  </a:cxn>
                  <a:cxn ang="0">
                    <a:pos x="47" y="1"/>
                  </a:cxn>
                  <a:cxn ang="0">
                    <a:pos x="40" y="4"/>
                  </a:cxn>
                  <a:cxn ang="0">
                    <a:pos x="35" y="7"/>
                  </a:cxn>
                  <a:cxn ang="0">
                    <a:pos x="28" y="9"/>
                  </a:cxn>
                  <a:cxn ang="0">
                    <a:pos x="22" y="13"/>
                  </a:cxn>
                  <a:cxn ang="0">
                    <a:pos x="17" y="17"/>
                  </a:cxn>
                  <a:cxn ang="0">
                    <a:pos x="13" y="23"/>
                  </a:cxn>
                  <a:cxn ang="0">
                    <a:pos x="9" y="28"/>
                  </a:cxn>
                  <a:cxn ang="0">
                    <a:pos x="6" y="34"/>
                  </a:cxn>
                  <a:cxn ang="0">
                    <a:pos x="4" y="40"/>
                  </a:cxn>
                  <a:cxn ang="0">
                    <a:pos x="2" y="47"/>
                  </a:cxn>
                  <a:cxn ang="0">
                    <a:pos x="1" y="54"/>
                  </a:cxn>
                  <a:cxn ang="0">
                    <a:pos x="0" y="61"/>
                  </a:cxn>
                </a:cxnLst>
                <a:rect l="0" t="0" r="r" b="b"/>
                <a:pathLst>
                  <a:path w="60" h="61">
                    <a:moveTo>
                      <a:pt x="60" y="0"/>
                    </a:moveTo>
                    <a:lnTo>
                      <a:pt x="53" y="0"/>
                    </a:lnTo>
                    <a:lnTo>
                      <a:pt x="47" y="1"/>
                    </a:lnTo>
                    <a:lnTo>
                      <a:pt x="40" y="4"/>
                    </a:lnTo>
                    <a:lnTo>
                      <a:pt x="35" y="7"/>
                    </a:lnTo>
                    <a:lnTo>
                      <a:pt x="28" y="9"/>
                    </a:lnTo>
                    <a:lnTo>
                      <a:pt x="22" y="13"/>
                    </a:lnTo>
                    <a:lnTo>
                      <a:pt x="17" y="17"/>
                    </a:lnTo>
                    <a:lnTo>
                      <a:pt x="13" y="23"/>
                    </a:lnTo>
                    <a:lnTo>
                      <a:pt x="9" y="28"/>
                    </a:lnTo>
                    <a:lnTo>
                      <a:pt x="6" y="34"/>
                    </a:lnTo>
                    <a:lnTo>
                      <a:pt x="4" y="40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4" name="Line 362"/>
              <p:cNvSpPr>
                <a:spLocks noChangeAspect="1" noChangeShapeType="1"/>
              </p:cNvSpPr>
              <p:nvPr/>
            </p:nvSpPr>
            <p:spPr bwMode="auto">
              <a:xfrm flipH="1">
                <a:off x="5308" y="8534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5" name="Freeform 363"/>
              <p:cNvSpPr>
                <a:spLocks noChangeAspect="1"/>
              </p:cNvSpPr>
              <p:nvPr/>
            </p:nvSpPr>
            <p:spPr bwMode="auto">
              <a:xfrm>
                <a:off x="5527" y="8534"/>
                <a:ext cx="20" cy="20"/>
              </a:xfrm>
              <a:custGeom>
                <a:avLst/>
                <a:gdLst/>
                <a:ahLst/>
                <a:cxnLst>
                  <a:cxn ang="0">
                    <a:pos x="59" y="61"/>
                  </a:cxn>
                  <a:cxn ang="0">
                    <a:pos x="59" y="54"/>
                  </a:cxn>
                  <a:cxn ang="0">
                    <a:pos x="57" y="47"/>
                  </a:cxn>
                  <a:cxn ang="0">
                    <a:pos x="56" y="40"/>
                  </a:cxn>
                  <a:cxn ang="0">
                    <a:pos x="53" y="34"/>
                  </a:cxn>
                  <a:cxn ang="0">
                    <a:pos x="49" y="28"/>
                  </a:cxn>
                  <a:cxn ang="0">
                    <a:pos x="45" y="23"/>
                  </a:cxn>
                  <a:cxn ang="0">
                    <a:pos x="41" y="17"/>
                  </a:cxn>
                  <a:cxn ang="0">
                    <a:pos x="36" y="13"/>
                  </a:cxn>
                  <a:cxn ang="0">
                    <a:pos x="31" y="9"/>
                  </a:cxn>
                  <a:cxn ang="0">
                    <a:pos x="25" y="7"/>
                  </a:cxn>
                  <a:cxn ang="0">
                    <a:pos x="18" y="4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61">
                    <a:moveTo>
                      <a:pt x="59" y="61"/>
                    </a:moveTo>
                    <a:lnTo>
                      <a:pt x="59" y="54"/>
                    </a:lnTo>
                    <a:lnTo>
                      <a:pt x="57" y="47"/>
                    </a:lnTo>
                    <a:lnTo>
                      <a:pt x="56" y="40"/>
                    </a:lnTo>
                    <a:lnTo>
                      <a:pt x="53" y="34"/>
                    </a:lnTo>
                    <a:lnTo>
                      <a:pt x="49" y="28"/>
                    </a:lnTo>
                    <a:lnTo>
                      <a:pt x="45" y="23"/>
                    </a:lnTo>
                    <a:lnTo>
                      <a:pt x="41" y="17"/>
                    </a:lnTo>
                    <a:lnTo>
                      <a:pt x="36" y="13"/>
                    </a:lnTo>
                    <a:lnTo>
                      <a:pt x="31" y="9"/>
                    </a:lnTo>
                    <a:lnTo>
                      <a:pt x="25" y="7"/>
                    </a:lnTo>
                    <a:lnTo>
                      <a:pt x="18" y="4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6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5547" y="8554"/>
                <a:ext cx="1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7" name="Freeform 365"/>
              <p:cNvSpPr>
                <a:spLocks noChangeAspect="1"/>
              </p:cNvSpPr>
              <p:nvPr/>
            </p:nvSpPr>
            <p:spPr bwMode="auto">
              <a:xfrm>
                <a:off x="5537" y="8662"/>
                <a:ext cx="10" cy="1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6" y="47"/>
                  </a:cxn>
                  <a:cxn ang="0">
                    <a:pos x="11" y="43"/>
                  </a:cxn>
                  <a:cxn ang="0">
                    <a:pos x="16" y="38"/>
                  </a:cxn>
                  <a:cxn ang="0">
                    <a:pos x="20" y="32"/>
                  </a:cxn>
                  <a:cxn ang="0">
                    <a:pos x="23" y="27"/>
                  </a:cxn>
                  <a:cxn ang="0">
                    <a:pos x="26" y="20"/>
                  </a:cxn>
                  <a:cxn ang="0">
                    <a:pos x="28" y="14"/>
                  </a:cxn>
                  <a:cxn ang="0">
                    <a:pos x="30" y="7"/>
                  </a:cxn>
                  <a:cxn ang="0">
                    <a:pos x="30" y="0"/>
                  </a:cxn>
                </a:cxnLst>
                <a:rect l="0" t="0" r="r" b="b"/>
                <a:pathLst>
                  <a:path w="30" h="51">
                    <a:moveTo>
                      <a:pt x="0" y="51"/>
                    </a:moveTo>
                    <a:lnTo>
                      <a:pt x="6" y="47"/>
                    </a:lnTo>
                    <a:lnTo>
                      <a:pt x="11" y="43"/>
                    </a:lnTo>
                    <a:lnTo>
                      <a:pt x="16" y="38"/>
                    </a:lnTo>
                    <a:lnTo>
                      <a:pt x="20" y="32"/>
                    </a:lnTo>
                    <a:lnTo>
                      <a:pt x="23" y="27"/>
                    </a:lnTo>
                    <a:lnTo>
                      <a:pt x="26" y="20"/>
                    </a:lnTo>
                    <a:lnTo>
                      <a:pt x="28" y="14"/>
                    </a:lnTo>
                    <a:lnTo>
                      <a:pt x="30" y="7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8" name="Line 366"/>
              <p:cNvSpPr>
                <a:spLocks noChangeAspect="1" noChangeShapeType="1"/>
              </p:cNvSpPr>
              <p:nvPr/>
            </p:nvSpPr>
            <p:spPr bwMode="auto">
              <a:xfrm flipV="1">
                <a:off x="5497" y="8679"/>
                <a:ext cx="40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9" name="Freeform 367"/>
              <p:cNvSpPr>
                <a:spLocks noChangeAspect="1"/>
              </p:cNvSpPr>
              <p:nvPr/>
            </p:nvSpPr>
            <p:spPr bwMode="auto">
              <a:xfrm>
                <a:off x="5487" y="8703"/>
                <a:ext cx="10" cy="1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4" y="3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9" y="19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1" y="38"/>
                  </a:cxn>
                  <a:cxn ang="0">
                    <a:pos x="0" y="45"/>
                  </a:cxn>
                  <a:cxn ang="0">
                    <a:pos x="0" y="51"/>
                  </a:cxn>
                </a:cxnLst>
                <a:rect l="0" t="0" r="r" b="b"/>
                <a:pathLst>
                  <a:path w="29" h="51">
                    <a:moveTo>
                      <a:pt x="29" y="0"/>
                    </a:moveTo>
                    <a:lnTo>
                      <a:pt x="24" y="3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9" y="19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1" y="38"/>
                    </a:lnTo>
                    <a:lnTo>
                      <a:pt x="0" y="45"/>
                    </a:lnTo>
                    <a:lnTo>
                      <a:pt x="0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0" name="Line 368"/>
              <p:cNvSpPr>
                <a:spLocks noChangeAspect="1" noChangeShapeType="1"/>
              </p:cNvSpPr>
              <p:nvPr/>
            </p:nvSpPr>
            <p:spPr bwMode="auto">
              <a:xfrm flipV="1">
                <a:off x="5487" y="8720"/>
                <a:ext cx="1" cy="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1" name="Freeform 369"/>
              <p:cNvSpPr>
                <a:spLocks noChangeAspect="1"/>
              </p:cNvSpPr>
              <p:nvPr/>
            </p:nvSpPr>
            <p:spPr bwMode="auto">
              <a:xfrm>
                <a:off x="5487" y="8833"/>
                <a:ext cx="2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2" y="20"/>
                  </a:cxn>
                  <a:cxn ang="0">
                    <a:pos x="5" y="25"/>
                  </a:cxn>
                  <a:cxn ang="0">
                    <a:pos x="9" y="32"/>
                  </a:cxn>
                  <a:cxn ang="0">
                    <a:pos x="12" y="37"/>
                  </a:cxn>
                  <a:cxn ang="0">
                    <a:pos x="17" y="41"/>
                  </a:cxn>
                  <a:cxn ang="0">
                    <a:pos x="23" y="47"/>
                  </a:cxn>
                  <a:cxn ang="0">
                    <a:pos x="28" y="51"/>
                  </a:cxn>
                  <a:cxn ang="0">
                    <a:pos x="33" y="53"/>
                  </a:cxn>
                  <a:cxn ang="0">
                    <a:pos x="40" y="56"/>
                  </a:cxn>
                  <a:cxn ang="0">
                    <a:pos x="45" y="57"/>
                  </a:cxn>
                  <a:cxn ang="0">
                    <a:pos x="52" y="59"/>
                  </a:cxn>
                  <a:cxn ang="0">
                    <a:pos x="59" y="60"/>
                  </a:cxn>
                </a:cxnLst>
                <a:rect l="0" t="0" r="r" b="b"/>
                <a:pathLst>
                  <a:path w="59" h="60">
                    <a:moveTo>
                      <a:pt x="0" y="0"/>
                    </a:moveTo>
                    <a:lnTo>
                      <a:pt x="0" y="6"/>
                    </a:lnTo>
                    <a:lnTo>
                      <a:pt x="1" y="13"/>
                    </a:lnTo>
                    <a:lnTo>
                      <a:pt x="2" y="20"/>
                    </a:lnTo>
                    <a:lnTo>
                      <a:pt x="5" y="25"/>
                    </a:lnTo>
                    <a:lnTo>
                      <a:pt x="9" y="32"/>
                    </a:lnTo>
                    <a:lnTo>
                      <a:pt x="12" y="37"/>
                    </a:lnTo>
                    <a:lnTo>
                      <a:pt x="17" y="41"/>
                    </a:lnTo>
                    <a:lnTo>
                      <a:pt x="23" y="47"/>
                    </a:lnTo>
                    <a:lnTo>
                      <a:pt x="28" y="51"/>
                    </a:lnTo>
                    <a:lnTo>
                      <a:pt x="33" y="53"/>
                    </a:lnTo>
                    <a:lnTo>
                      <a:pt x="40" y="56"/>
                    </a:lnTo>
                    <a:lnTo>
                      <a:pt x="45" y="57"/>
                    </a:lnTo>
                    <a:lnTo>
                      <a:pt x="52" y="59"/>
                    </a:lnTo>
                    <a:lnTo>
                      <a:pt x="59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2" name="Line 370"/>
              <p:cNvSpPr>
                <a:spLocks noChangeAspect="1" noChangeShapeType="1"/>
              </p:cNvSpPr>
              <p:nvPr/>
            </p:nvSpPr>
            <p:spPr bwMode="auto">
              <a:xfrm flipH="1">
                <a:off x="5507" y="8853"/>
                <a:ext cx="13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3" name="Freeform 371"/>
              <p:cNvSpPr>
                <a:spLocks noChangeAspect="1"/>
              </p:cNvSpPr>
              <p:nvPr/>
            </p:nvSpPr>
            <p:spPr bwMode="auto">
              <a:xfrm>
                <a:off x="5639" y="8813"/>
                <a:ext cx="39" cy="4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8" y="119"/>
                  </a:cxn>
                  <a:cxn ang="0">
                    <a:pos x="17" y="117"/>
                  </a:cxn>
                  <a:cxn ang="0">
                    <a:pos x="27" y="116"/>
                  </a:cxn>
                  <a:cxn ang="0">
                    <a:pos x="36" y="113"/>
                  </a:cxn>
                  <a:cxn ang="0">
                    <a:pos x="46" y="111"/>
                  </a:cxn>
                  <a:cxn ang="0">
                    <a:pos x="54" y="107"/>
                  </a:cxn>
                  <a:cxn ang="0">
                    <a:pos x="62" y="101"/>
                  </a:cxn>
                  <a:cxn ang="0">
                    <a:pos x="70" y="97"/>
                  </a:cxn>
                  <a:cxn ang="0">
                    <a:pos x="77" y="90"/>
                  </a:cxn>
                  <a:cxn ang="0">
                    <a:pos x="83" y="84"/>
                  </a:cxn>
                  <a:cxn ang="0">
                    <a:pos x="90" y="77"/>
                  </a:cxn>
                  <a:cxn ang="0">
                    <a:pos x="95" y="70"/>
                  </a:cxn>
                  <a:cxn ang="0">
                    <a:pos x="101" y="62"/>
                  </a:cxn>
                  <a:cxn ang="0">
                    <a:pos x="106" y="54"/>
                  </a:cxn>
                  <a:cxn ang="0">
                    <a:pos x="110" y="46"/>
                  </a:cxn>
                  <a:cxn ang="0">
                    <a:pos x="113" y="37"/>
                  </a:cxn>
                  <a:cxn ang="0">
                    <a:pos x="116" y="27"/>
                  </a:cxn>
                  <a:cxn ang="0">
                    <a:pos x="117" y="18"/>
                  </a:cxn>
                  <a:cxn ang="0">
                    <a:pos x="118" y="10"/>
                  </a:cxn>
                  <a:cxn ang="0">
                    <a:pos x="118" y="0"/>
                  </a:cxn>
                </a:cxnLst>
                <a:rect l="0" t="0" r="r" b="b"/>
                <a:pathLst>
                  <a:path w="118" h="120">
                    <a:moveTo>
                      <a:pt x="0" y="120"/>
                    </a:moveTo>
                    <a:lnTo>
                      <a:pt x="8" y="119"/>
                    </a:lnTo>
                    <a:lnTo>
                      <a:pt x="17" y="117"/>
                    </a:lnTo>
                    <a:lnTo>
                      <a:pt x="27" y="116"/>
                    </a:lnTo>
                    <a:lnTo>
                      <a:pt x="36" y="113"/>
                    </a:lnTo>
                    <a:lnTo>
                      <a:pt x="46" y="111"/>
                    </a:lnTo>
                    <a:lnTo>
                      <a:pt x="54" y="107"/>
                    </a:lnTo>
                    <a:lnTo>
                      <a:pt x="62" y="101"/>
                    </a:lnTo>
                    <a:lnTo>
                      <a:pt x="70" y="97"/>
                    </a:lnTo>
                    <a:lnTo>
                      <a:pt x="77" y="90"/>
                    </a:lnTo>
                    <a:lnTo>
                      <a:pt x="83" y="84"/>
                    </a:lnTo>
                    <a:lnTo>
                      <a:pt x="90" y="77"/>
                    </a:lnTo>
                    <a:lnTo>
                      <a:pt x="95" y="70"/>
                    </a:lnTo>
                    <a:lnTo>
                      <a:pt x="101" y="62"/>
                    </a:lnTo>
                    <a:lnTo>
                      <a:pt x="106" y="54"/>
                    </a:lnTo>
                    <a:lnTo>
                      <a:pt x="110" y="46"/>
                    </a:lnTo>
                    <a:lnTo>
                      <a:pt x="113" y="37"/>
                    </a:lnTo>
                    <a:lnTo>
                      <a:pt x="116" y="27"/>
                    </a:lnTo>
                    <a:lnTo>
                      <a:pt x="117" y="18"/>
                    </a:lnTo>
                    <a:lnTo>
                      <a:pt x="118" y="10"/>
                    </a:lnTo>
                    <a:lnTo>
                      <a:pt x="1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4" name="Line 372"/>
              <p:cNvSpPr>
                <a:spLocks noChangeAspect="1" noChangeShapeType="1"/>
              </p:cNvSpPr>
              <p:nvPr/>
            </p:nvSpPr>
            <p:spPr bwMode="auto">
              <a:xfrm>
                <a:off x="5678" y="880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5" name="Freeform 373"/>
              <p:cNvSpPr>
                <a:spLocks noChangeAspect="1"/>
              </p:cNvSpPr>
              <p:nvPr/>
            </p:nvSpPr>
            <p:spPr bwMode="auto">
              <a:xfrm>
                <a:off x="5647" y="8773"/>
                <a:ext cx="31" cy="32"/>
              </a:xfrm>
              <a:custGeom>
                <a:avLst/>
                <a:gdLst/>
                <a:ahLst/>
                <a:cxnLst>
                  <a:cxn ang="0">
                    <a:pos x="95" y="95"/>
                  </a:cxn>
                  <a:cxn ang="0">
                    <a:pos x="95" y="87"/>
                  </a:cxn>
                  <a:cxn ang="0">
                    <a:pos x="94" y="78"/>
                  </a:cxn>
                  <a:cxn ang="0">
                    <a:pos x="93" y="70"/>
                  </a:cxn>
                  <a:cxn ang="0">
                    <a:pos x="90" y="61"/>
                  </a:cxn>
                  <a:cxn ang="0">
                    <a:pos x="87" y="55"/>
                  </a:cxn>
                  <a:cxn ang="0">
                    <a:pos x="83" y="47"/>
                  </a:cxn>
                  <a:cxn ang="0">
                    <a:pos x="79" y="40"/>
                  </a:cxn>
                  <a:cxn ang="0">
                    <a:pos x="74" y="33"/>
                  </a:cxn>
                  <a:cxn ang="0">
                    <a:pos x="68" y="26"/>
                  </a:cxn>
                  <a:cxn ang="0">
                    <a:pos x="62" y="21"/>
                  </a:cxn>
                  <a:cxn ang="0">
                    <a:pos x="55" y="17"/>
                  </a:cxn>
                  <a:cxn ang="0">
                    <a:pos x="48" y="12"/>
                  </a:cxn>
                  <a:cxn ang="0">
                    <a:pos x="40" y="8"/>
                  </a:cxn>
                  <a:cxn ang="0">
                    <a:pos x="33" y="5"/>
                  </a:cxn>
                  <a:cxn ang="0">
                    <a:pos x="25" y="2"/>
                  </a:cxn>
                  <a:cxn ang="0">
                    <a:pos x="17" y="1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95">
                    <a:moveTo>
                      <a:pt x="95" y="95"/>
                    </a:moveTo>
                    <a:lnTo>
                      <a:pt x="95" y="87"/>
                    </a:lnTo>
                    <a:lnTo>
                      <a:pt x="94" y="78"/>
                    </a:lnTo>
                    <a:lnTo>
                      <a:pt x="93" y="70"/>
                    </a:lnTo>
                    <a:lnTo>
                      <a:pt x="90" y="61"/>
                    </a:lnTo>
                    <a:lnTo>
                      <a:pt x="87" y="55"/>
                    </a:lnTo>
                    <a:lnTo>
                      <a:pt x="83" y="47"/>
                    </a:lnTo>
                    <a:lnTo>
                      <a:pt x="79" y="40"/>
                    </a:lnTo>
                    <a:lnTo>
                      <a:pt x="74" y="33"/>
                    </a:lnTo>
                    <a:lnTo>
                      <a:pt x="68" y="26"/>
                    </a:lnTo>
                    <a:lnTo>
                      <a:pt x="62" y="21"/>
                    </a:lnTo>
                    <a:lnTo>
                      <a:pt x="55" y="17"/>
                    </a:lnTo>
                    <a:lnTo>
                      <a:pt x="48" y="12"/>
                    </a:lnTo>
                    <a:lnTo>
                      <a:pt x="40" y="8"/>
                    </a:lnTo>
                    <a:lnTo>
                      <a:pt x="33" y="5"/>
                    </a:lnTo>
                    <a:lnTo>
                      <a:pt x="25" y="2"/>
                    </a:lnTo>
                    <a:lnTo>
                      <a:pt x="17" y="1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6" name="Line 374"/>
              <p:cNvSpPr>
                <a:spLocks noChangeAspect="1" noChangeShapeType="1"/>
              </p:cNvSpPr>
              <p:nvPr/>
            </p:nvSpPr>
            <p:spPr bwMode="auto">
              <a:xfrm>
                <a:off x="5605" y="8773"/>
                <a:ext cx="4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7" name="Freeform 375"/>
              <p:cNvSpPr>
                <a:spLocks noChangeAspect="1"/>
              </p:cNvSpPr>
              <p:nvPr/>
            </p:nvSpPr>
            <p:spPr bwMode="auto">
              <a:xfrm>
                <a:off x="5585" y="8738"/>
                <a:ext cx="2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6"/>
                  </a:cxn>
                  <a:cxn ang="0">
                    <a:pos x="12" y="11"/>
                  </a:cxn>
                  <a:cxn ang="0">
                    <a:pos x="8" y="16"/>
                  </a:cxn>
                  <a:cxn ang="0">
                    <a:pos x="6" y="22"/>
                  </a:cxn>
                  <a:cxn ang="0">
                    <a:pos x="3" y="29"/>
                  </a:cxn>
                  <a:cxn ang="0">
                    <a:pos x="2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54"/>
                  </a:cxn>
                  <a:cxn ang="0">
                    <a:pos x="2" y="61"/>
                  </a:cxn>
                  <a:cxn ang="0">
                    <a:pos x="4" y="68"/>
                  </a:cxn>
                  <a:cxn ang="0">
                    <a:pos x="7" y="73"/>
                  </a:cxn>
                  <a:cxn ang="0">
                    <a:pos x="10" y="78"/>
                  </a:cxn>
                  <a:cxn ang="0">
                    <a:pos x="14" y="84"/>
                  </a:cxn>
                  <a:cxn ang="0">
                    <a:pos x="18" y="89"/>
                  </a:cxn>
                  <a:cxn ang="0">
                    <a:pos x="23" y="93"/>
                  </a:cxn>
                  <a:cxn ang="0">
                    <a:pos x="29" y="97"/>
                  </a:cxn>
                  <a:cxn ang="0">
                    <a:pos x="34" y="100"/>
                  </a:cxn>
                  <a:cxn ang="0">
                    <a:pos x="41" y="103"/>
                  </a:cxn>
                  <a:cxn ang="0">
                    <a:pos x="46" y="105"/>
                  </a:cxn>
                  <a:cxn ang="0">
                    <a:pos x="53" y="105"/>
                  </a:cxn>
                  <a:cxn ang="0">
                    <a:pos x="59" y="107"/>
                  </a:cxn>
                </a:cxnLst>
                <a:rect l="0" t="0" r="r" b="b"/>
                <a:pathLst>
                  <a:path w="59" h="107">
                    <a:moveTo>
                      <a:pt x="20" y="0"/>
                    </a:moveTo>
                    <a:lnTo>
                      <a:pt x="16" y="6"/>
                    </a:lnTo>
                    <a:lnTo>
                      <a:pt x="12" y="11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3" y="29"/>
                    </a:lnTo>
                    <a:lnTo>
                      <a:pt x="2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54"/>
                    </a:lnTo>
                    <a:lnTo>
                      <a:pt x="2" y="61"/>
                    </a:lnTo>
                    <a:lnTo>
                      <a:pt x="4" y="68"/>
                    </a:lnTo>
                    <a:lnTo>
                      <a:pt x="7" y="73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9"/>
                    </a:lnTo>
                    <a:lnTo>
                      <a:pt x="23" y="93"/>
                    </a:lnTo>
                    <a:lnTo>
                      <a:pt x="29" y="97"/>
                    </a:lnTo>
                    <a:lnTo>
                      <a:pt x="34" y="100"/>
                    </a:lnTo>
                    <a:lnTo>
                      <a:pt x="41" y="103"/>
                    </a:lnTo>
                    <a:lnTo>
                      <a:pt x="46" y="105"/>
                    </a:lnTo>
                    <a:lnTo>
                      <a:pt x="53" y="105"/>
                    </a:lnTo>
                    <a:lnTo>
                      <a:pt x="59" y="10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8" name="Freeform 376"/>
              <p:cNvSpPr>
                <a:spLocks noChangeAspect="1"/>
              </p:cNvSpPr>
              <p:nvPr/>
            </p:nvSpPr>
            <p:spPr bwMode="auto">
              <a:xfrm>
                <a:off x="5592" y="8662"/>
                <a:ext cx="35" cy="76"/>
              </a:xfrm>
              <a:custGeom>
                <a:avLst/>
                <a:gdLst/>
                <a:ahLst/>
                <a:cxnLst>
                  <a:cxn ang="0">
                    <a:pos x="0" y="226"/>
                  </a:cxn>
                  <a:cxn ang="0">
                    <a:pos x="11" y="217"/>
                  </a:cxn>
                  <a:cxn ang="0">
                    <a:pos x="22" y="207"/>
                  </a:cxn>
                  <a:cxn ang="0">
                    <a:pos x="31" y="197"/>
                  </a:cxn>
                  <a:cxn ang="0">
                    <a:pos x="41" y="186"/>
                  </a:cxn>
                  <a:cxn ang="0">
                    <a:pos x="49" y="174"/>
                  </a:cxn>
                  <a:cxn ang="0">
                    <a:pos x="57" y="163"/>
                  </a:cxn>
                  <a:cxn ang="0">
                    <a:pos x="65" y="150"/>
                  </a:cxn>
                  <a:cxn ang="0">
                    <a:pos x="72" y="137"/>
                  </a:cxn>
                  <a:cxn ang="0">
                    <a:pos x="79" y="125"/>
                  </a:cxn>
                  <a:cxn ang="0">
                    <a:pos x="84" y="112"/>
                  </a:cxn>
                  <a:cxn ang="0">
                    <a:pos x="88" y="98"/>
                  </a:cxn>
                  <a:cxn ang="0">
                    <a:pos x="93" y="85"/>
                  </a:cxn>
                  <a:cxn ang="0">
                    <a:pos x="97" y="70"/>
                  </a:cxn>
                  <a:cxn ang="0">
                    <a:pos x="100" y="57"/>
                  </a:cxn>
                  <a:cxn ang="0">
                    <a:pos x="103" y="43"/>
                  </a:cxn>
                  <a:cxn ang="0">
                    <a:pos x="104" y="28"/>
                  </a:cxn>
                  <a:cxn ang="0">
                    <a:pos x="105" y="14"/>
                  </a:cxn>
                  <a:cxn ang="0">
                    <a:pos x="105" y="0"/>
                  </a:cxn>
                </a:cxnLst>
                <a:rect l="0" t="0" r="r" b="b"/>
                <a:pathLst>
                  <a:path w="105" h="226">
                    <a:moveTo>
                      <a:pt x="0" y="226"/>
                    </a:moveTo>
                    <a:lnTo>
                      <a:pt x="11" y="217"/>
                    </a:lnTo>
                    <a:lnTo>
                      <a:pt x="22" y="207"/>
                    </a:lnTo>
                    <a:lnTo>
                      <a:pt x="31" y="197"/>
                    </a:lnTo>
                    <a:lnTo>
                      <a:pt x="41" y="186"/>
                    </a:lnTo>
                    <a:lnTo>
                      <a:pt x="49" y="174"/>
                    </a:lnTo>
                    <a:lnTo>
                      <a:pt x="57" y="163"/>
                    </a:lnTo>
                    <a:lnTo>
                      <a:pt x="65" y="150"/>
                    </a:lnTo>
                    <a:lnTo>
                      <a:pt x="72" y="137"/>
                    </a:lnTo>
                    <a:lnTo>
                      <a:pt x="79" y="125"/>
                    </a:lnTo>
                    <a:lnTo>
                      <a:pt x="84" y="112"/>
                    </a:lnTo>
                    <a:lnTo>
                      <a:pt x="88" y="98"/>
                    </a:lnTo>
                    <a:lnTo>
                      <a:pt x="93" y="85"/>
                    </a:lnTo>
                    <a:lnTo>
                      <a:pt x="97" y="70"/>
                    </a:lnTo>
                    <a:lnTo>
                      <a:pt x="100" y="57"/>
                    </a:lnTo>
                    <a:lnTo>
                      <a:pt x="103" y="43"/>
                    </a:lnTo>
                    <a:lnTo>
                      <a:pt x="104" y="28"/>
                    </a:lnTo>
                    <a:lnTo>
                      <a:pt x="105" y="14"/>
                    </a:lnTo>
                    <a:lnTo>
                      <a:pt x="10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9" name="Line 377"/>
              <p:cNvSpPr>
                <a:spLocks noChangeAspect="1" noChangeShapeType="1"/>
              </p:cNvSpPr>
              <p:nvPr/>
            </p:nvSpPr>
            <p:spPr bwMode="auto">
              <a:xfrm>
                <a:off x="5627" y="8554"/>
                <a:ext cx="1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0" name="Freeform 378"/>
              <p:cNvSpPr>
                <a:spLocks noChangeAspect="1"/>
              </p:cNvSpPr>
              <p:nvPr/>
            </p:nvSpPr>
            <p:spPr bwMode="auto">
              <a:xfrm>
                <a:off x="5627" y="8534"/>
                <a:ext cx="20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3" y="0"/>
                  </a:cxn>
                  <a:cxn ang="0">
                    <a:pos x="46" y="1"/>
                  </a:cxn>
                  <a:cxn ang="0">
                    <a:pos x="41" y="4"/>
                  </a:cxn>
                  <a:cxn ang="0">
                    <a:pos x="34" y="7"/>
                  </a:cxn>
                  <a:cxn ang="0">
                    <a:pos x="29" y="9"/>
                  </a:cxn>
                  <a:cxn ang="0">
                    <a:pos x="23" y="13"/>
                  </a:cxn>
                  <a:cxn ang="0">
                    <a:pos x="18" y="17"/>
                  </a:cxn>
                  <a:cxn ang="0">
                    <a:pos x="14" y="23"/>
                  </a:cxn>
                  <a:cxn ang="0">
                    <a:pos x="10" y="28"/>
                  </a:cxn>
                  <a:cxn ang="0">
                    <a:pos x="6" y="34"/>
                  </a:cxn>
                  <a:cxn ang="0">
                    <a:pos x="3" y="40"/>
                  </a:cxn>
                  <a:cxn ang="0">
                    <a:pos x="2" y="47"/>
                  </a:cxn>
                  <a:cxn ang="0">
                    <a:pos x="0" y="54"/>
                  </a:cxn>
                  <a:cxn ang="0">
                    <a:pos x="0" y="61"/>
                  </a:cxn>
                </a:cxnLst>
                <a:rect l="0" t="0" r="r" b="b"/>
                <a:pathLst>
                  <a:path w="60" h="61">
                    <a:moveTo>
                      <a:pt x="60" y="0"/>
                    </a:moveTo>
                    <a:lnTo>
                      <a:pt x="53" y="0"/>
                    </a:lnTo>
                    <a:lnTo>
                      <a:pt x="46" y="1"/>
                    </a:lnTo>
                    <a:lnTo>
                      <a:pt x="41" y="4"/>
                    </a:lnTo>
                    <a:lnTo>
                      <a:pt x="34" y="7"/>
                    </a:lnTo>
                    <a:lnTo>
                      <a:pt x="29" y="9"/>
                    </a:lnTo>
                    <a:lnTo>
                      <a:pt x="23" y="13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28"/>
                    </a:lnTo>
                    <a:lnTo>
                      <a:pt x="6" y="34"/>
                    </a:lnTo>
                    <a:lnTo>
                      <a:pt x="3" y="40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1" name="Line 379"/>
              <p:cNvSpPr>
                <a:spLocks noChangeAspect="1" noChangeShapeType="1"/>
              </p:cNvSpPr>
              <p:nvPr/>
            </p:nvSpPr>
            <p:spPr bwMode="auto">
              <a:xfrm flipH="1">
                <a:off x="5647" y="8534"/>
                <a:ext cx="69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2" name="Freeform 380"/>
              <p:cNvSpPr>
                <a:spLocks noChangeAspect="1"/>
              </p:cNvSpPr>
              <p:nvPr/>
            </p:nvSpPr>
            <p:spPr bwMode="auto">
              <a:xfrm>
                <a:off x="6344" y="8528"/>
                <a:ext cx="10" cy="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18"/>
                  </a:cxn>
                  <a:cxn ang="0">
                    <a:pos x="11" y="17"/>
                  </a:cxn>
                  <a:cxn ang="0">
                    <a:pos x="16" y="14"/>
                  </a:cxn>
                  <a:cxn ang="0">
                    <a:pos x="20" y="11"/>
                  </a:cxn>
                  <a:cxn ang="0">
                    <a:pos x="24" y="9"/>
                  </a:cxn>
                  <a:cxn ang="0">
                    <a:pos x="28" y="5"/>
                  </a:cxn>
                  <a:cxn ang="0">
                    <a:pos x="31" y="0"/>
                  </a:cxn>
                </a:cxnLst>
                <a:rect l="0" t="0" r="r" b="b"/>
                <a:pathLst>
                  <a:path w="31" h="18">
                    <a:moveTo>
                      <a:pt x="0" y="18"/>
                    </a:moveTo>
                    <a:lnTo>
                      <a:pt x="5" y="18"/>
                    </a:lnTo>
                    <a:lnTo>
                      <a:pt x="11" y="17"/>
                    </a:lnTo>
                    <a:lnTo>
                      <a:pt x="16" y="14"/>
                    </a:lnTo>
                    <a:lnTo>
                      <a:pt x="20" y="11"/>
                    </a:lnTo>
                    <a:lnTo>
                      <a:pt x="24" y="9"/>
                    </a:lnTo>
                    <a:lnTo>
                      <a:pt x="28" y="5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3" name="Freeform 381"/>
              <p:cNvSpPr>
                <a:spLocks noChangeAspect="1"/>
              </p:cNvSpPr>
              <p:nvPr/>
            </p:nvSpPr>
            <p:spPr bwMode="auto">
              <a:xfrm>
                <a:off x="6354" y="8522"/>
                <a:ext cx="21" cy="6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59" y="14"/>
                  </a:cxn>
                  <a:cxn ang="0">
                    <a:pos x="57" y="10"/>
                  </a:cxn>
                  <a:cxn ang="0">
                    <a:pos x="53" y="8"/>
                  </a:cxn>
                  <a:cxn ang="0">
                    <a:pos x="49" y="5"/>
                  </a:cxn>
                  <a:cxn ang="0">
                    <a:pos x="43" y="2"/>
                  </a:cxn>
                  <a:cxn ang="0">
                    <a:pos x="39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19" y="2"/>
                  </a:cxn>
                  <a:cxn ang="0">
                    <a:pos x="15" y="5"/>
                  </a:cxn>
                  <a:cxn ang="0">
                    <a:pos x="9" y="8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0" y="18"/>
                  </a:cxn>
                </a:cxnLst>
                <a:rect l="0" t="0" r="r" b="b"/>
                <a:pathLst>
                  <a:path w="62" h="18">
                    <a:moveTo>
                      <a:pt x="62" y="18"/>
                    </a:moveTo>
                    <a:lnTo>
                      <a:pt x="59" y="14"/>
                    </a:lnTo>
                    <a:lnTo>
                      <a:pt x="57" y="10"/>
                    </a:lnTo>
                    <a:lnTo>
                      <a:pt x="53" y="8"/>
                    </a:lnTo>
                    <a:lnTo>
                      <a:pt x="49" y="5"/>
                    </a:lnTo>
                    <a:lnTo>
                      <a:pt x="43" y="2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19" y="2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4" name="Freeform 382"/>
              <p:cNvSpPr>
                <a:spLocks noChangeAspect="1"/>
              </p:cNvSpPr>
              <p:nvPr/>
            </p:nvSpPr>
            <p:spPr bwMode="auto">
              <a:xfrm>
                <a:off x="6375" y="8528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7" y="9"/>
                  </a:cxn>
                  <a:cxn ang="0">
                    <a:pos x="11" y="11"/>
                  </a:cxn>
                  <a:cxn ang="0">
                    <a:pos x="16" y="14"/>
                  </a:cxn>
                  <a:cxn ang="0">
                    <a:pos x="20" y="17"/>
                  </a:cxn>
                  <a:cxn ang="0">
                    <a:pos x="26" y="18"/>
                  </a:cxn>
                  <a:cxn ang="0">
                    <a:pos x="31" y="18"/>
                  </a:cxn>
                </a:cxnLst>
                <a:rect l="0" t="0" r="r" b="b"/>
                <a:pathLst>
                  <a:path w="31" h="18">
                    <a:moveTo>
                      <a:pt x="0" y="0"/>
                    </a:moveTo>
                    <a:lnTo>
                      <a:pt x="3" y="5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6" y="14"/>
                    </a:lnTo>
                    <a:lnTo>
                      <a:pt x="20" y="17"/>
                    </a:lnTo>
                    <a:lnTo>
                      <a:pt x="26" y="18"/>
                    </a:lnTo>
                    <a:lnTo>
                      <a:pt x="31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5" name="Line 383"/>
              <p:cNvSpPr>
                <a:spLocks noChangeAspect="1" noChangeShapeType="1"/>
              </p:cNvSpPr>
              <p:nvPr/>
            </p:nvSpPr>
            <p:spPr bwMode="auto">
              <a:xfrm flipH="1">
                <a:off x="6385" y="8534"/>
                <a:ext cx="69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6" name="Freeform 384"/>
              <p:cNvSpPr>
                <a:spLocks noChangeAspect="1"/>
              </p:cNvSpPr>
              <p:nvPr/>
            </p:nvSpPr>
            <p:spPr bwMode="auto">
              <a:xfrm>
                <a:off x="7083" y="8534"/>
                <a:ext cx="20" cy="20"/>
              </a:xfrm>
              <a:custGeom>
                <a:avLst/>
                <a:gdLst/>
                <a:ahLst/>
                <a:cxnLst>
                  <a:cxn ang="0">
                    <a:pos x="60" y="61"/>
                  </a:cxn>
                  <a:cxn ang="0">
                    <a:pos x="60" y="54"/>
                  </a:cxn>
                  <a:cxn ang="0">
                    <a:pos x="58" y="47"/>
                  </a:cxn>
                  <a:cxn ang="0">
                    <a:pos x="57" y="40"/>
                  </a:cxn>
                  <a:cxn ang="0">
                    <a:pos x="54" y="34"/>
                  </a:cxn>
                  <a:cxn ang="0">
                    <a:pos x="52" y="28"/>
                  </a:cxn>
                  <a:cxn ang="0">
                    <a:pos x="47" y="23"/>
                  </a:cxn>
                  <a:cxn ang="0">
                    <a:pos x="42" y="17"/>
                  </a:cxn>
                  <a:cxn ang="0">
                    <a:pos x="38" y="13"/>
                  </a:cxn>
                  <a:cxn ang="0">
                    <a:pos x="33" y="9"/>
                  </a:cxn>
                  <a:cxn ang="0">
                    <a:pos x="26" y="7"/>
                  </a:cxn>
                  <a:cxn ang="0">
                    <a:pos x="21" y="4"/>
                  </a:cxn>
                  <a:cxn ang="0">
                    <a:pos x="14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61">
                    <a:moveTo>
                      <a:pt x="60" y="61"/>
                    </a:moveTo>
                    <a:lnTo>
                      <a:pt x="60" y="54"/>
                    </a:lnTo>
                    <a:lnTo>
                      <a:pt x="58" y="47"/>
                    </a:lnTo>
                    <a:lnTo>
                      <a:pt x="57" y="40"/>
                    </a:lnTo>
                    <a:lnTo>
                      <a:pt x="54" y="34"/>
                    </a:lnTo>
                    <a:lnTo>
                      <a:pt x="52" y="28"/>
                    </a:lnTo>
                    <a:lnTo>
                      <a:pt x="47" y="23"/>
                    </a:lnTo>
                    <a:lnTo>
                      <a:pt x="42" y="17"/>
                    </a:lnTo>
                    <a:lnTo>
                      <a:pt x="38" y="13"/>
                    </a:lnTo>
                    <a:lnTo>
                      <a:pt x="33" y="9"/>
                    </a:lnTo>
                    <a:lnTo>
                      <a:pt x="26" y="7"/>
                    </a:lnTo>
                    <a:lnTo>
                      <a:pt x="21" y="4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7" name="Line 385"/>
              <p:cNvSpPr>
                <a:spLocks noChangeAspect="1" noChangeShapeType="1"/>
              </p:cNvSpPr>
              <p:nvPr/>
            </p:nvSpPr>
            <p:spPr bwMode="auto">
              <a:xfrm flipV="1">
                <a:off x="7103" y="8554"/>
                <a:ext cx="1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8" name="Freeform 386"/>
              <p:cNvSpPr>
                <a:spLocks noChangeAspect="1"/>
              </p:cNvSpPr>
              <p:nvPr/>
            </p:nvSpPr>
            <p:spPr bwMode="auto">
              <a:xfrm>
                <a:off x="7103" y="8662"/>
                <a:ext cx="35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4"/>
                  </a:cxn>
                  <a:cxn ang="0">
                    <a:pos x="1" y="28"/>
                  </a:cxn>
                  <a:cxn ang="0">
                    <a:pos x="4" y="43"/>
                  </a:cxn>
                  <a:cxn ang="0">
                    <a:pos x="5" y="57"/>
                  </a:cxn>
                  <a:cxn ang="0">
                    <a:pos x="9" y="70"/>
                  </a:cxn>
                  <a:cxn ang="0">
                    <a:pos x="12" y="85"/>
                  </a:cxn>
                  <a:cxn ang="0">
                    <a:pos x="17" y="98"/>
                  </a:cxn>
                  <a:cxn ang="0">
                    <a:pos x="21" y="112"/>
                  </a:cxn>
                  <a:cxn ang="0">
                    <a:pos x="28" y="125"/>
                  </a:cxn>
                  <a:cxn ang="0">
                    <a:pos x="33" y="137"/>
                  </a:cxn>
                  <a:cxn ang="0">
                    <a:pos x="40" y="150"/>
                  </a:cxn>
                  <a:cxn ang="0">
                    <a:pos x="48" y="163"/>
                  </a:cxn>
                  <a:cxn ang="0">
                    <a:pos x="56" y="174"/>
                  </a:cxn>
                  <a:cxn ang="0">
                    <a:pos x="64" y="186"/>
                  </a:cxn>
                  <a:cxn ang="0">
                    <a:pos x="74" y="197"/>
                  </a:cxn>
                  <a:cxn ang="0">
                    <a:pos x="83" y="207"/>
                  </a:cxn>
                  <a:cxn ang="0">
                    <a:pos x="94" y="217"/>
                  </a:cxn>
                  <a:cxn ang="0">
                    <a:pos x="105" y="226"/>
                  </a:cxn>
                </a:cxnLst>
                <a:rect l="0" t="0" r="r" b="b"/>
                <a:pathLst>
                  <a:path w="105" h="226">
                    <a:moveTo>
                      <a:pt x="0" y="0"/>
                    </a:moveTo>
                    <a:lnTo>
                      <a:pt x="1" y="14"/>
                    </a:lnTo>
                    <a:lnTo>
                      <a:pt x="1" y="28"/>
                    </a:lnTo>
                    <a:lnTo>
                      <a:pt x="4" y="43"/>
                    </a:lnTo>
                    <a:lnTo>
                      <a:pt x="5" y="57"/>
                    </a:lnTo>
                    <a:lnTo>
                      <a:pt x="9" y="70"/>
                    </a:lnTo>
                    <a:lnTo>
                      <a:pt x="12" y="85"/>
                    </a:lnTo>
                    <a:lnTo>
                      <a:pt x="17" y="98"/>
                    </a:lnTo>
                    <a:lnTo>
                      <a:pt x="21" y="112"/>
                    </a:lnTo>
                    <a:lnTo>
                      <a:pt x="28" y="125"/>
                    </a:lnTo>
                    <a:lnTo>
                      <a:pt x="33" y="137"/>
                    </a:lnTo>
                    <a:lnTo>
                      <a:pt x="40" y="150"/>
                    </a:lnTo>
                    <a:lnTo>
                      <a:pt x="48" y="163"/>
                    </a:lnTo>
                    <a:lnTo>
                      <a:pt x="56" y="174"/>
                    </a:lnTo>
                    <a:lnTo>
                      <a:pt x="64" y="186"/>
                    </a:lnTo>
                    <a:lnTo>
                      <a:pt x="74" y="197"/>
                    </a:lnTo>
                    <a:lnTo>
                      <a:pt x="83" y="207"/>
                    </a:lnTo>
                    <a:lnTo>
                      <a:pt x="94" y="217"/>
                    </a:lnTo>
                    <a:lnTo>
                      <a:pt x="105" y="22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9" name="Freeform 387"/>
              <p:cNvSpPr>
                <a:spLocks noChangeAspect="1"/>
              </p:cNvSpPr>
              <p:nvPr/>
            </p:nvSpPr>
            <p:spPr bwMode="auto">
              <a:xfrm>
                <a:off x="7125" y="8738"/>
                <a:ext cx="19" cy="35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6" y="105"/>
                  </a:cxn>
                  <a:cxn ang="0">
                    <a:pos x="13" y="105"/>
                  </a:cxn>
                  <a:cxn ang="0">
                    <a:pos x="18" y="103"/>
                  </a:cxn>
                  <a:cxn ang="0">
                    <a:pos x="25" y="100"/>
                  </a:cxn>
                  <a:cxn ang="0">
                    <a:pos x="31" y="97"/>
                  </a:cxn>
                  <a:cxn ang="0">
                    <a:pos x="36" y="93"/>
                  </a:cxn>
                  <a:cxn ang="0">
                    <a:pos x="41" y="89"/>
                  </a:cxn>
                  <a:cxn ang="0">
                    <a:pos x="45" y="84"/>
                  </a:cxn>
                  <a:cxn ang="0">
                    <a:pos x="49" y="78"/>
                  </a:cxn>
                  <a:cxn ang="0">
                    <a:pos x="53" y="73"/>
                  </a:cxn>
                  <a:cxn ang="0">
                    <a:pos x="56" y="68"/>
                  </a:cxn>
                  <a:cxn ang="0">
                    <a:pos x="57" y="61"/>
                  </a:cxn>
                  <a:cxn ang="0">
                    <a:pos x="59" y="54"/>
                  </a:cxn>
                  <a:cxn ang="0">
                    <a:pos x="59" y="47"/>
                  </a:cxn>
                  <a:cxn ang="0">
                    <a:pos x="59" y="41"/>
                  </a:cxn>
                  <a:cxn ang="0">
                    <a:pos x="59" y="34"/>
                  </a:cxn>
                  <a:cxn ang="0">
                    <a:pos x="56" y="29"/>
                  </a:cxn>
                  <a:cxn ang="0">
                    <a:pos x="55" y="22"/>
                  </a:cxn>
                  <a:cxn ang="0">
                    <a:pos x="51" y="16"/>
                  </a:cxn>
                  <a:cxn ang="0">
                    <a:pos x="48" y="11"/>
                  </a:cxn>
                  <a:cxn ang="0">
                    <a:pos x="43" y="6"/>
                  </a:cxn>
                  <a:cxn ang="0">
                    <a:pos x="39" y="0"/>
                  </a:cxn>
                </a:cxnLst>
                <a:rect l="0" t="0" r="r" b="b"/>
                <a:pathLst>
                  <a:path w="59" h="107">
                    <a:moveTo>
                      <a:pt x="0" y="107"/>
                    </a:moveTo>
                    <a:lnTo>
                      <a:pt x="6" y="105"/>
                    </a:lnTo>
                    <a:lnTo>
                      <a:pt x="13" y="105"/>
                    </a:lnTo>
                    <a:lnTo>
                      <a:pt x="18" y="103"/>
                    </a:lnTo>
                    <a:lnTo>
                      <a:pt x="25" y="100"/>
                    </a:lnTo>
                    <a:lnTo>
                      <a:pt x="31" y="97"/>
                    </a:lnTo>
                    <a:lnTo>
                      <a:pt x="36" y="93"/>
                    </a:lnTo>
                    <a:lnTo>
                      <a:pt x="41" y="89"/>
                    </a:lnTo>
                    <a:lnTo>
                      <a:pt x="45" y="84"/>
                    </a:lnTo>
                    <a:lnTo>
                      <a:pt x="49" y="78"/>
                    </a:lnTo>
                    <a:lnTo>
                      <a:pt x="53" y="73"/>
                    </a:lnTo>
                    <a:lnTo>
                      <a:pt x="56" y="68"/>
                    </a:lnTo>
                    <a:lnTo>
                      <a:pt x="57" y="61"/>
                    </a:lnTo>
                    <a:lnTo>
                      <a:pt x="59" y="54"/>
                    </a:lnTo>
                    <a:lnTo>
                      <a:pt x="59" y="47"/>
                    </a:lnTo>
                    <a:lnTo>
                      <a:pt x="59" y="41"/>
                    </a:lnTo>
                    <a:lnTo>
                      <a:pt x="59" y="34"/>
                    </a:lnTo>
                    <a:lnTo>
                      <a:pt x="56" y="29"/>
                    </a:lnTo>
                    <a:lnTo>
                      <a:pt x="55" y="22"/>
                    </a:lnTo>
                    <a:lnTo>
                      <a:pt x="51" y="16"/>
                    </a:lnTo>
                    <a:lnTo>
                      <a:pt x="48" y="11"/>
                    </a:lnTo>
                    <a:lnTo>
                      <a:pt x="43" y="6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0" name="Line 388"/>
              <p:cNvSpPr>
                <a:spLocks noChangeAspect="1" noChangeShapeType="1"/>
              </p:cNvSpPr>
              <p:nvPr/>
            </p:nvSpPr>
            <p:spPr bwMode="auto">
              <a:xfrm>
                <a:off x="7083" y="8773"/>
                <a:ext cx="4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1" name="Freeform 389"/>
              <p:cNvSpPr>
                <a:spLocks noChangeAspect="1"/>
              </p:cNvSpPr>
              <p:nvPr/>
            </p:nvSpPr>
            <p:spPr bwMode="auto">
              <a:xfrm>
                <a:off x="7051" y="8773"/>
                <a:ext cx="32" cy="32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87" y="0"/>
                  </a:cxn>
                  <a:cxn ang="0">
                    <a:pos x="79" y="1"/>
                  </a:cxn>
                  <a:cxn ang="0">
                    <a:pos x="71" y="2"/>
                  </a:cxn>
                  <a:cxn ang="0">
                    <a:pos x="63" y="5"/>
                  </a:cxn>
                  <a:cxn ang="0">
                    <a:pos x="55" y="8"/>
                  </a:cxn>
                  <a:cxn ang="0">
                    <a:pos x="47" y="12"/>
                  </a:cxn>
                  <a:cxn ang="0">
                    <a:pos x="40" y="17"/>
                  </a:cxn>
                  <a:cxn ang="0">
                    <a:pos x="33" y="21"/>
                  </a:cxn>
                  <a:cxn ang="0">
                    <a:pos x="28" y="26"/>
                  </a:cxn>
                  <a:cxn ang="0">
                    <a:pos x="21" y="33"/>
                  </a:cxn>
                  <a:cxn ang="0">
                    <a:pos x="17" y="40"/>
                  </a:cxn>
                  <a:cxn ang="0">
                    <a:pos x="12" y="47"/>
                  </a:cxn>
                  <a:cxn ang="0">
                    <a:pos x="8" y="55"/>
                  </a:cxn>
                  <a:cxn ang="0">
                    <a:pos x="5" y="61"/>
                  </a:cxn>
                  <a:cxn ang="0">
                    <a:pos x="2" y="70"/>
                  </a:cxn>
                  <a:cxn ang="0">
                    <a:pos x="1" y="78"/>
                  </a:cxn>
                  <a:cxn ang="0">
                    <a:pos x="0" y="87"/>
                  </a:cxn>
                  <a:cxn ang="0">
                    <a:pos x="0" y="95"/>
                  </a:cxn>
                </a:cxnLst>
                <a:rect l="0" t="0" r="r" b="b"/>
                <a:pathLst>
                  <a:path w="95" h="95">
                    <a:moveTo>
                      <a:pt x="95" y="0"/>
                    </a:moveTo>
                    <a:lnTo>
                      <a:pt x="87" y="0"/>
                    </a:lnTo>
                    <a:lnTo>
                      <a:pt x="79" y="1"/>
                    </a:lnTo>
                    <a:lnTo>
                      <a:pt x="71" y="2"/>
                    </a:lnTo>
                    <a:lnTo>
                      <a:pt x="63" y="5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7"/>
                    </a:lnTo>
                    <a:lnTo>
                      <a:pt x="33" y="21"/>
                    </a:lnTo>
                    <a:lnTo>
                      <a:pt x="28" y="26"/>
                    </a:lnTo>
                    <a:lnTo>
                      <a:pt x="21" y="33"/>
                    </a:lnTo>
                    <a:lnTo>
                      <a:pt x="17" y="40"/>
                    </a:lnTo>
                    <a:lnTo>
                      <a:pt x="12" y="47"/>
                    </a:lnTo>
                    <a:lnTo>
                      <a:pt x="8" y="55"/>
                    </a:lnTo>
                    <a:lnTo>
                      <a:pt x="5" y="61"/>
                    </a:lnTo>
                    <a:lnTo>
                      <a:pt x="2" y="70"/>
                    </a:lnTo>
                    <a:lnTo>
                      <a:pt x="1" y="78"/>
                    </a:lnTo>
                    <a:lnTo>
                      <a:pt x="0" y="87"/>
                    </a:lnTo>
                    <a:lnTo>
                      <a:pt x="0" y="9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2" name="Line 390"/>
              <p:cNvSpPr>
                <a:spLocks noChangeAspect="1" noChangeShapeType="1"/>
              </p:cNvSpPr>
              <p:nvPr/>
            </p:nvSpPr>
            <p:spPr bwMode="auto">
              <a:xfrm flipV="1">
                <a:off x="7051" y="880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3" name="Freeform 391"/>
              <p:cNvSpPr>
                <a:spLocks noChangeAspect="1"/>
              </p:cNvSpPr>
              <p:nvPr/>
            </p:nvSpPr>
            <p:spPr bwMode="auto">
              <a:xfrm>
                <a:off x="7051" y="8813"/>
                <a:ext cx="40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" y="18"/>
                  </a:cxn>
                  <a:cxn ang="0">
                    <a:pos x="2" y="27"/>
                  </a:cxn>
                  <a:cxn ang="0">
                    <a:pos x="5" y="37"/>
                  </a:cxn>
                  <a:cxn ang="0">
                    <a:pos x="9" y="46"/>
                  </a:cxn>
                  <a:cxn ang="0">
                    <a:pos x="13" y="54"/>
                  </a:cxn>
                  <a:cxn ang="0">
                    <a:pos x="17" y="62"/>
                  </a:cxn>
                  <a:cxn ang="0">
                    <a:pos x="23" y="70"/>
                  </a:cxn>
                  <a:cxn ang="0">
                    <a:pos x="28" y="77"/>
                  </a:cxn>
                  <a:cxn ang="0">
                    <a:pos x="35" y="84"/>
                  </a:cxn>
                  <a:cxn ang="0">
                    <a:pos x="41" y="90"/>
                  </a:cxn>
                  <a:cxn ang="0">
                    <a:pos x="48" y="97"/>
                  </a:cxn>
                  <a:cxn ang="0">
                    <a:pos x="56" y="101"/>
                  </a:cxn>
                  <a:cxn ang="0">
                    <a:pos x="64" y="107"/>
                  </a:cxn>
                  <a:cxn ang="0">
                    <a:pos x="74" y="111"/>
                  </a:cxn>
                  <a:cxn ang="0">
                    <a:pos x="82" y="113"/>
                  </a:cxn>
                  <a:cxn ang="0">
                    <a:pos x="91" y="116"/>
                  </a:cxn>
                  <a:cxn ang="0">
                    <a:pos x="101" y="117"/>
                  </a:cxn>
                  <a:cxn ang="0">
                    <a:pos x="110" y="119"/>
                  </a:cxn>
                  <a:cxn ang="0">
                    <a:pos x="120" y="120"/>
                  </a:cxn>
                </a:cxnLst>
                <a:rect l="0" t="0" r="r" b="b"/>
                <a:pathLst>
                  <a:path w="120" h="120">
                    <a:moveTo>
                      <a:pt x="0" y="0"/>
                    </a:moveTo>
                    <a:lnTo>
                      <a:pt x="0" y="10"/>
                    </a:lnTo>
                    <a:lnTo>
                      <a:pt x="1" y="18"/>
                    </a:lnTo>
                    <a:lnTo>
                      <a:pt x="2" y="27"/>
                    </a:lnTo>
                    <a:lnTo>
                      <a:pt x="5" y="37"/>
                    </a:lnTo>
                    <a:lnTo>
                      <a:pt x="9" y="46"/>
                    </a:lnTo>
                    <a:lnTo>
                      <a:pt x="13" y="54"/>
                    </a:lnTo>
                    <a:lnTo>
                      <a:pt x="17" y="62"/>
                    </a:lnTo>
                    <a:lnTo>
                      <a:pt x="23" y="70"/>
                    </a:lnTo>
                    <a:lnTo>
                      <a:pt x="28" y="77"/>
                    </a:lnTo>
                    <a:lnTo>
                      <a:pt x="35" y="84"/>
                    </a:lnTo>
                    <a:lnTo>
                      <a:pt x="41" y="90"/>
                    </a:lnTo>
                    <a:lnTo>
                      <a:pt x="48" y="97"/>
                    </a:lnTo>
                    <a:lnTo>
                      <a:pt x="56" y="101"/>
                    </a:lnTo>
                    <a:lnTo>
                      <a:pt x="64" y="107"/>
                    </a:lnTo>
                    <a:lnTo>
                      <a:pt x="74" y="111"/>
                    </a:lnTo>
                    <a:lnTo>
                      <a:pt x="82" y="113"/>
                    </a:lnTo>
                    <a:lnTo>
                      <a:pt x="91" y="116"/>
                    </a:lnTo>
                    <a:lnTo>
                      <a:pt x="101" y="117"/>
                    </a:lnTo>
                    <a:lnTo>
                      <a:pt x="110" y="119"/>
                    </a:lnTo>
                    <a:lnTo>
                      <a:pt x="120" y="1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4" name="Line 392"/>
              <p:cNvSpPr>
                <a:spLocks noChangeAspect="1" noChangeShapeType="1"/>
              </p:cNvSpPr>
              <p:nvPr/>
            </p:nvSpPr>
            <p:spPr bwMode="auto">
              <a:xfrm flipH="1">
                <a:off x="7091" y="8853"/>
                <a:ext cx="1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5" name="Freeform 393"/>
              <p:cNvSpPr>
                <a:spLocks noChangeAspect="1"/>
              </p:cNvSpPr>
              <p:nvPr/>
            </p:nvSpPr>
            <p:spPr bwMode="auto">
              <a:xfrm>
                <a:off x="7222" y="8833"/>
                <a:ext cx="20" cy="2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7" y="59"/>
                  </a:cxn>
                  <a:cxn ang="0">
                    <a:pos x="14" y="57"/>
                  </a:cxn>
                  <a:cxn ang="0">
                    <a:pos x="20" y="56"/>
                  </a:cxn>
                  <a:cxn ang="0">
                    <a:pos x="26" y="53"/>
                  </a:cxn>
                  <a:cxn ang="0">
                    <a:pos x="32" y="51"/>
                  </a:cxn>
                  <a:cxn ang="0">
                    <a:pos x="38" y="47"/>
                  </a:cxn>
                  <a:cxn ang="0">
                    <a:pos x="42" y="41"/>
                  </a:cxn>
                  <a:cxn ang="0">
                    <a:pos x="47" y="37"/>
                  </a:cxn>
                  <a:cxn ang="0">
                    <a:pos x="51" y="32"/>
                  </a:cxn>
                  <a:cxn ang="0">
                    <a:pos x="54" y="25"/>
                  </a:cxn>
                  <a:cxn ang="0">
                    <a:pos x="57" y="20"/>
                  </a:cxn>
                  <a:cxn ang="0">
                    <a:pos x="58" y="13"/>
                  </a:cxn>
                  <a:cxn ang="0">
                    <a:pos x="59" y="6"/>
                  </a:cxn>
                  <a:cxn ang="0">
                    <a:pos x="59" y="0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7" y="59"/>
                    </a:lnTo>
                    <a:lnTo>
                      <a:pt x="14" y="57"/>
                    </a:lnTo>
                    <a:lnTo>
                      <a:pt x="20" y="56"/>
                    </a:lnTo>
                    <a:lnTo>
                      <a:pt x="26" y="53"/>
                    </a:lnTo>
                    <a:lnTo>
                      <a:pt x="32" y="51"/>
                    </a:lnTo>
                    <a:lnTo>
                      <a:pt x="38" y="47"/>
                    </a:lnTo>
                    <a:lnTo>
                      <a:pt x="42" y="41"/>
                    </a:lnTo>
                    <a:lnTo>
                      <a:pt x="47" y="37"/>
                    </a:lnTo>
                    <a:lnTo>
                      <a:pt x="51" y="32"/>
                    </a:lnTo>
                    <a:lnTo>
                      <a:pt x="54" y="25"/>
                    </a:lnTo>
                    <a:lnTo>
                      <a:pt x="57" y="20"/>
                    </a:lnTo>
                    <a:lnTo>
                      <a:pt x="58" y="13"/>
                    </a:lnTo>
                    <a:lnTo>
                      <a:pt x="59" y="6"/>
                    </a:lnTo>
                    <a:lnTo>
                      <a:pt x="5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6" name="Line 394"/>
              <p:cNvSpPr>
                <a:spLocks noChangeAspect="1" noChangeShapeType="1"/>
              </p:cNvSpPr>
              <p:nvPr/>
            </p:nvSpPr>
            <p:spPr bwMode="auto">
              <a:xfrm>
                <a:off x="7242" y="8720"/>
                <a:ext cx="1" cy="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7" name="Freeform 395"/>
              <p:cNvSpPr>
                <a:spLocks noChangeAspect="1"/>
              </p:cNvSpPr>
              <p:nvPr/>
            </p:nvSpPr>
            <p:spPr bwMode="auto">
              <a:xfrm>
                <a:off x="7232" y="8703"/>
                <a:ext cx="10" cy="17"/>
              </a:xfrm>
              <a:custGeom>
                <a:avLst/>
                <a:gdLst/>
                <a:ahLst/>
                <a:cxnLst>
                  <a:cxn ang="0">
                    <a:pos x="29" y="51"/>
                  </a:cxn>
                  <a:cxn ang="0">
                    <a:pos x="29" y="45"/>
                  </a:cxn>
                  <a:cxn ang="0">
                    <a:pos x="28" y="38"/>
                  </a:cxn>
                  <a:cxn ang="0">
                    <a:pos x="27" y="31"/>
                  </a:cxn>
                  <a:cxn ang="0">
                    <a:pos x="24" y="25"/>
                  </a:cxn>
                  <a:cxn ang="0">
                    <a:pos x="20" y="19"/>
                  </a:cxn>
                  <a:cxn ang="0">
                    <a:pos x="16" y="12"/>
                  </a:cxn>
                  <a:cxn ang="0">
                    <a:pos x="12" y="8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29" h="51">
                    <a:moveTo>
                      <a:pt x="29" y="51"/>
                    </a:moveTo>
                    <a:lnTo>
                      <a:pt x="29" y="45"/>
                    </a:lnTo>
                    <a:lnTo>
                      <a:pt x="28" y="38"/>
                    </a:lnTo>
                    <a:lnTo>
                      <a:pt x="27" y="31"/>
                    </a:lnTo>
                    <a:lnTo>
                      <a:pt x="24" y="25"/>
                    </a:lnTo>
                    <a:lnTo>
                      <a:pt x="20" y="19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8" name="Line 396"/>
              <p:cNvSpPr>
                <a:spLocks noChangeAspect="1" noChangeShapeType="1"/>
              </p:cNvSpPr>
              <p:nvPr/>
            </p:nvSpPr>
            <p:spPr bwMode="auto">
              <a:xfrm>
                <a:off x="7192" y="8679"/>
                <a:ext cx="40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9" name="Freeform 397"/>
              <p:cNvSpPr>
                <a:spLocks noChangeAspect="1"/>
              </p:cNvSpPr>
              <p:nvPr/>
            </p:nvSpPr>
            <p:spPr bwMode="auto">
              <a:xfrm>
                <a:off x="7182" y="8662"/>
                <a:ext cx="10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2" y="14"/>
                  </a:cxn>
                  <a:cxn ang="0">
                    <a:pos x="4" y="20"/>
                  </a:cxn>
                  <a:cxn ang="0">
                    <a:pos x="7" y="27"/>
                  </a:cxn>
                  <a:cxn ang="0">
                    <a:pos x="10" y="32"/>
                  </a:cxn>
                  <a:cxn ang="0">
                    <a:pos x="15" y="38"/>
                  </a:cxn>
                  <a:cxn ang="0">
                    <a:pos x="19" y="43"/>
                  </a:cxn>
                  <a:cxn ang="0">
                    <a:pos x="24" y="47"/>
                  </a:cxn>
                  <a:cxn ang="0">
                    <a:pos x="30" y="51"/>
                  </a:cxn>
                </a:cxnLst>
                <a:rect l="0" t="0" r="r" b="b"/>
                <a:pathLst>
                  <a:path w="30" h="51">
                    <a:moveTo>
                      <a:pt x="0" y="0"/>
                    </a:moveTo>
                    <a:lnTo>
                      <a:pt x="0" y="7"/>
                    </a:lnTo>
                    <a:lnTo>
                      <a:pt x="2" y="14"/>
                    </a:lnTo>
                    <a:lnTo>
                      <a:pt x="4" y="20"/>
                    </a:lnTo>
                    <a:lnTo>
                      <a:pt x="7" y="27"/>
                    </a:lnTo>
                    <a:lnTo>
                      <a:pt x="10" y="32"/>
                    </a:lnTo>
                    <a:lnTo>
                      <a:pt x="15" y="38"/>
                    </a:lnTo>
                    <a:lnTo>
                      <a:pt x="19" y="43"/>
                    </a:lnTo>
                    <a:lnTo>
                      <a:pt x="24" y="47"/>
                    </a:lnTo>
                    <a:lnTo>
                      <a:pt x="30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0" name="Line 398"/>
              <p:cNvSpPr>
                <a:spLocks noChangeAspect="1" noChangeShapeType="1"/>
              </p:cNvSpPr>
              <p:nvPr/>
            </p:nvSpPr>
            <p:spPr bwMode="auto">
              <a:xfrm>
                <a:off x="7182" y="8554"/>
                <a:ext cx="1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1" name="Freeform 399"/>
              <p:cNvSpPr>
                <a:spLocks noChangeAspect="1"/>
              </p:cNvSpPr>
              <p:nvPr/>
            </p:nvSpPr>
            <p:spPr bwMode="auto">
              <a:xfrm>
                <a:off x="7182" y="8534"/>
                <a:ext cx="21" cy="2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54" y="0"/>
                  </a:cxn>
                  <a:cxn ang="0">
                    <a:pos x="47" y="1"/>
                  </a:cxn>
                  <a:cxn ang="0">
                    <a:pos x="41" y="4"/>
                  </a:cxn>
                  <a:cxn ang="0">
                    <a:pos x="34" y="7"/>
                  </a:cxn>
                  <a:cxn ang="0">
                    <a:pos x="29" y="9"/>
                  </a:cxn>
                  <a:cxn ang="0">
                    <a:pos x="23" y="13"/>
                  </a:cxn>
                  <a:cxn ang="0">
                    <a:pos x="18" y="17"/>
                  </a:cxn>
                  <a:cxn ang="0">
                    <a:pos x="14" y="23"/>
                  </a:cxn>
                  <a:cxn ang="0">
                    <a:pos x="10" y="28"/>
                  </a:cxn>
                  <a:cxn ang="0">
                    <a:pos x="7" y="34"/>
                  </a:cxn>
                  <a:cxn ang="0">
                    <a:pos x="4" y="40"/>
                  </a:cxn>
                  <a:cxn ang="0">
                    <a:pos x="2" y="47"/>
                  </a:cxn>
                  <a:cxn ang="0">
                    <a:pos x="0" y="54"/>
                  </a:cxn>
                  <a:cxn ang="0">
                    <a:pos x="0" y="61"/>
                  </a:cxn>
                </a:cxnLst>
                <a:rect l="0" t="0" r="r" b="b"/>
                <a:pathLst>
                  <a:path w="61" h="61">
                    <a:moveTo>
                      <a:pt x="61" y="0"/>
                    </a:moveTo>
                    <a:lnTo>
                      <a:pt x="54" y="0"/>
                    </a:lnTo>
                    <a:lnTo>
                      <a:pt x="47" y="1"/>
                    </a:lnTo>
                    <a:lnTo>
                      <a:pt x="41" y="4"/>
                    </a:lnTo>
                    <a:lnTo>
                      <a:pt x="34" y="7"/>
                    </a:lnTo>
                    <a:lnTo>
                      <a:pt x="29" y="9"/>
                    </a:lnTo>
                    <a:lnTo>
                      <a:pt x="23" y="13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28"/>
                    </a:lnTo>
                    <a:lnTo>
                      <a:pt x="7" y="34"/>
                    </a:lnTo>
                    <a:lnTo>
                      <a:pt x="4" y="40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2" name="Line 400"/>
              <p:cNvSpPr>
                <a:spLocks noChangeAspect="1" noChangeShapeType="1"/>
              </p:cNvSpPr>
              <p:nvPr/>
            </p:nvSpPr>
            <p:spPr bwMode="auto">
              <a:xfrm flipH="1">
                <a:off x="7203" y="8534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3" name="Freeform 401"/>
              <p:cNvSpPr>
                <a:spLocks noChangeAspect="1"/>
              </p:cNvSpPr>
              <p:nvPr/>
            </p:nvSpPr>
            <p:spPr bwMode="auto">
              <a:xfrm>
                <a:off x="7422" y="8534"/>
                <a:ext cx="20" cy="20"/>
              </a:xfrm>
              <a:custGeom>
                <a:avLst/>
                <a:gdLst/>
                <a:ahLst/>
                <a:cxnLst>
                  <a:cxn ang="0">
                    <a:pos x="61" y="61"/>
                  </a:cxn>
                  <a:cxn ang="0">
                    <a:pos x="61" y="54"/>
                  </a:cxn>
                  <a:cxn ang="0">
                    <a:pos x="59" y="47"/>
                  </a:cxn>
                  <a:cxn ang="0">
                    <a:pos x="56" y="40"/>
                  </a:cxn>
                  <a:cxn ang="0">
                    <a:pos x="54" y="34"/>
                  </a:cxn>
                  <a:cxn ang="0">
                    <a:pos x="51" y="28"/>
                  </a:cxn>
                  <a:cxn ang="0">
                    <a:pos x="47" y="23"/>
                  </a:cxn>
                  <a:cxn ang="0">
                    <a:pos x="43" y="17"/>
                  </a:cxn>
                  <a:cxn ang="0">
                    <a:pos x="38" y="13"/>
                  </a:cxn>
                  <a:cxn ang="0">
                    <a:pos x="32" y="9"/>
                  </a:cxn>
                  <a:cxn ang="0">
                    <a:pos x="27" y="7"/>
                  </a:cxn>
                  <a:cxn ang="0">
                    <a:pos x="20" y="4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1">
                    <a:moveTo>
                      <a:pt x="61" y="61"/>
                    </a:moveTo>
                    <a:lnTo>
                      <a:pt x="61" y="54"/>
                    </a:lnTo>
                    <a:lnTo>
                      <a:pt x="59" y="47"/>
                    </a:lnTo>
                    <a:lnTo>
                      <a:pt x="56" y="40"/>
                    </a:lnTo>
                    <a:lnTo>
                      <a:pt x="54" y="34"/>
                    </a:lnTo>
                    <a:lnTo>
                      <a:pt x="51" y="28"/>
                    </a:lnTo>
                    <a:lnTo>
                      <a:pt x="47" y="23"/>
                    </a:lnTo>
                    <a:lnTo>
                      <a:pt x="43" y="17"/>
                    </a:lnTo>
                    <a:lnTo>
                      <a:pt x="38" y="13"/>
                    </a:lnTo>
                    <a:lnTo>
                      <a:pt x="32" y="9"/>
                    </a:lnTo>
                    <a:lnTo>
                      <a:pt x="27" y="7"/>
                    </a:lnTo>
                    <a:lnTo>
                      <a:pt x="20" y="4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4" name="Line 402"/>
              <p:cNvSpPr>
                <a:spLocks noChangeAspect="1" noChangeShapeType="1"/>
              </p:cNvSpPr>
              <p:nvPr/>
            </p:nvSpPr>
            <p:spPr bwMode="auto">
              <a:xfrm flipV="1">
                <a:off x="7442" y="8554"/>
                <a:ext cx="1" cy="1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5" name="Freeform 403"/>
              <p:cNvSpPr>
                <a:spLocks noChangeAspect="1"/>
              </p:cNvSpPr>
              <p:nvPr/>
            </p:nvSpPr>
            <p:spPr bwMode="auto">
              <a:xfrm>
                <a:off x="7422" y="8721"/>
                <a:ext cx="20" cy="20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7" y="60"/>
                  </a:cxn>
                  <a:cxn ang="0">
                    <a:pos x="13" y="58"/>
                  </a:cxn>
                  <a:cxn ang="0">
                    <a:pos x="20" y="57"/>
                  </a:cxn>
                  <a:cxn ang="0">
                    <a:pos x="27" y="54"/>
                  </a:cxn>
                  <a:cxn ang="0">
                    <a:pos x="32" y="52"/>
                  </a:cxn>
                  <a:cxn ang="0">
                    <a:pos x="38" y="48"/>
                  </a:cxn>
                  <a:cxn ang="0">
                    <a:pos x="43" y="42"/>
                  </a:cxn>
                  <a:cxn ang="0">
                    <a:pos x="47" y="38"/>
                  </a:cxn>
                  <a:cxn ang="0">
                    <a:pos x="51" y="33"/>
                  </a:cxn>
                  <a:cxn ang="0">
                    <a:pos x="54" y="26"/>
                  </a:cxn>
                  <a:cxn ang="0">
                    <a:pos x="56" y="21"/>
                  </a:cxn>
                  <a:cxn ang="0">
                    <a:pos x="59" y="14"/>
                  </a:cxn>
                  <a:cxn ang="0">
                    <a:pos x="61" y="7"/>
                  </a:cxn>
                  <a:cxn ang="0">
                    <a:pos x="61" y="0"/>
                  </a:cxn>
                </a:cxnLst>
                <a:rect l="0" t="0" r="r" b="b"/>
                <a:pathLst>
                  <a:path w="61" h="61">
                    <a:moveTo>
                      <a:pt x="0" y="61"/>
                    </a:moveTo>
                    <a:lnTo>
                      <a:pt x="7" y="60"/>
                    </a:lnTo>
                    <a:lnTo>
                      <a:pt x="13" y="58"/>
                    </a:lnTo>
                    <a:lnTo>
                      <a:pt x="20" y="57"/>
                    </a:lnTo>
                    <a:lnTo>
                      <a:pt x="27" y="54"/>
                    </a:lnTo>
                    <a:lnTo>
                      <a:pt x="32" y="52"/>
                    </a:lnTo>
                    <a:lnTo>
                      <a:pt x="38" y="48"/>
                    </a:lnTo>
                    <a:lnTo>
                      <a:pt x="43" y="42"/>
                    </a:lnTo>
                    <a:lnTo>
                      <a:pt x="47" y="38"/>
                    </a:lnTo>
                    <a:lnTo>
                      <a:pt x="51" y="33"/>
                    </a:lnTo>
                    <a:lnTo>
                      <a:pt x="54" y="26"/>
                    </a:lnTo>
                    <a:lnTo>
                      <a:pt x="56" y="21"/>
                    </a:lnTo>
                    <a:lnTo>
                      <a:pt x="59" y="14"/>
                    </a:lnTo>
                    <a:lnTo>
                      <a:pt x="61" y="7"/>
                    </a:lnTo>
                    <a:lnTo>
                      <a:pt x="6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6" name="Freeform 404"/>
              <p:cNvSpPr>
                <a:spLocks noChangeAspect="1"/>
              </p:cNvSpPr>
              <p:nvPr/>
            </p:nvSpPr>
            <p:spPr bwMode="auto">
              <a:xfrm>
                <a:off x="7402" y="8741"/>
                <a:ext cx="20" cy="2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0" y="3"/>
                  </a:cxn>
                  <a:cxn ang="0">
                    <a:pos x="33" y="5"/>
                  </a:cxn>
                  <a:cxn ang="0">
                    <a:pos x="28" y="8"/>
                  </a:cxn>
                  <a:cxn ang="0">
                    <a:pos x="23" y="12"/>
                  </a:cxn>
                  <a:cxn ang="0">
                    <a:pos x="17" y="18"/>
                  </a:cxn>
                  <a:cxn ang="0">
                    <a:pos x="13" y="22"/>
                  </a:cxn>
                  <a:cxn ang="0">
                    <a:pos x="9" y="27"/>
                  </a:cxn>
                  <a:cxn ang="0">
                    <a:pos x="5" y="34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3"/>
                  </a:cxn>
                  <a:cxn ang="0">
                    <a:pos x="0" y="59"/>
                  </a:cxn>
                </a:cxnLst>
                <a:rect l="0" t="0" r="r" b="b"/>
                <a:pathLst>
                  <a:path w="59" h="59">
                    <a:moveTo>
                      <a:pt x="59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0" y="3"/>
                    </a:lnTo>
                    <a:lnTo>
                      <a:pt x="33" y="5"/>
                    </a:lnTo>
                    <a:lnTo>
                      <a:pt x="28" y="8"/>
                    </a:lnTo>
                    <a:lnTo>
                      <a:pt x="23" y="12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9" y="27"/>
                    </a:lnTo>
                    <a:lnTo>
                      <a:pt x="5" y="34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3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77" name="Group 405"/>
            <p:cNvGrpSpPr>
              <a:grpSpLocks noChangeAspect="1"/>
            </p:cNvGrpSpPr>
            <p:nvPr/>
          </p:nvGrpSpPr>
          <p:grpSpPr bwMode="auto">
            <a:xfrm>
              <a:off x="5866" y="4266"/>
              <a:ext cx="2395" cy="3072"/>
              <a:chOff x="5866" y="4266"/>
              <a:chExt cx="2395" cy="3072"/>
            </a:xfrm>
          </p:grpSpPr>
          <p:sp>
            <p:nvSpPr>
              <p:cNvPr id="3478" name="Line 406"/>
              <p:cNvSpPr>
                <a:spLocks noChangeAspect="1" noChangeShapeType="1"/>
              </p:cNvSpPr>
              <p:nvPr/>
            </p:nvSpPr>
            <p:spPr bwMode="auto">
              <a:xfrm flipV="1">
                <a:off x="7881" y="5470"/>
                <a:ext cx="1" cy="9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9" name="Freeform 407"/>
              <p:cNvSpPr>
                <a:spLocks noChangeAspect="1"/>
              </p:cNvSpPr>
              <p:nvPr/>
            </p:nvSpPr>
            <p:spPr bwMode="auto">
              <a:xfrm>
                <a:off x="7881" y="5450"/>
                <a:ext cx="20" cy="2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54"/>
                  </a:cxn>
                  <a:cxn ang="0">
                    <a:pos x="2" y="47"/>
                  </a:cxn>
                  <a:cxn ang="0">
                    <a:pos x="3" y="40"/>
                  </a:cxn>
                  <a:cxn ang="0">
                    <a:pos x="6" y="33"/>
                  </a:cxn>
                  <a:cxn ang="0">
                    <a:pos x="8" y="28"/>
                  </a:cxn>
                  <a:cxn ang="0">
                    <a:pos x="12" y="23"/>
                  </a:cxn>
                  <a:cxn ang="0">
                    <a:pos x="18" y="17"/>
                  </a:cxn>
                  <a:cxn ang="0">
                    <a:pos x="22" y="13"/>
                  </a:cxn>
                  <a:cxn ang="0">
                    <a:pos x="27" y="9"/>
                  </a:cxn>
                  <a:cxn ang="0">
                    <a:pos x="34" y="7"/>
                  </a:cxn>
                  <a:cxn ang="0">
                    <a:pos x="39" y="4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60" y="0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0" y="54"/>
                    </a:lnTo>
                    <a:lnTo>
                      <a:pt x="2" y="47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9" y="4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6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0" name="Line 408"/>
              <p:cNvSpPr>
                <a:spLocks noChangeAspect="1" noChangeShapeType="1"/>
              </p:cNvSpPr>
              <p:nvPr/>
            </p:nvSpPr>
            <p:spPr bwMode="auto">
              <a:xfrm>
                <a:off x="7901" y="5450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1" name="Freeform 409"/>
              <p:cNvSpPr>
                <a:spLocks noChangeAspect="1"/>
              </p:cNvSpPr>
              <p:nvPr/>
            </p:nvSpPr>
            <p:spPr bwMode="auto">
              <a:xfrm>
                <a:off x="8120" y="5450"/>
                <a:ext cx="2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1"/>
                  </a:cxn>
                  <a:cxn ang="0">
                    <a:pos x="19" y="4"/>
                  </a:cxn>
                  <a:cxn ang="0">
                    <a:pos x="26" y="7"/>
                  </a:cxn>
                  <a:cxn ang="0">
                    <a:pos x="31" y="9"/>
                  </a:cxn>
                  <a:cxn ang="0">
                    <a:pos x="36" y="13"/>
                  </a:cxn>
                  <a:cxn ang="0">
                    <a:pos x="42" y="17"/>
                  </a:cxn>
                  <a:cxn ang="0">
                    <a:pos x="47" y="23"/>
                  </a:cxn>
                  <a:cxn ang="0">
                    <a:pos x="50" y="28"/>
                  </a:cxn>
                  <a:cxn ang="0">
                    <a:pos x="54" y="33"/>
                  </a:cxn>
                  <a:cxn ang="0">
                    <a:pos x="57" y="40"/>
                  </a:cxn>
                  <a:cxn ang="0">
                    <a:pos x="58" y="47"/>
                  </a:cxn>
                  <a:cxn ang="0">
                    <a:pos x="59" y="54"/>
                  </a:cxn>
                  <a:cxn ang="0">
                    <a:pos x="59" y="60"/>
                  </a:cxn>
                </a:cxnLst>
                <a:rect l="0" t="0" r="r" b="b"/>
                <a:pathLst>
                  <a:path w="59" h="60">
                    <a:moveTo>
                      <a:pt x="0" y="0"/>
                    </a:moveTo>
                    <a:lnTo>
                      <a:pt x="7" y="0"/>
                    </a:lnTo>
                    <a:lnTo>
                      <a:pt x="13" y="1"/>
                    </a:lnTo>
                    <a:lnTo>
                      <a:pt x="19" y="4"/>
                    </a:lnTo>
                    <a:lnTo>
                      <a:pt x="26" y="7"/>
                    </a:lnTo>
                    <a:lnTo>
                      <a:pt x="31" y="9"/>
                    </a:lnTo>
                    <a:lnTo>
                      <a:pt x="36" y="13"/>
                    </a:lnTo>
                    <a:lnTo>
                      <a:pt x="42" y="17"/>
                    </a:lnTo>
                    <a:lnTo>
                      <a:pt x="47" y="23"/>
                    </a:lnTo>
                    <a:lnTo>
                      <a:pt x="50" y="28"/>
                    </a:lnTo>
                    <a:lnTo>
                      <a:pt x="54" y="33"/>
                    </a:lnTo>
                    <a:lnTo>
                      <a:pt x="57" y="40"/>
                    </a:lnTo>
                    <a:lnTo>
                      <a:pt x="58" y="47"/>
                    </a:lnTo>
                    <a:lnTo>
                      <a:pt x="59" y="54"/>
                    </a:lnTo>
                    <a:lnTo>
                      <a:pt x="59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2" name="Line 410"/>
              <p:cNvSpPr>
                <a:spLocks noChangeAspect="1" noChangeShapeType="1"/>
              </p:cNvSpPr>
              <p:nvPr/>
            </p:nvSpPr>
            <p:spPr bwMode="auto">
              <a:xfrm>
                <a:off x="8140" y="5470"/>
                <a:ext cx="1" cy="9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3" name="Freeform 411"/>
              <p:cNvSpPr>
                <a:spLocks noChangeAspect="1"/>
              </p:cNvSpPr>
              <p:nvPr/>
            </p:nvSpPr>
            <p:spPr bwMode="auto">
              <a:xfrm>
                <a:off x="8120" y="6412"/>
                <a:ext cx="20" cy="2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6"/>
                  </a:cxn>
                  <a:cxn ang="0">
                    <a:pos x="58" y="13"/>
                  </a:cxn>
                  <a:cxn ang="0">
                    <a:pos x="57" y="20"/>
                  </a:cxn>
                  <a:cxn ang="0">
                    <a:pos x="54" y="27"/>
                  </a:cxn>
                  <a:cxn ang="0">
                    <a:pos x="50" y="32"/>
                  </a:cxn>
                  <a:cxn ang="0">
                    <a:pos x="47" y="37"/>
                  </a:cxn>
                  <a:cxn ang="0">
                    <a:pos x="42" y="43"/>
                  </a:cxn>
                  <a:cxn ang="0">
                    <a:pos x="36" y="47"/>
                  </a:cxn>
                  <a:cxn ang="0">
                    <a:pos x="31" y="51"/>
                  </a:cxn>
                  <a:cxn ang="0">
                    <a:pos x="26" y="53"/>
                  </a:cxn>
                  <a:cxn ang="0">
                    <a:pos x="19" y="56"/>
                  </a:cxn>
                  <a:cxn ang="0">
                    <a:pos x="13" y="59"/>
                  </a:cxn>
                  <a:cxn ang="0">
                    <a:pos x="7" y="59"/>
                  </a:cxn>
                  <a:cxn ang="0">
                    <a:pos x="0" y="60"/>
                  </a:cxn>
                </a:cxnLst>
                <a:rect l="0" t="0" r="r" b="b"/>
                <a:pathLst>
                  <a:path w="59" h="60">
                    <a:moveTo>
                      <a:pt x="59" y="0"/>
                    </a:moveTo>
                    <a:lnTo>
                      <a:pt x="59" y="6"/>
                    </a:lnTo>
                    <a:lnTo>
                      <a:pt x="58" y="13"/>
                    </a:lnTo>
                    <a:lnTo>
                      <a:pt x="57" y="20"/>
                    </a:lnTo>
                    <a:lnTo>
                      <a:pt x="54" y="27"/>
                    </a:lnTo>
                    <a:lnTo>
                      <a:pt x="50" y="32"/>
                    </a:lnTo>
                    <a:lnTo>
                      <a:pt x="47" y="37"/>
                    </a:lnTo>
                    <a:lnTo>
                      <a:pt x="42" y="43"/>
                    </a:lnTo>
                    <a:lnTo>
                      <a:pt x="36" y="47"/>
                    </a:lnTo>
                    <a:lnTo>
                      <a:pt x="31" y="51"/>
                    </a:lnTo>
                    <a:lnTo>
                      <a:pt x="26" y="53"/>
                    </a:lnTo>
                    <a:lnTo>
                      <a:pt x="19" y="56"/>
                    </a:lnTo>
                    <a:lnTo>
                      <a:pt x="13" y="59"/>
                    </a:lnTo>
                    <a:lnTo>
                      <a:pt x="7" y="59"/>
                    </a:lnTo>
                    <a:lnTo>
                      <a:pt x="0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4" name="Line 412"/>
              <p:cNvSpPr>
                <a:spLocks noChangeAspect="1" noChangeShapeType="1"/>
              </p:cNvSpPr>
              <p:nvPr/>
            </p:nvSpPr>
            <p:spPr bwMode="auto">
              <a:xfrm flipH="1">
                <a:off x="7901" y="6432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5" name="Freeform 413"/>
              <p:cNvSpPr>
                <a:spLocks noChangeAspect="1"/>
              </p:cNvSpPr>
              <p:nvPr/>
            </p:nvSpPr>
            <p:spPr bwMode="auto">
              <a:xfrm>
                <a:off x="7881" y="6412"/>
                <a:ext cx="20" cy="20"/>
              </a:xfrm>
              <a:custGeom>
                <a:avLst/>
                <a:gdLst/>
                <a:ahLst/>
                <a:cxnLst>
                  <a:cxn ang="0">
                    <a:pos x="60" y="60"/>
                  </a:cxn>
                  <a:cxn ang="0">
                    <a:pos x="53" y="59"/>
                  </a:cxn>
                  <a:cxn ang="0">
                    <a:pos x="46" y="59"/>
                  </a:cxn>
                  <a:cxn ang="0">
                    <a:pos x="39" y="56"/>
                  </a:cxn>
                  <a:cxn ang="0">
                    <a:pos x="34" y="53"/>
                  </a:cxn>
                  <a:cxn ang="0">
                    <a:pos x="27" y="51"/>
                  </a:cxn>
                  <a:cxn ang="0">
                    <a:pos x="22" y="47"/>
                  </a:cxn>
                  <a:cxn ang="0">
                    <a:pos x="18" y="43"/>
                  </a:cxn>
                  <a:cxn ang="0">
                    <a:pos x="12" y="37"/>
                  </a:cxn>
                  <a:cxn ang="0">
                    <a:pos x="8" y="32"/>
                  </a:cxn>
                  <a:cxn ang="0">
                    <a:pos x="6" y="27"/>
                  </a:cxn>
                  <a:cxn ang="0">
                    <a:pos x="3" y="20"/>
                  </a:cxn>
                  <a:cxn ang="0">
                    <a:pos x="2" y="13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53" y="59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4" y="53"/>
                    </a:lnTo>
                    <a:lnTo>
                      <a:pt x="27" y="51"/>
                    </a:lnTo>
                    <a:lnTo>
                      <a:pt x="22" y="47"/>
                    </a:lnTo>
                    <a:lnTo>
                      <a:pt x="18" y="43"/>
                    </a:lnTo>
                    <a:lnTo>
                      <a:pt x="12" y="37"/>
                    </a:lnTo>
                    <a:lnTo>
                      <a:pt x="8" y="32"/>
                    </a:lnTo>
                    <a:lnTo>
                      <a:pt x="6" y="27"/>
                    </a:lnTo>
                    <a:lnTo>
                      <a:pt x="3" y="20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6" name="Line 414"/>
              <p:cNvSpPr>
                <a:spLocks noChangeAspect="1" noChangeShapeType="1"/>
              </p:cNvSpPr>
              <p:nvPr/>
            </p:nvSpPr>
            <p:spPr bwMode="auto">
              <a:xfrm>
                <a:off x="6441" y="5404"/>
                <a:ext cx="1" cy="10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7" name="Freeform 415"/>
              <p:cNvSpPr>
                <a:spLocks noChangeAspect="1"/>
              </p:cNvSpPr>
              <p:nvPr/>
            </p:nvSpPr>
            <p:spPr bwMode="auto">
              <a:xfrm>
                <a:off x="6421" y="6412"/>
                <a:ext cx="20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6"/>
                  </a:cxn>
                  <a:cxn ang="0">
                    <a:pos x="58" y="13"/>
                  </a:cxn>
                  <a:cxn ang="0">
                    <a:pos x="56" y="20"/>
                  </a:cxn>
                  <a:cxn ang="0">
                    <a:pos x="54" y="27"/>
                  </a:cxn>
                  <a:cxn ang="0">
                    <a:pos x="50" y="32"/>
                  </a:cxn>
                  <a:cxn ang="0">
                    <a:pos x="46" y="37"/>
                  </a:cxn>
                  <a:cxn ang="0">
                    <a:pos x="42" y="43"/>
                  </a:cxn>
                  <a:cxn ang="0">
                    <a:pos x="37" y="47"/>
                  </a:cxn>
                  <a:cxn ang="0">
                    <a:pos x="31" y="51"/>
                  </a:cxn>
                  <a:cxn ang="0">
                    <a:pos x="26" y="53"/>
                  </a:cxn>
                  <a:cxn ang="0">
                    <a:pos x="19" y="56"/>
                  </a:cxn>
                  <a:cxn ang="0">
                    <a:pos x="12" y="59"/>
                  </a:cxn>
                  <a:cxn ang="0">
                    <a:pos x="7" y="59"/>
                  </a:cxn>
                  <a:cxn ang="0">
                    <a:pos x="0" y="60"/>
                  </a:cxn>
                </a:cxnLst>
                <a:rect l="0" t="0" r="r" b="b"/>
                <a:pathLst>
                  <a:path w="60" h="60">
                    <a:moveTo>
                      <a:pt x="60" y="0"/>
                    </a:moveTo>
                    <a:lnTo>
                      <a:pt x="60" y="6"/>
                    </a:lnTo>
                    <a:lnTo>
                      <a:pt x="58" y="13"/>
                    </a:lnTo>
                    <a:lnTo>
                      <a:pt x="56" y="20"/>
                    </a:lnTo>
                    <a:lnTo>
                      <a:pt x="54" y="27"/>
                    </a:lnTo>
                    <a:lnTo>
                      <a:pt x="50" y="32"/>
                    </a:lnTo>
                    <a:lnTo>
                      <a:pt x="46" y="37"/>
                    </a:lnTo>
                    <a:lnTo>
                      <a:pt x="42" y="43"/>
                    </a:lnTo>
                    <a:lnTo>
                      <a:pt x="37" y="47"/>
                    </a:lnTo>
                    <a:lnTo>
                      <a:pt x="31" y="51"/>
                    </a:lnTo>
                    <a:lnTo>
                      <a:pt x="26" y="53"/>
                    </a:lnTo>
                    <a:lnTo>
                      <a:pt x="19" y="56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0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8" name="Line 416"/>
              <p:cNvSpPr>
                <a:spLocks noChangeAspect="1" noChangeShapeType="1"/>
              </p:cNvSpPr>
              <p:nvPr/>
            </p:nvSpPr>
            <p:spPr bwMode="auto">
              <a:xfrm flipH="1">
                <a:off x="6371" y="6432"/>
                <a:ext cx="5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9" name="Freeform 417"/>
              <p:cNvSpPr>
                <a:spLocks noChangeAspect="1"/>
              </p:cNvSpPr>
              <p:nvPr/>
            </p:nvSpPr>
            <p:spPr bwMode="auto">
              <a:xfrm>
                <a:off x="6352" y="6416"/>
                <a:ext cx="19" cy="16"/>
              </a:xfrm>
              <a:custGeom>
                <a:avLst/>
                <a:gdLst/>
                <a:ahLst/>
                <a:cxnLst>
                  <a:cxn ang="0">
                    <a:pos x="58" y="48"/>
                  </a:cxn>
                  <a:cxn ang="0">
                    <a:pos x="51" y="47"/>
                  </a:cxn>
                  <a:cxn ang="0">
                    <a:pos x="44" y="47"/>
                  </a:cxn>
                  <a:cxn ang="0">
                    <a:pos x="38" y="44"/>
                  </a:cxn>
                  <a:cxn ang="0">
                    <a:pos x="31" y="41"/>
                  </a:cxn>
                  <a:cxn ang="0">
                    <a:pos x="26" y="39"/>
                  </a:cxn>
                  <a:cxn ang="0">
                    <a:pos x="20" y="35"/>
                  </a:cxn>
                  <a:cxn ang="0">
                    <a:pos x="15" y="29"/>
                  </a:cxn>
                  <a:cxn ang="0">
                    <a:pos x="11" y="24"/>
                  </a:cxn>
                  <a:cxn ang="0">
                    <a:pos x="7" y="19"/>
                  </a:cxn>
                  <a:cxn ang="0">
                    <a:pos x="4" y="12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8" h="48">
                    <a:moveTo>
                      <a:pt x="58" y="48"/>
                    </a:moveTo>
                    <a:lnTo>
                      <a:pt x="51" y="47"/>
                    </a:lnTo>
                    <a:lnTo>
                      <a:pt x="44" y="47"/>
                    </a:lnTo>
                    <a:lnTo>
                      <a:pt x="38" y="44"/>
                    </a:lnTo>
                    <a:lnTo>
                      <a:pt x="31" y="41"/>
                    </a:lnTo>
                    <a:lnTo>
                      <a:pt x="26" y="39"/>
                    </a:lnTo>
                    <a:lnTo>
                      <a:pt x="20" y="35"/>
                    </a:lnTo>
                    <a:lnTo>
                      <a:pt x="15" y="29"/>
                    </a:lnTo>
                    <a:lnTo>
                      <a:pt x="11" y="24"/>
                    </a:lnTo>
                    <a:lnTo>
                      <a:pt x="7" y="19"/>
                    </a:lnTo>
                    <a:lnTo>
                      <a:pt x="4" y="12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0" name="Freeform 418"/>
              <p:cNvSpPr>
                <a:spLocks noChangeAspect="1"/>
              </p:cNvSpPr>
              <p:nvPr/>
            </p:nvSpPr>
            <p:spPr bwMode="auto">
              <a:xfrm>
                <a:off x="6262" y="6317"/>
                <a:ext cx="90" cy="99"/>
              </a:xfrm>
              <a:custGeom>
                <a:avLst/>
                <a:gdLst/>
                <a:ahLst/>
                <a:cxnLst>
                  <a:cxn ang="0">
                    <a:pos x="269" y="296"/>
                  </a:cxn>
                  <a:cxn ang="0">
                    <a:pos x="265" y="278"/>
                  </a:cxn>
                  <a:cxn ang="0">
                    <a:pos x="261" y="262"/>
                  </a:cxn>
                  <a:cxn ang="0">
                    <a:pos x="256" y="246"/>
                  </a:cxn>
                  <a:cxn ang="0">
                    <a:pos x="250" y="231"/>
                  </a:cxn>
                  <a:cxn ang="0">
                    <a:pos x="243" y="215"/>
                  </a:cxn>
                  <a:cxn ang="0">
                    <a:pos x="237" y="200"/>
                  </a:cxn>
                  <a:cxn ang="0">
                    <a:pos x="229" y="185"/>
                  </a:cxn>
                  <a:cxn ang="0">
                    <a:pos x="221" y="171"/>
                  </a:cxn>
                  <a:cxn ang="0">
                    <a:pos x="211" y="156"/>
                  </a:cxn>
                  <a:cxn ang="0">
                    <a:pos x="202" y="142"/>
                  </a:cxn>
                  <a:cxn ang="0">
                    <a:pos x="192" y="129"/>
                  </a:cxn>
                  <a:cxn ang="0">
                    <a:pos x="181" y="117"/>
                  </a:cxn>
                  <a:cxn ang="0">
                    <a:pos x="169" y="103"/>
                  </a:cxn>
                  <a:cxn ang="0">
                    <a:pos x="157" y="93"/>
                  </a:cxn>
                  <a:cxn ang="0">
                    <a:pos x="145" y="80"/>
                  </a:cxn>
                  <a:cxn ang="0">
                    <a:pos x="133" y="70"/>
                  </a:cxn>
                  <a:cxn ang="0">
                    <a:pos x="120" y="59"/>
                  </a:cxn>
                  <a:cxn ang="0">
                    <a:pos x="106" y="49"/>
                  </a:cxn>
                  <a:cxn ang="0">
                    <a:pos x="91" y="40"/>
                  </a:cxn>
                  <a:cxn ang="0">
                    <a:pos x="76" y="32"/>
                  </a:cxn>
                  <a:cxn ang="0">
                    <a:pos x="62" y="24"/>
                  </a:cxn>
                  <a:cxn ang="0">
                    <a:pos x="47" y="17"/>
                  </a:cxn>
                  <a:cxn ang="0">
                    <a:pos x="31" y="10"/>
                  </a:cxn>
                  <a:cxn ang="0">
                    <a:pos x="16" y="5"/>
                  </a:cxn>
                  <a:cxn ang="0">
                    <a:pos x="0" y="0"/>
                  </a:cxn>
                </a:cxnLst>
                <a:rect l="0" t="0" r="r" b="b"/>
                <a:pathLst>
                  <a:path w="269" h="296">
                    <a:moveTo>
                      <a:pt x="269" y="296"/>
                    </a:moveTo>
                    <a:lnTo>
                      <a:pt x="265" y="278"/>
                    </a:lnTo>
                    <a:lnTo>
                      <a:pt x="261" y="262"/>
                    </a:lnTo>
                    <a:lnTo>
                      <a:pt x="256" y="246"/>
                    </a:lnTo>
                    <a:lnTo>
                      <a:pt x="250" y="231"/>
                    </a:lnTo>
                    <a:lnTo>
                      <a:pt x="243" y="215"/>
                    </a:lnTo>
                    <a:lnTo>
                      <a:pt x="237" y="200"/>
                    </a:lnTo>
                    <a:lnTo>
                      <a:pt x="229" y="185"/>
                    </a:lnTo>
                    <a:lnTo>
                      <a:pt x="221" y="171"/>
                    </a:lnTo>
                    <a:lnTo>
                      <a:pt x="211" y="156"/>
                    </a:lnTo>
                    <a:lnTo>
                      <a:pt x="202" y="142"/>
                    </a:lnTo>
                    <a:lnTo>
                      <a:pt x="192" y="129"/>
                    </a:lnTo>
                    <a:lnTo>
                      <a:pt x="181" y="117"/>
                    </a:lnTo>
                    <a:lnTo>
                      <a:pt x="169" y="103"/>
                    </a:lnTo>
                    <a:lnTo>
                      <a:pt x="157" y="93"/>
                    </a:lnTo>
                    <a:lnTo>
                      <a:pt x="145" y="80"/>
                    </a:lnTo>
                    <a:lnTo>
                      <a:pt x="133" y="70"/>
                    </a:lnTo>
                    <a:lnTo>
                      <a:pt x="120" y="59"/>
                    </a:lnTo>
                    <a:lnTo>
                      <a:pt x="106" y="49"/>
                    </a:lnTo>
                    <a:lnTo>
                      <a:pt x="91" y="40"/>
                    </a:lnTo>
                    <a:lnTo>
                      <a:pt x="76" y="32"/>
                    </a:lnTo>
                    <a:lnTo>
                      <a:pt x="62" y="24"/>
                    </a:lnTo>
                    <a:lnTo>
                      <a:pt x="47" y="17"/>
                    </a:lnTo>
                    <a:lnTo>
                      <a:pt x="31" y="10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1" name="Freeform 419"/>
              <p:cNvSpPr>
                <a:spLocks noChangeAspect="1"/>
              </p:cNvSpPr>
              <p:nvPr/>
            </p:nvSpPr>
            <p:spPr bwMode="auto">
              <a:xfrm>
                <a:off x="6248" y="6296"/>
                <a:ext cx="14" cy="21"/>
              </a:xfrm>
              <a:custGeom>
                <a:avLst/>
                <a:gdLst/>
                <a:ahLst/>
                <a:cxnLst>
                  <a:cxn ang="0">
                    <a:pos x="43" y="64"/>
                  </a:cxn>
                  <a:cxn ang="0">
                    <a:pos x="36" y="62"/>
                  </a:cxn>
                  <a:cxn ang="0">
                    <a:pos x="29" y="58"/>
                  </a:cxn>
                  <a:cxn ang="0">
                    <a:pos x="24" y="56"/>
                  </a:cxn>
                  <a:cxn ang="0">
                    <a:pos x="18" y="50"/>
                  </a:cxn>
                  <a:cxn ang="0">
                    <a:pos x="14" y="46"/>
                  </a:cxn>
                  <a:cxn ang="0">
                    <a:pos x="9" y="39"/>
                  </a:cxn>
                  <a:cxn ang="0">
                    <a:pos x="6" y="34"/>
                  </a:cxn>
                  <a:cxn ang="0">
                    <a:pos x="4" y="27"/>
                  </a:cxn>
                  <a:cxn ang="0">
                    <a:pos x="1" y="21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3" h="64">
                    <a:moveTo>
                      <a:pt x="43" y="64"/>
                    </a:moveTo>
                    <a:lnTo>
                      <a:pt x="36" y="62"/>
                    </a:lnTo>
                    <a:lnTo>
                      <a:pt x="29" y="58"/>
                    </a:lnTo>
                    <a:lnTo>
                      <a:pt x="24" y="56"/>
                    </a:lnTo>
                    <a:lnTo>
                      <a:pt x="18" y="50"/>
                    </a:lnTo>
                    <a:lnTo>
                      <a:pt x="14" y="46"/>
                    </a:lnTo>
                    <a:lnTo>
                      <a:pt x="9" y="39"/>
                    </a:lnTo>
                    <a:lnTo>
                      <a:pt x="6" y="34"/>
                    </a:lnTo>
                    <a:lnTo>
                      <a:pt x="4" y="27"/>
                    </a:lnTo>
                    <a:lnTo>
                      <a:pt x="1" y="21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2" name="Line 420"/>
              <p:cNvSpPr>
                <a:spLocks noChangeAspect="1" noChangeShapeType="1"/>
              </p:cNvSpPr>
              <p:nvPr/>
            </p:nvSpPr>
            <p:spPr bwMode="auto">
              <a:xfrm flipV="1">
                <a:off x="6248" y="5422"/>
                <a:ext cx="92" cy="8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3" name="Freeform 421"/>
              <p:cNvSpPr>
                <a:spLocks noChangeAspect="1"/>
              </p:cNvSpPr>
              <p:nvPr/>
            </p:nvSpPr>
            <p:spPr bwMode="auto">
              <a:xfrm>
                <a:off x="6340" y="5387"/>
                <a:ext cx="36" cy="35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1" y="97"/>
                  </a:cxn>
                  <a:cxn ang="0">
                    <a:pos x="2" y="89"/>
                  </a:cxn>
                  <a:cxn ang="0">
                    <a:pos x="5" y="79"/>
                  </a:cxn>
                  <a:cxn ang="0">
                    <a:pos x="9" y="71"/>
                  </a:cxn>
                  <a:cxn ang="0">
                    <a:pos x="13" y="63"/>
                  </a:cxn>
                  <a:cxn ang="0">
                    <a:pos x="17" y="55"/>
                  </a:cxn>
                  <a:cxn ang="0">
                    <a:pos x="23" y="47"/>
                  </a:cxn>
                  <a:cxn ang="0">
                    <a:pos x="29" y="40"/>
                  </a:cxn>
                  <a:cxn ang="0">
                    <a:pos x="35" y="34"/>
                  </a:cxn>
                  <a:cxn ang="0">
                    <a:pos x="41" y="27"/>
                  </a:cxn>
                  <a:cxn ang="0">
                    <a:pos x="49" y="22"/>
                  </a:cxn>
                  <a:cxn ang="0">
                    <a:pos x="58" y="16"/>
                  </a:cxn>
                  <a:cxn ang="0">
                    <a:pos x="66" y="12"/>
                  </a:cxn>
                  <a:cxn ang="0">
                    <a:pos x="74" y="8"/>
                  </a:cxn>
                  <a:cxn ang="0">
                    <a:pos x="83" y="5"/>
                  </a:cxn>
                  <a:cxn ang="0">
                    <a:pos x="91" y="3"/>
                  </a:cxn>
                  <a:cxn ang="0">
                    <a:pos x="101" y="1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6">
                    <a:moveTo>
                      <a:pt x="0" y="106"/>
                    </a:moveTo>
                    <a:lnTo>
                      <a:pt x="1" y="97"/>
                    </a:lnTo>
                    <a:lnTo>
                      <a:pt x="2" y="89"/>
                    </a:lnTo>
                    <a:lnTo>
                      <a:pt x="5" y="79"/>
                    </a:lnTo>
                    <a:lnTo>
                      <a:pt x="9" y="71"/>
                    </a:lnTo>
                    <a:lnTo>
                      <a:pt x="13" y="63"/>
                    </a:lnTo>
                    <a:lnTo>
                      <a:pt x="17" y="55"/>
                    </a:lnTo>
                    <a:lnTo>
                      <a:pt x="23" y="47"/>
                    </a:lnTo>
                    <a:lnTo>
                      <a:pt x="29" y="40"/>
                    </a:lnTo>
                    <a:lnTo>
                      <a:pt x="35" y="34"/>
                    </a:lnTo>
                    <a:lnTo>
                      <a:pt x="41" y="27"/>
                    </a:lnTo>
                    <a:lnTo>
                      <a:pt x="49" y="22"/>
                    </a:lnTo>
                    <a:lnTo>
                      <a:pt x="58" y="16"/>
                    </a:lnTo>
                    <a:lnTo>
                      <a:pt x="66" y="12"/>
                    </a:lnTo>
                    <a:lnTo>
                      <a:pt x="74" y="8"/>
                    </a:lnTo>
                    <a:lnTo>
                      <a:pt x="83" y="5"/>
                    </a:lnTo>
                    <a:lnTo>
                      <a:pt x="91" y="3"/>
                    </a:lnTo>
                    <a:lnTo>
                      <a:pt x="101" y="1"/>
                    </a:lnTo>
                    <a:lnTo>
                      <a:pt x="1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4" name="Line 422"/>
              <p:cNvSpPr>
                <a:spLocks noChangeAspect="1" noChangeShapeType="1"/>
              </p:cNvSpPr>
              <p:nvPr/>
            </p:nvSpPr>
            <p:spPr bwMode="auto">
              <a:xfrm flipV="1">
                <a:off x="6376" y="5384"/>
                <a:ext cx="4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5" name="Freeform 423"/>
              <p:cNvSpPr>
                <a:spLocks noChangeAspect="1"/>
              </p:cNvSpPr>
              <p:nvPr/>
            </p:nvSpPr>
            <p:spPr bwMode="auto">
              <a:xfrm>
                <a:off x="6419" y="5384"/>
                <a:ext cx="22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1"/>
                  </a:cxn>
                  <a:cxn ang="0">
                    <a:pos x="20" y="2"/>
                  </a:cxn>
                  <a:cxn ang="0">
                    <a:pos x="27" y="4"/>
                  </a:cxn>
                  <a:cxn ang="0">
                    <a:pos x="32" y="6"/>
                  </a:cxn>
                  <a:cxn ang="0">
                    <a:pos x="38" y="10"/>
                  </a:cxn>
                  <a:cxn ang="0">
                    <a:pos x="43" y="13"/>
                  </a:cxn>
                  <a:cxn ang="0">
                    <a:pos x="48" y="19"/>
                  </a:cxn>
                  <a:cxn ang="0">
                    <a:pos x="52" y="23"/>
                  </a:cxn>
                  <a:cxn ang="0">
                    <a:pos x="56" y="28"/>
                  </a:cxn>
                  <a:cxn ang="0">
                    <a:pos x="59" y="35"/>
                  </a:cxn>
                  <a:cxn ang="0">
                    <a:pos x="62" y="40"/>
                  </a:cxn>
                  <a:cxn ang="0">
                    <a:pos x="63" y="47"/>
                  </a:cxn>
                  <a:cxn ang="0">
                    <a:pos x="65" y="53"/>
                  </a:cxn>
                  <a:cxn ang="0">
                    <a:pos x="65" y="60"/>
                  </a:cxn>
                </a:cxnLst>
                <a:rect l="0" t="0" r="r" b="b"/>
                <a:pathLst>
                  <a:path w="65" h="60">
                    <a:moveTo>
                      <a:pt x="0" y="0"/>
                    </a:moveTo>
                    <a:lnTo>
                      <a:pt x="7" y="0"/>
                    </a:lnTo>
                    <a:lnTo>
                      <a:pt x="13" y="1"/>
                    </a:lnTo>
                    <a:lnTo>
                      <a:pt x="20" y="2"/>
                    </a:lnTo>
                    <a:lnTo>
                      <a:pt x="27" y="4"/>
                    </a:lnTo>
                    <a:lnTo>
                      <a:pt x="32" y="6"/>
                    </a:lnTo>
                    <a:lnTo>
                      <a:pt x="38" y="10"/>
                    </a:lnTo>
                    <a:lnTo>
                      <a:pt x="43" y="13"/>
                    </a:lnTo>
                    <a:lnTo>
                      <a:pt x="48" y="19"/>
                    </a:lnTo>
                    <a:lnTo>
                      <a:pt x="52" y="23"/>
                    </a:lnTo>
                    <a:lnTo>
                      <a:pt x="56" y="28"/>
                    </a:lnTo>
                    <a:lnTo>
                      <a:pt x="59" y="35"/>
                    </a:lnTo>
                    <a:lnTo>
                      <a:pt x="62" y="40"/>
                    </a:lnTo>
                    <a:lnTo>
                      <a:pt x="63" y="47"/>
                    </a:lnTo>
                    <a:lnTo>
                      <a:pt x="65" y="53"/>
                    </a:lnTo>
                    <a:lnTo>
                      <a:pt x="65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6" name="Freeform 424"/>
              <p:cNvSpPr>
                <a:spLocks noChangeAspect="1"/>
              </p:cNvSpPr>
              <p:nvPr/>
            </p:nvSpPr>
            <p:spPr bwMode="auto">
              <a:xfrm>
                <a:off x="5986" y="5162"/>
                <a:ext cx="20" cy="2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52" y="59"/>
                  </a:cxn>
                  <a:cxn ang="0">
                    <a:pos x="45" y="58"/>
                  </a:cxn>
                  <a:cxn ang="0">
                    <a:pos x="40" y="56"/>
                  </a:cxn>
                  <a:cxn ang="0">
                    <a:pos x="33" y="54"/>
                  </a:cxn>
                  <a:cxn ang="0">
                    <a:pos x="28" y="50"/>
                  </a:cxn>
                  <a:cxn ang="0">
                    <a:pos x="23" y="47"/>
                  </a:cxn>
                  <a:cxn ang="0">
                    <a:pos x="17" y="42"/>
                  </a:cxn>
                  <a:cxn ang="0">
                    <a:pos x="12" y="38"/>
                  </a:cxn>
                  <a:cxn ang="0">
                    <a:pos x="9" y="31"/>
                  </a:cxn>
                  <a:cxn ang="0">
                    <a:pos x="5" y="25"/>
                  </a:cxn>
                  <a:cxn ang="0">
                    <a:pos x="2" y="19"/>
                  </a:cxn>
                  <a:cxn ang="0">
                    <a:pos x="1" y="13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9" h="59">
                    <a:moveTo>
                      <a:pt x="59" y="59"/>
                    </a:moveTo>
                    <a:lnTo>
                      <a:pt x="52" y="59"/>
                    </a:lnTo>
                    <a:lnTo>
                      <a:pt x="45" y="58"/>
                    </a:lnTo>
                    <a:lnTo>
                      <a:pt x="40" y="56"/>
                    </a:lnTo>
                    <a:lnTo>
                      <a:pt x="33" y="54"/>
                    </a:lnTo>
                    <a:lnTo>
                      <a:pt x="28" y="50"/>
                    </a:lnTo>
                    <a:lnTo>
                      <a:pt x="23" y="47"/>
                    </a:lnTo>
                    <a:lnTo>
                      <a:pt x="17" y="42"/>
                    </a:lnTo>
                    <a:lnTo>
                      <a:pt x="12" y="38"/>
                    </a:lnTo>
                    <a:lnTo>
                      <a:pt x="9" y="31"/>
                    </a:lnTo>
                    <a:lnTo>
                      <a:pt x="5" y="25"/>
                    </a:lnTo>
                    <a:lnTo>
                      <a:pt x="2" y="19"/>
                    </a:lnTo>
                    <a:lnTo>
                      <a:pt x="1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7" name="Line 425"/>
              <p:cNvSpPr>
                <a:spLocks noChangeAspect="1" noChangeShapeType="1"/>
              </p:cNvSpPr>
              <p:nvPr/>
            </p:nvSpPr>
            <p:spPr bwMode="auto">
              <a:xfrm flipV="1">
                <a:off x="5986" y="4772"/>
                <a:ext cx="1" cy="3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8" name="Freeform 426"/>
              <p:cNvSpPr>
                <a:spLocks noChangeAspect="1"/>
              </p:cNvSpPr>
              <p:nvPr/>
            </p:nvSpPr>
            <p:spPr bwMode="auto">
              <a:xfrm>
                <a:off x="5986" y="4487"/>
                <a:ext cx="140" cy="285"/>
              </a:xfrm>
              <a:custGeom>
                <a:avLst/>
                <a:gdLst/>
                <a:ahLst/>
                <a:cxnLst>
                  <a:cxn ang="0">
                    <a:pos x="0" y="854"/>
                  </a:cxn>
                  <a:cxn ang="0">
                    <a:pos x="0" y="826"/>
                  </a:cxn>
                  <a:cxn ang="0">
                    <a:pos x="1" y="798"/>
                  </a:cxn>
                  <a:cxn ang="0">
                    <a:pos x="2" y="769"/>
                  </a:cxn>
                  <a:cxn ang="0">
                    <a:pos x="5" y="741"/>
                  </a:cxn>
                  <a:cxn ang="0">
                    <a:pos x="9" y="713"/>
                  </a:cxn>
                  <a:cxn ang="0">
                    <a:pos x="13" y="686"/>
                  </a:cxn>
                  <a:cxn ang="0">
                    <a:pos x="17" y="658"/>
                  </a:cxn>
                  <a:cxn ang="0">
                    <a:pos x="23" y="629"/>
                  </a:cxn>
                  <a:cxn ang="0">
                    <a:pos x="29" y="603"/>
                  </a:cxn>
                  <a:cxn ang="0">
                    <a:pos x="36" y="576"/>
                  </a:cxn>
                  <a:cxn ang="0">
                    <a:pos x="44" y="547"/>
                  </a:cxn>
                  <a:cxn ang="0">
                    <a:pos x="52" y="520"/>
                  </a:cxn>
                  <a:cxn ang="0">
                    <a:pos x="62" y="495"/>
                  </a:cxn>
                  <a:cxn ang="0">
                    <a:pos x="71" y="468"/>
                  </a:cxn>
                  <a:cxn ang="0">
                    <a:pos x="82" y="442"/>
                  </a:cxn>
                  <a:cxn ang="0">
                    <a:pos x="93" y="415"/>
                  </a:cxn>
                  <a:cxn ang="0">
                    <a:pos x="105" y="390"/>
                  </a:cxn>
                  <a:cxn ang="0">
                    <a:pos x="117" y="364"/>
                  </a:cxn>
                  <a:cxn ang="0">
                    <a:pos x="130" y="340"/>
                  </a:cxn>
                  <a:cxn ang="0">
                    <a:pos x="144" y="316"/>
                  </a:cxn>
                  <a:cxn ang="0">
                    <a:pos x="159" y="292"/>
                  </a:cxn>
                  <a:cxn ang="0">
                    <a:pos x="173" y="267"/>
                  </a:cxn>
                  <a:cxn ang="0">
                    <a:pos x="188" y="245"/>
                  </a:cxn>
                  <a:cxn ang="0">
                    <a:pos x="204" y="220"/>
                  </a:cxn>
                  <a:cxn ang="0">
                    <a:pos x="222" y="199"/>
                  </a:cxn>
                  <a:cxn ang="0">
                    <a:pos x="239" y="176"/>
                  </a:cxn>
                  <a:cxn ang="0">
                    <a:pos x="257" y="154"/>
                  </a:cxn>
                  <a:cxn ang="0">
                    <a:pos x="276" y="133"/>
                  </a:cxn>
                  <a:cxn ang="0">
                    <a:pos x="294" y="113"/>
                  </a:cxn>
                  <a:cxn ang="0">
                    <a:pos x="315" y="93"/>
                  </a:cxn>
                  <a:cxn ang="0">
                    <a:pos x="335" y="72"/>
                  </a:cxn>
                  <a:cxn ang="0">
                    <a:pos x="355" y="54"/>
                  </a:cxn>
                  <a:cxn ang="0">
                    <a:pos x="377" y="35"/>
                  </a:cxn>
                  <a:cxn ang="0">
                    <a:pos x="398" y="17"/>
                  </a:cxn>
                  <a:cxn ang="0">
                    <a:pos x="420" y="0"/>
                  </a:cxn>
                </a:cxnLst>
                <a:rect l="0" t="0" r="r" b="b"/>
                <a:pathLst>
                  <a:path w="420" h="854">
                    <a:moveTo>
                      <a:pt x="0" y="854"/>
                    </a:moveTo>
                    <a:lnTo>
                      <a:pt x="0" y="826"/>
                    </a:lnTo>
                    <a:lnTo>
                      <a:pt x="1" y="798"/>
                    </a:lnTo>
                    <a:lnTo>
                      <a:pt x="2" y="769"/>
                    </a:lnTo>
                    <a:lnTo>
                      <a:pt x="5" y="741"/>
                    </a:lnTo>
                    <a:lnTo>
                      <a:pt x="9" y="713"/>
                    </a:lnTo>
                    <a:lnTo>
                      <a:pt x="13" y="686"/>
                    </a:lnTo>
                    <a:lnTo>
                      <a:pt x="17" y="658"/>
                    </a:lnTo>
                    <a:lnTo>
                      <a:pt x="23" y="629"/>
                    </a:lnTo>
                    <a:lnTo>
                      <a:pt x="29" y="603"/>
                    </a:lnTo>
                    <a:lnTo>
                      <a:pt x="36" y="576"/>
                    </a:lnTo>
                    <a:lnTo>
                      <a:pt x="44" y="547"/>
                    </a:lnTo>
                    <a:lnTo>
                      <a:pt x="52" y="520"/>
                    </a:lnTo>
                    <a:lnTo>
                      <a:pt x="62" y="495"/>
                    </a:lnTo>
                    <a:lnTo>
                      <a:pt x="71" y="468"/>
                    </a:lnTo>
                    <a:lnTo>
                      <a:pt x="82" y="442"/>
                    </a:lnTo>
                    <a:lnTo>
                      <a:pt x="93" y="415"/>
                    </a:lnTo>
                    <a:lnTo>
                      <a:pt x="105" y="390"/>
                    </a:lnTo>
                    <a:lnTo>
                      <a:pt x="117" y="364"/>
                    </a:lnTo>
                    <a:lnTo>
                      <a:pt x="130" y="340"/>
                    </a:lnTo>
                    <a:lnTo>
                      <a:pt x="144" y="316"/>
                    </a:lnTo>
                    <a:lnTo>
                      <a:pt x="159" y="292"/>
                    </a:lnTo>
                    <a:lnTo>
                      <a:pt x="173" y="267"/>
                    </a:lnTo>
                    <a:lnTo>
                      <a:pt x="188" y="245"/>
                    </a:lnTo>
                    <a:lnTo>
                      <a:pt x="204" y="220"/>
                    </a:lnTo>
                    <a:lnTo>
                      <a:pt x="222" y="199"/>
                    </a:lnTo>
                    <a:lnTo>
                      <a:pt x="239" y="176"/>
                    </a:lnTo>
                    <a:lnTo>
                      <a:pt x="257" y="154"/>
                    </a:lnTo>
                    <a:lnTo>
                      <a:pt x="276" y="133"/>
                    </a:lnTo>
                    <a:lnTo>
                      <a:pt x="294" y="113"/>
                    </a:lnTo>
                    <a:lnTo>
                      <a:pt x="315" y="93"/>
                    </a:lnTo>
                    <a:lnTo>
                      <a:pt x="335" y="72"/>
                    </a:lnTo>
                    <a:lnTo>
                      <a:pt x="355" y="54"/>
                    </a:lnTo>
                    <a:lnTo>
                      <a:pt x="377" y="35"/>
                    </a:lnTo>
                    <a:lnTo>
                      <a:pt x="398" y="17"/>
                    </a:lnTo>
                    <a:lnTo>
                      <a:pt x="4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9" name="Freeform 427"/>
              <p:cNvSpPr>
                <a:spLocks noChangeAspect="1"/>
              </p:cNvSpPr>
              <p:nvPr/>
            </p:nvSpPr>
            <p:spPr bwMode="auto">
              <a:xfrm>
                <a:off x="6126" y="4485"/>
                <a:ext cx="19" cy="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5"/>
                  </a:cxn>
                  <a:cxn ang="0">
                    <a:pos x="9" y="2"/>
                  </a:cxn>
                  <a:cxn ang="0">
                    <a:pos x="15" y="1"/>
                  </a:cxn>
                  <a:cxn ang="0">
                    <a:pos x="20" y="0"/>
                  </a:cxn>
                  <a:cxn ang="0">
                    <a:pos x="25" y="1"/>
                  </a:cxn>
                  <a:cxn ang="0">
                    <a:pos x="31" y="1"/>
                  </a:cxn>
                  <a:cxn ang="0">
                    <a:pos x="35" y="2"/>
                  </a:cxn>
                  <a:cxn ang="0">
                    <a:pos x="40" y="5"/>
                  </a:cxn>
                  <a:cxn ang="0">
                    <a:pos x="44" y="8"/>
                  </a:cxn>
                  <a:cxn ang="0">
                    <a:pos x="48" y="12"/>
                  </a:cxn>
                  <a:cxn ang="0">
                    <a:pos x="52" y="16"/>
                  </a:cxn>
                  <a:cxn ang="0">
                    <a:pos x="55" y="20"/>
                  </a:cxn>
                  <a:cxn ang="0">
                    <a:pos x="56" y="25"/>
                  </a:cxn>
                  <a:cxn ang="0">
                    <a:pos x="58" y="31"/>
                  </a:cxn>
                  <a:cxn ang="0">
                    <a:pos x="58" y="36"/>
                  </a:cxn>
                </a:cxnLst>
                <a:rect l="0" t="0" r="r" b="b"/>
                <a:pathLst>
                  <a:path w="58" h="36">
                    <a:moveTo>
                      <a:pt x="0" y="8"/>
                    </a:moveTo>
                    <a:lnTo>
                      <a:pt x="5" y="5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8" y="12"/>
                    </a:lnTo>
                    <a:lnTo>
                      <a:pt x="52" y="16"/>
                    </a:lnTo>
                    <a:lnTo>
                      <a:pt x="55" y="20"/>
                    </a:lnTo>
                    <a:lnTo>
                      <a:pt x="56" y="25"/>
                    </a:lnTo>
                    <a:lnTo>
                      <a:pt x="58" y="31"/>
                    </a:lnTo>
                    <a:lnTo>
                      <a:pt x="58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0" name="Freeform 428"/>
              <p:cNvSpPr>
                <a:spLocks noChangeAspect="1"/>
              </p:cNvSpPr>
              <p:nvPr/>
            </p:nvSpPr>
            <p:spPr bwMode="auto">
              <a:xfrm>
                <a:off x="6145" y="4497"/>
                <a:ext cx="152" cy="1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0"/>
                  </a:cxn>
                  <a:cxn ang="0">
                    <a:pos x="2" y="40"/>
                  </a:cxn>
                  <a:cxn ang="0">
                    <a:pos x="5" y="62"/>
                  </a:cxn>
                  <a:cxn ang="0">
                    <a:pos x="8" y="82"/>
                  </a:cxn>
                  <a:cxn ang="0">
                    <a:pos x="10" y="102"/>
                  </a:cxn>
                  <a:cxn ang="0">
                    <a:pos x="14" y="122"/>
                  </a:cxn>
                  <a:cxn ang="0">
                    <a:pos x="20" y="143"/>
                  </a:cxn>
                  <a:cxn ang="0">
                    <a:pos x="25" y="163"/>
                  </a:cxn>
                  <a:cxn ang="0">
                    <a:pos x="32" y="182"/>
                  </a:cxn>
                  <a:cxn ang="0">
                    <a:pos x="39" y="202"/>
                  </a:cxn>
                  <a:cxn ang="0">
                    <a:pos x="47" y="221"/>
                  </a:cxn>
                  <a:cxn ang="0">
                    <a:pos x="55" y="239"/>
                  </a:cxn>
                  <a:cxn ang="0">
                    <a:pos x="64" y="258"/>
                  </a:cxn>
                  <a:cxn ang="0">
                    <a:pos x="74" y="277"/>
                  </a:cxn>
                  <a:cxn ang="0">
                    <a:pos x="83" y="295"/>
                  </a:cxn>
                  <a:cxn ang="0">
                    <a:pos x="95" y="312"/>
                  </a:cxn>
                  <a:cxn ang="0">
                    <a:pos x="106" y="330"/>
                  </a:cxn>
                  <a:cxn ang="0">
                    <a:pos x="118" y="346"/>
                  </a:cxn>
                  <a:cxn ang="0">
                    <a:pos x="130" y="362"/>
                  </a:cxn>
                  <a:cxn ang="0">
                    <a:pos x="144" y="378"/>
                  </a:cxn>
                  <a:cxn ang="0">
                    <a:pos x="157" y="394"/>
                  </a:cxn>
                  <a:cxn ang="0">
                    <a:pos x="172" y="409"/>
                  </a:cxn>
                  <a:cxn ang="0">
                    <a:pos x="187" y="424"/>
                  </a:cxn>
                  <a:cxn ang="0">
                    <a:pos x="202" y="437"/>
                  </a:cxn>
                  <a:cxn ang="0">
                    <a:pos x="218" y="451"/>
                  </a:cxn>
                  <a:cxn ang="0">
                    <a:pos x="234" y="464"/>
                  </a:cxn>
                  <a:cxn ang="0">
                    <a:pos x="250" y="476"/>
                  </a:cxn>
                  <a:cxn ang="0">
                    <a:pos x="268" y="487"/>
                  </a:cxn>
                  <a:cxn ang="0">
                    <a:pos x="285" y="499"/>
                  </a:cxn>
                  <a:cxn ang="0">
                    <a:pos x="303" y="509"/>
                  </a:cxn>
                  <a:cxn ang="0">
                    <a:pos x="320" y="519"/>
                  </a:cxn>
                  <a:cxn ang="0">
                    <a:pos x="339" y="529"/>
                  </a:cxn>
                  <a:cxn ang="0">
                    <a:pos x="358" y="537"/>
                  </a:cxn>
                  <a:cxn ang="0">
                    <a:pos x="377" y="545"/>
                  </a:cxn>
                  <a:cxn ang="0">
                    <a:pos x="397" y="553"/>
                  </a:cxn>
                  <a:cxn ang="0">
                    <a:pos x="416" y="558"/>
                  </a:cxn>
                  <a:cxn ang="0">
                    <a:pos x="436" y="565"/>
                  </a:cxn>
                  <a:cxn ang="0">
                    <a:pos x="456" y="570"/>
                  </a:cxn>
                </a:cxnLst>
                <a:rect l="0" t="0" r="r" b="b"/>
                <a:pathLst>
                  <a:path w="456" h="570">
                    <a:moveTo>
                      <a:pt x="0" y="0"/>
                    </a:moveTo>
                    <a:lnTo>
                      <a:pt x="1" y="20"/>
                    </a:lnTo>
                    <a:lnTo>
                      <a:pt x="2" y="40"/>
                    </a:lnTo>
                    <a:lnTo>
                      <a:pt x="5" y="62"/>
                    </a:lnTo>
                    <a:lnTo>
                      <a:pt x="8" y="82"/>
                    </a:lnTo>
                    <a:lnTo>
                      <a:pt x="10" y="102"/>
                    </a:lnTo>
                    <a:lnTo>
                      <a:pt x="14" y="122"/>
                    </a:lnTo>
                    <a:lnTo>
                      <a:pt x="20" y="143"/>
                    </a:lnTo>
                    <a:lnTo>
                      <a:pt x="25" y="163"/>
                    </a:lnTo>
                    <a:lnTo>
                      <a:pt x="32" y="182"/>
                    </a:lnTo>
                    <a:lnTo>
                      <a:pt x="39" y="202"/>
                    </a:lnTo>
                    <a:lnTo>
                      <a:pt x="47" y="221"/>
                    </a:lnTo>
                    <a:lnTo>
                      <a:pt x="55" y="239"/>
                    </a:lnTo>
                    <a:lnTo>
                      <a:pt x="64" y="258"/>
                    </a:lnTo>
                    <a:lnTo>
                      <a:pt x="74" y="277"/>
                    </a:lnTo>
                    <a:lnTo>
                      <a:pt x="83" y="295"/>
                    </a:lnTo>
                    <a:lnTo>
                      <a:pt x="95" y="312"/>
                    </a:lnTo>
                    <a:lnTo>
                      <a:pt x="106" y="330"/>
                    </a:lnTo>
                    <a:lnTo>
                      <a:pt x="118" y="346"/>
                    </a:lnTo>
                    <a:lnTo>
                      <a:pt x="130" y="362"/>
                    </a:lnTo>
                    <a:lnTo>
                      <a:pt x="144" y="378"/>
                    </a:lnTo>
                    <a:lnTo>
                      <a:pt x="157" y="394"/>
                    </a:lnTo>
                    <a:lnTo>
                      <a:pt x="172" y="409"/>
                    </a:lnTo>
                    <a:lnTo>
                      <a:pt x="187" y="424"/>
                    </a:lnTo>
                    <a:lnTo>
                      <a:pt x="202" y="437"/>
                    </a:lnTo>
                    <a:lnTo>
                      <a:pt x="218" y="451"/>
                    </a:lnTo>
                    <a:lnTo>
                      <a:pt x="234" y="464"/>
                    </a:lnTo>
                    <a:lnTo>
                      <a:pt x="250" y="476"/>
                    </a:lnTo>
                    <a:lnTo>
                      <a:pt x="268" y="487"/>
                    </a:lnTo>
                    <a:lnTo>
                      <a:pt x="285" y="499"/>
                    </a:lnTo>
                    <a:lnTo>
                      <a:pt x="303" y="509"/>
                    </a:lnTo>
                    <a:lnTo>
                      <a:pt x="320" y="519"/>
                    </a:lnTo>
                    <a:lnTo>
                      <a:pt x="339" y="529"/>
                    </a:lnTo>
                    <a:lnTo>
                      <a:pt x="358" y="537"/>
                    </a:lnTo>
                    <a:lnTo>
                      <a:pt x="377" y="545"/>
                    </a:lnTo>
                    <a:lnTo>
                      <a:pt x="397" y="553"/>
                    </a:lnTo>
                    <a:lnTo>
                      <a:pt x="416" y="558"/>
                    </a:lnTo>
                    <a:lnTo>
                      <a:pt x="436" y="565"/>
                    </a:lnTo>
                    <a:lnTo>
                      <a:pt x="456" y="57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1" name="Freeform 429"/>
              <p:cNvSpPr>
                <a:spLocks noChangeAspect="1"/>
              </p:cNvSpPr>
              <p:nvPr/>
            </p:nvSpPr>
            <p:spPr bwMode="auto">
              <a:xfrm>
                <a:off x="6297" y="4687"/>
                <a:ext cx="16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"/>
                  </a:cxn>
                  <a:cxn ang="0">
                    <a:pos x="12" y="5"/>
                  </a:cxn>
                  <a:cxn ang="0">
                    <a:pos x="18" y="9"/>
                  </a:cxn>
                  <a:cxn ang="0">
                    <a:pos x="23" y="13"/>
                  </a:cxn>
                  <a:cxn ang="0">
                    <a:pos x="28" y="17"/>
                  </a:cxn>
                  <a:cxn ang="0">
                    <a:pos x="32" y="22"/>
                  </a:cxn>
                  <a:cxn ang="0">
                    <a:pos x="36" y="27"/>
                  </a:cxn>
                  <a:cxn ang="0">
                    <a:pos x="39" y="33"/>
                  </a:cxn>
                  <a:cxn ang="0">
                    <a:pos x="42" y="40"/>
                  </a:cxn>
                  <a:cxn ang="0">
                    <a:pos x="44" y="46"/>
                  </a:cxn>
                  <a:cxn ang="0">
                    <a:pos x="44" y="53"/>
                  </a:cxn>
                  <a:cxn ang="0">
                    <a:pos x="46" y="60"/>
                  </a:cxn>
                  <a:cxn ang="0">
                    <a:pos x="44" y="66"/>
                  </a:cxn>
                  <a:cxn ang="0">
                    <a:pos x="43" y="72"/>
                  </a:cxn>
                  <a:cxn ang="0">
                    <a:pos x="42" y="79"/>
                  </a:cxn>
                </a:cxnLst>
                <a:rect l="0" t="0" r="r" b="b"/>
                <a:pathLst>
                  <a:path w="46" h="79">
                    <a:moveTo>
                      <a:pt x="0" y="0"/>
                    </a:moveTo>
                    <a:lnTo>
                      <a:pt x="7" y="2"/>
                    </a:lnTo>
                    <a:lnTo>
                      <a:pt x="12" y="5"/>
                    </a:lnTo>
                    <a:lnTo>
                      <a:pt x="18" y="9"/>
                    </a:lnTo>
                    <a:lnTo>
                      <a:pt x="23" y="13"/>
                    </a:lnTo>
                    <a:lnTo>
                      <a:pt x="28" y="17"/>
                    </a:lnTo>
                    <a:lnTo>
                      <a:pt x="32" y="22"/>
                    </a:lnTo>
                    <a:lnTo>
                      <a:pt x="36" y="27"/>
                    </a:lnTo>
                    <a:lnTo>
                      <a:pt x="39" y="33"/>
                    </a:lnTo>
                    <a:lnTo>
                      <a:pt x="42" y="40"/>
                    </a:lnTo>
                    <a:lnTo>
                      <a:pt x="44" y="46"/>
                    </a:lnTo>
                    <a:lnTo>
                      <a:pt x="44" y="53"/>
                    </a:lnTo>
                    <a:lnTo>
                      <a:pt x="46" y="60"/>
                    </a:lnTo>
                    <a:lnTo>
                      <a:pt x="44" y="66"/>
                    </a:lnTo>
                    <a:lnTo>
                      <a:pt x="43" y="72"/>
                    </a:lnTo>
                    <a:lnTo>
                      <a:pt x="42" y="7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2" name="Line 430"/>
              <p:cNvSpPr>
                <a:spLocks noChangeAspect="1" noChangeShapeType="1"/>
              </p:cNvSpPr>
              <p:nvPr/>
            </p:nvSpPr>
            <p:spPr bwMode="auto">
              <a:xfrm flipH="1">
                <a:off x="6145" y="4713"/>
                <a:ext cx="166" cy="4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3" name="Freeform 431"/>
              <p:cNvSpPr>
                <a:spLocks noChangeAspect="1"/>
              </p:cNvSpPr>
              <p:nvPr/>
            </p:nvSpPr>
            <p:spPr bwMode="auto">
              <a:xfrm>
                <a:off x="6126" y="5169"/>
                <a:ext cx="19" cy="1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4" y="7"/>
                  </a:cxn>
                  <a:cxn ang="0">
                    <a:pos x="51" y="12"/>
                  </a:cxn>
                  <a:cxn ang="0">
                    <a:pos x="47" y="18"/>
                  </a:cxn>
                  <a:cxn ang="0">
                    <a:pos x="42" y="22"/>
                  </a:cxn>
                  <a:cxn ang="0">
                    <a:pos x="38" y="27"/>
                  </a:cxn>
                  <a:cxn ang="0">
                    <a:pos x="32" y="31"/>
                  </a:cxn>
                  <a:cxn ang="0">
                    <a:pos x="26" y="34"/>
                  </a:cxn>
                  <a:cxn ang="0">
                    <a:pos x="20" y="36"/>
                  </a:cxn>
                  <a:cxn ang="0">
                    <a:pos x="14" y="38"/>
                  </a:cxn>
                  <a:cxn ang="0">
                    <a:pos x="7" y="39"/>
                  </a:cxn>
                  <a:cxn ang="0">
                    <a:pos x="0" y="39"/>
                  </a:cxn>
                </a:cxnLst>
                <a:rect l="0" t="0" r="r" b="b"/>
                <a:pathLst>
                  <a:path w="57" h="39">
                    <a:moveTo>
                      <a:pt x="57" y="0"/>
                    </a:moveTo>
                    <a:lnTo>
                      <a:pt x="54" y="7"/>
                    </a:lnTo>
                    <a:lnTo>
                      <a:pt x="51" y="12"/>
                    </a:lnTo>
                    <a:lnTo>
                      <a:pt x="47" y="18"/>
                    </a:lnTo>
                    <a:lnTo>
                      <a:pt x="42" y="22"/>
                    </a:lnTo>
                    <a:lnTo>
                      <a:pt x="38" y="27"/>
                    </a:lnTo>
                    <a:lnTo>
                      <a:pt x="32" y="31"/>
                    </a:lnTo>
                    <a:lnTo>
                      <a:pt x="26" y="34"/>
                    </a:lnTo>
                    <a:lnTo>
                      <a:pt x="20" y="36"/>
                    </a:lnTo>
                    <a:lnTo>
                      <a:pt x="14" y="38"/>
                    </a:lnTo>
                    <a:lnTo>
                      <a:pt x="7" y="39"/>
                    </a:lnTo>
                    <a:lnTo>
                      <a:pt x="0" y="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4" name="Line 432"/>
              <p:cNvSpPr>
                <a:spLocks noChangeAspect="1" noChangeShapeType="1"/>
              </p:cNvSpPr>
              <p:nvPr/>
            </p:nvSpPr>
            <p:spPr bwMode="auto">
              <a:xfrm flipH="1">
                <a:off x="6006" y="5182"/>
                <a:ext cx="1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5" name="Line 433"/>
              <p:cNvSpPr>
                <a:spLocks noChangeAspect="1" noChangeShapeType="1"/>
              </p:cNvSpPr>
              <p:nvPr/>
            </p:nvSpPr>
            <p:spPr bwMode="auto">
              <a:xfrm>
                <a:off x="6006" y="5222"/>
                <a:ext cx="12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6" name="Freeform 434"/>
              <p:cNvSpPr>
                <a:spLocks noChangeAspect="1"/>
              </p:cNvSpPr>
              <p:nvPr/>
            </p:nvSpPr>
            <p:spPr bwMode="auto">
              <a:xfrm>
                <a:off x="6129" y="5222"/>
                <a:ext cx="2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1"/>
                  </a:cxn>
                  <a:cxn ang="0">
                    <a:pos x="20" y="4"/>
                  </a:cxn>
                  <a:cxn ang="0">
                    <a:pos x="27" y="7"/>
                  </a:cxn>
                  <a:cxn ang="0">
                    <a:pos x="32" y="9"/>
                  </a:cxn>
                  <a:cxn ang="0">
                    <a:pos x="38" y="13"/>
                  </a:cxn>
                  <a:cxn ang="0">
                    <a:pos x="43" y="19"/>
                  </a:cxn>
                  <a:cxn ang="0">
                    <a:pos x="47" y="24"/>
                  </a:cxn>
                  <a:cxn ang="0">
                    <a:pos x="51" y="29"/>
                  </a:cxn>
                  <a:cxn ang="0">
                    <a:pos x="55" y="35"/>
                  </a:cxn>
                  <a:cxn ang="0">
                    <a:pos x="58" y="42"/>
                  </a:cxn>
                  <a:cxn ang="0">
                    <a:pos x="59" y="48"/>
                  </a:cxn>
                </a:cxnLst>
                <a:rect l="0" t="0" r="r" b="b"/>
                <a:pathLst>
                  <a:path w="59" h="48">
                    <a:moveTo>
                      <a:pt x="0" y="0"/>
                    </a:moveTo>
                    <a:lnTo>
                      <a:pt x="7" y="0"/>
                    </a:lnTo>
                    <a:lnTo>
                      <a:pt x="14" y="1"/>
                    </a:lnTo>
                    <a:lnTo>
                      <a:pt x="20" y="4"/>
                    </a:lnTo>
                    <a:lnTo>
                      <a:pt x="27" y="7"/>
                    </a:lnTo>
                    <a:lnTo>
                      <a:pt x="32" y="9"/>
                    </a:lnTo>
                    <a:lnTo>
                      <a:pt x="38" y="13"/>
                    </a:lnTo>
                    <a:lnTo>
                      <a:pt x="43" y="19"/>
                    </a:lnTo>
                    <a:lnTo>
                      <a:pt x="47" y="24"/>
                    </a:lnTo>
                    <a:lnTo>
                      <a:pt x="51" y="29"/>
                    </a:lnTo>
                    <a:lnTo>
                      <a:pt x="55" y="35"/>
                    </a:lnTo>
                    <a:lnTo>
                      <a:pt x="58" y="42"/>
                    </a:lnTo>
                    <a:lnTo>
                      <a:pt x="59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7" name="Freeform 435"/>
              <p:cNvSpPr>
                <a:spLocks noChangeAspect="1"/>
              </p:cNvSpPr>
              <p:nvPr/>
            </p:nvSpPr>
            <p:spPr bwMode="auto">
              <a:xfrm>
                <a:off x="6149" y="5238"/>
                <a:ext cx="137" cy="1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1"/>
                  </a:cxn>
                  <a:cxn ang="0">
                    <a:pos x="10" y="41"/>
                  </a:cxn>
                  <a:cxn ang="0">
                    <a:pos x="15" y="60"/>
                  </a:cxn>
                  <a:cxn ang="0">
                    <a:pos x="22" y="80"/>
                  </a:cxn>
                  <a:cxn ang="0">
                    <a:pos x="29" y="99"/>
                  </a:cxn>
                  <a:cxn ang="0">
                    <a:pos x="37" y="117"/>
                  </a:cxn>
                  <a:cxn ang="0">
                    <a:pos x="45" y="136"/>
                  </a:cxn>
                  <a:cxn ang="0">
                    <a:pos x="54" y="154"/>
                  </a:cxn>
                  <a:cxn ang="0">
                    <a:pos x="64" y="173"/>
                  </a:cxn>
                  <a:cxn ang="0">
                    <a:pos x="74" y="190"/>
                  </a:cxn>
                  <a:cxn ang="0">
                    <a:pos x="85" y="206"/>
                  </a:cxn>
                  <a:cxn ang="0">
                    <a:pos x="97" y="224"/>
                  </a:cxn>
                  <a:cxn ang="0">
                    <a:pos x="109" y="240"/>
                  </a:cxn>
                  <a:cxn ang="0">
                    <a:pos x="123" y="256"/>
                  </a:cxn>
                  <a:cxn ang="0">
                    <a:pos x="136" y="271"/>
                  </a:cxn>
                  <a:cxn ang="0">
                    <a:pos x="150" y="286"/>
                  </a:cxn>
                  <a:cxn ang="0">
                    <a:pos x="165" y="300"/>
                  </a:cxn>
                  <a:cxn ang="0">
                    <a:pos x="179" y="314"/>
                  </a:cxn>
                  <a:cxn ang="0">
                    <a:pos x="196" y="327"/>
                  </a:cxn>
                  <a:cxn ang="0">
                    <a:pos x="212" y="339"/>
                  </a:cxn>
                  <a:cxn ang="0">
                    <a:pos x="228" y="352"/>
                  </a:cxn>
                  <a:cxn ang="0">
                    <a:pos x="245" y="364"/>
                  </a:cxn>
                  <a:cxn ang="0">
                    <a:pos x="263" y="374"/>
                  </a:cxn>
                  <a:cxn ang="0">
                    <a:pos x="280" y="385"/>
                  </a:cxn>
                  <a:cxn ang="0">
                    <a:pos x="298" y="395"/>
                  </a:cxn>
                  <a:cxn ang="0">
                    <a:pos x="317" y="403"/>
                  </a:cxn>
                  <a:cxn ang="0">
                    <a:pos x="336" y="411"/>
                  </a:cxn>
                  <a:cxn ang="0">
                    <a:pos x="354" y="419"/>
                  </a:cxn>
                  <a:cxn ang="0">
                    <a:pos x="373" y="426"/>
                  </a:cxn>
                  <a:cxn ang="0">
                    <a:pos x="394" y="432"/>
                  </a:cxn>
                  <a:cxn ang="0">
                    <a:pos x="412" y="438"/>
                  </a:cxn>
                </a:cxnLst>
                <a:rect l="0" t="0" r="r" b="b"/>
                <a:pathLst>
                  <a:path w="412" h="438">
                    <a:moveTo>
                      <a:pt x="0" y="0"/>
                    </a:moveTo>
                    <a:lnTo>
                      <a:pt x="4" y="21"/>
                    </a:lnTo>
                    <a:lnTo>
                      <a:pt x="10" y="41"/>
                    </a:lnTo>
                    <a:lnTo>
                      <a:pt x="15" y="60"/>
                    </a:lnTo>
                    <a:lnTo>
                      <a:pt x="22" y="80"/>
                    </a:lnTo>
                    <a:lnTo>
                      <a:pt x="29" y="99"/>
                    </a:lnTo>
                    <a:lnTo>
                      <a:pt x="37" y="117"/>
                    </a:lnTo>
                    <a:lnTo>
                      <a:pt x="45" y="136"/>
                    </a:lnTo>
                    <a:lnTo>
                      <a:pt x="54" y="154"/>
                    </a:lnTo>
                    <a:lnTo>
                      <a:pt x="64" y="173"/>
                    </a:lnTo>
                    <a:lnTo>
                      <a:pt x="74" y="190"/>
                    </a:lnTo>
                    <a:lnTo>
                      <a:pt x="85" y="206"/>
                    </a:lnTo>
                    <a:lnTo>
                      <a:pt x="97" y="224"/>
                    </a:lnTo>
                    <a:lnTo>
                      <a:pt x="109" y="240"/>
                    </a:lnTo>
                    <a:lnTo>
                      <a:pt x="123" y="256"/>
                    </a:lnTo>
                    <a:lnTo>
                      <a:pt x="136" y="271"/>
                    </a:lnTo>
                    <a:lnTo>
                      <a:pt x="150" y="286"/>
                    </a:lnTo>
                    <a:lnTo>
                      <a:pt x="165" y="300"/>
                    </a:lnTo>
                    <a:lnTo>
                      <a:pt x="179" y="314"/>
                    </a:lnTo>
                    <a:lnTo>
                      <a:pt x="196" y="327"/>
                    </a:lnTo>
                    <a:lnTo>
                      <a:pt x="212" y="339"/>
                    </a:lnTo>
                    <a:lnTo>
                      <a:pt x="228" y="352"/>
                    </a:lnTo>
                    <a:lnTo>
                      <a:pt x="245" y="364"/>
                    </a:lnTo>
                    <a:lnTo>
                      <a:pt x="263" y="374"/>
                    </a:lnTo>
                    <a:lnTo>
                      <a:pt x="280" y="385"/>
                    </a:lnTo>
                    <a:lnTo>
                      <a:pt x="298" y="395"/>
                    </a:lnTo>
                    <a:lnTo>
                      <a:pt x="317" y="403"/>
                    </a:lnTo>
                    <a:lnTo>
                      <a:pt x="336" y="411"/>
                    </a:lnTo>
                    <a:lnTo>
                      <a:pt x="354" y="419"/>
                    </a:lnTo>
                    <a:lnTo>
                      <a:pt x="373" y="426"/>
                    </a:lnTo>
                    <a:lnTo>
                      <a:pt x="394" y="432"/>
                    </a:lnTo>
                    <a:lnTo>
                      <a:pt x="412" y="4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8" name="Freeform 436"/>
              <p:cNvSpPr>
                <a:spLocks noChangeAspect="1"/>
              </p:cNvSpPr>
              <p:nvPr/>
            </p:nvSpPr>
            <p:spPr bwMode="auto">
              <a:xfrm>
                <a:off x="6286" y="5384"/>
                <a:ext cx="1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13" y="4"/>
                  </a:cxn>
                  <a:cxn ang="0">
                    <a:pos x="18" y="6"/>
                  </a:cxn>
                  <a:cxn ang="0">
                    <a:pos x="23" y="10"/>
                  </a:cxn>
                  <a:cxn ang="0">
                    <a:pos x="29" y="16"/>
                  </a:cxn>
                  <a:cxn ang="0">
                    <a:pos x="33" y="20"/>
                  </a:cxn>
                  <a:cxn ang="0">
                    <a:pos x="37" y="25"/>
                  </a:cxn>
                  <a:cxn ang="0">
                    <a:pos x="39" y="32"/>
                  </a:cxn>
                  <a:cxn ang="0">
                    <a:pos x="42" y="37"/>
                  </a:cxn>
                  <a:cxn ang="0">
                    <a:pos x="43" y="44"/>
                  </a:cxn>
                  <a:cxn ang="0">
                    <a:pos x="45" y="51"/>
                  </a:cxn>
                  <a:cxn ang="0">
                    <a:pos x="46" y="56"/>
                  </a:cxn>
                  <a:cxn ang="0">
                    <a:pos x="45" y="63"/>
                  </a:cxn>
                </a:cxnLst>
                <a:rect l="0" t="0" r="r" b="b"/>
                <a:pathLst>
                  <a:path w="46" h="63">
                    <a:moveTo>
                      <a:pt x="0" y="0"/>
                    </a:moveTo>
                    <a:lnTo>
                      <a:pt x="7" y="1"/>
                    </a:lnTo>
                    <a:lnTo>
                      <a:pt x="13" y="4"/>
                    </a:lnTo>
                    <a:lnTo>
                      <a:pt x="18" y="6"/>
                    </a:lnTo>
                    <a:lnTo>
                      <a:pt x="23" y="10"/>
                    </a:lnTo>
                    <a:lnTo>
                      <a:pt x="29" y="16"/>
                    </a:lnTo>
                    <a:lnTo>
                      <a:pt x="33" y="20"/>
                    </a:lnTo>
                    <a:lnTo>
                      <a:pt x="37" y="25"/>
                    </a:lnTo>
                    <a:lnTo>
                      <a:pt x="39" y="32"/>
                    </a:lnTo>
                    <a:lnTo>
                      <a:pt x="42" y="37"/>
                    </a:lnTo>
                    <a:lnTo>
                      <a:pt x="43" y="44"/>
                    </a:lnTo>
                    <a:lnTo>
                      <a:pt x="45" y="51"/>
                    </a:lnTo>
                    <a:lnTo>
                      <a:pt x="46" y="56"/>
                    </a:lnTo>
                    <a:lnTo>
                      <a:pt x="45" y="6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9" name="Line 437"/>
              <p:cNvSpPr>
                <a:spLocks noChangeAspect="1" noChangeShapeType="1"/>
              </p:cNvSpPr>
              <p:nvPr/>
            </p:nvSpPr>
            <p:spPr bwMode="auto">
              <a:xfrm flipH="1">
                <a:off x="6208" y="5405"/>
                <a:ext cx="93" cy="8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0" name="Freeform 438"/>
              <p:cNvSpPr>
                <a:spLocks noChangeAspect="1"/>
              </p:cNvSpPr>
              <p:nvPr/>
            </p:nvSpPr>
            <p:spPr bwMode="auto">
              <a:xfrm>
                <a:off x="6188" y="6294"/>
                <a:ext cx="20" cy="1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7" y="7"/>
                  </a:cxn>
                  <a:cxn ang="0">
                    <a:pos x="56" y="13"/>
                  </a:cxn>
                  <a:cxn ang="0">
                    <a:pos x="53" y="20"/>
                  </a:cxn>
                  <a:cxn ang="0">
                    <a:pos x="51" y="26"/>
                  </a:cxn>
                  <a:cxn ang="0">
                    <a:pos x="47" y="31"/>
                  </a:cxn>
                  <a:cxn ang="0">
                    <a:pos x="43" y="36"/>
                  </a:cxn>
                  <a:cxn ang="0">
                    <a:pos x="37" y="40"/>
                  </a:cxn>
                  <a:cxn ang="0">
                    <a:pos x="32" y="44"/>
                  </a:cxn>
                  <a:cxn ang="0">
                    <a:pos x="25" y="48"/>
                  </a:cxn>
                  <a:cxn ang="0">
                    <a:pos x="20" y="50"/>
                  </a:cxn>
                  <a:cxn ang="0">
                    <a:pos x="13" y="53"/>
                  </a:cxn>
                  <a:cxn ang="0">
                    <a:pos x="6" y="54"/>
                  </a:cxn>
                  <a:cxn ang="0">
                    <a:pos x="0" y="54"/>
                  </a:cxn>
                </a:cxnLst>
                <a:rect l="0" t="0" r="r" b="b"/>
                <a:pathLst>
                  <a:path w="59" h="54">
                    <a:moveTo>
                      <a:pt x="59" y="0"/>
                    </a:moveTo>
                    <a:lnTo>
                      <a:pt x="57" y="7"/>
                    </a:lnTo>
                    <a:lnTo>
                      <a:pt x="56" y="13"/>
                    </a:lnTo>
                    <a:lnTo>
                      <a:pt x="53" y="20"/>
                    </a:lnTo>
                    <a:lnTo>
                      <a:pt x="51" y="26"/>
                    </a:lnTo>
                    <a:lnTo>
                      <a:pt x="47" y="31"/>
                    </a:lnTo>
                    <a:lnTo>
                      <a:pt x="43" y="36"/>
                    </a:lnTo>
                    <a:lnTo>
                      <a:pt x="37" y="40"/>
                    </a:lnTo>
                    <a:lnTo>
                      <a:pt x="32" y="44"/>
                    </a:lnTo>
                    <a:lnTo>
                      <a:pt x="25" y="48"/>
                    </a:lnTo>
                    <a:lnTo>
                      <a:pt x="20" y="50"/>
                    </a:lnTo>
                    <a:lnTo>
                      <a:pt x="13" y="53"/>
                    </a:lnTo>
                    <a:lnTo>
                      <a:pt x="6" y="54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1" name="Line 439"/>
              <p:cNvSpPr>
                <a:spLocks noChangeAspect="1" noChangeShapeType="1"/>
              </p:cNvSpPr>
              <p:nvPr/>
            </p:nvSpPr>
            <p:spPr bwMode="auto">
              <a:xfrm flipH="1">
                <a:off x="6006" y="6312"/>
                <a:ext cx="18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2" name="Freeform 440"/>
              <p:cNvSpPr>
                <a:spLocks noChangeAspect="1"/>
              </p:cNvSpPr>
              <p:nvPr/>
            </p:nvSpPr>
            <p:spPr bwMode="auto">
              <a:xfrm>
                <a:off x="5986" y="6292"/>
                <a:ext cx="20" cy="2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52" y="59"/>
                  </a:cxn>
                  <a:cxn ang="0">
                    <a:pos x="45" y="58"/>
                  </a:cxn>
                  <a:cxn ang="0">
                    <a:pos x="40" y="55"/>
                  </a:cxn>
                  <a:cxn ang="0">
                    <a:pos x="33" y="53"/>
                  </a:cxn>
                  <a:cxn ang="0">
                    <a:pos x="28" y="49"/>
                  </a:cxn>
                  <a:cxn ang="0">
                    <a:pos x="23" y="45"/>
                  </a:cxn>
                  <a:cxn ang="0">
                    <a:pos x="17" y="41"/>
                  </a:cxn>
                  <a:cxn ang="0">
                    <a:pos x="12" y="36"/>
                  </a:cxn>
                  <a:cxn ang="0">
                    <a:pos x="9" y="31"/>
                  </a:cxn>
                  <a:cxn ang="0">
                    <a:pos x="5" y="25"/>
                  </a:cxn>
                  <a:cxn ang="0">
                    <a:pos x="2" y="18"/>
                  </a:cxn>
                  <a:cxn ang="0">
                    <a:pos x="1" y="1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59" h="59">
                    <a:moveTo>
                      <a:pt x="59" y="59"/>
                    </a:moveTo>
                    <a:lnTo>
                      <a:pt x="52" y="59"/>
                    </a:lnTo>
                    <a:lnTo>
                      <a:pt x="45" y="58"/>
                    </a:lnTo>
                    <a:lnTo>
                      <a:pt x="40" y="55"/>
                    </a:lnTo>
                    <a:lnTo>
                      <a:pt x="33" y="53"/>
                    </a:lnTo>
                    <a:lnTo>
                      <a:pt x="28" y="49"/>
                    </a:lnTo>
                    <a:lnTo>
                      <a:pt x="23" y="45"/>
                    </a:lnTo>
                    <a:lnTo>
                      <a:pt x="17" y="41"/>
                    </a:lnTo>
                    <a:lnTo>
                      <a:pt x="12" y="36"/>
                    </a:lnTo>
                    <a:lnTo>
                      <a:pt x="9" y="31"/>
                    </a:lnTo>
                    <a:lnTo>
                      <a:pt x="5" y="25"/>
                    </a:lnTo>
                    <a:lnTo>
                      <a:pt x="2" y="18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3" name="Line 441"/>
              <p:cNvSpPr>
                <a:spLocks noChangeAspect="1" noChangeShapeType="1"/>
              </p:cNvSpPr>
              <p:nvPr/>
            </p:nvSpPr>
            <p:spPr bwMode="auto">
              <a:xfrm flipV="1">
                <a:off x="5986" y="5242"/>
                <a:ext cx="1" cy="1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4" name="Freeform 442"/>
              <p:cNvSpPr>
                <a:spLocks noChangeAspect="1"/>
              </p:cNvSpPr>
              <p:nvPr/>
            </p:nvSpPr>
            <p:spPr bwMode="auto">
              <a:xfrm>
                <a:off x="5986" y="5222"/>
                <a:ext cx="20" cy="2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54"/>
                  </a:cxn>
                  <a:cxn ang="0">
                    <a:pos x="1" y="47"/>
                  </a:cxn>
                  <a:cxn ang="0">
                    <a:pos x="2" y="40"/>
                  </a:cxn>
                  <a:cxn ang="0">
                    <a:pos x="5" y="34"/>
                  </a:cxn>
                  <a:cxn ang="0">
                    <a:pos x="9" y="28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3" y="13"/>
                  </a:cxn>
                  <a:cxn ang="0">
                    <a:pos x="28" y="9"/>
                  </a:cxn>
                  <a:cxn ang="0">
                    <a:pos x="33" y="7"/>
                  </a:cxn>
                  <a:cxn ang="0">
                    <a:pos x="40" y="4"/>
                  </a:cxn>
                  <a:cxn ang="0">
                    <a:pos x="45" y="1"/>
                  </a:cxn>
                  <a:cxn ang="0">
                    <a:pos x="52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0" y="54"/>
                    </a:lnTo>
                    <a:lnTo>
                      <a:pt x="1" y="47"/>
                    </a:lnTo>
                    <a:lnTo>
                      <a:pt x="2" y="40"/>
                    </a:lnTo>
                    <a:lnTo>
                      <a:pt x="5" y="34"/>
                    </a:lnTo>
                    <a:lnTo>
                      <a:pt x="9" y="28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3" y="13"/>
                    </a:lnTo>
                    <a:lnTo>
                      <a:pt x="28" y="9"/>
                    </a:lnTo>
                    <a:lnTo>
                      <a:pt x="33" y="7"/>
                    </a:lnTo>
                    <a:lnTo>
                      <a:pt x="40" y="4"/>
                    </a:lnTo>
                    <a:lnTo>
                      <a:pt x="45" y="1"/>
                    </a:lnTo>
                    <a:lnTo>
                      <a:pt x="52" y="0"/>
                    </a:lnTo>
                    <a:lnTo>
                      <a:pt x="5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5" name="Line 4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127" y="5848"/>
                <a:ext cx="24" cy="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6" name="Freeform 444"/>
              <p:cNvSpPr>
                <a:spLocks noChangeAspect="1"/>
              </p:cNvSpPr>
              <p:nvPr/>
            </p:nvSpPr>
            <p:spPr bwMode="auto">
              <a:xfrm>
                <a:off x="7107" y="5833"/>
                <a:ext cx="20" cy="15"/>
              </a:xfrm>
              <a:custGeom>
                <a:avLst/>
                <a:gdLst/>
                <a:ahLst/>
                <a:cxnLst>
                  <a:cxn ang="0">
                    <a:pos x="58" y="44"/>
                  </a:cxn>
                  <a:cxn ang="0">
                    <a:pos x="56" y="38"/>
                  </a:cxn>
                  <a:cxn ang="0">
                    <a:pos x="53" y="32"/>
                  </a:cxn>
                  <a:cxn ang="0">
                    <a:pos x="50" y="27"/>
                  </a:cxn>
                  <a:cxn ang="0">
                    <a:pos x="46" y="22"/>
                  </a:cxn>
                  <a:cxn ang="0">
                    <a:pos x="41" y="16"/>
                  </a:cxn>
                  <a:cxn ang="0">
                    <a:pos x="37" y="12"/>
                  </a:cxn>
                  <a:cxn ang="0">
                    <a:pos x="31" y="8"/>
                  </a:cxn>
                  <a:cxn ang="0">
                    <a:pos x="25" y="5"/>
                  </a:cxn>
                  <a:cxn ang="0">
                    <a:pos x="19" y="3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44">
                    <a:moveTo>
                      <a:pt x="58" y="44"/>
                    </a:moveTo>
                    <a:lnTo>
                      <a:pt x="56" y="38"/>
                    </a:lnTo>
                    <a:lnTo>
                      <a:pt x="53" y="32"/>
                    </a:lnTo>
                    <a:lnTo>
                      <a:pt x="50" y="27"/>
                    </a:lnTo>
                    <a:lnTo>
                      <a:pt x="46" y="22"/>
                    </a:lnTo>
                    <a:lnTo>
                      <a:pt x="41" y="16"/>
                    </a:lnTo>
                    <a:lnTo>
                      <a:pt x="37" y="12"/>
                    </a:lnTo>
                    <a:lnTo>
                      <a:pt x="31" y="8"/>
                    </a:lnTo>
                    <a:lnTo>
                      <a:pt x="25" y="5"/>
                    </a:lnTo>
                    <a:lnTo>
                      <a:pt x="19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7" name="Line 445"/>
              <p:cNvSpPr>
                <a:spLocks noChangeAspect="1" noChangeShapeType="1"/>
              </p:cNvSpPr>
              <p:nvPr/>
            </p:nvSpPr>
            <p:spPr bwMode="auto">
              <a:xfrm flipH="1">
                <a:off x="7103" y="5833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8" name="Freeform 446"/>
              <p:cNvSpPr>
                <a:spLocks noChangeAspect="1"/>
              </p:cNvSpPr>
              <p:nvPr/>
            </p:nvSpPr>
            <p:spPr bwMode="auto">
              <a:xfrm>
                <a:off x="7083" y="5833"/>
                <a:ext cx="20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3" y="0"/>
                  </a:cxn>
                  <a:cxn ang="0">
                    <a:pos x="46" y="1"/>
                  </a:cxn>
                  <a:cxn ang="0">
                    <a:pos x="41" y="3"/>
                  </a:cxn>
                  <a:cxn ang="0">
                    <a:pos x="34" y="5"/>
                  </a:cxn>
                  <a:cxn ang="0">
                    <a:pos x="29" y="9"/>
                  </a:cxn>
                  <a:cxn ang="0">
                    <a:pos x="23" y="13"/>
                  </a:cxn>
                  <a:cxn ang="0">
                    <a:pos x="18" y="18"/>
                  </a:cxn>
                  <a:cxn ang="0">
                    <a:pos x="14" y="23"/>
                  </a:cxn>
                  <a:cxn ang="0">
                    <a:pos x="10" y="28"/>
                  </a:cxn>
                  <a:cxn ang="0">
                    <a:pos x="6" y="34"/>
                  </a:cxn>
                  <a:cxn ang="0">
                    <a:pos x="3" y="40"/>
                  </a:cxn>
                  <a:cxn ang="0">
                    <a:pos x="2" y="46"/>
                  </a:cxn>
                  <a:cxn ang="0">
                    <a:pos x="0" y="53"/>
                  </a:cxn>
                  <a:cxn ang="0">
                    <a:pos x="0" y="59"/>
                  </a:cxn>
                </a:cxnLst>
                <a:rect l="0" t="0" r="r" b="b"/>
                <a:pathLst>
                  <a:path w="60" h="59">
                    <a:moveTo>
                      <a:pt x="60" y="0"/>
                    </a:moveTo>
                    <a:lnTo>
                      <a:pt x="53" y="0"/>
                    </a:lnTo>
                    <a:lnTo>
                      <a:pt x="46" y="1"/>
                    </a:lnTo>
                    <a:lnTo>
                      <a:pt x="41" y="3"/>
                    </a:lnTo>
                    <a:lnTo>
                      <a:pt x="34" y="5"/>
                    </a:lnTo>
                    <a:lnTo>
                      <a:pt x="29" y="9"/>
                    </a:lnTo>
                    <a:lnTo>
                      <a:pt x="23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28"/>
                    </a:lnTo>
                    <a:lnTo>
                      <a:pt x="6" y="34"/>
                    </a:lnTo>
                    <a:lnTo>
                      <a:pt x="3" y="40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9" name="Line 447"/>
              <p:cNvSpPr>
                <a:spLocks noChangeAspect="1" noChangeShapeType="1"/>
              </p:cNvSpPr>
              <p:nvPr/>
            </p:nvSpPr>
            <p:spPr bwMode="auto">
              <a:xfrm>
                <a:off x="7083" y="5853"/>
                <a:ext cx="1" cy="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0" name="Freeform 448"/>
              <p:cNvSpPr>
                <a:spLocks noChangeAspect="1"/>
              </p:cNvSpPr>
              <p:nvPr/>
            </p:nvSpPr>
            <p:spPr bwMode="auto">
              <a:xfrm>
                <a:off x="7060" y="5926"/>
                <a:ext cx="23" cy="2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6"/>
                  </a:cxn>
                  <a:cxn ang="0">
                    <a:pos x="67" y="13"/>
                  </a:cxn>
                  <a:cxn ang="0">
                    <a:pos x="64" y="20"/>
                  </a:cxn>
                  <a:cxn ang="0">
                    <a:pos x="62" y="27"/>
                  </a:cxn>
                  <a:cxn ang="0">
                    <a:pos x="59" y="32"/>
                  </a:cxn>
                  <a:cxn ang="0">
                    <a:pos x="55" y="37"/>
                  </a:cxn>
                  <a:cxn ang="0">
                    <a:pos x="51" y="43"/>
                  </a:cxn>
                  <a:cxn ang="0">
                    <a:pos x="45" y="48"/>
                  </a:cxn>
                  <a:cxn ang="0">
                    <a:pos x="40" y="51"/>
                  </a:cxn>
                  <a:cxn ang="0">
                    <a:pos x="33" y="55"/>
                  </a:cxn>
                  <a:cxn ang="0">
                    <a:pos x="27" y="57"/>
                  </a:cxn>
                  <a:cxn ang="0">
                    <a:pos x="21" y="59"/>
                  </a:cxn>
                  <a:cxn ang="0">
                    <a:pos x="14" y="60"/>
                  </a:cxn>
                  <a:cxn ang="0">
                    <a:pos x="8" y="60"/>
                  </a:cxn>
                  <a:cxn ang="0">
                    <a:pos x="0" y="59"/>
                  </a:cxn>
                </a:cxnLst>
                <a:rect l="0" t="0" r="r" b="b"/>
                <a:pathLst>
                  <a:path w="68" h="60">
                    <a:moveTo>
                      <a:pt x="68" y="0"/>
                    </a:moveTo>
                    <a:lnTo>
                      <a:pt x="68" y="6"/>
                    </a:lnTo>
                    <a:lnTo>
                      <a:pt x="67" y="13"/>
                    </a:lnTo>
                    <a:lnTo>
                      <a:pt x="64" y="20"/>
                    </a:lnTo>
                    <a:lnTo>
                      <a:pt x="62" y="27"/>
                    </a:lnTo>
                    <a:lnTo>
                      <a:pt x="59" y="32"/>
                    </a:lnTo>
                    <a:lnTo>
                      <a:pt x="55" y="37"/>
                    </a:lnTo>
                    <a:lnTo>
                      <a:pt x="51" y="43"/>
                    </a:lnTo>
                    <a:lnTo>
                      <a:pt x="45" y="48"/>
                    </a:lnTo>
                    <a:lnTo>
                      <a:pt x="40" y="51"/>
                    </a:lnTo>
                    <a:lnTo>
                      <a:pt x="33" y="55"/>
                    </a:lnTo>
                    <a:lnTo>
                      <a:pt x="27" y="57"/>
                    </a:lnTo>
                    <a:lnTo>
                      <a:pt x="21" y="59"/>
                    </a:lnTo>
                    <a:lnTo>
                      <a:pt x="14" y="60"/>
                    </a:lnTo>
                    <a:lnTo>
                      <a:pt x="8" y="60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1" name="Freeform 449"/>
              <p:cNvSpPr>
                <a:spLocks noChangeAspect="1"/>
              </p:cNvSpPr>
              <p:nvPr/>
            </p:nvSpPr>
            <p:spPr bwMode="auto">
              <a:xfrm>
                <a:off x="7026" y="5945"/>
                <a:ext cx="34" cy="1"/>
              </a:xfrm>
              <a:custGeom>
                <a:avLst/>
                <a:gdLst/>
                <a:ahLst/>
                <a:cxnLst>
                  <a:cxn ang="0">
                    <a:pos x="103" y="3"/>
                  </a:cxn>
                  <a:cxn ang="0">
                    <a:pos x="87" y="1"/>
                  </a:cxn>
                  <a:cxn ang="0">
                    <a:pos x="69" y="0"/>
                  </a:cxn>
                  <a:cxn ang="0">
                    <a:pos x="52" y="0"/>
                  </a:cxn>
                  <a:cxn ang="0">
                    <a:pos x="34" y="0"/>
                  </a:cxn>
                  <a:cxn ang="0">
                    <a:pos x="17" y="1"/>
                  </a:cxn>
                  <a:cxn ang="0">
                    <a:pos x="0" y="3"/>
                  </a:cxn>
                </a:cxnLst>
                <a:rect l="0" t="0" r="r" b="b"/>
                <a:pathLst>
                  <a:path w="103" h="3">
                    <a:moveTo>
                      <a:pt x="103" y="3"/>
                    </a:moveTo>
                    <a:lnTo>
                      <a:pt x="87" y="1"/>
                    </a:lnTo>
                    <a:lnTo>
                      <a:pt x="69" y="0"/>
                    </a:lnTo>
                    <a:lnTo>
                      <a:pt x="52" y="0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0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2" name="Freeform 450"/>
              <p:cNvSpPr>
                <a:spLocks noChangeAspect="1"/>
              </p:cNvSpPr>
              <p:nvPr/>
            </p:nvSpPr>
            <p:spPr bwMode="auto">
              <a:xfrm>
                <a:off x="7003" y="5926"/>
                <a:ext cx="23" cy="20"/>
              </a:xfrm>
              <a:custGeom>
                <a:avLst/>
                <a:gdLst/>
                <a:ahLst/>
                <a:cxnLst>
                  <a:cxn ang="0">
                    <a:pos x="68" y="59"/>
                  </a:cxn>
                  <a:cxn ang="0">
                    <a:pos x="62" y="60"/>
                  </a:cxn>
                  <a:cxn ang="0">
                    <a:pos x="55" y="60"/>
                  </a:cxn>
                  <a:cxn ang="0">
                    <a:pos x="48" y="59"/>
                  </a:cxn>
                  <a:cxn ang="0">
                    <a:pos x="41" y="57"/>
                  </a:cxn>
                  <a:cxn ang="0">
                    <a:pos x="35" y="55"/>
                  </a:cxn>
                  <a:cxn ang="0">
                    <a:pos x="29" y="51"/>
                  </a:cxn>
                  <a:cxn ang="0">
                    <a:pos x="23" y="48"/>
                  </a:cxn>
                  <a:cxn ang="0">
                    <a:pos x="19" y="43"/>
                  </a:cxn>
                  <a:cxn ang="0">
                    <a:pos x="13" y="37"/>
                  </a:cxn>
                  <a:cxn ang="0">
                    <a:pos x="9" y="32"/>
                  </a:cxn>
                  <a:cxn ang="0">
                    <a:pos x="6" y="27"/>
                  </a:cxn>
                  <a:cxn ang="0">
                    <a:pos x="4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68" h="60">
                    <a:moveTo>
                      <a:pt x="68" y="59"/>
                    </a:moveTo>
                    <a:lnTo>
                      <a:pt x="62" y="60"/>
                    </a:lnTo>
                    <a:lnTo>
                      <a:pt x="55" y="60"/>
                    </a:lnTo>
                    <a:lnTo>
                      <a:pt x="48" y="59"/>
                    </a:lnTo>
                    <a:lnTo>
                      <a:pt x="41" y="57"/>
                    </a:lnTo>
                    <a:lnTo>
                      <a:pt x="35" y="55"/>
                    </a:lnTo>
                    <a:lnTo>
                      <a:pt x="29" y="51"/>
                    </a:lnTo>
                    <a:lnTo>
                      <a:pt x="23" y="48"/>
                    </a:lnTo>
                    <a:lnTo>
                      <a:pt x="19" y="43"/>
                    </a:lnTo>
                    <a:lnTo>
                      <a:pt x="13" y="37"/>
                    </a:lnTo>
                    <a:lnTo>
                      <a:pt x="9" y="32"/>
                    </a:lnTo>
                    <a:lnTo>
                      <a:pt x="6" y="27"/>
                    </a:lnTo>
                    <a:lnTo>
                      <a:pt x="4" y="20"/>
                    </a:lnTo>
                    <a:lnTo>
                      <a:pt x="1" y="13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3" name="Line 451"/>
              <p:cNvSpPr>
                <a:spLocks noChangeAspect="1" noChangeShapeType="1"/>
              </p:cNvSpPr>
              <p:nvPr/>
            </p:nvSpPr>
            <p:spPr bwMode="auto">
              <a:xfrm flipV="1">
                <a:off x="7003" y="5853"/>
                <a:ext cx="1" cy="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4" name="Freeform 452"/>
              <p:cNvSpPr>
                <a:spLocks noChangeAspect="1"/>
              </p:cNvSpPr>
              <p:nvPr/>
            </p:nvSpPr>
            <p:spPr bwMode="auto">
              <a:xfrm>
                <a:off x="6983" y="5833"/>
                <a:ext cx="20" cy="20"/>
              </a:xfrm>
              <a:custGeom>
                <a:avLst/>
                <a:gdLst/>
                <a:ahLst/>
                <a:cxnLst>
                  <a:cxn ang="0">
                    <a:pos x="60" y="59"/>
                  </a:cxn>
                  <a:cxn ang="0">
                    <a:pos x="60" y="53"/>
                  </a:cxn>
                  <a:cxn ang="0">
                    <a:pos x="58" y="46"/>
                  </a:cxn>
                  <a:cxn ang="0">
                    <a:pos x="57" y="40"/>
                  </a:cxn>
                  <a:cxn ang="0">
                    <a:pos x="54" y="34"/>
                  </a:cxn>
                  <a:cxn ang="0">
                    <a:pos x="50" y="28"/>
                  </a:cxn>
                  <a:cxn ang="0">
                    <a:pos x="46" y="23"/>
                  </a:cxn>
                  <a:cxn ang="0">
                    <a:pos x="42" y="18"/>
                  </a:cxn>
                  <a:cxn ang="0">
                    <a:pos x="37" y="13"/>
                  </a:cxn>
                  <a:cxn ang="0">
                    <a:pos x="31" y="9"/>
                  </a:cxn>
                  <a:cxn ang="0">
                    <a:pos x="26" y="5"/>
                  </a:cxn>
                  <a:cxn ang="0">
                    <a:pos x="19" y="3"/>
                  </a:cxn>
                  <a:cxn ang="0">
                    <a:pos x="14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59">
                    <a:moveTo>
                      <a:pt x="60" y="59"/>
                    </a:moveTo>
                    <a:lnTo>
                      <a:pt x="60" y="53"/>
                    </a:lnTo>
                    <a:lnTo>
                      <a:pt x="58" y="46"/>
                    </a:lnTo>
                    <a:lnTo>
                      <a:pt x="57" y="40"/>
                    </a:lnTo>
                    <a:lnTo>
                      <a:pt x="54" y="34"/>
                    </a:lnTo>
                    <a:lnTo>
                      <a:pt x="50" y="28"/>
                    </a:lnTo>
                    <a:lnTo>
                      <a:pt x="46" y="23"/>
                    </a:lnTo>
                    <a:lnTo>
                      <a:pt x="42" y="18"/>
                    </a:lnTo>
                    <a:lnTo>
                      <a:pt x="37" y="13"/>
                    </a:lnTo>
                    <a:lnTo>
                      <a:pt x="31" y="9"/>
                    </a:lnTo>
                    <a:lnTo>
                      <a:pt x="26" y="5"/>
                    </a:lnTo>
                    <a:lnTo>
                      <a:pt x="19" y="3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5" name="Line 453"/>
              <p:cNvSpPr>
                <a:spLocks noChangeAspect="1" noChangeShapeType="1"/>
              </p:cNvSpPr>
              <p:nvPr/>
            </p:nvSpPr>
            <p:spPr bwMode="auto">
              <a:xfrm flipH="1">
                <a:off x="6978" y="5833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6" name="Freeform 454"/>
              <p:cNvSpPr>
                <a:spLocks noChangeAspect="1"/>
              </p:cNvSpPr>
              <p:nvPr/>
            </p:nvSpPr>
            <p:spPr bwMode="auto">
              <a:xfrm>
                <a:off x="6959" y="5833"/>
                <a:ext cx="19" cy="1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2" y="0"/>
                  </a:cxn>
                  <a:cxn ang="0">
                    <a:pos x="46" y="1"/>
                  </a:cxn>
                  <a:cxn ang="0">
                    <a:pos x="39" y="3"/>
                  </a:cxn>
                  <a:cxn ang="0">
                    <a:pos x="33" y="5"/>
                  </a:cxn>
                  <a:cxn ang="0">
                    <a:pos x="27" y="8"/>
                  </a:cxn>
                  <a:cxn ang="0">
                    <a:pos x="21" y="12"/>
                  </a:cxn>
                  <a:cxn ang="0">
                    <a:pos x="17" y="16"/>
                  </a:cxn>
                  <a:cxn ang="0">
                    <a:pos x="12" y="22"/>
                  </a:cxn>
                  <a:cxn ang="0">
                    <a:pos x="8" y="27"/>
                  </a:cxn>
                  <a:cxn ang="0">
                    <a:pos x="5" y="32"/>
                  </a:cxn>
                  <a:cxn ang="0">
                    <a:pos x="2" y="38"/>
                  </a:cxn>
                  <a:cxn ang="0">
                    <a:pos x="0" y="44"/>
                  </a:cxn>
                </a:cxnLst>
                <a:rect l="0" t="0" r="r" b="b"/>
                <a:pathLst>
                  <a:path w="58" h="44">
                    <a:moveTo>
                      <a:pt x="58" y="0"/>
                    </a:moveTo>
                    <a:lnTo>
                      <a:pt x="52" y="0"/>
                    </a:lnTo>
                    <a:lnTo>
                      <a:pt x="46" y="1"/>
                    </a:lnTo>
                    <a:lnTo>
                      <a:pt x="39" y="3"/>
                    </a:lnTo>
                    <a:lnTo>
                      <a:pt x="33" y="5"/>
                    </a:lnTo>
                    <a:lnTo>
                      <a:pt x="27" y="8"/>
                    </a:lnTo>
                    <a:lnTo>
                      <a:pt x="21" y="12"/>
                    </a:lnTo>
                    <a:lnTo>
                      <a:pt x="17" y="16"/>
                    </a:lnTo>
                    <a:lnTo>
                      <a:pt x="12" y="22"/>
                    </a:lnTo>
                    <a:lnTo>
                      <a:pt x="8" y="27"/>
                    </a:lnTo>
                    <a:lnTo>
                      <a:pt x="5" y="32"/>
                    </a:lnTo>
                    <a:lnTo>
                      <a:pt x="2" y="38"/>
                    </a:lnTo>
                    <a:lnTo>
                      <a:pt x="0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7" name="Line 455"/>
              <p:cNvSpPr>
                <a:spLocks noChangeAspect="1" noChangeShapeType="1"/>
              </p:cNvSpPr>
              <p:nvPr/>
            </p:nvSpPr>
            <p:spPr bwMode="auto">
              <a:xfrm flipH="1">
                <a:off x="6935" y="5848"/>
                <a:ext cx="24" cy="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8" name="Freeform 456"/>
              <p:cNvSpPr>
                <a:spLocks noChangeAspect="1"/>
              </p:cNvSpPr>
              <p:nvPr/>
            </p:nvSpPr>
            <p:spPr bwMode="auto">
              <a:xfrm>
                <a:off x="6916" y="5938"/>
                <a:ext cx="19" cy="1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6" y="5"/>
                  </a:cxn>
                  <a:cxn ang="0">
                    <a:pos x="53" y="12"/>
                  </a:cxn>
                  <a:cxn ang="0">
                    <a:pos x="50" y="17"/>
                  </a:cxn>
                  <a:cxn ang="0">
                    <a:pos x="46" y="23"/>
                  </a:cxn>
                  <a:cxn ang="0">
                    <a:pos x="41" y="27"/>
                  </a:cxn>
                  <a:cxn ang="0">
                    <a:pos x="37" y="31"/>
                  </a:cxn>
                  <a:cxn ang="0">
                    <a:pos x="31" y="35"/>
                  </a:cxn>
                  <a:cxn ang="0">
                    <a:pos x="26" y="38"/>
                  </a:cxn>
                  <a:cxn ang="0">
                    <a:pos x="19" y="40"/>
                  </a:cxn>
                  <a:cxn ang="0">
                    <a:pos x="13" y="43"/>
                  </a:cxn>
                  <a:cxn ang="0">
                    <a:pos x="7" y="43"/>
                  </a:cxn>
                  <a:cxn ang="0">
                    <a:pos x="0" y="44"/>
                  </a:cxn>
                </a:cxnLst>
                <a:rect l="0" t="0" r="r" b="b"/>
                <a:pathLst>
                  <a:path w="58" h="44">
                    <a:moveTo>
                      <a:pt x="58" y="0"/>
                    </a:moveTo>
                    <a:lnTo>
                      <a:pt x="56" y="5"/>
                    </a:lnTo>
                    <a:lnTo>
                      <a:pt x="53" y="12"/>
                    </a:lnTo>
                    <a:lnTo>
                      <a:pt x="50" y="17"/>
                    </a:lnTo>
                    <a:lnTo>
                      <a:pt x="46" y="23"/>
                    </a:lnTo>
                    <a:lnTo>
                      <a:pt x="41" y="27"/>
                    </a:lnTo>
                    <a:lnTo>
                      <a:pt x="37" y="31"/>
                    </a:lnTo>
                    <a:lnTo>
                      <a:pt x="31" y="35"/>
                    </a:lnTo>
                    <a:lnTo>
                      <a:pt x="26" y="38"/>
                    </a:lnTo>
                    <a:lnTo>
                      <a:pt x="19" y="40"/>
                    </a:lnTo>
                    <a:lnTo>
                      <a:pt x="13" y="43"/>
                    </a:lnTo>
                    <a:lnTo>
                      <a:pt x="7" y="43"/>
                    </a:lnTo>
                    <a:lnTo>
                      <a:pt x="0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9" name="Line 457"/>
              <p:cNvSpPr>
                <a:spLocks noChangeAspect="1" noChangeShapeType="1"/>
              </p:cNvSpPr>
              <p:nvPr/>
            </p:nvSpPr>
            <p:spPr bwMode="auto">
              <a:xfrm flipH="1">
                <a:off x="6819" y="5953"/>
                <a:ext cx="9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0" name="Freeform 458"/>
              <p:cNvSpPr>
                <a:spLocks noChangeAspect="1"/>
              </p:cNvSpPr>
              <p:nvPr/>
            </p:nvSpPr>
            <p:spPr bwMode="auto">
              <a:xfrm>
                <a:off x="6692" y="5953"/>
                <a:ext cx="127" cy="116"/>
              </a:xfrm>
              <a:custGeom>
                <a:avLst/>
                <a:gdLst/>
                <a:ahLst/>
                <a:cxnLst>
                  <a:cxn ang="0">
                    <a:pos x="382" y="0"/>
                  </a:cxn>
                  <a:cxn ang="0">
                    <a:pos x="364" y="0"/>
                  </a:cxn>
                  <a:cxn ang="0">
                    <a:pos x="348" y="2"/>
                  </a:cxn>
                  <a:cxn ang="0">
                    <a:pos x="332" y="3"/>
                  </a:cxn>
                  <a:cxn ang="0">
                    <a:pos x="315" y="6"/>
                  </a:cxn>
                  <a:cxn ang="0">
                    <a:pos x="299" y="8"/>
                  </a:cxn>
                  <a:cxn ang="0">
                    <a:pos x="282" y="12"/>
                  </a:cxn>
                  <a:cxn ang="0">
                    <a:pos x="266" y="18"/>
                  </a:cxn>
                  <a:cxn ang="0">
                    <a:pos x="250" y="23"/>
                  </a:cxn>
                  <a:cxn ang="0">
                    <a:pos x="235" y="29"/>
                  </a:cxn>
                  <a:cxn ang="0">
                    <a:pos x="220" y="35"/>
                  </a:cxn>
                  <a:cxn ang="0">
                    <a:pos x="204" y="43"/>
                  </a:cxn>
                  <a:cxn ang="0">
                    <a:pos x="191" y="51"/>
                  </a:cxn>
                  <a:cxn ang="0">
                    <a:pos x="176" y="60"/>
                  </a:cxn>
                  <a:cxn ang="0">
                    <a:pos x="163" y="69"/>
                  </a:cxn>
                  <a:cxn ang="0">
                    <a:pos x="149" y="78"/>
                  </a:cxn>
                  <a:cxn ang="0">
                    <a:pos x="136" y="89"/>
                  </a:cxn>
                  <a:cxn ang="0">
                    <a:pos x="123" y="100"/>
                  </a:cxn>
                  <a:cxn ang="0">
                    <a:pos x="111" y="112"/>
                  </a:cxn>
                  <a:cxn ang="0">
                    <a:pos x="99" y="124"/>
                  </a:cxn>
                  <a:cxn ang="0">
                    <a:pos x="88" y="136"/>
                  </a:cxn>
                  <a:cxn ang="0">
                    <a:pos x="78" y="150"/>
                  </a:cxn>
                  <a:cxn ang="0">
                    <a:pos x="68" y="163"/>
                  </a:cxn>
                  <a:cxn ang="0">
                    <a:pos x="59" y="177"/>
                  </a:cxn>
                  <a:cxn ang="0">
                    <a:pos x="49" y="191"/>
                  </a:cxn>
                  <a:cxn ang="0">
                    <a:pos x="41" y="206"/>
                  </a:cxn>
                  <a:cxn ang="0">
                    <a:pos x="35" y="221"/>
                  </a:cxn>
                  <a:cxn ang="0">
                    <a:pos x="28" y="236"/>
                  </a:cxn>
                  <a:cxn ang="0">
                    <a:pos x="21" y="252"/>
                  </a:cxn>
                  <a:cxn ang="0">
                    <a:pos x="16" y="268"/>
                  </a:cxn>
                  <a:cxn ang="0">
                    <a:pos x="12" y="284"/>
                  </a:cxn>
                  <a:cxn ang="0">
                    <a:pos x="8" y="300"/>
                  </a:cxn>
                  <a:cxn ang="0">
                    <a:pos x="5" y="317"/>
                  </a:cxn>
                  <a:cxn ang="0">
                    <a:pos x="2" y="333"/>
                  </a:cxn>
                  <a:cxn ang="0">
                    <a:pos x="0" y="349"/>
                  </a:cxn>
                </a:cxnLst>
                <a:rect l="0" t="0" r="r" b="b"/>
                <a:pathLst>
                  <a:path w="382" h="349">
                    <a:moveTo>
                      <a:pt x="382" y="0"/>
                    </a:moveTo>
                    <a:lnTo>
                      <a:pt x="364" y="0"/>
                    </a:lnTo>
                    <a:lnTo>
                      <a:pt x="348" y="2"/>
                    </a:lnTo>
                    <a:lnTo>
                      <a:pt x="332" y="3"/>
                    </a:lnTo>
                    <a:lnTo>
                      <a:pt x="315" y="6"/>
                    </a:lnTo>
                    <a:lnTo>
                      <a:pt x="299" y="8"/>
                    </a:lnTo>
                    <a:lnTo>
                      <a:pt x="282" y="12"/>
                    </a:lnTo>
                    <a:lnTo>
                      <a:pt x="266" y="18"/>
                    </a:lnTo>
                    <a:lnTo>
                      <a:pt x="250" y="23"/>
                    </a:lnTo>
                    <a:lnTo>
                      <a:pt x="235" y="29"/>
                    </a:lnTo>
                    <a:lnTo>
                      <a:pt x="220" y="35"/>
                    </a:lnTo>
                    <a:lnTo>
                      <a:pt x="204" y="43"/>
                    </a:lnTo>
                    <a:lnTo>
                      <a:pt x="191" y="51"/>
                    </a:lnTo>
                    <a:lnTo>
                      <a:pt x="176" y="60"/>
                    </a:lnTo>
                    <a:lnTo>
                      <a:pt x="163" y="69"/>
                    </a:lnTo>
                    <a:lnTo>
                      <a:pt x="149" y="78"/>
                    </a:lnTo>
                    <a:lnTo>
                      <a:pt x="136" y="89"/>
                    </a:lnTo>
                    <a:lnTo>
                      <a:pt x="123" y="100"/>
                    </a:lnTo>
                    <a:lnTo>
                      <a:pt x="111" y="112"/>
                    </a:lnTo>
                    <a:lnTo>
                      <a:pt x="99" y="124"/>
                    </a:lnTo>
                    <a:lnTo>
                      <a:pt x="88" y="136"/>
                    </a:lnTo>
                    <a:lnTo>
                      <a:pt x="78" y="150"/>
                    </a:lnTo>
                    <a:lnTo>
                      <a:pt x="68" y="163"/>
                    </a:lnTo>
                    <a:lnTo>
                      <a:pt x="59" y="177"/>
                    </a:lnTo>
                    <a:lnTo>
                      <a:pt x="49" y="191"/>
                    </a:lnTo>
                    <a:lnTo>
                      <a:pt x="41" y="206"/>
                    </a:lnTo>
                    <a:lnTo>
                      <a:pt x="35" y="221"/>
                    </a:lnTo>
                    <a:lnTo>
                      <a:pt x="28" y="236"/>
                    </a:lnTo>
                    <a:lnTo>
                      <a:pt x="21" y="252"/>
                    </a:lnTo>
                    <a:lnTo>
                      <a:pt x="16" y="268"/>
                    </a:lnTo>
                    <a:lnTo>
                      <a:pt x="12" y="284"/>
                    </a:lnTo>
                    <a:lnTo>
                      <a:pt x="8" y="300"/>
                    </a:lnTo>
                    <a:lnTo>
                      <a:pt x="5" y="317"/>
                    </a:lnTo>
                    <a:lnTo>
                      <a:pt x="2" y="333"/>
                    </a:lnTo>
                    <a:lnTo>
                      <a:pt x="0" y="34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1" name="Line 459"/>
              <p:cNvSpPr>
                <a:spLocks noChangeAspect="1" noChangeShapeType="1"/>
              </p:cNvSpPr>
              <p:nvPr/>
            </p:nvSpPr>
            <p:spPr bwMode="auto">
              <a:xfrm flipH="1">
                <a:off x="6669" y="6069"/>
                <a:ext cx="23" cy="2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2" name="Freeform 460"/>
              <p:cNvSpPr>
                <a:spLocks noChangeAspect="1"/>
              </p:cNvSpPr>
              <p:nvPr/>
            </p:nvSpPr>
            <p:spPr bwMode="auto">
              <a:xfrm>
                <a:off x="6660" y="6338"/>
                <a:ext cx="9" cy="1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7"/>
                  </a:cxn>
                  <a:cxn ang="0">
                    <a:pos x="22" y="13"/>
                  </a:cxn>
                  <a:cxn ang="0">
                    <a:pos x="21" y="19"/>
                  </a:cxn>
                  <a:cxn ang="0">
                    <a:pos x="16" y="24"/>
                  </a:cxn>
                  <a:cxn ang="0">
                    <a:pos x="14" y="30"/>
                  </a:cxn>
                  <a:cxn ang="0">
                    <a:pos x="10" y="35"/>
                  </a:cxn>
                  <a:cxn ang="0">
                    <a:pos x="6" y="39"/>
                  </a:cxn>
                  <a:cxn ang="0">
                    <a:pos x="0" y="43"/>
                  </a:cxn>
                </a:cxnLst>
                <a:rect l="0" t="0" r="r" b="b"/>
                <a:pathLst>
                  <a:path w="25" h="43">
                    <a:moveTo>
                      <a:pt x="25" y="0"/>
                    </a:moveTo>
                    <a:lnTo>
                      <a:pt x="23" y="7"/>
                    </a:lnTo>
                    <a:lnTo>
                      <a:pt x="22" y="13"/>
                    </a:lnTo>
                    <a:lnTo>
                      <a:pt x="21" y="19"/>
                    </a:lnTo>
                    <a:lnTo>
                      <a:pt x="16" y="24"/>
                    </a:lnTo>
                    <a:lnTo>
                      <a:pt x="14" y="30"/>
                    </a:lnTo>
                    <a:lnTo>
                      <a:pt x="10" y="35"/>
                    </a:lnTo>
                    <a:lnTo>
                      <a:pt x="6" y="39"/>
                    </a:lnTo>
                    <a:lnTo>
                      <a:pt x="0" y="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3" name="Freeform 461"/>
              <p:cNvSpPr>
                <a:spLocks noChangeAspect="1"/>
              </p:cNvSpPr>
              <p:nvPr/>
            </p:nvSpPr>
            <p:spPr bwMode="auto">
              <a:xfrm>
                <a:off x="6616" y="6352"/>
                <a:ext cx="44" cy="65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0" y="11"/>
                  </a:cxn>
                  <a:cxn ang="0">
                    <a:pos x="108" y="20"/>
                  </a:cxn>
                  <a:cxn ang="0">
                    <a:pos x="96" y="31"/>
                  </a:cxn>
                  <a:cxn ang="0">
                    <a:pos x="85" y="43"/>
                  </a:cxn>
                  <a:cxn ang="0">
                    <a:pos x="74" y="55"/>
                  </a:cxn>
                  <a:cxn ang="0">
                    <a:pos x="64" y="67"/>
                  </a:cxn>
                  <a:cxn ang="0">
                    <a:pos x="54" y="79"/>
                  </a:cxn>
                  <a:cxn ang="0">
                    <a:pos x="46" y="93"/>
                  </a:cxn>
                  <a:cxn ang="0">
                    <a:pos x="37" y="106"/>
                  </a:cxn>
                  <a:cxn ang="0">
                    <a:pos x="30" y="120"/>
                  </a:cxn>
                  <a:cxn ang="0">
                    <a:pos x="22" y="135"/>
                  </a:cxn>
                  <a:cxn ang="0">
                    <a:pos x="15" y="149"/>
                  </a:cxn>
                  <a:cxn ang="0">
                    <a:pos x="10" y="164"/>
                  </a:cxn>
                  <a:cxn ang="0">
                    <a:pos x="4" y="179"/>
                  </a:cxn>
                  <a:cxn ang="0">
                    <a:pos x="0" y="194"/>
                  </a:cxn>
                </a:cxnLst>
                <a:rect l="0" t="0" r="r" b="b"/>
                <a:pathLst>
                  <a:path w="132" h="194">
                    <a:moveTo>
                      <a:pt x="132" y="0"/>
                    </a:moveTo>
                    <a:lnTo>
                      <a:pt x="120" y="11"/>
                    </a:lnTo>
                    <a:lnTo>
                      <a:pt x="108" y="20"/>
                    </a:lnTo>
                    <a:lnTo>
                      <a:pt x="96" y="31"/>
                    </a:lnTo>
                    <a:lnTo>
                      <a:pt x="85" y="43"/>
                    </a:lnTo>
                    <a:lnTo>
                      <a:pt x="74" y="55"/>
                    </a:lnTo>
                    <a:lnTo>
                      <a:pt x="64" y="67"/>
                    </a:lnTo>
                    <a:lnTo>
                      <a:pt x="54" y="79"/>
                    </a:lnTo>
                    <a:lnTo>
                      <a:pt x="46" y="93"/>
                    </a:lnTo>
                    <a:lnTo>
                      <a:pt x="37" y="106"/>
                    </a:lnTo>
                    <a:lnTo>
                      <a:pt x="30" y="120"/>
                    </a:lnTo>
                    <a:lnTo>
                      <a:pt x="22" y="135"/>
                    </a:lnTo>
                    <a:lnTo>
                      <a:pt x="15" y="149"/>
                    </a:lnTo>
                    <a:lnTo>
                      <a:pt x="10" y="164"/>
                    </a:lnTo>
                    <a:lnTo>
                      <a:pt x="4" y="179"/>
                    </a:lnTo>
                    <a:lnTo>
                      <a:pt x="0" y="19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4" name="Freeform 462"/>
              <p:cNvSpPr>
                <a:spLocks noChangeAspect="1"/>
              </p:cNvSpPr>
              <p:nvPr/>
            </p:nvSpPr>
            <p:spPr bwMode="auto">
              <a:xfrm>
                <a:off x="6597" y="6417"/>
                <a:ext cx="19" cy="1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6" y="6"/>
                  </a:cxn>
                  <a:cxn ang="0">
                    <a:pos x="53" y="12"/>
                  </a:cxn>
                  <a:cxn ang="0">
                    <a:pos x="50" y="17"/>
                  </a:cxn>
                  <a:cxn ang="0">
                    <a:pos x="46" y="23"/>
                  </a:cxn>
                  <a:cxn ang="0">
                    <a:pos x="41" y="28"/>
                  </a:cxn>
                  <a:cxn ang="0">
                    <a:pos x="37" y="32"/>
                  </a:cxn>
                  <a:cxn ang="0">
                    <a:pos x="31" y="35"/>
                  </a:cxn>
                  <a:cxn ang="0">
                    <a:pos x="26" y="39"/>
                  </a:cxn>
                  <a:cxn ang="0">
                    <a:pos x="19" y="40"/>
                  </a:cxn>
                  <a:cxn ang="0">
                    <a:pos x="13" y="43"/>
                  </a:cxn>
                  <a:cxn ang="0">
                    <a:pos x="7" y="43"/>
                  </a:cxn>
                  <a:cxn ang="0">
                    <a:pos x="0" y="44"/>
                  </a:cxn>
                </a:cxnLst>
                <a:rect l="0" t="0" r="r" b="b"/>
                <a:pathLst>
                  <a:path w="58" h="44">
                    <a:moveTo>
                      <a:pt x="58" y="0"/>
                    </a:moveTo>
                    <a:lnTo>
                      <a:pt x="56" y="6"/>
                    </a:lnTo>
                    <a:lnTo>
                      <a:pt x="53" y="12"/>
                    </a:lnTo>
                    <a:lnTo>
                      <a:pt x="50" y="17"/>
                    </a:lnTo>
                    <a:lnTo>
                      <a:pt x="46" y="23"/>
                    </a:lnTo>
                    <a:lnTo>
                      <a:pt x="41" y="28"/>
                    </a:lnTo>
                    <a:lnTo>
                      <a:pt x="37" y="32"/>
                    </a:lnTo>
                    <a:lnTo>
                      <a:pt x="31" y="35"/>
                    </a:lnTo>
                    <a:lnTo>
                      <a:pt x="26" y="39"/>
                    </a:lnTo>
                    <a:lnTo>
                      <a:pt x="19" y="40"/>
                    </a:lnTo>
                    <a:lnTo>
                      <a:pt x="13" y="43"/>
                    </a:lnTo>
                    <a:lnTo>
                      <a:pt x="7" y="43"/>
                    </a:lnTo>
                    <a:lnTo>
                      <a:pt x="0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5" name="Line 463"/>
              <p:cNvSpPr>
                <a:spLocks noChangeAspect="1" noChangeShapeType="1"/>
              </p:cNvSpPr>
              <p:nvPr/>
            </p:nvSpPr>
            <p:spPr bwMode="auto">
              <a:xfrm flipH="1">
                <a:off x="6508" y="6432"/>
                <a:ext cx="8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6" name="Freeform 464"/>
              <p:cNvSpPr>
                <a:spLocks noChangeAspect="1"/>
              </p:cNvSpPr>
              <p:nvPr/>
            </p:nvSpPr>
            <p:spPr bwMode="auto">
              <a:xfrm>
                <a:off x="6489" y="6412"/>
                <a:ext cx="19" cy="20"/>
              </a:xfrm>
              <a:custGeom>
                <a:avLst/>
                <a:gdLst/>
                <a:ahLst/>
                <a:cxnLst>
                  <a:cxn ang="0">
                    <a:pos x="59" y="60"/>
                  </a:cxn>
                  <a:cxn ang="0">
                    <a:pos x="52" y="59"/>
                  </a:cxn>
                  <a:cxn ang="0">
                    <a:pos x="45" y="59"/>
                  </a:cxn>
                  <a:cxn ang="0">
                    <a:pos x="39" y="56"/>
                  </a:cxn>
                  <a:cxn ang="0">
                    <a:pos x="33" y="53"/>
                  </a:cxn>
                  <a:cxn ang="0">
                    <a:pos x="27" y="51"/>
                  </a:cxn>
                  <a:cxn ang="0">
                    <a:pos x="21" y="47"/>
                  </a:cxn>
                  <a:cxn ang="0">
                    <a:pos x="17" y="43"/>
                  </a:cxn>
                  <a:cxn ang="0">
                    <a:pos x="12" y="37"/>
                  </a:cxn>
                  <a:cxn ang="0">
                    <a:pos x="8" y="32"/>
                  </a:cxn>
                  <a:cxn ang="0">
                    <a:pos x="5" y="27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9" h="60">
                    <a:moveTo>
                      <a:pt x="59" y="60"/>
                    </a:moveTo>
                    <a:lnTo>
                      <a:pt x="52" y="59"/>
                    </a:lnTo>
                    <a:lnTo>
                      <a:pt x="45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7" y="51"/>
                    </a:lnTo>
                    <a:lnTo>
                      <a:pt x="21" y="47"/>
                    </a:lnTo>
                    <a:lnTo>
                      <a:pt x="17" y="43"/>
                    </a:lnTo>
                    <a:lnTo>
                      <a:pt x="12" y="37"/>
                    </a:lnTo>
                    <a:lnTo>
                      <a:pt x="8" y="32"/>
                    </a:lnTo>
                    <a:lnTo>
                      <a:pt x="5" y="27"/>
                    </a:lnTo>
                    <a:lnTo>
                      <a:pt x="2" y="20"/>
                    </a:lnTo>
                    <a:lnTo>
                      <a:pt x="1" y="13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7" name="Line 465"/>
              <p:cNvSpPr>
                <a:spLocks noChangeAspect="1" noChangeShapeType="1"/>
              </p:cNvSpPr>
              <p:nvPr/>
            </p:nvSpPr>
            <p:spPr bwMode="auto">
              <a:xfrm flipV="1">
                <a:off x="6489" y="5398"/>
                <a:ext cx="1" cy="10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8" name="Freeform 466"/>
              <p:cNvSpPr>
                <a:spLocks noChangeAspect="1"/>
              </p:cNvSpPr>
              <p:nvPr/>
            </p:nvSpPr>
            <p:spPr bwMode="auto">
              <a:xfrm>
                <a:off x="6489" y="5378"/>
                <a:ext cx="18" cy="2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53"/>
                  </a:cxn>
                  <a:cxn ang="0">
                    <a:pos x="1" y="46"/>
                  </a:cxn>
                  <a:cxn ang="0">
                    <a:pos x="2" y="39"/>
                  </a:cxn>
                  <a:cxn ang="0">
                    <a:pos x="5" y="32"/>
                  </a:cxn>
                  <a:cxn ang="0">
                    <a:pos x="9" y="27"/>
                  </a:cxn>
                  <a:cxn ang="0">
                    <a:pos x="13" y="20"/>
                  </a:cxn>
                  <a:cxn ang="0">
                    <a:pos x="17" y="16"/>
                  </a:cxn>
                  <a:cxn ang="0">
                    <a:pos x="23" y="11"/>
                  </a:cxn>
                  <a:cxn ang="0">
                    <a:pos x="29" y="8"/>
                  </a:cxn>
                  <a:cxn ang="0">
                    <a:pos x="35" y="4"/>
                  </a:cxn>
                  <a:cxn ang="0">
                    <a:pos x="41" y="2"/>
                  </a:cxn>
                  <a:cxn ang="0">
                    <a:pos x="48" y="0"/>
                  </a:cxn>
                  <a:cxn ang="0">
                    <a:pos x="55" y="0"/>
                  </a:cxn>
                </a:cxnLst>
                <a:rect l="0" t="0" r="r" b="b"/>
                <a:pathLst>
                  <a:path w="55" h="59">
                    <a:moveTo>
                      <a:pt x="0" y="59"/>
                    </a:moveTo>
                    <a:lnTo>
                      <a:pt x="0" y="53"/>
                    </a:lnTo>
                    <a:lnTo>
                      <a:pt x="1" y="46"/>
                    </a:lnTo>
                    <a:lnTo>
                      <a:pt x="2" y="39"/>
                    </a:lnTo>
                    <a:lnTo>
                      <a:pt x="5" y="32"/>
                    </a:lnTo>
                    <a:lnTo>
                      <a:pt x="9" y="27"/>
                    </a:lnTo>
                    <a:lnTo>
                      <a:pt x="13" y="20"/>
                    </a:lnTo>
                    <a:lnTo>
                      <a:pt x="17" y="16"/>
                    </a:lnTo>
                    <a:lnTo>
                      <a:pt x="23" y="11"/>
                    </a:lnTo>
                    <a:lnTo>
                      <a:pt x="29" y="8"/>
                    </a:lnTo>
                    <a:lnTo>
                      <a:pt x="35" y="4"/>
                    </a:lnTo>
                    <a:lnTo>
                      <a:pt x="41" y="2"/>
                    </a:lnTo>
                    <a:lnTo>
                      <a:pt x="48" y="0"/>
                    </a:lnTo>
                    <a:lnTo>
                      <a:pt x="5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9" name="Line 467"/>
              <p:cNvSpPr>
                <a:spLocks noChangeAspect="1" noChangeShapeType="1"/>
              </p:cNvSpPr>
              <p:nvPr/>
            </p:nvSpPr>
            <p:spPr bwMode="auto">
              <a:xfrm flipV="1">
                <a:off x="6507" y="5328"/>
                <a:ext cx="714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0" name="Freeform 468"/>
              <p:cNvSpPr>
                <a:spLocks noChangeAspect="1"/>
              </p:cNvSpPr>
              <p:nvPr/>
            </p:nvSpPr>
            <p:spPr bwMode="auto">
              <a:xfrm>
                <a:off x="7221" y="5328"/>
                <a:ext cx="22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2"/>
                  </a:cxn>
                  <a:cxn ang="0">
                    <a:pos x="21" y="3"/>
                  </a:cxn>
                  <a:cxn ang="0">
                    <a:pos x="27" y="5"/>
                  </a:cxn>
                  <a:cxn ang="0">
                    <a:pos x="34" y="9"/>
                  </a:cxn>
                  <a:cxn ang="0">
                    <a:pos x="39" y="13"/>
                  </a:cxn>
                  <a:cxn ang="0">
                    <a:pos x="45" y="17"/>
                  </a:cxn>
                  <a:cxn ang="0">
                    <a:pos x="49" y="22"/>
                  </a:cxn>
                  <a:cxn ang="0">
                    <a:pos x="54" y="27"/>
                  </a:cxn>
                  <a:cxn ang="0">
                    <a:pos x="57" y="33"/>
                  </a:cxn>
                  <a:cxn ang="0">
                    <a:pos x="60" y="39"/>
                  </a:cxn>
                  <a:cxn ang="0">
                    <a:pos x="62" y="46"/>
                  </a:cxn>
                  <a:cxn ang="0">
                    <a:pos x="64" y="53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lnTo>
                      <a:pt x="7" y="0"/>
                    </a:lnTo>
                    <a:lnTo>
                      <a:pt x="14" y="2"/>
                    </a:lnTo>
                    <a:lnTo>
                      <a:pt x="21" y="3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9" y="13"/>
                    </a:lnTo>
                    <a:lnTo>
                      <a:pt x="45" y="17"/>
                    </a:lnTo>
                    <a:lnTo>
                      <a:pt x="49" y="22"/>
                    </a:lnTo>
                    <a:lnTo>
                      <a:pt x="54" y="27"/>
                    </a:lnTo>
                    <a:lnTo>
                      <a:pt x="57" y="33"/>
                    </a:lnTo>
                    <a:lnTo>
                      <a:pt x="60" y="39"/>
                    </a:lnTo>
                    <a:lnTo>
                      <a:pt x="62" y="46"/>
                    </a:lnTo>
                    <a:lnTo>
                      <a:pt x="64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1" name="Freeform 469"/>
              <p:cNvSpPr>
                <a:spLocks noChangeAspect="1"/>
              </p:cNvSpPr>
              <p:nvPr/>
            </p:nvSpPr>
            <p:spPr bwMode="auto">
              <a:xfrm>
                <a:off x="7243" y="5344"/>
                <a:ext cx="39" cy="1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10"/>
                  </a:cxn>
                  <a:cxn ang="0">
                    <a:pos x="2" y="15"/>
                  </a:cxn>
                  <a:cxn ang="0">
                    <a:pos x="5" y="22"/>
                  </a:cxn>
                  <a:cxn ang="0">
                    <a:pos x="9" y="27"/>
                  </a:cxn>
                  <a:cxn ang="0">
                    <a:pos x="13" y="33"/>
                  </a:cxn>
                  <a:cxn ang="0">
                    <a:pos x="17" y="38"/>
                  </a:cxn>
                  <a:cxn ang="0">
                    <a:pos x="23" y="42"/>
                  </a:cxn>
                  <a:cxn ang="0">
                    <a:pos x="28" y="46"/>
                  </a:cxn>
                  <a:cxn ang="0">
                    <a:pos x="33" y="49"/>
                  </a:cxn>
                  <a:cxn ang="0">
                    <a:pos x="40" y="51"/>
                  </a:cxn>
                  <a:cxn ang="0">
                    <a:pos x="47" y="54"/>
                  </a:cxn>
                  <a:cxn ang="0">
                    <a:pos x="54" y="54"/>
                  </a:cxn>
                  <a:cxn ang="0">
                    <a:pos x="60" y="55"/>
                  </a:cxn>
                  <a:cxn ang="0">
                    <a:pos x="67" y="54"/>
                  </a:cxn>
                  <a:cxn ang="0">
                    <a:pos x="74" y="53"/>
                  </a:cxn>
                  <a:cxn ang="0">
                    <a:pos x="79" y="51"/>
                  </a:cxn>
                  <a:cxn ang="0">
                    <a:pos x="86" y="49"/>
                  </a:cxn>
                  <a:cxn ang="0">
                    <a:pos x="91" y="45"/>
                  </a:cxn>
                  <a:cxn ang="0">
                    <a:pos x="97" y="41"/>
                  </a:cxn>
                  <a:cxn ang="0">
                    <a:pos x="102" y="37"/>
                  </a:cxn>
                  <a:cxn ang="0">
                    <a:pos x="106" y="31"/>
                  </a:cxn>
                  <a:cxn ang="0">
                    <a:pos x="110" y="26"/>
                  </a:cxn>
                  <a:cxn ang="0">
                    <a:pos x="113" y="20"/>
                  </a:cxn>
                  <a:cxn ang="0">
                    <a:pos x="115" y="14"/>
                  </a:cxn>
                  <a:cxn ang="0">
                    <a:pos x="117" y="7"/>
                  </a:cxn>
                  <a:cxn ang="0">
                    <a:pos x="118" y="0"/>
                  </a:cxn>
                </a:cxnLst>
                <a:rect l="0" t="0" r="r" b="b"/>
                <a:pathLst>
                  <a:path w="118" h="55">
                    <a:moveTo>
                      <a:pt x="0" y="3"/>
                    </a:moveTo>
                    <a:lnTo>
                      <a:pt x="1" y="10"/>
                    </a:lnTo>
                    <a:lnTo>
                      <a:pt x="2" y="15"/>
                    </a:lnTo>
                    <a:lnTo>
                      <a:pt x="5" y="22"/>
                    </a:lnTo>
                    <a:lnTo>
                      <a:pt x="9" y="27"/>
                    </a:lnTo>
                    <a:lnTo>
                      <a:pt x="13" y="33"/>
                    </a:lnTo>
                    <a:lnTo>
                      <a:pt x="17" y="38"/>
                    </a:lnTo>
                    <a:lnTo>
                      <a:pt x="23" y="42"/>
                    </a:lnTo>
                    <a:lnTo>
                      <a:pt x="28" y="46"/>
                    </a:lnTo>
                    <a:lnTo>
                      <a:pt x="33" y="49"/>
                    </a:lnTo>
                    <a:lnTo>
                      <a:pt x="40" y="51"/>
                    </a:lnTo>
                    <a:lnTo>
                      <a:pt x="47" y="54"/>
                    </a:lnTo>
                    <a:lnTo>
                      <a:pt x="54" y="54"/>
                    </a:lnTo>
                    <a:lnTo>
                      <a:pt x="60" y="55"/>
                    </a:lnTo>
                    <a:lnTo>
                      <a:pt x="67" y="54"/>
                    </a:lnTo>
                    <a:lnTo>
                      <a:pt x="74" y="53"/>
                    </a:lnTo>
                    <a:lnTo>
                      <a:pt x="79" y="51"/>
                    </a:lnTo>
                    <a:lnTo>
                      <a:pt x="86" y="49"/>
                    </a:lnTo>
                    <a:lnTo>
                      <a:pt x="91" y="45"/>
                    </a:lnTo>
                    <a:lnTo>
                      <a:pt x="97" y="41"/>
                    </a:lnTo>
                    <a:lnTo>
                      <a:pt x="102" y="37"/>
                    </a:lnTo>
                    <a:lnTo>
                      <a:pt x="106" y="31"/>
                    </a:lnTo>
                    <a:lnTo>
                      <a:pt x="110" y="26"/>
                    </a:lnTo>
                    <a:lnTo>
                      <a:pt x="113" y="20"/>
                    </a:lnTo>
                    <a:lnTo>
                      <a:pt x="115" y="14"/>
                    </a:lnTo>
                    <a:lnTo>
                      <a:pt x="117" y="7"/>
                    </a:lnTo>
                    <a:lnTo>
                      <a:pt x="1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2" name="Freeform 470"/>
              <p:cNvSpPr>
                <a:spLocks noChangeAspect="1"/>
              </p:cNvSpPr>
              <p:nvPr/>
            </p:nvSpPr>
            <p:spPr bwMode="auto">
              <a:xfrm>
                <a:off x="7282" y="5334"/>
                <a:ext cx="16" cy="1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" y="27"/>
                  </a:cxn>
                  <a:cxn ang="0">
                    <a:pos x="3" y="23"/>
                  </a:cxn>
                  <a:cxn ang="0">
                    <a:pos x="6" y="17"/>
                  </a:cxn>
                  <a:cxn ang="0">
                    <a:pos x="8" y="13"/>
                  </a:cxn>
                  <a:cxn ang="0">
                    <a:pos x="11" y="9"/>
                  </a:cxn>
                  <a:cxn ang="0">
                    <a:pos x="15" y="7"/>
                  </a:cxn>
                  <a:cxn ang="0">
                    <a:pos x="19" y="4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39" y="0"/>
                  </a:cxn>
                  <a:cxn ang="0">
                    <a:pos x="45" y="1"/>
                  </a:cxn>
                  <a:cxn ang="0">
                    <a:pos x="49" y="3"/>
                  </a:cxn>
                </a:cxnLst>
                <a:rect l="0" t="0" r="r" b="b"/>
                <a:pathLst>
                  <a:path w="49" h="32">
                    <a:moveTo>
                      <a:pt x="0" y="32"/>
                    </a:moveTo>
                    <a:lnTo>
                      <a:pt x="2" y="27"/>
                    </a:lnTo>
                    <a:lnTo>
                      <a:pt x="3" y="23"/>
                    </a:lnTo>
                    <a:lnTo>
                      <a:pt x="6" y="17"/>
                    </a:lnTo>
                    <a:lnTo>
                      <a:pt x="8" y="13"/>
                    </a:lnTo>
                    <a:lnTo>
                      <a:pt x="11" y="9"/>
                    </a:lnTo>
                    <a:lnTo>
                      <a:pt x="15" y="7"/>
                    </a:lnTo>
                    <a:lnTo>
                      <a:pt x="19" y="4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49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3" name="Freeform 471"/>
              <p:cNvSpPr>
                <a:spLocks noChangeAspect="1"/>
              </p:cNvSpPr>
              <p:nvPr/>
            </p:nvSpPr>
            <p:spPr bwMode="auto">
              <a:xfrm>
                <a:off x="7298" y="5335"/>
                <a:ext cx="8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5"/>
                  </a:cxn>
                  <a:cxn ang="0">
                    <a:pos x="31" y="9"/>
                  </a:cxn>
                  <a:cxn ang="0">
                    <a:pos x="45" y="13"/>
                  </a:cxn>
                  <a:cxn ang="0">
                    <a:pos x="60" y="17"/>
                  </a:cxn>
                  <a:cxn ang="0">
                    <a:pos x="76" y="20"/>
                  </a:cxn>
                  <a:cxn ang="0">
                    <a:pos x="91" y="21"/>
                  </a:cxn>
                  <a:cxn ang="0">
                    <a:pos x="107" y="24"/>
                  </a:cxn>
                  <a:cxn ang="0">
                    <a:pos x="124" y="24"/>
                  </a:cxn>
                  <a:cxn ang="0">
                    <a:pos x="140" y="24"/>
                  </a:cxn>
                  <a:cxn ang="0">
                    <a:pos x="154" y="24"/>
                  </a:cxn>
                  <a:cxn ang="0">
                    <a:pos x="171" y="21"/>
                  </a:cxn>
                  <a:cxn ang="0">
                    <a:pos x="185" y="20"/>
                  </a:cxn>
                  <a:cxn ang="0">
                    <a:pos x="202" y="17"/>
                  </a:cxn>
                  <a:cxn ang="0">
                    <a:pos x="216" y="13"/>
                  </a:cxn>
                  <a:cxn ang="0">
                    <a:pos x="233" y="9"/>
                  </a:cxn>
                  <a:cxn ang="0">
                    <a:pos x="247" y="5"/>
                  </a:cxn>
                  <a:cxn ang="0">
                    <a:pos x="262" y="0"/>
                  </a:cxn>
                </a:cxnLst>
                <a:rect l="0" t="0" r="r" b="b"/>
                <a:pathLst>
                  <a:path w="262" h="24">
                    <a:moveTo>
                      <a:pt x="0" y="0"/>
                    </a:moveTo>
                    <a:lnTo>
                      <a:pt x="14" y="5"/>
                    </a:lnTo>
                    <a:lnTo>
                      <a:pt x="31" y="9"/>
                    </a:lnTo>
                    <a:lnTo>
                      <a:pt x="45" y="13"/>
                    </a:lnTo>
                    <a:lnTo>
                      <a:pt x="60" y="17"/>
                    </a:lnTo>
                    <a:lnTo>
                      <a:pt x="76" y="20"/>
                    </a:lnTo>
                    <a:lnTo>
                      <a:pt x="91" y="21"/>
                    </a:lnTo>
                    <a:lnTo>
                      <a:pt x="107" y="24"/>
                    </a:lnTo>
                    <a:lnTo>
                      <a:pt x="124" y="24"/>
                    </a:lnTo>
                    <a:lnTo>
                      <a:pt x="140" y="24"/>
                    </a:lnTo>
                    <a:lnTo>
                      <a:pt x="154" y="24"/>
                    </a:lnTo>
                    <a:lnTo>
                      <a:pt x="171" y="21"/>
                    </a:lnTo>
                    <a:lnTo>
                      <a:pt x="185" y="20"/>
                    </a:lnTo>
                    <a:lnTo>
                      <a:pt x="202" y="17"/>
                    </a:lnTo>
                    <a:lnTo>
                      <a:pt x="216" y="13"/>
                    </a:lnTo>
                    <a:lnTo>
                      <a:pt x="233" y="9"/>
                    </a:lnTo>
                    <a:lnTo>
                      <a:pt x="247" y="5"/>
                    </a:lnTo>
                    <a:lnTo>
                      <a:pt x="26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4" name="Freeform 472"/>
              <p:cNvSpPr>
                <a:spLocks noChangeAspect="1"/>
              </p:cNvSpPr>
              <p:nvPr/>
            </p:nvSpPr>
            <p:spPr bwMode="auto">
              <a:xfrm>
                <a:off x="7386" y="5334"/>
                <a:ext cx="16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20" y="0"/>
                  </a:cxn>
                  <a:cxn ang="0">
                    <a:pos x="24" y="1"/>
                  </a:cxn>
                  <a:cxn ang="0">
                    <a:pos x="30" y="4"/>
                  </a:cxn>
                  <a:cxn ang="0">
                    <a:pos x="34" y="7"/>
                  </a:cxn>
                  <a:cxn ang="0">
                    <a:pos x="38" y="9"/>
                  </a:cxn>
                  <a:cxn ang="0">
                    <a:pos x="42" y="13"/>
                  </a:cxn>
                  <a:cxn ang="0">
                    <a:pos x="45" y="17"/>
                  </a:cxn>
                  <a:cxn ang="0">
                    <a:pos x="46" y="23"/>
                  </a:cxn>
                  <a:cxn ang="0">
                    <a:pos x="49" y="27"/>
                  </a:cxn>
                  <a:cxn ang="0">
                    <a:pos x="49" y="32"/>
                  </a:cxn>
                </a:cxnLst>
                <a:rect l="0" t="0" r="r" b="b"/>
                <a:pathLst>
                  <a:path w="49" h="32">
                    <a:moveTo>
                      <a:pt x="0" y="3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30" y="4"/>
                    </a:lnTo>
                    <a:lnTo>
                      <a:pt x="34" y="7"/>
                    </a:lnTo>
                    <a:lnTo>
                      <a:pt x="38" y="9"/>
                    </a:lnTo>
                    <a:lnTo>
                      <a:pt x="42" y="13"/>
                    </a:lnTo>
                    <a:lnTo>
                      <a:pt x="45" y="17"/>
                    </a:lnTo>
                    <a:lnTo>
                      <a:pt x="46" y="23"/>
                    </a:lnTo>
                    <a:lnTo>
                      <a:pt x="49" y="27"/>
                    </a:lnTo>
                    <a:lnTo>
                      <a:pt x="49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5" name="Freeform 473"/>
              <p:cNvSpPr>
                <a:spLocks noChangeAspect="1"/>
              </p:cNvSpPr>
              <p:nvPr/>
            </p:nvSpPr>
            <p:spPr bwMode="auto">
              <a:xfrm>
                <a:off x="7402" y="5343"/>
                <a:ext cx="40" cy="2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12"/>
                  </a:cxn>
                  <a:cxn ang="0">
                    <a:pos x="2" y="19"/>
                  </a:cxn>
                  <a:cxn ang="0">
                    <a:pos x="5" y="25"/>
                  </a:cxn>
                  <a:cxn ang="0">
                    <a:pos x="8" y="31"/>
                  </a:cxn>
                  <a:cxn ang="0">
                    <a:pos x="12" y="36"/>
                  </a:cxn>
                  <a:cxn ang="0">
                    <a:pos x="16" y="42"/>
                  </a:cxn>
                  <a:cxn ang="0">
                    <a:pos x="21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9" y="56"/>
                  </a:cxn>
                  <a:cxn ang="0">
                    <a:pos x="45" y="58"/>
                  </a:cxn>
                  <a:cxn ang="0">
                    <a:pos x="52" y="59"/>
                  </a:cxn>
                  <a:cxn ang="0">
                    <a:pos x="59" y="60"/>
                  </a:cxn>
                  <a:cxn ang="0">
                    <a:pos x="66" y="59"/>
                  </a:cxn>
                  <a:cxn ang="0">
                    <a:pos x="72" y="59"/>
                  </a:cxn>
                  <a:cxn ang="0">
                    <a:pos x="79" y="56"/>
                  </a:cxn>
                  <a:cxn ang="0">
                    <a:pos x="84" y="54"/>
                  </a:cxn>
                  <a:cxn ang="0">
                    <a:pos x="91" y="51"/>
                  </a:cxn>
                  <a:cxn ang="0">
                    <a:pos x="97" y="47"/>
                  </a:cxn>
                  <a:cxn ang="0">
                    <a:pos x="102" y="43"/>
                  </a:cxn>
                  <a:cxn ang="0">
                    <a:pos x="106" y="38"/>
                  </a:cxn>
                  <a:cxn ang="0">
                    <a:pos x="110" y="32"/>
                  </a:cxn>
                  <a:cxn ang="0">
                    <a:pos x="113" y="27"/>
                  </a:cxn>
                  <a:cxn ang="0">
                    <a:pos x="115" y="20"/>
                  </a:cxn>
                  <a:cxn ang="0">
                    <a:pos x="118" y="13"/>
                  </a:cxn>
                  <a:cxn ang="0">
                    <a:pos x="120" y="7"/>
                  </a:cxn>
                  <a:cxn ang="0">
                    <a:pos x="120" y="0"/>
                  </a:cxn>
                </a:cxnLst>
                <a:rect l="0" t="0" r="r" b="b"/>
                <a:pathLst>
                  <a:path w="120" h="60">
                    <a:moveTo>
                      <a:pt x="0" y="5"/>
                    </a:moveTo>
                    <a:lnTo>
                      <a:pt x="1" y="12"/>
                    </a:lnTo>
                    <a:lnTo>
                      <a:pt x="2" y="19"/>
                    </a:lnTo>
                    <a:lnTo>
                      <a:pt x="5" y="25"/>
                    </a:lnTo>
                    <a:lnTo>
                      <a:pt x="8" y="31"/>
                    </a:lnTo>
                    <a:lnTo>
                      <a:pt x="12" y="36"/>
                    </a:lnTo>
                    <a:lnTo>
                      <a:pt x="16" y="42"/>
                    </a:lnTo>
                    <a:lnTo>
                      <a:pt x="21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9" y="56"/>
                    </a:lnTo>
                    <a:lnTo>
                      <a:pt x="45" y="58"/>
                    </a:lnTo>
                    <a:lnTo>
                      <a:pt x="52" y="59"/>
                    </a:lnTo>
                    <a:lnTo>
                      <a:pt x="59" y="60"/>
                    </a:lnTo>
                    <a:lnTo>
                      <a:pt x="66" y="59"/>
                    </a:lnTo>
                    <a:lnTo>
                      <a:pt x="72" y="59"/>
                    </a:lnTo>
                    <a:lnTo>
                      <a:pt x="79" y="56"/>
                    </a:lnTo>
                    <a:lnTo>
                      <a:pt x="84" y="54"/>
                    </a:lnTo>
                    <a:lnTo>
                      <a:pt x="91" y="51"/>
                    </a:lnTo>
                    <a:lnTo>
                      <a:pt x="97" y="47"/>
                    </a:lnTo>
                    <a:lnTo>
                      <a:pt x="102" y="43"/>
                    </a:lnTo>
                    <a:lnTo>
                      <a:pt x="106" y="38"/>
                    </a:lnTo>
                    <a:lnTo>
                      <a:pt x="110" y="32"/>
                    </a:lnTo>
                    <a:lnTo>
                      <a:pt x="113" y="27"/>
                    </a:lnTo>
                    <a:lnTo>
                      <a:pt x="115" y="20"/>
                    </a:lnTo>
                    <a:lnTo>
                      <a:pt x="118" y="13"/>
                    </a:lnTo>
                    <a:lnTo>
                      <a:pt x="120" y="7"/>
                    </a:lnTo>
                    <a:lnTo>
                      <a:pt x="1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6" name="Freeform 474"/>
              <p:cNvSpPr>
                <a:spLocks noChangeAspect="1"/>
              </p:cNvSpPr>
              <p:nvPr/>
            </p:nvSpPr>
            <p:spPr bwMode="auto">
              <a:xfrm>
                <a:off x="7442" y="5331"/>
                <a:ext cx="12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0"/>
                  </a:cxn>
                  <a:cxn ang="0">
                    <a:pos x="1" y="26"/>
                  </a:cxn>
                  <a:cxn ang="0">
                    <a:pos x="2" y="21"/>
                  </a:cxn>
                  <a:cxn ang="0">
                    <a:pos x="5" y="17"/>
                  </a:cxn>
                  <a:cxn ang="0">
                    <a:pos x="8" y="13"/>
                  </a:cxn>
                  <a:cxn ang="0">
                    <a:pos x="12" y="9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5" y="1"/>
                  </a:cxn>
                  <a:cxn ang="0">
                    <a:pos x="30" y="1"/>
                  </a:cxn>
                  <a:cxn ang="0">
                    <a:pos x="36" y="0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0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3"/>
                    </a:lnTo>
                    <a:lnTo>
                      <a:pt x="12" y="9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5" y="1"/>
                    </a:lnTo>
                    <a:lnTo>
                      <a:pt x="30" y="1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7" name="Line 475"/>
              <p:cNvSpPr>
                <a:spLocks noChangeAspect="1" noChangeShapeType="1"/>
              </p:cNvSpPr>
              <p:nvPr/>
            </p:nvSpPr>
            <p:spPr bwMode="auto">
              <a:xfrm>
                <a:off x="7454" y="5331"/>
                <a:ext cx="30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8" name="Freeform 476"/>
              <p:cNvSpPr>
                <a:spLocks noChangeAspect="1"/>
              </p:cNvSpPr>
              <p:nvPr/>
            </p:nvSpPr>
            <p:spPr bwMode="auto">
              <a:xfrm>
                <a:off x="7756" y="5331"/>
                <a:ext cx="19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3" y="2"/>
                  </a:cxn>
                  <a:cxn ang="0">
                    <a:pos x="20" y="4"/>
                  </a:cxn>
                  <a:cxn ang="0">
                    <a:pos x="27" y="6"/>
                  </a:cxn>
                  <a:cxn ang="0">
                    <a:pos x="32" y="10"/>
                  </a:cxn>
                  <a:cxn ang="0">
                    <a:pos x="37" y="14"/>
                  </a:cxn>
                  <a:cxn ang="0">
                    <a:pos x="43" y="18"/>
                  </a:cxn>
                  <a:cxn ang="0">
                    <a:pos x="47" y="24"/>
                  </a:cxn>
                  <a:cxn ang="0">
                    <a:pos x="51" y="29"/>
                  </a:cxn>
                  <a:cxn ang="0">
                    <a:pos x="55" y="36"/>
                  </a:cxn>
                  <a:cxn ang="0">
                    <a:pos x="56" y="43"/>
                  </a:cxn>
                  <a:cxn ang="0">
                    <a:pos x="59" y="48"/>
                  </a:cxn>
                </a:cxnLst>
                <a:rect l="0" t="0" r="r" b="b"/>
                <a:pathLst>
                  <a:path w="59" h="48">
                    <a:moveTo>
                      <a:pt x="0" y="0"/>
                    </a:moveTo>
                    <a:lnTo>
                      <a:pt x="6" y="1"/>
                    </a:lnTo>
                    <a:lnTo>
                      <a:pt x="13" y="2"/>
                    </a:lnTo>
                    <a:lnTo>
                      <a:pt x="20" y="4"/>
                    </a:lnTo>
                    <a:lnTo>
                      <a:pt x="27" y="6"/>
                    </a:lnTo>
                    <a:lnTo>
                      <a:pt x="32" y="10"/>
                    </a:lnTo>
                    <a:lnTo>
                      <a:pt x="37" y="14"/>
                    </a:lnTo>
                    <a:lnTo>
                      <a:pt x="43" y="18"/>
                    </a:lnTo>
                    <a:lnTo>
                      <a:pt x="47" y="24"/>
                    </a:lnTo>
                    <a:lnTo>
                      <a:pt x="51" y="29"/>
                    </a:lnTo>
                    <a:lnTo>
                      <a:pt x="55" y="36"/>
                    </a:lnTo>
                    <a:lnTo>
                      <a:pt x="56" y="43"/>
                    </a:lnTo>
                    <a:lnTo>
                      <a:pt x="59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9" name="Freeform 477"/>
              <p:cNvSpPr>
                <a:spLocks noChangeAspect="1"/>
              </p:cNvSpPr>
              <p:nvPr/>
            </p:nvSpPr>
            <p:spPr bwMode="auto">
              <a:xfrm>
                <a:off x="7775" y="5347"/>
                <a:ext cx="5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7"/>
                  </a:cxn>
                  <a:cxn ang="0">
                    <a:pos x="7" y="34"/>
                  </a:cxn>
                  <a:cxn ang="0">
                    <a:pos x="12" y="50"/>
                  </a:cxn>
                  <a:cxn ang="0">
                    <a:pos x="17" y="65"/>
                  </a:cxn>
                  <a:cxn ang="0">
                    <a:pos x="24" y="81"/>
                  </a:cxn>
                  <a:cxn ang="0">
                    <a:pos x="31" y="96"/>
                  </a:cxn>
                  <a:cxn ang="0">
                    <a:pos x="39" y="110"/>
                  </a:cxn>
                  <a:cxn ang="0">
                    <a:pos x="47" y="125"/>
                  </a:cxn>
                  <a:cxn ang="0">
                    <a:pos x="56" y="140"/>
                  </a:cxn>
                  <a:cxn ang="0">
                    <a:pos x="66" y="153"/>
                  </a:cxn>
                  <a:cxn ang="0">
                    <a:pos x="75" y="167"/>
                  </a:cxn>
                  <a:cxn ang="0">
                    <a:pos x="86" y="179"/>
                  </a:cxn>
                  <a:cxn ang="0">
                    <a:pos x="98" y="191"/>
                  </a:cxn>
                  <a:cxn ang="0">
                    <a:pos x="109" y="203"/>
                  </a:cxn>
                  <a:cxn ang="0">
                    <a:pos x="122" y="215"/>
                  </a:cxn>
                  <a:cxn ang="0">
                    <a:pos x="135" y="226"/>
                  </a:cxn>
                  <a:cxn ang="0">
                    <a:pos x="148" y="235"/>
                  </a:cxn>
                </a:cxnLst>
                <a:rect l="0" t="0" r="r" b="b"/>
                <a:pathLst>
                  <a:path w="148" h="235">
                    <a:moveTo>
                      <a:pt x="0" y="0"/>
                    </a:moveTo>
                    <a:lnTo>
                      <a:pt x="3" y="17"/>
                    </a:lnTo>
                    <a:lnTo>
                      <a:pt x="7" y="34"/>
                    </a:lnTo>
                    <a:lnTo>
                      <a:pt x="12" y="50"/>
                    </a:lnTo>
                    <a:lnTo>
                      <a:pt x="17" y="65"/>
                    </a:lnTo>
                    <a:lnTo>
                      <a:pt x="24" y="81"/>
                    </a:lnTo>
                    <a:lnTo>
                      <a:pt x="31" y="96"/>
                    </a:lnTo>
                    <a:lnTo>
                      <a:pt x="39" y="110"/>
                    </a:lnTo>
                    <a:lnTo>
                      <a:pt x="47" y="125"/>
                    </a:lnTo>
                    <a:lnTo>
                      <a:pt x="56" y="140"/>
                    </a:lnTo>
                    <a:lnTo>
                      <a:pt x="66" y="153"/>
                    </a:lnTo>
                    <a:lnTo>
                      <a:pt x="75" y="167"/>
                    </a:lnTo>
                    <a:lnTo>
                      <a:pt x="86" y="179"/>
                    </a:lnTo>
                    <a:lnTo>
                      <a:pt x="98" y="191"/>
                    </a:lnTo>
                    <a:lnTo>
                      <a:pt x="109" y="203"/>
                    </a:lnTo>
                    <a:lnTo>
                      <a:pt x="122" y="215"/>
                    </a:lnTo>
                    <a:lnTo>
                      <a:pt x="135" y="226"/>
                    </a:lnTo>
                    <a:lnTo>
                      <a:pt x="148" y="2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0" name="Freeform 478"/>
              <p:cNvSpPr>
                <a:spLocks noChangeAspect="1"/>
              </p:cNvSpPr>
              <p:nvPr/>
            </p:nvSpPr>
            <p:spPr bwMode="auto">
              <a:xfrm>
                <a:off x="7825" y="5425"/>
                <a:ext cx="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"/>
                  </a:cxn>
                  <a:cxn ang="0">
                    <a:pos x="9" y="11"/>
                  </a:cxn>
                  <a:cxn ang="0">
                    <a:pos x="15" y="17"/>
                  </a:cxn>
                  <a:cxn ang="0">
                    <a:pos x="18" y="22"/>
                  </a:cxn>
                  <a:cxn ang="0">
                    <a:pos x="20" y="29"/>
                  </a:cxn>
                  <a:cxn ang="0">
                    <a:pos x="23" y="35"/>
                  </a:cxn>
                  <a:cxn ang="0">
                    <a:pos x="24" y="42"/>
                  </a:cxn>
                  <a:cxn ang="0">
                    <a:pos x="24" y="49"/>
                  </a:cxn>
                </a:cxnLst>
                <a:rect l="0" t="0" r="r" b="b"/>
                <a:pathLst>
                  <a:path w="24" h="49">
                    <a:moveTo>
                      <a:pt x="0" y="0"/>
                    </a:moveTo>
                    <a:lnTo>
                      <a:pt x="5" y="6"/>
                    </a:lnTo>
                    <a:lnTo>
                      <a:pt x="9" y="11"/>
                    </a:lnTo>
                    <a:lnTo>
                      <a:pt x="15" y="17"/>
                    </a:lnTo>
                    <a:lnTo>
                      <a:pt x="18" y="22"/>
                    </a:lnTo>
                    <a:lnTo>
                      <a:pt x="20" y="29"/>
                    </a:lnTo>
                    <a:lnTo>
                      <a:pt x="23" y="35"/>
                    </a:lnTo>
                    <a:lnTo>
                      <a:pt x="24" y="42"/>
                    </a:lnTo>
                    <a:lnTo>
                      <a:pt x="24" y="4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1" name="Line 479"/>
              <p:cNvSpPr>
                <a:spLocks noChangeAspect="1" noChangeShapeType="1"/>
              </p:cNvSpPr>
              <p:nvPr/>
            </p:nvSpPr>
            <p:spPr bwMode="auto">
              <a:xfrm>
                <a:off x="7833" y="5441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2" name="Freeform 480"/>
              <p:cNvSpPr>
                <a:spLocks noChangeAspect="1"/>
              </p:cNvSpPr>
              <p:nvPr/>
            </p:nvSpPr>
            <p:spPr bwMode="auto">
              <a:xfrm>
                <a:off x="7822" y="5618"/>
                <a:ext cx="11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5"/>
                  </a:cxn>
                  <a:cxn ang="0">
                    <a:pos x="30" y="11"/>
                  </a:cxn>
                  <a:cxn ang="0">
                    <a:pos x="27" y="15"/>
                  </a:cxn>
                  <a:cxn ang="0">
                    <a:pos x="26" y="20"/>
                  </a:cxn>
                  <a:cxn ang="0">
                    <a:pos x="22" y="24"/>
                  </a:cxn>
                  <a:cxn ang="0">
                    <a:pos x="18" y="28"/>
                  </a:cxn>
                  <a:cxn ang="0">
                    <a:pos x="14" y="31"/>
                  </a:cxn>
                  <a:cxn ang="0">
                    <a:pos x="10" y="34"/>
                  </a:cxn>
                  <a:cxn ang="0">
                    <a:pos x="4" y="35"/>
                  </a:cxn>
                  <a:cxn ang="0">
                    <a:pos x="0" y="36"/>
                  </a:cxn>
                </a:cxnLst>
                <a:rect l="0" t="0" r="r" b="b"/>
                <a:pathLst>
                  <a:path w="31" h="36">
                    <a:moveTo>
                      <a:pt x="31" y="0"/>
                    </a:moveTo>
                    <a:lnTo>
                      <a:pt x="31" y="5"/>
                    </a:lnTo>
                    <a:lnTo>
                      <a:pt x="30" y="11"/>
                    </a:lnTo>
                    <a:lnTo>
                      <a:pt x="27" y="15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4" y="31"/>
                    </a:lnTo>
                    <a:lnTo>
                      <a:pt x="10" y="34"/>
                    </a:lnTo>
                    <a:lnTo>
                      <a:pt x="4" y="35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3" name="Freeform 481"/>
              <p:cNvSpPr>
                <a:spLocks noChangeAspect="1"/>
              </p:cNvSpPr>
              <p:nvPr/>
            </p:nvSpPr>
            <p:spPr bwMode="auto">
              <a:xfrm>
                <a:off x="7805" y="5630"/>
                <a:ext cx="17" cy="4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6" y="2"/>
                  </a:cxn>
                  <a:cxn ang="0">
                    <a:pos x="39" y="3"/>
                  </a:cxn>
                  <a:cxn ang="0">
                    <a:pos x="32" y="6"/>
                  </a:cxn>
                  <a:cxn ang="0">
                    <a:pos x="27" y="9"/>
                  </a:cxn>
                  <a:cxn ang="0">
                    <a:pos x="21" y="13"/>
                  </a:cxn>
                  <a:cxn ang="0">
                    <a:pos x="16" y="18"/>
                  </a:cxn>
                  <a:cxn ang="0">
                    <a:pos x="12" y="22"/>
                  </a:cxn>
                  <a:cxn ang="0">
                    <a:pos x="8" y="27"/>
                  </a:cxn>
                  <a:cxn ang="0">
                    <a:pos x="5" y="34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3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1" y="73"/>
                  </a:cxn>
                  <a:cxn ang="0">
                    <a:pos x="2" y="78"/>
                  </a:cxn>
                  <a:cxn ang="0">
                    <a:pos x="5" y="85"/>
                  </a:cxn>
                  <a:cxn ang="0">
                    <a:pos x="8" y="91"/>
                  </a:cxn>
                  <a:cxn ang="0">
                    <a:pos x="12" y="96"/>
                  </a:cxn>
                  <a:cxn ang="0">
                    <a:pos x="16" y="101"/>
                  </a:cxn>
                  <a:cxn ang="0">
                    <a:pos x="21" y="105"/>
                  </a:cxn>
                  <a:cxn ang="0">
                    <a:pos x="27" y="109"/>
                  </a:cxn>
                  <a:cxn ang="0">
                    <a:pos x="32" y="113"/>
                  </a:cxn>
                  <a:cxn ang="0">
                    <a:pos x="39" y="116"/>
                  </a:cxn>
                  <a:cxn ang="0">
                    <a:pos x="46" y="118"/>
                  </a:cxn>
                  <a:cxn ang="0">
                    <a:pos x="52" y="119"/>
                  </a:cxn>
                </a:cxnLst>
                <a:rect l="0" t="0" r="r" b="b"/>
                <a:pathLst>
                  <a:path w="52" h="119">
                    <a:moveTo>
                      <a:pt x="52" y="0"/>
                    </a:moveTo>
                    <a:lnTo>
                      <a:pt x="46" y="2"/>
                    </a:lnTo>
                    <a:lnTo>
                      <a:pt x="39" y="3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1" y="13"/>
                    </a:lnTo>
                    <a:lnTo>
                      <a:pt x="16" y="18"/>
                    </a:lnTo>
                    <a:lnTo>
                      <a:pt x="12" y="22"/>
                    </a:lnTo>
                    <a:lnTo>
                      <a:pt x="8" y="27"/>
                    </a:lnTo>
                    <a:lnTo>
                      <a:pt x="5" y="34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" y="73"/>
                    </a:lnTo>
                    <a:lnTo>
                      <a:pt x="2" y="78"/>
                    </a:lnTo>
                    <a:lnTo>
                      <a:pt x="5" y="85"/>
                    </a:lnTo>
                    <a:lnTo>
                      <a:pt x="8" y="91"/>
                    </a:lnTo>
                    <a:lnTo>
                      <a:pt x="12" y="96"/>
                    </a:lnTo>
                    <a:lnTo>
                      <a:pt x="16" y="101"/>
                    </a:lnTo>
                    <a:lnTo>
                      <a:pt x="21" y="105"/>
                    </a:lnTo>
                    <a:lnTo>
                      <a:pt x="27" y="109"/>
                    </a:lnTo>
                    <a:lnTo>
                      <a:pt x="32" y="113"/>
                    </a:lnTo>
                    <a:lnTo>
                      <a:pt x="39" y="116"/>
                    </a:lnTo>
                    <a:lnTo>
                      <a:pt x="46" y="118"/>
                    </a:lnTo>
                    <a:lnTo>
                      <a:pt x="52" y="1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4" name="Freeform 482"/>
              <p:cNvSpPr>
                <a:spLocks noChangeAspect="1"/>
              </p:cNvSpPr>
              <p:nvPr/>
            </p:nvSpPr>
            <p:spPr bwMode="auto">
              <a:xfrm>
                <a:off x="7822" y="5670"/>
                <a:ext cx="1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8" y="8"/>
                  </a:cxn>
                  <a:cxn ang="0">
                    <a:pos x="22" y="12"/>
                  </a:cxn>
                  <a:cxn ang="0">
                    <a:pos x="26" y="16"/>
                  </a:cxn>
                  <a:cxn ang="0">
                    <a:pos x="27" y="20"/>
                  </a:cxn>
                  <a:cxn ang="0">
                    <a:pos x="30" y="25"/>
                  </a:cxn>
                  <a:cxn ang="0">
                    <a:pos x="31" y="31"/>
                  </a:cxn>
                  <a:cxn ang="0">
                    <a:pos x="31" y="35"/>
                  </a:cxn>
                </a:cxnLst>
                <a:rect l="0" t="0" r="r" b="b"/>
                <a:pathLst>
                  <a:path w="31" h="35">
                    <a:moveTo>
                      <a:pt x="0" y="0"/>
                    </a:moveTo>
                    <a:lnTo>
                      <a:pt x="4" y="1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8" y="8"/>
                    </a:lnTo>
                    <a:lnTo>
                      <a:pt x="22" y="12"/>
                    </a:lnTo>
                    <a:lnTo>
                      <a:pt x="26" y="16"/>
                    </a:lnTo>
                    <a:lnTo>
                      <a:pt x="27" y="20"/>
                    </a:lnTo>
                    <a:lnTo>
                      <a:pt x="30" y="25"/>
                    </a:lnTo>
                    <a:lnTo>
                      <a:pt x="31" y="31"/>
                    </a:lnTo>
                    <a:lnTo>
                      <a:pt x="31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5" name="Line 483"/>
              <p:cNvSpPr>
                <a:spLocks noChangeAspect="1" noChangeShapeType="1"/>
              </p:cNvSpPr>
              <p:nvPr/>
            </p:nvSpPr>
            <p:spPr bwMode="auto">
              <a:xfrm>
                <a:off x="7833" y="5681"/>
                <a:ext cx="1" cy="4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6" name="Freeform 484"/>
              <p:cNvSpPr>
                <a:spLocks noChangeAspect="1"/>
              </p:cNvSpPr>
              <p:nvPr/>
            </p:nvSpPr>
            <p:spPr bwMode="auto">
              <a:xfrm>
                <a:off x="7822" y="6137"/>
                <a:ext cx="11" cy="1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5"/>
                  </a:cxn>
                  <a:cxn ang="0">
                    <a:pos x="30" y="10"/>
                  </a:cxn>
                  <a:cxn ang="0">
                    <a:pos x="27" y="15"/>
                  </a:cxn>
                  <a:cxn ang="0">
                    <a:pos x="26" y="20"/>
                  </a:cxn>
                  <a:cxn ang="0">
                    <a:pos x="22" y="24"/>
                  </a:cxn>
                  <a:cxn ang="0">
                    <a:pos x="18" y="28"/>
                  </a:cxn>
                  <a:cxn ang="0">
                    <a:pos x="14" y="31"/>
                  </a:cxn>
                  <a:cxn ang="0">
                    <a:pos x="10" y="33"/>
                  </a:cxn>
                  <a:cxn ang="0">
                    <a:pos x="4" y="35"/>
                  </a:cxn>
                  <a:cxn ang="0">
                    <a:pos x="0" y="36"/>
                  </a:cxn>
                </a:cxnLst>
                <a:rect l="0" t="0" r="r" b="b"/>
                <a:pathLst>
                  <a:path w="31" h="36">
                    <a:moveTo>
                      <a:pt x="31" y="0"/>
                    </a:moveTo>
                    <a:lnTo>
                      <a:pt x="31" y="5"/>
                    </a:lnTo>
                    <a:lnTo>
                      <a:pt x="30" y="10"/>
                    </a:lnTo>
                    <a:lnTo>
                      <a:pt x="27" y="15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4" y="31"/>
                    </a:lnTo>
                    <a:lnTo>
                      <a:pt x="10" y="33"/>
                    </a:lnTo>
                    <a:lnTo>
                      <a:pt x="4" y="35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7" name="Freeform 485"/>
              <p:cNvSpPr>
                <a:spLocks noChangeAspect="1"/>
              </p:cNvSpPr>
              <p:nvPr/>
            </p:nvSpPr>
            <p:spPr bwMode="auto">
              <a:xfrm>
                <a:off x="7805" y="6149"/>
                <a:ext cx="17" cy="3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6" y="1"/>
                  </a:cxn>
                  <a:cxn ang="0">
                    <a:pos x="39" y="3"/>
                  </a:cxn>
                  <a:cxn ang="0">
                    <a:pos x="32" y="5"/>
                  </a:cxn>
                  <a:cxn ang="0">
                    <a:pos x="27" y="8"/>
                  </a:cxn>
                  <a:cxn ang="0">
                    <a:pos x="21" y="12"/>
                  </a:cxn>
                  <a:cxn ang="0">
                    <a:pos x="16" y="18"/>
                  </a:cxn>
                  <a:cxn ang="0">
                    <a:pos x="12" y="22"/>
                  </a:cxn>
                  <a:cxn ang="0">
                    <a:pos x="8" y="27"/>
                  </a:cxn>
                  <a:cxn ang="0">
                    <a:pos x="5" y="34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3"/>
                  </a:cxn>
                  <a:cxn ang="0">
                    <a:pos x="0" y="59"/>
                  </a:cxn>
                  <a:cxn ang="0">
                    <a:pos x="0" y="66"/>
                  </a:cxn>
                  <a:cxn ang="0">
                    <a:pos x="1" y="73"/>
                  </a:cxn>
                  <a:cxn ang="0">
                    <a:pos x="2" y="78"/>
                  </a:cxn>
                  <a:cxn ang="0">
                    <a:pos x="5" y="85"/>
                  </a:cxn>
                  <a:cxn ang="0">
                    <a:pos x="8" y="90"/>
                  </a:cxn>
                  <a:cxn ang="0">
                    <a:pos x="12" y="96"/>
                  </a:cxn>
                  <a:cxn ang="0">
                    <a:pos x="16" y="101"/>
                  </a:cxn>
                  <a:cxn ang="0">
                    <a:pos x="21" y="105"/>
                  </a:cxn>
                  <a:cxn ang="0">
                    <a:pos x="27" y="109"/>
                  </a:cxn>
                  <a:cxn ang="0">
                    <a:pos x="32" y="113"/>
                  </a:cxn>
                  <a:cxn ang="0">
                    <a:pos x="39" y="116"/>
                  </a:cxn>
                  <a:cxn ang="0">
                    <a:pos x="46" y="117"/>
                  </a:cxn>
                  <a:cxn ang="0">
                    <a:pos x="52" y="118"/>
                  </a:cxn>
                </a:cxnLst>
                <a:rect l="0" t="0" r="r" b="b"/>
                <a:pathLst>
                  <a:path w="52" h="118">
                    <a:moveTo>
                      <a:pt x="52" y="0"/>
                    </a:moveTo>
                    <a:lnTo>
                      <a:pt x="46" y="1"/>
                    </a:lnTo>
                    <a:lnTo>
                      <a:pt x="39" y="3"/>
                    </a:lnTo>
                    <a:lnTo>
                      <a:pt x="32" y="5"/>
                    </a:lnTo>
                    <a:lnTo>
                      <a:pt x="27" y="8"/>
                    </a:lnTo>
                    <a:lnTo>
                      <a:pt x="21" y="12"/>
                    </a:lnTo>
                    <a:lnTo>
                      <a:pt x="16" y="18"/>
                    </a:lnTo>
                    <a:lnTo>
                      <a:pt x="12" y="22"/>
                    </a:lnTo>
                    <a:lnTo>
                      <a:pt x="8" y="27"/>
                    </a:lnTo>
                    <a:lnTo>
                      <a:pt x="5" y="34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6"/>
                    </a:lnTo>
                    <a:lnTo>
                      <a:pt x="1" y="73"/>
                    </a:lnTo>
                    <a:lnTo>
                      <a:pt x="2" y="78"/>
                    </a:lnTo>
                    <a:lnTo>
                      <a:pt x="5" y="85"/>
                    </a:lnTo>
                    <a:lnTo>
                      <a:pt x="8" y="90"/>
                    </a:lnTo>
                    <a:lnTo>
                      <a:pt x="12" y="96"/>
                    </a:lnTo>
                    <a:lnTo>
                      <a:pt x="16" y="101"/>
                    </a:lnTo>
                    <a:lnTo>
                      <a:pt x="21" y="105"/>
                    </a:lnTo>
                    <a:lnTo>
                      <a:pt x="27" y="109"/>
                    </a:lnTo>
                    <a:lnTo>
                      <a:pt x="32" y="113"/>
                    </a:lnTo>
                    <a:lnTo>
                      <a:pt x="39" y="116"/>
                    </a:lnTo>
                    <a:lnTo>
                      <a:pt x="46" y="117"/>
                    </a:lnTo>
                    <a:lnTo>
                      <a:pt x="52" y="1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8" name="Freeform 486"/>
              <p:cNvSpPr>
                <a:spLocks noChangeAspect="1"/>
              </p:cNvSpPr>
              <p:nvPr/>
            </p:nvSpPr>
            <p:spPr bwMode="auto">
              <a:xfrm>
                <a:off x="7822" y="6188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10" y="3"/>
                  </a:cxn>
                  <a:cxn ang="0">
                    <a:pos x="14" y="6"/>
                  </a:cxn>
                  <a:cxn ang="0">
                    <a:pos x="18" y="9"/>
                  </a:cxn>
                  <a:cxn ang="0">
                    <a:pos x="22" y="13"/>
                  </a:cxn>
                  <a:cxn ang="0">
                    <a:pos x="26" y="17"/>
                  </a:cxn>
                  <a:cxn ang="0">
                    <a:pos x="27" y="21"/>
                  </a:cxn>
                  <a:cxn ang="0">
                    <a:pos x="30" y="26"/>
                  </a:cxn>
                  <a:cxn ang="0">
                    <a:pos x="31" y="31"/>
                  </a:cxn>
                  <a:cxn ang="0">
                    <a:pos x="31" y="35"/>
                  </a:cxn>
                </a:cxnLst>
                <a:rect l="0" t="0" r="r" b="b"/>
                <a:pathLst>
                  <a:path w="31" h="35">
                    <a:moveTo>
                      <a:pt x="0" y="0"/>
                    </a:moveTo>
                    <a:lnTo>
                      <a:pt x="4" y="2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8" y="9"/>
                    </a:lnTo>
                    <a:lnTo>
                      <a:pt x="22" y="13"/>
                    </a:lnTo>
                    <a:lnTo>
                      <a:pt x="26" y="17"/>
                    </a:lnTo>
                    <a:lnTo>
                      <a:pt x="27" y="21"/>
                    </a:lnTo>
                    <a:lnTo>
                      <a:pt x="30" y="26"/>
                    </a:lnTo>
                    <a:lnTo>
                      <a:pt x="31" y="31"/>
                    </a:lnTo>
                    <a:lnTo>
                      <a:pt x="31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9" name="Line 487"/>
              <p:cNvSpPr>
                <a:spLocks noChangeAspect="1" noChangeShapeType="1"/>
              </p:cNvSpPr>
              <p:nvPr/>
            </p:nvSpPr>
            <p:spPr bwMode="auto">
              <a:xfrm>
                <a:off x="7833" y="6200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0" name="Freeform 488"/>
              <p:cNvSpPr>
                <a:spLocks noChangeAspect="1"/>
              </p:cNvSpPr>
              <p:nvPr/>
            </p:nvSpPr>
            <p:spPr bwMode="auto">
              <a:xfrm>
                <a:off x="7813" y="6412"/>
                <a:ext cx="20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6"/>
                  </a:cxn>
                  <a:cxn ang="0">
                    <a:pos x="59" y="13"/>
                  </a:cxn>
                  <a:cxn ang="0">
                    <a:pos x="56" y="20"/>
                  </a:cxn>
                  <a:cxn ang="0">
                    <a:pos x="54" y="27"/>
                  </a:cxn>
                  <a:cxn ang="0">
                    <a:pos x="51" y="32"/>
                  </a:cxn>
                  <a:cxn ang="0">
                    <a:pos x="47" y="37"/>
                  </a:cxn>
                  <a:cxn ang="0">
                    <a:pos x="43" y="43"/>
                  </a:cxn>
                  <a:cxn ang="0">
                    <a:pos x="37" y="47"/>
                  </a:cxn>
                  <a:cxn ang="0">
                    <a:pos x="32" y="51"/>
                  </a:cxn>
                  <a:cxn ang="0">
                    <a:pos x="27" y="53"/>
                  </a:cxn>
                  <a:cxn ang="0">
                    <a:pos x="20" y="56"/>
                  </a:cxn>
                  <a:cxn ang="0">
                    <a:pos x="13" y="59"/>
                  </a:cxn>
                  <a:cxn ang="0">
                    <a:pos x="6" y="59"/>
                  </a:cxn>
                  <a:cxn ang="0">
                    <a:pos x="0" y="60"/>
                  </a:cxn>
                </a:cxnLst>
                <a:rect l="0" t="0" r="r" b="b"/>
                <a:pathLst>
                  <a:path w="60" h="60">
                    <a:moveTo>
                      <a:pt x="60" y="0"/>
                    </a:moveTo>
                    <a:lnTo>
                      <a:pt x="60" y="6"/>
                    </a:lnTo>
                    <a:lnTo>
                      <a:pt x="59" y="13"/>
                    </a:lnTo>
                    <a:lnTo>
                      <a:pt x="56" y="20"/>
                    </a:lnTo>
                    <a:lnTo>
                      <a:pt x="54" y="27"/>
                    </a:lnTo>
                    <a:lnTo>
                      <a:pt x="51" y="32"/>
                    </a:lnTo>
                    <a:lnTo>
                      <a:pt x="47" y="37"/>
                    </a:lnTo>
                    <a:lnTo>
                      <a:pt x="43" y="43"/>
                    </a:lnTo>
                    <a:lnTo>
                      <a:pt x="37" y="47"/>
                    </a:lnTo>
                    <a:lnTo>
                      <a:pt x="32" y="51"/>
                    </a:lnTo>
                    <a:lnTo>
                      <a:pt x="27" y="53"/>
                    </a:lnTo>
                    <a:lnTo>
                      <a:pt x="20" y="56"/>
                    </a:lnTo>
                    <a:lnTo>
                      <a:pt x="13" y="59"/>
                    </a:lnTo>
                    <a:lnTo>
                      <a:pt x="6" y="59"/>
                    </a:lnTo>
                    <a:lnTo>
                      <a:pt x="0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1" name="Line 489"/>
              <p:cNvSpPr>
                <a:spLocks noChangeAspect="1" noChangeShapeType="1"/>
              </p:cNvSpPr>
              <p:nvPr/>
            </p:nvSpPr>
            <p:spPr bwMode="auto">
              <a:xfrm flipH="1">
                <a:off x="7489" y="6432"/>
                <a:ext cx="32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2" name="Freeform 490"/>
              <p:cNvSpPr>
                <a:spLocks noChangeAspect="1"/>
              </p:cNvSpPr>
              <p:nvPr/>
            </p:nvSpPr>
            <p:spPr bwMode="auto">
              <a:xfrm>
                <a:off x="7469" y="6417"/>
                <a:ext cx="20" cy="15"/>
              </a:xfrm>
              <a:custGeom>
                <a:avLst/>
                <a:gdLst/>
                <a:ahLst/>
                <a:cxnLst>
                  <a:cxn ang="0">
                    <a:pos x="58" y="44"/>
                  </a:cxn>
                  <a:cxn ang="0">
                    <a:pos x="51" y="43"/>
                  </a:cxn>
                  <a:cxn ang="0">
                    <a:pos x="45" y="43"/>
                  </a:cxn>
                  <a:cxn ang="0">
                    <a:pos x="39" y="40"/>
                  </a:cxn>
                  <a:cxn ang="0">
                    <a:pos x="33" y="39"/>
                  </a:cxn>
                  <a:cxn ang="0">
                    <a:pos x="27" y="35"/>
                  </a:cxn>
                  <a:cxn ang="0">
                    <a:pos x="21" y="32"/>
                  </a:cxn>
                  <a:cxn ang="0">
                    <a:pos x="17" y="28"/>
                  </a:cxn>
                  <a:cxn ang="0">
                    <a:pos x="12" y="23"/>
                  </a:cxn>
                  <a:cxn ang="0">
                    <a:pos x="8" y="17"/>
                  </a:cxn>
                  <a:cxn ang="0">
                    <a:pos x="5" y="12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58" h="44">
                    <a:moveTo>
                      <a:pt x="58" y="44"/>
                    </a:moveTo>
                    <a:lnTo>
                      <a:pt x="51" y="43"/>
                    </a:lnTo>
                    <a:lnTo>
                      <a:pt x="45" y="43"/>
                    </a:lnTo>
                    <a:lnTo>
                      <a:pt x="39" y="40"/>
                    </a:lnTo>
                    <a:lnTo>
                      <a:pt x="33" y="39"/>
                    </a:lnTo>
                    <a:lnTo>
                      <a:pt x="27" y="35"/>
                    </a:lnTo>
                    <a:lnTo>
                      <a:pt x="21" y="32"/>
                    </a:lnTo>
                    <a:lnTo>
                      <a:pt x="17" y="28"/>
                    </a:lnTo>
                    <a:lnTo>
                      <a:pt x="12" y="23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3" name="Freeform 491"/>
              <p:cNvSpPr>
                <a:spLocks noChangeAspect="1"/>
              </p:cNvSpPr>
              <p:nvPr/>
            </p:nvSpPr>
            <p:spPr bwMode="auto">
              <a:xfrm>
                <a:off x="7425" y="6352"/>
                <a:ext cx="44" cy="65"/>
              </a:xfrm>
              <a:custGeom>
                <a:avLst/>
                <a:gdLst/>
                <a:ahLst/>
                <a:cxnLst>
                  <a:cxn ang="0">
                    <a:pos x="132" y="194"/>
                  </a:cxn>
                  <a:cxn ang="0">
                    <a:pos x="128" y="179"/>
                  </a:cxn>
                  <a:cxn ang="0">
                    <a:pos x="122" y="164"/>
                  </a:cxn>
                  <a:cxn ang="0">
                    <a:pos x="117" y="149"/>
                  </a:cxn>
                  <a:cxn ang="0">
                    <a:pos x="110" y="135"/>
                  </a:cxn>
                  <a:cxn ang="0">
                    <a:pos x="103" y="120"/>
                  </a:cxn>
                  <a:cxn ang="0">
                    <a:pos x="95" y="106"/>
                  </a:cxn>
                  <a:cxn ang="0">
                    <a:pos x="87" y="93"/>
                  </a:cxn>
                  <a:cxn ang="0">
                    <a:pos x="78" y="79"/>
                  </a:cxn>
                  <a:cxn ang="0">
                    <a:pos x="68" y="67"/>
                  </a:cxn>
                  <a:cxn ang="0">
                    <a:pos x="58" y="55"/>
                  </a:cxn>
                  <a:cxn ang="0">
                    <a:pos x="47" y="43"/>
                  </a:cxn>
                  <a:cxn ang="0">
                    <a:pos x="36" y="31"/>
                  </a:cxn>
                  <a:cxn ang="0">
                    <a:pos x="24" y="20"/>
                  </a:cxn>
                  <a:cxn ang="0">
                    <a:pos x="12" y="11"/>
                  </a:cxn>
                  <a:cxn ang="0">
                    <a:pos x="0" y="0"/>
                  </a:cxn>
                </a:cxnLst>
                <a:rect l="0" t="0" r="r" b="b"/>
                <a:pathLst>
                  <a:path w="132" h="194">
                    <a:moveTo>
                      <a:pt x="132" y="194"/>
                    </a:moveTo>
                    <a:lnTo>
                      <a:pt x="128" y="179"/>
                    </a:lnTo>
                    <a:lnTo>
                      <a:pt x="122" y="164"/>
                    </a:lnTo>
                    <a:lnTo>
                      <a:pt x="117" y="149"/>
                    </a:lnTo>
                    <a:lnTo>
                      <a:pt x="110" y="135"/>
                    </a:lnTo>
                    <a:lnTo>
                      <a:pt x="103" y="120"/>
                    </a:lnTo>
                    <a:lnTo>
                      <a:pt x="95" y="106"/>
                    </a:lnTo>
                    <a:lnTo>
                      <a:pt x="87" y="93"/>
                    </a:lnTo>
                    <a:lnTo>
                      <a:pt x="78" y="79"/>
                    </a:lnTo>
                    <a:lnTo>
                      <a:pt x="68" y="67"/>
                    </a:lnTo>
                    <a:lnTo>
                      <a:pt x="58" y="55"/>
                    </a:lnTo>
                    <a:lnTo>
                      <a:pt x="47" y="43"/>
                    </a:lnTo>
                    <a:lnTo>
                      <a:pt x="36" y="31"/>
                    </a:lnTo>
                    <a:lnTo>
                      <a:pt x="24" y="20"/>
                    </a:lnTo>
                    <a:lnTo>
                      <a:pt x="12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4" name="Freeform 492"/>
              <p:cNvSpPr>
                <a:spLocks noChangeAspect="1"/>
              </p:cNvSpPr>
              <p:nvPr/>
            </p:nvSpPr>
            <p:spPr bwMode="auto">
              <a:xfrm>
                <a:off x="7417" y="6338"/>
                <a:ext cx="8" cy="14"/>
              </a:xfrm>
              <a:custGeom>
                <a:avLst/>
                <a:gdLst/>
                <a:ahLst/>
                <a:cxnLst>
                  <a:cxn ang="0">
                    <a:pos x="25" y="43"/>
                  </a:cxn>
                  <a:cxn ang="0">
                    <a:pos x="19" y="39"/>
                  </a:cxn>
                  <a:cxn ang="0">
                    <a:pos x="15" y="35"/>
                  </a:cxn>
                  <a:cxn ang="0">
                    <a:pos x="11" y="30"/>
                  </a:cxn>
                  <a:cxn ang="0">
                    <a:pos x="9" y="24"/>
                  </a:cxn>
                  <a:cxn ang="0">
                    <a:pos x="6" y="19"/>
                  </a:cxn>
                  <a:cxn ang="0">
                    <a:pos x="3" y="13"/>
                  </a:cxn>
                  <a:cxn ang="0">
                    <a:pos x="2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43">
                    <a:moveTo>
                      <a:pt x="25" y="43"/>
                    </a:moveTo>
                    <a:lnTo>
                      <a:pt x="19" y="39"/>
                    </a:lnTo>
                    <a:lnTo>
                      <a:pt x="15" y="35"/>
                    </a:lnTo>
                    <a:lnTo>
                      <a:pt x="11" y="30"/>
                    </a:lnTo>
                    <a:lnTo>
                      <a:pt x="9" y="24"/>
                    </a:lnTo>
                    <a:lnTo>
                      <a:pt x="6" y="19"/>
                    </a:lnTo>
                    <a:lnTo>
                      <a:pt x="3" y="1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5" name="Line 4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94" y="6069"/>
                <a:ext cx="23" cy="2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6" name="Freeform 494"/>
              <p:cNvSpPr>
                <a:spLocks noChangeAspect="1"/>
              </p:cNvSpPr>
              <p:nvPr/>
            </p:nvSpPr>
            <p:spPr bwMode="auto">
              <a:xfrm>
                <a:off x="7266" y="5953"/>
                <a:ext cx="128" cy="116"/>
              </a:xfrm>
              <a:custGeom>
                <a:avLst/>
                <a:gdLst/>
                <a:ahLst/>
                <a:cxnLst>
                  <a:cxn ang="0">
                    <a:pos x="382" y="349"/>
                  </a:cxn>
                  <a:cxn ang="0">
                    <a:pos x="380" y="333"/>
                  </a:cxn>
                  <a:cxn ang="0">
                    <a:pos x="378" y="317"/>
                  </a:cxn>
                  <a:cxn ang="0">
                    <a:pos x="374" y="300"/>
                  </a:cxn>
                  <a:cxn ang="0">
                    <a:pos x="370" y="284"/>
                  </a:cxn>
                  <a:cxn ang="0">
                    <a:pos x="366" y="268"/>
                  </a:cxn>
                  <a:cxn ang="0">
                    <a:pos x="361" y="252"/>
                  </a:cxn>
                  <a:cxn ang="0">
                    <a:pos x="354" y="236"/>
                  </a:cxn>
                  <a:cxn ang="0">
                    <a:pos x="347" y="221"/>
                  </a:cxn>
                  <a:cxn ang="0">
                    <a:pos x="341" y="206"/>
                  </a:cxn>
                  <a:cxn ang="0">
                    <a:pos x="333" y="191"/>
                  </a:cxn>
                  <a:cxn ang="0">
                    <a:pos x="323" y="177"/>
                  </a:cxn>
                  <a:cxn ang="0">
                    <a:pos x="314" y="163"/>
                  </a:cxn>
                  <a:cxn ang="0">
                    <a:pos x="304" y="150"/>
                  </a:cxn>
                  <a:cxn ang="0">
                    <a:pos x="294" y="136"/>
                  </a:cxn>
                  <a:cxn ang="0">
                    <a:pos x="283" y="124"/>
                  </a:cxn>
                  <a:cxn ang="0">
                    <a:pos x="272" y="112"/>
                  </a:cxn>
                  <a:cxn ang="0">
                    <a:pos x="260" y="100"/>
                  </a:cxn>
                  <a:cxn ang="0">
                    <a:pos x="246" y="89"/>
                  </a:cxn>
                  <a:cxn ang="0">
                    <a:pos x="234" y="78"/>
                  </a:cxn>
                  <a:cxn ang="0">
                    <a:pos x="221" y="69"/>
                  </a:cxn>
                  <a:cxn ang="0">
                    <a:pos x="206" y="60"/>
                  </a:cxn>
                  <a:cxn ang="0">
                    <a:pos x="193" y="51"/>
                  </a:cxn>
                  <a:cxn ang="0">
                    <a:pos x="178" y="43"/>
                  </a:cxn>
                  <a:cxn ang="0">
                    <a:pos x="163" y="35"/>
                  </a:cxn>
                  <a:cxn ang="0">
                    <a:pos x="147" y="29"/>
                  </a:cxn>
                  <a:cxn ang="0">
                    <a:pos x="132" y="23"/>
                  </a:cxn>
                  <a:cxn ang="0">
                    <a:pos x="116" y="18"/>
                  </a:cxn>
                  <a:cxn ang="0">
                    <a:pos x="100" y="12"/>
                  </a:cxn>
                  <a:cxn ang="0">
                    <a:pos x="84" y="8"/>
                  </a:cxn>
                  <a:cxn ang="0">
                    <a:pos x="67" y="6"/>
                  </a:cxn>
                  <a:cxn ang="0">
                    <a:pos x="51" y="3"/>
                  </a:cxn>
                  <a:cxn ang="0">
                    <a:pos x="34" y="2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382" h="349">
                    <a:moveTo>
                      <a:pt x="382" y="349"/>
                    </a:moveTo>
                    <a:lnTo>
                      <a:pt x="380" y="333"/>
                    </a:lnTo>
                    <a:lnTo>
                      <a:pt x="378" y="317"/>
                    </a:lnTo>
                    <a:lnTo>
                      <a:pt x="374" y="300"/>
                    </a:lnTo>
                    <a:lnTo>
                      <a:pt x="370" y="284"/>
                    </a:lnTo>
                    <a:lnTo>
                      <a:pt x="366" y="268"/>
                    </a:lnTo>
                    <a:lnTo>
                      <a:pt x="361" y="252"/>
                    </a:lnTo>
                    <a:lnTo>
                      <a:pt x="354" y="236"/>
                    </a:lnTo>
                    <a:lnTo>
                      <a:pt x="347" y="221"/>
                    </a:lnTo>
                    <a:lnTo>
                      <a:pt x="341" y="206"/>
                    </a:lnTo>
                    <a:lnTo>
                      <a:pt x="333" y="191"/>
                    </a:lnTo>
                    <a:lnTo>
                      <a:pt x="323" y="177"/>
                    </a:lnTo>
                    <a:lnTo>
                      <a:pt x="314" y="163"/>
                    </a:lnTo>
                    <a:lnTo>
                      <a:pt x="304" y="150"/>
                    </a:lnTo>
                    <a:lnTo>
                      <a:pt x="294" y="136"/>
                    </a:lnTo>
                    <a:lnTo>
                      <a:pt x="283" y="124"/>
                    </a:lnTo>
                    <a:lnTo>
                      <a:pt x="272" y="112"/>
                    </a:lnTo>
                    <a:lnTo>
                      <a:pt x="260" y="100"/>
                    </a:lnTo>
                    <a:lnTo>
                      <a:pt x="246" y="89"/>
                    </a:lnTo>
                    <a:lnTo>
                      <a:pt x="234" y="78"/>
                    </a:lnTo>
                    <a:lnTo>
                      <a:pt x="221" y="69"/>
                    </a:lnTo>
                    <a:lnTo>
                      <a:pt x="206" y="60"/>
                    </a:lnTo>
                    <a:lnTo>
                      <a:pt x="193" y="51"/>
                    </a:lnTo>
                    <a:lnTo>
                      <a:pt x="178" y="43"/>
                    </a:lnTo>
                    <a:lnTo>
                      <a:pt x="163" y="35"/>
                    </a:lnTo>
                    <a:lnTo>
                      <a:pt x="147" y="29"/>
                    </a:lnTo>
                    <a:lnTo>
                      <a:pt x="132" y="23"/>
                    </a:lnTo>
                    <a:lnTo>
                      <a:pt x="116" y="18"/>
                    </a:lnTo>
                    <a:lnTo>
                      <a:pt x="100" y="12"/>
                    </a:lnTo>
                    <a:lnTo>
                      <a:pt x="84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34" y="2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7" name="Line 495"/>
              <p:cNvSpPr>
                <a:spLocks noChangeAspect="1" noChangeShapeType="1"/>
              </p:cNvSpPr>
              <p:nvPr/>
            </p:nvSpPr>
            <p:spPr bwMode="auto">
              <a:xfrm flipH="1">
                <a:off x="7170" y="5953"/>
                <a:ext cx="9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8" name="Freeform 496"/>
              <p:cNvSpPr>
                <a:spLocks noChangeAspect="1"/>
              </p:cNvSpPr>
              <p:nvPr/>
            </p:nvSpPr>
            <p:spPr bwMode="auto">
              <a:xfrm>
                <a:off x="7151" y="5938"/>
                <a:ext cx="19" cy="15"/>
              </a:xfrm>
              <a:custGeom>
                <a:avLst/>
                <a:gdLst/>
                <a:ahLst/>
                <a:cxnLst>
                  <a:cxn ang="0">
                    <a:pos x="58" y="44"/>
                  </a:cxn>
                  <a:cxn ang="0">
                    <a:pos x="52" y="43"/>
                  </a:cxn>
                  <a:cxn ang="0">
                    <a:pos x="45" y="43"/>
                  </a:cxn>
                  <a:cxn ang="0">
                    <a:pos x="39" y="40"/>
                  </a:cxn>
                  <a:cxn ang="0">
                    <a:pos x="33" y="38"/>
                  </a:cxn>
                  <a:cxn ang="0">
                    <a:pos x="27" y="35"/>
                  </a:cxn>
                  <a:cxn ang="0">
                    <a:pos x="21" y="31"/>
                  </a:cxn>
                  <a:cxn ang="0">
                    <a:pos x="17" y="27"/>
                  </a:cxn>
                  <a:cxn ang="0">
                    <a:pos x="12" y="23"/>
                  </a:cxn>
                  <a:cxn ang="0">
                    <a:pos x="8" y="17"/>
                  </a:cxn>
                  <a:cxn ang="0">
                    <a:pos x="5" y="12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58" h="44">
                    <a:moveTo>
                      <a:pt x="58" y="44"/>
                    </a:moveTo>
                    <a:lnTo>
                      <a:pt x="52" y="43"/>
                    </a:lnTo>
                    <a:lnTo>
                      <a:pt x="45" y="43"/>
                    </a:lnTo>
                    <a:lnTo>
                      <a:pt x="39" y="40"/>
                    </a:lnTo>
                    <a:lnTo>
                      <a:pt x="33" y="38"/>
                    </a:lnTo>
                    <a:lnTo>
                      <a:pt x="27" y="35"/>
                    </a:lnTo>
                    <a:lnTo>
                      <a:pt x="21" y="31"/>
                    </a:lnTo>
                    <a:lnTo>
                      <a:pt x="17" y="27"/>
                    </a:lnTo>
                    <a:lnTo>
                      <a:pt x="12" y="23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9" name="Line 497"/>
              <p:cNvSpPr>
                <a:spLocks noChangeAspect="1" noChangeShapeType="1"/>
              </p:cNvSpPr>
              <p:nvPr/>
            </p:nvSpPr>
            <p:spPr bwMode="auto">
              <a:xfrm flipV="1">
                <a:off x="7820" y="6660"/>
                <a:ext cx="9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0" name="Freeform 498"/>
              <p:cNvSpPr>
                <a:spLocks noChangeAspect="1"/>
              </p:cNvSpPr>
              <p:nvPr/>
            </p:nvSpPr>
            <p:spPr bwMode="auto">
              <a:xfrm>
                <a:off x="7910" y="6648"/>
                <a:ext cx="10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5" y="35"/>
                  </a:cxn>
                  <a:cxn ang="0">
                    <a:pos x="10" y="33"/>
                  </a:cxn>
                  <a:cxn ang="0">
                    <a:pos x="14" y="31"/>
                  </a:cxn>
                  <a:cxn ang="0">
                    <a:pos x="20" y="28"/>
                  </a:cxn>
                  <a:cxn ang="0">
                    <a:pos x="22" y="24"/>
                  </a:cxn>
                  <a:cxn ang="0">
                    <a:pos x="26" y="20"/>
                  </a:cxn>
                  <a:cxn ang="0">
                    <a:pos x="29" y="16"/>
                  </a:cxn>
                  <a:cxn ang="0">
                    <a:pos x="30" y="11"/>
                  </a:cxn>
                  <a:cxn ang="0">
                    <a:pos x="32" y="5"/>
                  </a:cxn>
                  <a:cxn ang="0">
                    <a:pos x="32" y="0"/>
                  </a:cxn>
                </a:cxnLst>
                <a:rect l="0" t="0" r="r" b="b"/>
                <a:pathLst>
                  <a:path w="32" h="36">
                    <a:moveTo>
                      <a:pt x="0" y="36"/>
                    </a:moveTo>
                    <a:lnTo>
                      <a:pt x="5" y="35"/>
                    </a:lnTo>
                    <a:lnTo>
                      <a:pt x="10" y="33"/>
                    </a:lnTo>
                    <a:lnTo>
                      <a:pt x="14" y="31"/>
                    </a:lnTo>
                    <a:lnTo>
                      <a:pt x="20" y="28"/>
                    </a:lnTo>
                    <a:lnTo>
                      <a:pt x="22" y="24"/>
                    </a:lnTo>
                    <a:lnTo>
                      <a:pt x="26" y="20"/>
                    </a:lnTo>
                    <a:lnTo>
                      <a:pt x="29" y="16"/>
                    </a:lnTo>
                    <a:lnTo>
                      <a:pt x="30" y="11"/>
                    </a:lnTo>
                    <a:lnTo>
                      <a:pt x="32" y="5"/>
                    </a:lnTo>
                    <a:lnTo>
                      <a:pt x="3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1" name="Line 499"/>
              <p:cNvSpPr>
                <a:spLocks noChangeAspect="1" noChangeShapeType="1"/>
              </p:cNvSpPr>
              <p:nvPr/>
            </p:nvSpPr>
            <p:spPr bwMode="auto">
              <a:xfrm flipV="1">
                <a:off x="7920" y="6630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2" name="Freeform 500"/>
              <p:cNvSpPr>
                <a:spLocks noChangeAspect="1"/>
              </p:cNvSpPr>
              <p:nvPr/>
            </p:nvSpPr>
            <p:spPr bwMode="auto">
              <a:xfrm>
                <a:off x="7910" y="6618"/>
                <a:ext cx="10" cy="12"/>
              </a:xfrm>
              <a:custGeom>
                <a:avLst/>
                <a:gdLst/>
                <a:ahLst/>
                <a:cxnLst>
                  <a:cxn ang="0">
                    <a:pos x="32" y="35"/>
                  </a:cxn>
                  <a:cxn ang="0">
                    <a:pos x="32" y="30"/>
                  </a:cxn>
                  <a:cxn ang="0">
                    <a:pos x="30" y="24"/>
                  </a:cxn>
                  <a:cxn ang="0">
                    <a:pos x="29" y="20"/>
                  </a:cxn>
                  <a:cxn ang="0">
                    <a:pos x="26" y="15"/>
                  </a:cxn>
                  <a:cxn ang="0">
                    <a:pos x="22" y="11"/>
                  </a:cxn>
                  <a:cxn ang="0">
                    <a:pos x="20" y="7"/>
                  </a:cxn>
                  <a:cxn ang="0">
                    <a:pos x="14" y="4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35">
                    <a:moveTo>
                      <a:pt x="32" y="35"/>
                    </a:moveTo>
                    <a:lnTo>
                      <a:pt x="32" y="30"/>
                    </a:lnTo>
                    <a:lnTo>
                      <a:pt x="30" y="24"/>
                    </a:lnTo>
                    <a:lnTo>
                      <a:pt x="29" y="20"/>
                    </a:lnTo>
                    <a:lnTo>
                      <a:pt x="26" y="15"/>
                    </a:lnTo>
                    <a:lnTo>
                      <a:pt x="22" y="11"/>
                    </a:lnTo>
                    <a:lnTo>
                      <a:pt x="20" y="7"/>
                    </a:lnTo>
                    <a:lnTo>
                      <a:pt x="14" y="4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3" name="Line 5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20" y="6610"/>
                <a:ext cx="9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4" name="Freeform 502"/>
              <p:cNvSpPr>
                <a:spLocks noChangeAspect="1"/>
              </p:cNvSpPr>
              <p:nvPr/>
            </p:nvSpPr>
            <p:spPr bwMode="auto">
              <a:xfrm>
                <a:off x="7809" y="6598"/>
                <a:ext cx="11" cy="12"/>
              </a:xfrm>
              <a:custGeom>
                <a:avLst/>
                <a:gdLst/>
                <a:ahLst/>
                <a:cxnLst>
                  <a:cxn ang="0">
                    <a:pos x="32" y="37"/>
                  </a:cxn>
                  <a:cxn ang="0">
                    <a:pos x="27" y="35"/>
                  </a:cxn>
                  <a:cxn ang="0">
                    <a:pos x="21" y="34"/>
                  </a:cxn>
                  <a:cxn ang="0">
                    <a:pos x="17" y="31"/>
                  </a:cxn>
                  <a:cxn ang="0">
                    <a:pos x="12" y="29"/>
                  </a:cxn>
                  <a:cxn ang="0">
                    <a:pos x="9" y="25"/>
                  </a:cxn>
                  <a:cxn ang="0">
                    <a:pos x="5" y="21"/>
                  </a:cxn>
                  <a:cxn ang="0">
                    <a:pos x="3" y="17"/>
                  </a:cxn>
                  <a:cxn ang="0">
                    <a:pos x="1" y="11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2" h="37">
                    <a:moveTo>
                      <a:pt x="32" y="37"/>
                    </a:moveTo>
                    <a:lnTo>
                      <a:pt x="27" y="35"/>
                    </a:lnTo>
                    <a:lnTo>
                      <a:pt x="21" y="34"/>
                    </a:lnTo>
                    <a:lnTo>
                      <a:pt x="17" y="31"/>
                    </a:lnTo>
                    <a:lnTo>
                      <a:pt x="12" y="29"/>
                    </a:lnTo>
                    <a:lnTo>
                      <a:pt x="9" y="25"/>
                    </a:lnTo>
                    <a:lnTo>
                      <a:pt x="5" y="21"/>
                    </a:lnTo>
                    <a:lnTo>
                      <a:pt x="3" y="17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5" name="Line 503"/>
              <p:cNvSpPr>
                <a:spLocks noChangeAspect="1" noChangeShapeType="1"/>
              </p:cNvSpPr>
              <p:nvPr/>
            </p:nvSpPr>
            <p:spPr bwMode="auto">
              <a:xfrm flipV="1">
                <a:off x="7809" y="6579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6" name="Freeform 504"/>
              <p:cNvSpPr>
                <a:spLocks noChangeAspect="1"/>
              </p:cNvSpPr>
              <p:nvPr/>
            </p:nvSpPr>
            <p:spPr bwMode="auto">
              <a:xfrm>
                <a:off x="7791" y="6509"/>
                <a:ext cx="18" cy="70"/>
              </a:xfrm>
              <a:custGeom>
                <a:avLst/>
                <a:gdLst/>
                <a:ahLst/>
                <a:cxnLst>
                  <a:cxn ang="0">
                    <a:pos x="54" y="211"/>
                  </a:cxn>
                  <a:cxn ang="0">
                    <a:pos x="53" y="192"/>
                  </a:cxn>
                  <a:cxn ang="0">
                    <a:pos x="51" y="175"/>
                  </a:cxn>
                  <a:cxn ang="0">
                    <a:pos x="50" y="156"/>
                  </a:cxn>
                  <a:cxn ang="0">
                    <a:pos x="47" y="138"/>
                  </a:cxn>
                  <a:cxn ang="0">
                    <a:pos x="44" y="119"/>
                  </a:cxn>
                  <a:cxn ang="0">
                    <a:pos x="39" y="102"/>
                  </a:cxn>
                  <a:cxn ang="0">
                    <a:pos x="35" y="84"/>
                  </a:cxn>
                  <a:cxn ang="0">
                    <a:pos x="30" y="67"/>
                  </a:cxn>
                  <a:cxn ang="0">
                    <a:pos x="23" y="49"/>
                  </a:cxn>
                  <a:cxn ang="0">
                    <a:pos x="16" y="33"/>
                  </a:cxn>
                  <a:cxn ang="0">
                    <a:pos x="8" y="16"/>
                  </a:cxn>
                  <a:cxn ang="0">
                    <a:pos x="0" y="0"/>
                  </a:cxn>
                </a:cxnLst>
                <a:rect l="0" t="0" r="r" b="b"/>
                <a:pathLst>
                  <a:path w="54" h="211">
                    <a:moveTo>
                      <a:pt x="54" y="211"/>
                    </a:moveTo>
                    <a:lnTo>
                      <a:pt x="53" y="192"/>
                    </a:lnTo>
                    <a:lnTo>
                      <a:pt x="51" y="175"/>
                    </a:lnTo>
                    <a:lnTo>
                      <a:pt x="50" y="156"/>
                    </a:lnTo>
                    <a:lnTo>
                      <a:pt x="47" y="138"/>
                    </a:lnTo>
                    <a:lnTo>
                      <a:pt x="44" y="119"/>
                    </a:lnTo>
                    <a:lnTo>
                      <a:pt x="39" y="102"/>
                    </a:lnTo>
                    <a:lnTo>
                      <a:pt x="35" y="84"/>
                    </a:lnTo>
                    <a:lnTo>
                      <a:pt x="30" y="67"/>
                    </a:lnTo>
                    <a:lnTo>
                      <a:pt x="23" y="49"/>
                    </a:lnTo>
                    <a:lnTo>
                      <a:pt x="16" y="33"/>
                    </a:lnTo>
                    <a:lnTo>
                      <a:pt x="8" y="1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7" name="Freeform 505"/>
              <p:cNvSpPr>
                <a:spLocks noChangeAspect="1"/>
              </p:cNvSpPr>
              <p:nvPr/>
            </p:nvSpPr>
            <p:spPr bwMode="auto">
              <a:xfrm>
                <a:off x="7789" y="6479"/>
                <a:ext cx="20" cy="30"/>
              </a:xfrm>
              <a:custGeom>
                <a:avLst/>
                <a:gdLst/>
                <a:ahLst/>
                <a:cxnLst>
                  <a:cxn ang="0">
                    <a:pos x="7" y="89"/>
                  </a:cxn>
                  <a:cxn ang="0">
                    <a:pos x="4" y="82"/>
                  </a:cxn>
                  <a:cxn ang="0">
                    <a:pos x="2" y="77"/>
                  </a:cxn>
                  <a:cxn ang="0">
                    <a:pos x="0" y="70"/>
                  </a:cxn>
                  <a:cxn ang="0">
                    <a:pos x="0" y="63"/>
                  </a:cxn>
                  <a:cxn ang="0">
                    <a:pos x="0" y="55"/>
                  </a:cxn>
                  <a:cxn ang="0">
                    <a:pos x="0" y="48"/>
                  </a:cxn>
                  <a:cxn ang="0">
                    <a:pos x="3" y="42"/>
                  </a:cxn>
                  <a:cxn ang="0">
                    <a:pos x="4" y="36"/>
                  </a:cxn>
                  <a:cxn ang="0">
                    <a:pos x="8" y="29"/>
                  </a:cxn>
                  <a:cxn ang="0">
                    <a:pos x="12" y="24"/>
                  </a:cxn>
                  <a:cxn ang="0">
                    <a:pos x="16" y="19"/>
                  </a:cxn>
                  <a:cxn ang="0">
                    <a:pos x="22" y="15"/>
                  </a:cxn>
                  <a:cxn ang="0">
                    <a:pos x="27" y="11"/>
                  </a:cxn>
                  <a:cxn ang="0">
                    <a:pos x="33" y="7"/>
                  </a:cxn>
                  <a:cxn ang="0">
                    <a:pos x="39" y="4"/>
                  </a:cxn>
                  <a:cxn ang="0">
                    <a:pos x="46" y="2"/>
                  </a:cxn>
                  <a:cxn ang="0">
                    <a:pos x="53" y="1"/>
                  </a:cxn>
                  <a:cxn ang="0">
                    <a:pos x="60" y="0"/>
                  </a:cxn>
                </a:cxnLst>
                <a:rect l="0" t="0" r="r" b="b"/>
                <a:pathLst>
                  <a:path w="60" h="89">
                    <a:moveTo>
                      <a:pt x="7" y="89"/>
                    </a:moveTo>
                    <a:lnTo>
                      <a:pt x="4" y="82"/>
                    </a:lnTo>
                    <a:lnTo>
                      <a:pt x="2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3" y="42"/>
                    </a:lnTo>
                    <a:lnTo>
                      <a:pt x="4" y="36"/>
                    </a:lnTo>
                    <a:lnTo>
                      <a:pt x="8" y="29"/>
                    </a:lnTo>
                    <a:lnTo>
                      <a:pt x="12" y="24"/>
                    </a:lnTo>
                    <a:lnTo>
                      <a:pt x="16" y="19"/>
                    </a:lnTo>
                    <a:lnTo>
                      <a:pt x="22" y="15"/>
                    </a:lnTo>
                    <a:lnTo>
                      <a:pt x="27" y="11"/>
                    </a:lnTo>
                    <a:lnTo>
                      <a:pt x="33" y="7"/>
                    </a:lnTo>
                    <a:lnTo>
                      <a:pt x="39" y="4"/>
                    </a:lnTo>
                    <a:lnTo>
                      <a:pt x="46" y="2"/>
                    </a:lnTo>
                    <a:lnTo>
                      <a:pt x="53" y="1"/>
                    </a:lnTo>
                    <a:lnTo>
                      <a:pt x="6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8" name="Line 506"/>
              <p:cNvSpPr>
                <a:spLocks noChangeAspect="1" noChangeShapeType="1"/>
              </p:cNvSpPr>
              <p:nvPr/>
            </p:nvSpPr>
            <p:spPr bwMode="auto">
              <a:xfrm>
                <a:off x="7809" y="6479"/>
                <a:ext cx="31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9" name="Freeform 507"/>
              <p:cNvSpPr>
                <a:spLocks noChangeAspect="1"/>
              </p:cNvSpPr>
              <p:nvPr/>
            </p:nvSpPr>
            <p:spPr bwMode="auto">
              <a:xfrm>
                <a:off x="8120" y="6479"/>
                <a:ext cx="2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6" y="7"/>
                  </a:cxn>
                  <a:cxn ang="0">
                    <a:pos x="31" y="9"/>
                  </a:cxn>
                  <a:cxn ang="0">
                    <a:pos x="36" y="13"/>
                  </a:cxn>
                  <a:cxn ang="0">
                    <a:pos x="42" y="17"/>
                  </a:cxn>
                  <a:cxn ang="0">
                    <a:pos x="47" y="23"/>
                  </a:cxn>
                  <a:cxn ang="0">
                    <a:pos x="50" y="28"/>
                  </a:cxn>
                  <a:cxn ang="0">
                    <a:pos x="54" y="35"/>
                  </a:cxn>
                  <a:cxn ang="0">
                    <a:pos x="57" y="40"/>
                  </a:cxn>
                  <a:cxn ang="0">
                    <a:pos x="58" y="47"/>
                  </a:cxn>
                  <a:cxn ang="0">
                    <a:pos x="59" y="54"/>
                  </a:cxn>
                  <a:cxn ang="0">
                    <a:pos x="59" y="60"/>
                  </a:cxn>
                </a:cxnLst>
                <a:rect l="0" t="0" r="r" b="b"/>
                <a:pathLst>
                  <a:path w="59" h="60">
                    <a:moveTo>
                      <a:pt x="0" y="0"/>
                    </a:moveTo>
                    <a:lnTo>
                      <a:pt x="7" y="1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6" y="7"/>
                    </a:lnTo>
                    <a:lnTo>
                      <a:pt x="31" y="9"/>
                    </a:lnTo>
                    <a:lnTo>
                      <a:pt x="36" y="13"/>
                    </a:lnTo>
                    <a:lnTo>
                      <a:pt x="42" y="17"/>
                    </a:lnTo>
                    <a:lnTo>
                      <a:pt x="47" y="23"/>
                    </a:lnTo>
                    <a:lnTo>
                      <a:pt x="50" y="28"/>
                    </a:lnTo>
                    <a:lnTo>
                      <a:pt x="54" y="35"/>
                    </a:lnTo>
                    <a:lnTo>
                      <a:pt x="57" y="40"/>
                    </a:lnTo>
                    <a:lnTo>
                      <a:pt x="58" y="47"/>
                    </a:lnTo>
                    <a:lnTo>
                      <a:pt x="59" y="54"/>
                    </a:lnTo>
                    <a:lnTo>
                      <a:pt x="59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0" name="Line 508"/>
              <p:cNvSpPr>
                <a:spLocks noChangeAspect="1" noChangeShapeType="1"/>
              </p:cNvSpPr>
              <p:nvPr/>
            </p:nvSpPr>
            <p:spPr bwMode="auto">
              <a:xfrm>
                <a:off x="8140" y="6499"/>
                <a:ext cx="1" cy="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1" name="Freeform 509"/>
              <p:cNvSpPr>
                <a:spLocks noChangeAspect="1"/>
              </p:cNvSpPr>
              <p:nvPr/>
            </p:nvSpPr>
            <p:spPr bwMode="auto">
              <a:xfrm>
                <a:off x="8129" y="6599"/>
                <a:ext cx="11" cy="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6"/>
                  </a:cxn>
                  <a:cxn ang="0">
                    <a:pos x="31" y="11"/>
                  </a:cxn>
                  <a:cxn ang="0">
                    <a:pos x="30" y="15"/>
                  </a:cxn>
                  <a:cxn ang="0">
                    <a:pos x="27" y="21"/>
                  </a:cxn>
                  <a:cxn ang="0">
                    <a:pos x="23" y="25"/>
                  </a:cxn>
                  <a:cxn ang="0">
                    <a:pos x="19" y="29"/>
                  </a:cxn>
                  <a:cxn ang="0">
                    <a:pos x="15" y="31"/>
                  </a:cxn>
                  <a:cxn ang="0">
                    <a:pos x="11" y="34"/>
                  </a:cxn>
                  <a:cxn ang="0">
                    <a:pos x="5" y="35"/>
                  </a:cxn>
                  <a:cxn ang="0">
                    <a:pos x="0" y="35"/>
                  </a:cxn>
                </a:cxnLst>
                <a:rect l="0" t="0" r="r" b="b"/>
                <a:pathLst>
                  <a:path w="32" h="35">
                    <a:moveTo>
                      <a:pt x="32" y="0"/>
                    </a:moveTo>
                    <a:lnTo>
                      <a:pt x="32" y="6"/>
                    </a:lnTo>
                    <a:lnTo>
                      <a:pt x="31" y="11"/>
                    </a:lnTo>
                    <a:lnTo>
                      <a:pt x="30" y="15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19" y="29"/>
                    </a:lnTo>
                    <a:lnTo>
                      <a:pt x="15" y="31"/>
                    </a:lnTo>
                    <a:lnTo>
                      <a:pt x="11" y="34"/>
                    </a:lnTo>
                    <a:lnTo>
                      <a:pt x="5" y="35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2" name="Line 510"/>
              <p:cNvSpPr>
                <a:spLocks noChangeAspect="1" noChangeShapeType="1"/>
              </p:cNvSpPr>
              <p:nvPr/>
            </p:nvSpPr>
            <p:spPr bwMode="auto">
              <a:xfrm flipH="1">
                <a:off x="8051" y="6611"/>
                <a:ext cx="78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3" name="Freeform 511"/>
              <p:cNvSpPr>
                <a:spLocks noChangeAspect="1"/>
              </p:cNvSpPr>
              <p:nvPr/>
            </p:nvSpPr>
            <p:spPr bwMode="auto">
              <a:xfrm>
                <a:off x="8040" y="6618"/>
                <a:ext cx="11" cy="1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8" y="4"/>
                  </a:cxn>
                  <a:cxn ang="0">
                    <a:pos x="14" y="7"/>
                  </a:cxn>
                  <a:cxn ang="0">
                    <a:pos x="10" y="11"/>
                  </a:cxn>
                  <a:cxn ang="0">
                    <a:pos x="7" y="15"/>
                  </a:cxn>
                  <a:cxn ang="0">
                    <a:pos x="4" y="20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0" y="35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27" y="0"/>
                    </a:lnTo>
                    <a:lnTo>
                      <a:pt x="23" y="1"/>
                    </a:lnTo>
                    <a:lnTo>
                      <a:pt x="18" y="4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7" y="15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4" name="Line 512"/>
              <p:cNvSpPr>
                <a:spLocks noChangeAspect="1" noChangeShapeType="1"/>
              </p:cNvSpPr>
              <p:nvPr/>
            </p:nvSpPr>
            <p:spPr bwMode="auto">
              <a:xfrm>
                <a:off x="8040" y="6630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5" name="Freeform 513"/>
              <p:cNvSpPr>
                <a:spLocks noChangeAspect="1"/>
              </p:cNvSpPr>
              <p:nvPr/>
            </p:nvSpPr>
            <p:spPr bwMode="auto">
              <a:xfrm>
                <a:off x="8040" y="6648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2" y="11"/>
                  </a:cxn>
                  <a:cxn ang="0">
                    <a:pos x="4" y="16"/>
                  </a:cxn>
                  <a:cxn ang="0">
                    <a:pos x="7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1"/>
                  </a:cxn>
                  <a:cxn ang="0">
                    <a:pos x="23" y="33"/>
                  </a:cxn>
                  <a:cxn ang="0">
                    <a:pos x="27" y="35"/>
                  </a:cxn>
                  <a:cxn ang="0">
                    <a:pos x="33" y="36"/>
                  </a:cxn>
                </a:cxnLst>
                <a:rect l="0" t="0" r="r" b="b"/>
                <a:pathLst>
                  <a:path w="33" h="36">
                    <a:moveTo>
                      <a:pt x="0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4" y="16"/>
                    </a:lnTo>
                    <a:lnTo>
                      <a:pt x="7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1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3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6" name="Line 514"/>
              <p:cNvSpPr>
                <a:spLocks noChangeAspect="1" noChangeShapeType="1"/>
              </p:cNvSpPr>
              <p:nvPr/>
            </p:nvSpPr>
            <p:spPr bwMode="auto">
              <a:xfrm>
                <a:off x="8051" y="6660"/>
                <a:ext cx="78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7" name="Freeform 515"/>
              <p:cNvSpPr>
                <a:spLocks noChangeAspect="1"/>
              </p:cNvSpPr>
              <p:nvPr/>
            </p:nvSpPr>
            <p:spPr bwMode="auto">
              <a:xfrm>
                <a:off x="8129" y="6667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11" y="3"/>
                  </a:cxn>
                  <a:cxn ang="0">
                    <a:pos x="15" y="6"/>
                  </a:cxn>
                  <a:cxn ang="0">
                    <a:pos x="19" y="8"/>
                  </a:cxn>
                  <a:cxn ang="0">
                    <a:pos x="23" y="11"/>
                  </a:cxn>
                  <a:cxn ang="0">
                    <a:pos x="27" y="16"/>
                  </a:cxn>
                  <a:cxn ang="0">
                    <a:pos x="30" y="20"/>
                  </a:cxn>
                  <a:cxn ang="0">
                    <a:pos x="31" y="26"/>
                  </a:cxn>
                  <a:cxn ang="0">
                    <a:pos x="32" y="31"/>
                  </a:cxn>
                  <a:cxn ang="0">
                    <a:pos x="32" y="37"/>
                  </a:cxn>
                </a:cxnLst>
                <a:rect l="0" t="0" r="r" b="b"/>
                <a:pathLst>
                  <a:path w="32" h="37">
                    <a:moveTo>
                      <a:pt x="0" y="0"/>
                    </a:moveTo>
                    <a:lnTo>
                      <a:pt x="5" y="2"/>
                    </a:lnTo>
                    <a:lnTo>
                      <a:pt x="11" y="3"/>
                    </a:lnTo>
                    <a:lnTo>
                      <a:pt x="15" y="6"/>
                    </a:lnTo>
                    <a:lnTo>
                      <a:pt x="19" y="8"/>
                    </a:lnTo>
                    <a:lnTo>
                      <a:pt x="23" y="11"/>
                    </a:lnTo>
                    <a:lnTo>
                      <a:pt x="27" y="16"/>
                    </a:lnTo>
                    <a:lnTo>
                      <a:pt x="30" y="20"/>
                    </a:lnTo>
                    <a:lnTo>
                      <a:pt x="31" y="26"/>
                    </a:lnTo>
                    <a:lnTo>
                      <a:pt x="32" y="31"/>
                    </a:lnTo>
                    <a:lnTo>
                      <a:pt x="32" y="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8" name="Line 516"/>
              <p:cNvSpPr>
                <a:spLocks noChangeAspect="1" noChangeShapeType="1"/>
              </p:cNvSpPr>
              <p:nvPr/>
            </p:nvSpPr>
            <p:spPr bwMode="auto">
              <a:xfrm>
                <a:off x="8140" y="6679"/>
                <a:ext cx="1" cy="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9" name="Freeform 517"/>
              <p:cNvSpPr>
                <a:spLocks noChangeAspect="1"/>
              </p:cNvSpPr>
              <p:nvPr/>
            </p:nvSpPr>
            <p:spPr bwMode="auto">
              <a:xfrm>
                <a:off x="8129" y="6759"/>
                <a:ext cx="11" cy="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6"/>
                  </a:cxn>
                  <a:cxn ang="0">
                    <a:pos x="31" y="11"/>
                  </a:cxn>
                  <a:cxn ang="0">
                    <a:pos x="30" y="16"/>
                  </a:cxn>
                  <a:cxn ang="0">
                    <a:pos x="27" y="20"/>
                  </a:cxn>
                  <a:cxn ang="0">
                    <a:pos x="23" y="26"/>
                  </a:cxn>
                  <a:cxn ang="0">
                    <a:pos x="19" y="28"/>
                  </a:cxn>
                  <a:cxn ang="0">
                    <a:pos x="15" y="31"/>
                  </a:cxn>
                  <a:cxn ang="0">
                    <a:pos x="11" y="34"/>
                  </a:cxn>
                  <a:cxn ang="0">
                    <a:pos x="5" y="35"/>
                  </a:cxn>
                  <a:cxn ang="0">
                    <a:pos x="0" y="36"/>
                  </a:cxn>
                </a:cxnLst>
                <a:rect l="0" t="0" r="r" b="b"/>
                <a:pathLst>
                  <a:path w="32" h="36">
                    <a:moveTo>
                      <a:pt x="32" y="0"/>
                    </a:moveTo>
                    <a:lnTo>
                      <a:pt x="32" y="6"/>
                    </a:lnTo>
                    <a:lnTo>
                      <a:pt x="31" y="11"/>
                    </a:lnTo>
                    <a:lnTo>
                      <a:pt x="30" y="16"/>
                    </a:lnTo>
                    <a:lnTo>
                      <a:pt x="27" y="20"/>
                    </a:lnTo>
                    <a:lnTo>
                      <a:pt x="23" y="26"/>
                    </a:lnTo>
                    <a:lnTo>
                      <a:pt x="19" y="28"/>
                    </a:lnTo>
                    <a:lnTo>
                      <a:pt x="15" y="31"/>
                    </a:lnTo>
                    <a:lnTo>
                      <a:pt x="11" y="34"/>
                    </a:lnTo>
                    <a:lnTo>
                      <a:pt x="5" y="35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0" name="Line 518"/>
              <p:cNvSpPr>
                <a:spLocks noChangeAspect="1" noChangeShapeType="1"/>
              </p:cNvSpPr>
              <p:nvPr/>
            </p:nvSpPr>
            <p:spPr bwMode="auto">
              <a:xfrm flipH="1">
                <a:off x="8051" y="6771"/>
                <a:ext cx="78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1" name="Freeform 519"/>
              <p:cNvSpPr>
                <a:spLocks noChangeAspect="1"/>
              </p:cNvSpPr>
              <p:nvPr/>
            </p:nvSpPr>
            <p:spPr bwMode="auto">
              <a:xfrm>
                <a:off x="8040" y="6778"/>
                <a:ext cx="11" cy="1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7" y="1"/>
                  </a:cxn>
                  <a:cxn ang="0">
                    <a:pos x="23" y="2"/>
                  </a:cxn>
                  <a:cxn ang="0">
                    <a:pos x="18" y="5"/>
                  </a:cxn>
                  <a:cxn ang="0">
                    <a:pos x="14" y="8"/>
                  </a:cxn>
                  <a:cxn ang="0">
                    <a:pos x="10" y="12"/>
                  </a:cxn>
                  <a:cxn ang="0">
                    <a:pos x="7" y="16"/>
                  </a:cxn>
                  <a:cxn ang="0">
                    <a:pos x="4" y="20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0" y="36"/>
                  </a:cxn>
                </a:cxnLst>
                <a:rect l="0" t="0" r="r" b="b"/>
                <a:pathLst>
                  <a:path w="33" h="36">
                    <a:moveTo>
                      <a:pt x="33" y="0"/>
                    </a:moveTo>
                    <a:lnTo>
                      <a:pt x="27" y="1"/>
                    </a:lnTo>
                    <a:lnTo>
                      <a:pt x="23" y="2"/>
                    </a:lnTo>
                    <a:lnTo>
                      <a:pt x="18" y="5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7" y="16"/>
                    </a:lnTo>
                    <a:lnTo>
                      <a:pt x="4" y="20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2" name="Line 520"/>
              <p:cNvSpPr>
                <a:spLocks noChangeAspect="1" noChangeShapeType="1"/>
              </p:cNvSpPr>
              <p:nvPr/>
            </p:nvSpPr>
            <p:spPr bwMode="auto">
              <a:xfrm>
                <a:off x="8040" y="6790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3" name="Freeform 521"/>
              <p:cNvSpPr>
                <a:spLocks noChangeAspect="1"/>
              </p:cNvSpPr>
              <p:nvPr/>
            </p:nvSpPr>
            <p:spPr bwMode="auto">
              <a:xfrm>
                <a:off x="8040" y="6808"/>
                <a:ext cx="1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2" y="11"/>
                  </a:cxn>
                  <a:cxn ang="0">
                    <a:pos x="4" y="15"/>
                  </a:cxn>
                  <a:cxn ang="0">
                    <a:pos x="7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1"/>
                  </a:cxn>
                  <a:cxn ang="0">
                    <a:pos x="23" y="33"/>
                  </a:cxn>
                  <a:cxn ang="0">
                    <a:pos x="27" y="35"/>
                  </a:cxn>
                  <a:cxn ang="0">
                    <a:pos x="33" y="35"/>
                  </a:cxn>
                </a:cxnLst>
                <a:rect l="0" t="0" r="r" b="b"/>
                <a:pathLst>
                  <a:path w="33" h="35">
                    <a:moveTo>
                      <a:pt x="0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4" y="15"/>
                    </a:lnTo>
                    <a:lnTo>
                      <a:pt x="7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1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3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4" name="Line 522"/>
              <p:cNvSpPr>
                <a:spLocks noChangeAspect="1" noChangeShapeType="1"/>
              </p:cNvSpPr>
              <p:nvPr/>
            </p:nvSpPr>
            <p:spPr bwMode="auto">
              <a:xfrm>
                <a:off x="8051" y="6819"/>
                <a:ext cx="78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5" name="Freeform 523"/>
              <p:cNvSpPr>
                <a:spLocks noChangeAspect="1"/>
              </p:cNvSpPr>
              <p:nvPr/>
            </p:nvSpPr>
            <p:spPr bwMode="auto">
              <a:xfrm>
                <a:off x="8129" y="6826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2"/>
                  </a:cxn>
                  <a:cxn ang="0">
                    <a:pos x="15" y="4"/>
                  </a:cxn>
                  <a:cxn ang="0">
                    <a:pos x="19" y="7"/>
                  </a:cxn>
                  <a:cxn ang="0">
                    <a:pos x="23" y="11"/>
                  </a:cxn>
                  <a:cxn ang="0">
                    <a:pos x="27" y="15"/>
                  </a:cxn>
                  <a:cxn ang="0">
                    <a:pos x="30" y="21"/>
                  </a:cxn>
                  <a:cxn ang="0">
                    <a:pos x="31" y="25"/>
                  </a:cxn>
                  <a:cxn ang="0">
                    <a:pos x="32" y="30"/>
                  </a:cxn>
                  <a:cxn ang="0">
                    <a:pos x="32" y="35"/>
                  </a:cxn>
                </a:cxnLst>
                <a:rect l="0" t="0" r="r" b="b"/>
                <a:pathLst>
                  <a:path w="32" h="35">
                    <a:moveTo>
                      <a:pt x="0" y="0"/>
                    </a:moveTo>
                    <a:lnTo>
                      <a:pt x="5" y="0"/>
                    </a:lnTo>
                    <a:lnTo>
                      <a:pt x="11" y="2"/>
                    </a:lnTo>
                    <a:lnTo>
                      <a:pt x="15" y="4"/>
                    </a:lnTo>
                    <a:lnTo>
                      <a:pt x="19" y="7"/>
                    </a:lnTo>
                    <a:lnTo>
                      <a:pt x="23" y="11"/>
                    </a:lnTo>
                    <a:lnTo>
                      <a:pt x="27" y="15"/>
                    </a:lnTo>
                    <a:lnTo>
                      <a:pt x="30" y="21"/>
                    </a:lnTo>
                    <a:lnTo>
                      <a:pt x="31" y="25"/>
                    </a:lnTo>
                    <a:lnTo>
                      <a:pt x="32" y="30"/>
                    </a:lnTo>
                    <a:lnTo>
                      <a:pt x="32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6" name="Line 524"/>
              <p:cNvSpPr>
                <a:spLocks noChangeAspect="1" noChangeShapeType="1"/>
              </p:cNvSpPr>
              <p:nvPr/>
            </p:nvSpPr>
            <p:spPr bwMode="auto">
              <a:xfrm>
                <a:off x="8140" y="6838"/>
                <a:ext cx="1" cy="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7" name="Freeform 525"/>
              <p:cNvSpPr>
                <a:spLocks noChangeAspect="1"/>
              </p:cNvSpPr>
              <p:nvPr/>
            </p:nvSpPr>
            <p:spPr bwMode="auto">
              <a:xfrm>
                <a:off x="8060" y="7138"/>
                <a:ext cx="80" cy="80"/>
              </a:xfrm>
              <a:custGeom>
                <a:avLst/>
                <a:gdLst/>
                <a:ahLst/>
                <a:cxnLst>
                  <a:cxn ang="0">
                    <a:pos x="239" y="0"/>
                  </a:cxn>
                  <a:cxn ang="0">
                    <a:pos x="239" y="14"/>
                  </a:cxn>
                  <a:cxn ang="0">
                    <a:pos x="238" y="27"/>
                  </a:cxn>
                  <a:cxn ang="0">
                    <a:pos x="237" y="41"/>
                  </a:cxn>
                  <a:cxn ang="0">
                    <a:pos x="234" y="53"/>
                  </a:cxn>
                  <a:cxn ang="0">
                    <a:pos x="230" y="66"/>
                  </a:cxn>
                  <a:cxn ang="0">
                    <a:pos x="226" y="78"/>
                  </a:cxn>
                  <a:cxn ang="0">
                    <a:pos x="222" y="92"/>
                  </a:cxn>
                  <a:cxn ang="0">
                    <a:pos x="216" y="104"/>
                  </a:cxn>
                  <a:cxn ang="0">
                    <a:pos x="210" y="116"/>
                  </a:cxn>
                  <a:cxn ang="0">
                    <a:pos x="203" y="127"/>
                  </a:cxn>
                  <a:cxn ang="0">
                    <a:pos x="195" y="139"/>
                  </a:cxn>
                  <a:cxn ang="0">
                    <a:pos x="187" y="150"/>
                  </a:cxn>
                  <a:cxn ang="0">
                    <a:pos x="179" y="159"/>
                  </a:cxn>
                  <a:cxn ang="0">
                    <a:pos x="169" y="168"/>
                  </a:cxn>
                  <a:cxn ang="0">
                    <a:pos x="160" y="178"/>
                  </a:cxn>
                  <a:cxn ang="0">
                    <a:pos x="149" y="187"/>
                  </a:cxn>
                  <a:cxn ang="0">
                    <a:pos x="138" y="195"/>
                  </a:cxn>
                  <a:cxn ang="0">
                    <a:pos x="127" y="202"/>
                  </a:cxn>
                  <a:cxn ang="0">
                    <a:pos x="115" y="209"/>
                  </a:cxn>
                  <a:cxn ang="0">
                    <a:pos x="105" y="216"/>
                  </a:cxn>
                  <a:cxn ang="0">
                    <a:pos x="91" y="221"/>
                  </a:cxn>
                  <a:cxn ang="0">
                    <a:pos x="79" y="226"/>
                  </a:cxn>
                  <a:cxn ang="0">
                    <a:pos x="67" y="230"/>
                  </a:cxn>
                  <a:cxn ang="0">
                    <a:pos x="53" y="233"/>
                  </a:cxn>
                  <a:cxn ang="0">
                    <a:pos x="40" y="236"/>
                  </a:cxn>
                  <a:cxn ang="0">
                    <a:pos x="26" y="237"/>
                  </a:cxn>
                  <a:cxn ang="0">
                    <a:pos x="13" y="238"/>
                  </a:cxn>
                  <a:cxn ang="0">
                    <a:pos x="0" y="240"/>
                  </a:cxn>
                </a:cxnLst>
                <a:rect l="0" t="0" r="r" b="b"/>
                <a:pathLst>
                  <a:path w="239" h="240">
                    <a:moveTo>
                      <a:pt x="239" y="0"/>
                    </a:moveTo>
                    <a:lnTo>
                      <a:pt x="239" y="14"/>
                    </a:lnTo>
                    <a:lnTo>
                      <a:pt x="238" y="27"/>
                    </a:lnTo>
                    <a:lnTo>
                      <a:pt x="237" y="41"/>
                    </a:lnTo>
                    <a:lnTo>
                      <a:pt x="234" y="53"/>
                    </a:lnTo>
                    <a:lnTo>
                      <a:pt x="230" y="66"/>
                    </a:lnTo>
                    <a:lnTo>
                      <a:pt x="226" y="78"/>
                    </a:lnTo>
                    <a:lnTo>
                      <a:pt x="222" y="92"/>
                    </a:lnTo>
                    <a:lnTo>
                      <a:pt x="216" y="104"/>
                    </a:lnTo>
                    <a:lnTo>
                      <a:pt x="210" y="116"/>
                    </a:lnTo>
                    <a:lnTo>
                      <a:pt x="203" y="127"/>
                    </a:lnTo>
                    <a:lnTo>
                      <a:pt x="195" y="139"/>
                    </a:lnTo>
                    <a:lnTo>
                      <a:pt x="187" y="150"/>
                    </a:lnTo>
                    <a:lnTo>
                      <a:pt x="179" y="159"/>
                    </a:lnTo>
                    <a:lnTo>
                      <a:pt x="169" y="168"/>
                    </a:lnTo>
                    <a:lnTo>
                      <a:pt x="160" y="178"/>
                    </a:lnTo>
                    <a:lnTo>
                      <a:pt x="149" y="187"/>
                    </a:lnTo>
                    <a:lnTo>
                      <a:pt x="138" y="195"/>
                    </a:lnTo>
                    <a:lnTo>
                      <a:pt x="127" y="202"/>
                    </a:lnTo>
                    <a:lnTo>
                      <a:pt x="115" y="209"/>
                    </a:lnTo>
                    <a:lnTo>
                      <a:pt x="105" y="216"/>
                    </a:lnTo>
                    <a:lnTo>
                      <a:pt x="91" y="221"/>
                    </a:lnTo>
                    <a:lnTo>
                      <a:pt x="79" y="226"/>
                    </a:lnTo>
                    <a:lnTo>
                      <a:pt x="67" y="230"/>
                    </a:lnTo>
                    <a:lnTo>
                      <a:pt x="53" y="233"/>
                    </a:lnTo>
                    <a:lnTo>
                      <a:pt x="40" y="236"/>
                    </a:lnTo>
                    <a:lnTo>
                      <a:pt x="26" y="237"/>
                    </a:lnTo>
                    <a:lnTo>
                      <a:pt x="13" y="238"/>
                    </a:lnTo>
                    <a:lnTo>
                      <a:pt x="0" y="2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8" name="Line 526"/>
              <p:cNvSpPr>
                <a:spLocks noChangeAspect="1" noChangeShapeType="1"/>
              </p:cNvSpPr>
              <p:nvPr/>
            </p:nvSpPr>
            <p:spPr bwMode="auto">
              <a:xfrm flipH="1">
                <a:off x="8000" y="7218"/>
                <a:ext cx="6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9" name="Freeform 527"/>
              <p:cNvSpPr>
                <a:spLocks noChangeAspect="1"/>
              </p:cNvSpPr>
              <p:nvPr/>
            </p:nvSpPr>
            <p:spPr bwMode="auto">
              <a:xfrm>
                <a:off x="7980" y="7197"/>
                <a:ext cx="20" cy="21"/>
              </a:xfrm>
              <a:custGeom>
                <a:avLst/>
                <a:gdLst/>
                <a:ahLst/>
                <a:cxnLst>
                  <a:cxn ang="0">
                    <a:pos x="59" y="61"/>
                  </a:cxn>
                  <a:cxn ang="0">
                    <a:pos x="53" y="59"/>
                  </a:cxn>
                  <a:cxn ang="0">
                    <a:pos x="46" y="58"/>
                  </a:cxn>
                  <a:cxn ang="0">
                    <a:pos x="39" y="57"/>
                  </a:cxn>
                  <a:cxn ang="0">
                    <a:pos x="34" y="54"/>
                  </a:cxn>
                  <a:cxn ang="0">
                    <a:pos x="29" y="51"/>
                  </a:cxn>
                  <a:cxn ang="0">
                    <a:pos x="22" y="47"/>
                  </a:cxn>
                  <a:cxn ang="0">
                    <a:pos x="18" y="43"/>
                  </a:cxn>
                  <a:cxn ang="0">
                    <a:pos x="12" y="38"/>
                  </a:cxn>
                  <a:cxn ang="0">
                    <a:pos x="10" y="33"/>
                  </a:cxn>
                  <a:cxn ang="0">
                    <a:pos x="6" y="26"/>
                  </a:cxn>
                  <a:cxn ang="0">
                    <a:pos x="3" y="20"/>
                  </a:cxn>
                  <a:cxn ang="0">
                    <a:pos x="2" y="14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9" h="61">
                    <a:moveTo>
                      <a:pt x="59" y="61"/>
                    </a:moveTo>
                    <a:lnTo>
                      <a:pt x="53" y="59"/>
                    </a:lnTo>
                    <a:lnTo>
                      <a:pt x="46" y="58"/>
                    </a:lnTo>
                    <a:lnTo>
                      <a:pt x="39" y="57"/>
                    </a:lnTo>
                    <a:lnTo>
                      <a:pt x="34" y="54"/>
                    </a:lnTo>
                    <a:lnTo>
                      <a:pt x="29" y="51"/>
                    </a:lnTo>
                    <a:lnTo>
                      <a:pt x="22" y="47"/>
                    </a:lnTo>
                    <a:lnTo>
                      <a:pt x="18" y="43"/>
                    </a:lnTo>
                    <a:lnTo>
                      <a:pt x="12" y="38"/>
                    </a:lnTo>
                    <a:lnTo>
                      <a:pt x="10" y="33"/>
                    </a:lnTo>
                    <a:lnTo>
                      <a:pt x="6" y="26"/>
                    </a:lnTo>
                    <a:lnTo>
                      <a:pt x="3" y="20"/>
                    </a:lnTo>
                    <a:lnTo>
                      <a:pt x="2" y="14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0" name="Line 528"/>
              <p:cNvSpPr>
                <a:spLocks noChangeAspect="1" noChangeShapeType="1"/>
              </p:cNvSpPr>
              <p:nvPr/>
            </p:nvSpPr>
            <p:spPr bwMode="auto">
              <a:xfrm flipV="1">
                <a:off x="7980" y="7010"/>
                <a:ext cx="1" cy="18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1" name="Freeform 529"/>
              <p:cNvSpPr>
                <a:spLocks noChangeAspect="1"/>
              </p:cNvSpPr>
              <p:nvPr/>
            </p:nvSpPr>
            <p:spPr bwMode="auto">
              <a:xfrm>
                <a:off x="7881" y="6910"/>
                <a:ext cx="99" cy="100"/>
              </a:xfrm>
              <a:custGeom>
                <a:avLst/>
                <a:gdLst/>
                <a:ahLst/>
                <a:cxnLst>
                  <a:cxn ang="0">
                    <a:pos x="299" y="299"/>
                  </a:cxn>
                  <a:cxn ang="0">
                    <a:pos x="298" y="284"/>
                  </a:cxn>
                  <a:cxn ang="0">
                    <a:pos x="298" y="269"/>
                  </a:cxn>
                  <a:cxn ang="0">
                    <a:pos x="295" y="256"/>
                  </a:cxn>
                  <a:cxn ang="0">
                    <a:pos x="293" y="241"/>
                  </a:cxn>
                  <a:cxn ang="0">
                    <a:pos x="290" y="226"/>
                  </a:cxn>
                  <a:cxn ang="0">
                    <a:pos x="286" y="213"/>
                  </a:cxn>
                  <a:cxn ang="0">
                    <a:pos x="282" y="198"/>
                  </a:cxn>
                  <a:cxn ang="0">
                    <a:pos x="276" y="184"/>
                  </a:cxn>
                  <a:cxn ang="0">
                    <a:pos x="270" y="171"/>
                  </a:cxn>
                  <a:cxn ang="0">
                    <a:pos x="263" y="157"/>
                  </a:cxn>
                  <a:cxn ang="0">
                    <a:pos x="256" y="145"/>
                  </a:cxn>
                  <a:cxn ang="0">
                    <a:pos x="248" y="133"/>
                  </a:cxn>
                  <a:cxn ang="0">
                    <a:pos x="240" y="121"/>
                  </a:cxn>
                  <a:cxn ang="0">
                    <a:pos x="231" y="109"/>
                  </a:cxn>
                  <a:cxn ang="0">
                    <a:pos x="221" y="98"/>
                  </a:cxn>
                  <a:cxn ang="0">
                    <a:pos x="212" y="87"/>
                  </a:cxn>
                  <a:cxn ang="0">
                    <a:pos x="201" y="77"/>
                  </a:cxn>
                  <a:cxn ang="0">
                    <a:pos x="189" y="67"/>
                  </a:cxn>
                  <a:cxn ang="0">
                    <a:pos x="178" y="59"/>
                  </a:cxn>
                  <a:cxn ang="0">
                    <a:pos x="166" y="50"/>
                  </a:cxn>
                  <a:cxn ang="0">
                    <a:pos x="154" y="42"/>
                  </a:cxn>
                  <a:cxn ang="0">
                    <a:pos x="140" y="35"/>
                  </a:cxn>
                  <a:cxn ang="0">
                    <a:pos x="128" y="28"/>
                  </a:cxn>
                  <a:cxn ang="0">
                    <a:pos x="115" y="23"/>
                  </a:cxn>
                  <a:cxn ang="0">
                    <a:pos x="100" y="17"/>
                  </a:cxn>
                  <a:cxn ang="0">
                    <a:pos x="87" y="12"/>
                  </a:cxn>
                  <a:cxn ang="0">
                    <a:pos x="73" y="9"/>
                  </a:cxn>
                  <a:cxn ang="0">
                    <a:pos x="58" y="5"/>
                  </a:cxn>
                  <a:cxn ang="0">
                    <a:pos x="43" y="3"/>
                  </a:cxn>
                  <a:cxn ang="0">
                    <a:pos x="29" y="1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299" h="299">
                    <a:moveTo>
                      <a:pt x="299" y="299"/>
                    </a:moveTo>
                    <a:lnTo>
                      <a:pt x="298" y="284"/>
                    </a:lnTo>
                    <a:lnTo>
                      <a:pt x="298" y="269"/>
                    </a:lnTo>
                    <a:lnTo>
                      <a:pt x="295" y="256"/>
                    </a:lnTo>
                    <a:lnTo>
                      <a:pt x="293" y="241"/>
                    </a:lnTo>
                    <a:lnTo>
                      <a:pt x="290" y="226"/>
                    </a:lnTo>
                    <a:lnTo>
                      <a:pt x="286" y="213"/>
                    </a:lnTo>
                    <a:lnTo>
                      <a:pt x="282" y="198"/>
                    </a:lnTo>
                    <a:lnTo>
                      <a:pt x="276" y="184"/>
                    </a:lnTo>
                    <a:lnTo>
                      <a:pt x="270" y="171"/>
                    </a:lnTo>
                    <a:lnTo>
                      <a:pt x="263" y="157"/>
                    </a:lnTo>
                    <a:lnTo>
                      <a:pt x="256" y="145"/>
                    </a:lnTo>
                    <a:lnTo>
                      <a:pt x="248" y="133"/>
                    </a:lnTo>
                    <a:lnTo>
                      <a:pt x="240" y="121"/>
                    </a:lnTo>
                    <a:lnTo>
                      <a:pt x="231" y="109"/>
                    </a:lnTo>
                    <a:lnTo>
                      <a:pt x="221" y="98"/>
                    </a:lnTo>
                    <a:lnTo>
                      <a:pt x="212" y="87"/>
                    </a:lnTo>
                    <a:lnTo>
                      <a:pt x="201" y="77"/>
                    </a:lnTo>
                    <a:lnTo>
                      <a:pt x="189" y="67"/>
                    </a:lnTo>
                    <a:lnTo>
                      <a:pt x="178" y="59"/>
                    </a:lnTo>
                    <a:lnTo>
                      <a:pt x="166" y="50"/>
                    </a:lnTo>
                    <a:lnTo>
                      <a:pt x="154" y="42"/>
                    </a:lnTo>
                    <a:lnTo>
                      <a:pt x="140" y="35"/>
                    </a:lnTo>
                    <a:lnTo>
                      <a:pt x="128" y="28"/>
                    </a:lnTo>
                    <a:lnTo>
                      <a:pt x="115" y="23"/>
                    </a:lnTo>
                    <a:lnTo>
                      <a:pt x="100" y="17"/>
                    </a:lnTo>
                    <a:lnTo>
                      <a:pt x="87" y="12"/>
                    </a:lnTo>
                    <a:lnTo>
                      <a:pt x="73" y="9"/>
                    </a:lnTo>
                    <a:lnTo>
                      <a:pt x="58" y="5"/>
                    </a:lnTo>
                    <a:lnTo>
                      <a:pt x="43" y="3"/>
                    </a:lnTo>
                    <a:lnTo>
                      <a:pt x="29" y="1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2" name="Line 530"/>
              <p:cNvSpPr>
                <a:spLocks noChangeAspect="1" noChangeShapeType="1"/>
              </p:cNvSpPr>
              <p:nvPr/>
            </p:nvSpPr>
            <p:spPr bwMode="auto">
              <a:xfrm flipH="1">
                <a:off x="7829" y="6910"/>
                <a:ext cx="5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3" name="Freeform 531"/>
              <p:cNvSpPr>
                <a:spLocks noChangeAspect="1"/>
              </p:cNvSpPr>
              <p:nvPr/>
            </p:nvSpPr>
            <p:spPr bwMode="auto">
              <a:xfrm>
                <a:off x="7809" y="6890"/>
                <a:ext cx="20" cy="20"/>
              </a:xfrm>
              <a:custGeom>
                <a:avLst/>
                <a:gdLst/>
                <a:ahLst/>
                <a:cxnLst>
                  <a:cxn ang="0">
                    <a:pos x="59" y="61"/>
                  </a:cxn>
                  <a:cxn ang="0">
                    <a:pos x="52" y="61"/>
                  </a:cxn>
                  <a:cxn ang="0">
                    <a:pos x="46" y="60"/>
                  </a:cxn>
                  <a:cxn ang="0">
                    <a:pos x="39" y="57"/>
                  </a:cxn>
                  <a:cxn ang="0">
                    <a:pos x="34" y="54"/>
                  </a:cxn>
                  <a:cxn ang="0">
                    <a:pos x="27" y="52"/>
                  </a:cxn>
                  <a:cxn ang="0">
                    <a:pos x="21" y="48"/>
                  </a:cxn>
                  <a:cxn ang="0">
                    <a:pos x="17" y="44"/>
                  </a:cxn>
                  <a:cxn ang="0">
                    <a:pos x="12" y="38"/>
                  </a:cxn>
                  <a:cxn ang="0">
                    <a:pos x="8" y="33"/>
                  </a:cxn>
                  <a:cxn ang="0">
                    <a:pos x="5" y="27"/>
                  </a:cxn>
                  <a:cxn ang="0">
                    <a:pos x="3" y="21"/>
                  </a:cxn>
                  <a:cxn ang="0">
                    <a:pos x="1" y="14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9" h="61">
                    <a:moveTo>
                      <a:pt x="59" y="61"/>
                    </a:moveTo>
                    <a:lnTo>
                      <a:pt x="52" y="61"/>
                    </a:lnTo>
                    <a:lnTo>
                      <a:pt x="46" y="60"/>
                    </a:lnTo>
                    <a:lnTo>
                      <a:pt x="39" y="57"/>
                    </a:lnTo>
                    <a:lnTo>
                      <a:pt x="34" y="54"/>
                    </a:lnTo>
                    <a:lnTo>
                      <a:pt x="27" y="52"/>
                    </a:lnTo>
                    <a:lnTo>
                      <a:pt x="21" y="48"/>
                    </a:lnTo>
                    <a:lnTo>
                      <a:pt x="17" y="44"/>
                    </a:lnTo>
                    <a:lnTo>
                      <a:pt x="12" y="38"/>
                    </a:lnTo>
                    <a:lnTo>
                      <a:pt x="8" y="33"/>
                    </a:lnTo>
                    <a:lnTo>
                      <a:pt x="5" y="27"/>
                    </a:lnTo>
                    <a:lnTo>
                      <a:pt x="3" y="21"/>
                    </a:lnTo>
                    <a:lnTo>
                      <a:pt x="1" y="14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4" name="Line 532"/>
              <p:cNvSpPr>
                <a:spLocks noChangeAspect="1" noChangeShapeType="1"/>
              </p:cNvSpPr>
              <p:nvPr/>
            </p:nvSpPr>
            <p:spPr bwMode="auto">
              <a:xfrm flipV="1">
                <a:off x="7809" y="6839"/>
                <a:ext cx="1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5" name="Freeform 533"/>
              <p:cNvSpPr>
                <a:spLocks noChangeAspect="1"/>
              </p:cNvSpPr>
              <p:nvPr/>
            </p:nvSpPr>
            <p:spPr bwMode="auto">
              <a:xfrm>
                <a:off x="7809" y="6827"/>
                <a:ext cx="11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1"/>
                  </a:cxn>
                  <a:cxn ang="0">
                    <a:pos x="1" y="26"/>
                  </a:cxn>
                  <a:cxn ang="0">
                    <a:pos x="3" y="20"/>
                  </a:cxn>
                  <a:cxn ang="0">
                    <a:pos x="5" y="16"/>
                  </a:cxn>
                  <a:cxn ang="0">
                    <a:pos x="9" y="12"/>
                  </a:cxn>
                  <a:cxn ang="0">
                    <a:pos x="12" y="8"/>
                  </a:cxn>
                  <a:cxn ang="0">
                    <a:pos x="17" y="5"/>
                  </a:cxn>
                  <a:cxn ang="0">
                    <a:pos x="21" y="3"/>
                  </a:cxn>
                  <a:cxn ang="0">
                    <a:pos x="27" y="1"/>
                  </a:cxn>
                  <a:cxn ang="0">
                    <a:pos x="32" y="0"/>
                  </a:cxn>
                </a:cxnLst>
                <a:rect l="0" t="0" r="r" b="b"/>
                <a:pathLst>
                  <a:path w="32" h="36">
                    <a:moveTo>
                      <a:pt x="0" y="36"/>
                    </a:move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5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6" name="Line 534"/>
              <p:cNvSpPr>
                <a:spLocks noChangeAspect="1" noChangeShapeType="1"/>
              </p:cNvSpPr>
              <p:nvPr/>
            </p:nvSpPr>
            <p:spPr bwMode="auto">
              <a:xfrm flipV="1">
                <a:off x="7820" y="6819"/>
                <a:ext cx="9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7" name="Freeform 535"/>
              <p:cNvSpPr>
                <a:spLocks noChangeAspect="1"/>
              </p:cNvSpPr>
              <p:nvPr/>
            </p:nvSpPr>
            <p:spPr bwMode="auto">
              <a:xfrm>
                <a:off x="7910" y="6808"/>
                <a:ext cx="10" cy="1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5" y="35"/>
                  </a:cxn>
                  <a:cxn ang="0">
                    <a:pos x="10" y="33"/>
                  </a:cxn>
                  <a:cxn ang="0">
                    <a:pos x="14" y="31"/>
                  </a:cxn>
                  <a:cxn ang="0">
                    <a:pos x="20" y="28"/>
                  </a:cxn>
                  <a:cxn ang="0">
                    <a:pos x="22" y="24"/>
                  </a:cxn>
                  <a:cxn ang="0">
                    <a:pos x="26" y="20"/>
                  </a:cxn>
                  <a:cxn ang="0">
                    <a:pos x="29" y="15"/>
                  </a:cxn>
                  <a:cxn ang="0">
                    <a:pos x="30" y="11"/>
                  </a:cxn>
                  <a:cxn ang="0">
                    <a:pos x="32" y="5"/>
                  </a:cxn>
                  <a:cxn ang="0">
                    <a:pos x="32" y="0"/>
                  </a:cxn>
                </a:cxnLst>
                <a:rect l="0" t="0" r="r" b="b"/>
                <a:pathLst>
                  <a:path w="32" h="35">
                    <a:moveTo>
                      <a:pt x="0" y="35"/>
                    </a:moveTo>
                    <a:lnTo>
                      <a:pt x="5" y="35"/>
                    </a:lnTo>
                    <a:lnTo>
                      <a:pt x="10" y="33"/>
                    </a:lnTo>
                    <a:lnTo>
                      <a:pt x="14" y="31"/>
                    </a:lnTo>
                    <a:lnTo>
                      <a:pt x="20" y="28"/>
                    </a:lnTo>
                    <a:lnTo>
                      <a:pt x="22" y="24"/>
                    </a:lnTo>
                    <a:lnTo>
                      <a:pt x="26" y="20"/>
                    </a:lnTo>
                    <a:lnTo>
                      <a:pt x="29" y="15"/>
                    </a:lnTo>
                    <a:lnTo>
                      <a:pt x="30" y="11"/>
                    </a:lnTo>
                    <a:lnTo>
                      <a:pt x="32" y="5"/>
                    </a:lnTo>
                    <a:lnTo>
                      <a:pt x="3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8" name="Line 536"/>
              <p:cNvSpPr>
                <a:spLocks noChangeAspect="1" noChangeShapeType="1"/>
              </p:cNvSpPr>
              <p:nvPr/>
            </p:nvSpPr>
            <p:spPr bwMode="auto">
              <a:xfrm flipV="1">
                <a:off x="7920" y="6790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9" name="Freeform 537"/>
              <p:cNvSpPr>
                <a:spLocks noChangeAspect="1"/>
              </p:cNvSpPr>
              <p:nvPr/>
            </p:nvSpPr>
            <p:spPr bwMode="auto">
              <a:xfrm>
                <a:off x="7910" y="6778"/>
                <a:ext cx="10" cy="12"/>
              </a:xfrm>
              <a:custGeom>
                <a:avLst/>
                <a:gdLst/>
                <a:ahLst/>
                <a:cxnLst>
                  <a:cxn ang="0">
                    <a:pos x="32" y="36"/>
                  </a:cxn>
                  <a:cxn ang="0">
                    <a:pos x="32" y="31"/>
                  </a:cxn>
                  <a:cxn ang="0">
                    <a:pos x="30" y="25"/>
                  </a:cxn>
                  <a:cxn ang="0">
                    <a:pos x="29" y="20"/>
                  </a:cxn>
                  <a:cxn ang="0">
                    <a:pos x="26" y="16"/>
                  </a:cxn>
                  <a:cxn ang="0">
                    <a:pos x="22" y="12"/>
                  </a:cxn>
                  <a:cxn ang="0">
                    <a:pos x="20" y="8"/>
                  </a:cxn>
                  <a:cxn ang="0">
                    <a:pos x="14" y="5"/>
                  </a:cxn>
                  <a:cxn ang="0">
                    <a:pos x="10" y="2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32" h="36">
                    <a:moveTo>
                      <a:pt x="32" y="36"/>
                    </a:moveTo>
                    <a:lnTo>
                      <a:pt x="32" y="31"/>
                    </a:lnTo>
                    <a:lnTo>
                      <a:pt x="30" y="25"/>
                    </a:lnTo>
                    <a:lnTo>
                      <a:pt x="29" y="20"/>
                    </a:lnTo>
                    <a:lnTo>
                      <a:pt x="26" y="16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4" y="5"/>
                    </a:lnTo>
                    <a:lnTo>
                      <a:pt x="10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0" name="Line 5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20" y="6770"/>
                <a:ext cx="9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1" name="Freeform 539"/>
              <p:cNvSpPr>
                <a:spLocks noChangeAspect="1"/>
              </p:cNvSpPr>
              <p:nvPr/>
            </p:nvSpPr>
            <p:spPr bwMode="auto">
              <a:xfrm>
                <a:off x="7809" y="6758"/>
                <a:ext cx="11" cy="12"/>
              </a:xfrm>
              <a:custGeom>
                <a:avLst/>
                <a:gdLst/>
                <a:ahLst/>
                <a:cxnLst>
                  <a:cxn ang="0">
                    <a:pos x="32" y="37"/>
                  </a:cxn>
                  <a:cxn ang="0">
                    <a:pos x="27" y="35"/>
                  </a:cxn>
                  <a:cxn ang="0">
                    <a:pos x="21" y="34"/>
                  </a:cxn>
                  <a:cxn ang="0">
                    <a:pos x="17" y="31"/>
                  </a:cxn>
                  <a:cxn ang="0">
                    <a:pos x="12" y="29"/>
                  </a:cxn>
                  <a:cxn ang="0">
                    <a:pos x="9" y="25"/>
                  </a:cxn>
                  <a:cxn ang="0">
                    <a:pos x="5" y="21"/>
                  </a:cxn>
                  <a:cxn ang="0">
                    <a:pos x="3" y="17"/>
                  </a:cxn>
                  <a:cxn ang="0">
                    <a:pos x="1" y="11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2" h="37">
                    <a:moveTo>
                      <a:pt x="32" y="37"/>
                    </a:moveTo>
                    <a:lnTo>
                      <a:pt x="27" y="35"/>
                    </a:lnTo>
                    <a:lnTo>
                      <a:pt x="21" y="34"/>
                    </a:lnTo>
                    <a:lnTo>
                      <a:pt x="17" y="31"/>
                    </a:lnTo>
                    <a:lnTo>
                      <a:pt x="12" y="29"/>
                    </a:lnTo>
                    <a:lnTo>
                      <a:pt x="9" y="25"/>
                    </a:lnTo>
                    <a:lnTo>
                      <a:pt x="5" y="21"/>
                    </a:lnTo>
                    <a:lnTo>
                      <a:pt x="3" y="17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2" name="Line 540"/>
              <p:cNvSpPr>
                <a:spLocks noChangeAspect="1" noChangeShapeType="1"/>
              </p:cNvSpPr>
              <p:nvPr/>
            </p:nvSpPr>
            <p:spPr bwMode="auto">
              <a:xfrm flipV="1">
                <a:off x="7809" y="6680"/>
                <a:ext cx="1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3" name="Freeform 541"/>
              <p:cNvSpPr>
                <a:spLocks noChangeAspect="1"/>
              </p:cNvSpPr>
              <p:nvPr/>
            </p:nvSpPr>
            <p:spPr bwMode="auto">
              <a:xfrm>
                <a:off x="7809" y="6668"/>
                <a:ext cx="11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1"/>
                  </a:cxn>
                  <a:cxn ang="0">
                    <a:pos x="1" y="26"/>
                  </a:cxn>
                  <a:cxn ang="0">
                    <a:pos x="3" y="20"/>
                  </a:cxn>
                  <a:cxn ang="0">
                    <a:pos x="5" y="16"/>
                  </a:cxn>
                  <a:cxn ang="0">
                    <a:pos x="9" y="12"/>
                  </a:cxn>
                  <a:cxn ang="0">
                    <a:pos x="12" y="8"/>
                  </a:cxn>
                  <a:cxn ang="0">
                    <a:pos x="17" y="5"/>
                  </a:cxn>
                  <a:cxn ang="0">
                    <a:pos x="21" y="3"/>
                  </a:cxn>
                  <a:cxn ang="0">
                    <a:pos x="27" y="1"/>
                  </a:cxn>
                  <a:cxn ang="0">
                    <a:pos x="32" y="0"/>
                  </a:cxn>
                </a:cxnLst>
                <a:rect l="0" t="0" r="r" b="b"/>
                <a:pathLst>
                  <a:path w="32" h="36">
                    <a:moveTo>
                      <a:pt x="0" y="36"/>
                    </a:move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5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4" name="Freeform 542"/>
              <p:cNvSpPr>
                <a:spLocks noChangeAspect="1"/>
              </p:cNvSpPr>
              <p:nvPr/>
            </p:nvSpPr>
            <p:spPr bwMode="auto">
              <a:xfrm>
                <a:off x="6413" y="4266"/>
                <a:ext cx="11" cy="12"/>
              </a:xfrm>
              <a:custGeom>
                <a:avLst/>
                <a:gdLst/>
                <a:ahLst/>
                <a:cxnLst>
                  <a:cxn ang="0">
                    <a:pos x="35" y="36"/>
                  </a:cxn>
                  <a:cxn ang="0">
                    <a:pos x="35" y="31"/>
                  </a:cxn>
                  <a:cxn ang="0">
                    <a:pos x="34" y="25"/>
                  </a:cxn>
                  <a:cxn ang="0">
                    <a:pos x="32" y="21"/>
                  </a:cxn>
                  <a:cxn ang="0">
                    <a:pos x="30" y="16"/>
                  </a:cxn>
                  <a:cxn ang="0">
                    <a:pos x="27" y="12"/>
                  </a:cxn>
                  <a:cxn ang="0">
                    <a:pos x="23" y="9"/>
                  </a:cxn>
                  <a:cxn ang="0">
                    <a:pos x="19" y="5"/>
                  </a:cxn>
                  <a:cxn ang="0">
                    <a:pos x="15" y="4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36">
                    <a:moveTo>
                      <a:pt x="35" y="36"/>
                    </a:moveTo>
                    <a:lnTo>
                      <a:pt x="35" y="31"/>
                    </a:lnTo>
                    <a:lnTo>
                      <a:pt x="34" y="25"/>
                    </a:lnTo>
                    <a:lnTo>
                      <a:pt x="32" y="21"/>
                    </a:lnTo>
                    <a:lnTo>
                      <a:pt x="30" y="16"/>
                    </a:lnTo>
                    <a:lnTo>
                      <a:pt x="27" y="12"/>
                    </a:lnTo>
                    <a:lnTo>
                      <a:pt x="23" y="9"/>
                    </a:lnTo>
                    <a:lnTo>
                      <a:pt x="19" y="5"/>
                    </a:lnTo>
                    <a:lnTo>
                      <a:pt x="15" y="4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5" name="Line 543"/>
              <p:cNvSpPr>
                <a:spLocks noChangeAspect="1" noChangeShapeType="1"/>
              </p:cNvSpPr>
              <p:nvPr/>
            </p:nvSpPr>
            <p:spPr bwMode="auto">
              <a:xfrm>
                <a:off x="6385" y="4266"/>
                <a:ext cx="2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6" name="Line 544"/>
              <p:cNvSpPr>
                <a:spLocks noChangeAspect="1" noChangeShapeType="1"/>
              </p:cNvSpPr>
              <p:nvPr/>
            </p:nvSpPr>
            <p:spPr bwMode="auto">
              <a:xfrm flipV="1">
                <a:off x="6221" y="4266"/>
                <a:ext cx="16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7" name="Freeform 545"/>
              <p:cNvSpPr>
                <a:spLocks noChangeAspect="1"/>
              </p:cNvSpPr>
              <p:nvPr/>
            </p:nvSpPr>
            <p:spPr bwMode="auto">
              <a:xfrm>
                <a:off x="5866" y="4310"/>
                <a:ext cx="355" cy="462"/>
              </a:xfrm>
              <a:custGeom>
                <a:avLst/>
                <a:gdLst/>
                <a:ahLst/>
                <a:cxnLst>
                  <a:cxn ang="0">
                    <a:pos x="1065" y="0"/>
                  </a:cxn>
                  <a:cxn ang="0">
                    <a:pos x="1033" y="9"/>
                  </a:cxn>
                  <a:cxn ang="0">
                    <a:pos x="1002" y="19"/>
                  </a:cxn>
                  <a:cxn ang="0">
                    <a:pos x="970" y="28"/>
                  </a:cxn>
                  <a:cxn ang="0">
                    <a:pos x="939" y="40"/>
                  </a:cxn>
                  <a:cxn ang="0">
                    <a:pos x="908" y="51"/>
                  </a:cxn>
                  <a:cxn ang="0">
                    <a:pos x="878" y="64"/>
                  </a:cxn>
                  <a:cxn ang="0">
                    <a:pos x="847" y="76"/>
                  </a:cxn>
                  <a:cxn ang="0">
                    <a:pos x="817" y="91"/>
                  </a:cxn>
                  <a:cxn ang="0">
                    <a:pos x="788" y="106"/>
                  </a:cxn>
                  <a:cxn ang="0">
                    <a:pos x="758" y="121"/>
                  </a:cxn>
                  <a:cxn ang="0">
                    <a:pos x="730" y="137"/>
                  </a:cxn>
                  <a:cxn ang="0">
                    <a:pos x="702" y="153"/>
                  </a:cxn>
                  <a:cxn ang="0">
                    <a:pos x="673" y="171"/>
                  </a:cxn>
                  <a:cxn ang="0">
                    <a:pos x="645" y="188"/>
                  </a:cxn>
                  <a:cxn ang="0">
                    <a:pos x="618" y="207"/>
                  </a:cxn>
                  <a:cxn ang="0">
                    <a:pos x="591" y="226"/>
                  </a:cxn>
                  <a:cxn ang="0">
                    <a:pos x="564" y="246"/>
                  </a:cxn>
                  <a:cxn ang="0">
                    <a:pos x="539" y="266"/>
                  </a:cxn>
                  <a:cxn ang="0">
                    <a:pos x="513" y="286"/>
                  </a:cxn>
                  <a:cxn ang="0">
                    <a:pos x="489" y="308"/>
                  </a:cxn>
                  <a:cxn ang="0">
                    <a:pos x="463" y="331"/>
                  </a:cxn>
                  <a:cxn ang="0">
                    <a:pos x="440" y="352"/>
                  </a:cxn>
                  <a:cxn ang="0">
                    <a:pos x="416" y="377"/>
                  </a:cxn>
                  <a:cxn ang="0">
                    <a:pos x="393" y="399"/>
                  </a:cxn>
                  <a:cxn ang="0">
                    <a:pos x="370" y="424"/>
                  </a:cxn>
                  <a:cxn ang="0">
                    <a:pos x="349" y="449"/>
                  </a:cxn>
                  <a:cxn ang="0">
                    <a:pos x="327" y="473"/>
                  </a:cxn>
                  <a:cxn ang="0">
                    <a:pos x="307" y="499"/>
                  </a:cxn>
                  <a:cxn ang="0">
                    <a:pos x="287" y="526"/>
                  </a:cxn>
                  <a:cxn ang="0">
                    <a:pos x="268" y="553"/>
                  </a:cxn>
                  <a:cxn ang="0">
                    <a:pos x="249" y="580"/>
                  </a:cxn>
                  <a:cxn ang="0">
                    <a:pos x="230" y="607"/>
                  </a:cxn>
                  <a:cxn ang="0">
                    <a:pos x="213" y="635"/>
                  </a:cxn>
                  <a:cxn ang="0">
                    <a:pos x="195" y="663"/>
                  </a:cxn>
                  <a:cxn ang="0">
                    <a:pos x="179" y="691"/>
                  </a:cxn>
                  <a:cxn ang="0">
                    <a:pos x="164" y="721"/>
                  </a:cxn>
                  <a:cxn ang="0">
                    <a:pos x="150" y="751"/>
                  </a:cxn>
                  <a:cxn ang="0">
                    <a:pos x="135" y="780"/>
                  </a:cxn>
                  <a:cxn ang="0">
                    <a:pos x="121" y="810"/>
                  </a:cxn>
                  <a:cxn ang="0">
                    <a:pos x="108" y="841"/>
                  </a:cxn>
                  <a:cxn ang="0">
                    <a:pos x="96" y="870"/>
                  </a:cxn>
                  <a:cxn ang="0">
                    <a:pos x="85" y="901"/>
                  </a:cxn>
                  <a:cxn ang="0">
                    <a:pos x="74" y="932"/>
                  </a:cxn>
                  <a:cxn ang="0">
                    <a:pos x="63" y="965"/>
                  </a:cxn>
                  <a:cxn ang="0">
                    <a:pos x="54" y="996"/>
                  </a:cxn>
                  <a:cxn ang="0">
                    <a:pos x="46" y="1028"/>
                  </a:cxn>
                  <a:cxn ang="0">
                    <a:pos x="38" y="1060"/>
                  </a:cxn>
                  <a:cxn ang="0">
                    <a:pos x="31" y="1092"/>
                  </a:cxn>
                  <a:cxn ang="0">
                    <a:pos x="24" y="1125"/>
                  </a:cxn>
                  <a:cxn ang="0">
                    <a:pos x="19" y="1157"/>
                  </a:cxn>
                  <a:cxn ang="0">
                    <a:pos x="14" y="1189"/>
                  </a:cxn>
                  <a:cxn ang="0">
                    <a:pos x="10" y="1222"/>
                  </a:cxn>
                  <a:cxn ang="0">
                    <a:pos x="7" y="1255"/>
                  </a:cxn>
                  <a:cxn ang="0">
                    <a:pos x="4" y="1288"/>
                  </a:cxn>
                  <a:cxn ang="0">
                    <a:pos x="1" y="1321"/>
                  </a:cxn>
                  <a:cxn ang="0">
                    <a:pos x="0" y="1354"/>
                  </a:cxn>
                  <a:cxn ang="0">
                    <a:pos x="0" y="1387"/>
                  </a:cxn>
                </a:cxnLst>
                <a:rect l="0" t="0" r="r" b="b"/>
                <a:pathLst>
                  <a:path w="1065" h="1387">
                    <a:moveTo>
                      <a:pt x="1065" y="0"/>
                    </a:moveTo>
                    <a:lnTo>
                      <a:pt x="1033" y="9"/>
                    </a:lnTo>
                    <a:lnTo>
                      <a:pt x="1002" y="19"/>
                    </a:lnTo>
                    <a:lnTo>
                      <a:pt x="970" y="28"/>
                    </a:lnTo>
                    <a:lnTo>
                      <a:pt x="939" y="40"/>
                    </a:lnTo>
                    <a:lnTo>
                      <a:pt x="908" y="51"/>
                    </a:lnTo>
                    <a:lnTo>
                      <a:pt x="878" y="64"/>
                    </a:lnTo>
                    <a:lnTo>
                      <a:pt x="847" y="76"/>
                    </a:lnTo>
                    <a:lnTo>
                      <a:pt x="817" y="91"/>
                    </a:lnTo>
                    <a:lnTo>
                      <a:pt x="788" y="106"/>
                    </a:lnTo>
                    <a:lnTo>
                      <a:pt x="758" y="121"/>
                    </a:lnTo>
                    <a:lnTo>
                      <a:pt x="730" y="137"/>
                    </a:lnTo>
                    <a:lnTo>
                      <a:pt x="702" y="153"/>
                    </a:lnTo>
                    <a:lnTo>
                      <a:pt x="673" y="171"/>
                    </a:lnTo>
                    <a:lnTo>
                      <a:pt x="645" y="188"/>
                    </a:lnTo>
                    <a:lnTo>
                      <a:pt x="618" y="207"/>
                    </a:lnTo>
                    <a:lnTo>
                      <a:pt x="591" y="226"/>
                    </a:lnTo>
                    <a:lnTo>
                      <a:pt x="564" y="246"/>
                    </a:lnTo>
                    <a:lnTo>
                      <a:pt x="539" y="266"/>
                    </a:lnTo>
                    <a:lnTo>
                      <a:pt x="513" y="286"/>
                    </a:lnTo>
                    <a:lnTo>
                      <a:pt x="489" y="308"/>
                    </a:lnTo>
                    <a:lnTo>
                      <a:pt x="463" y="331"/>
                    </a:lnTo>
                    <a:lnTo>
                      <a:pt x="440" y="352"/>
                    </a:lnTo>
                    <a:lnTo>
                      <a:pt x="416" y="377"/>
                    </a:lnTo>
                    <a:lnTo>
                      <a:pt x="393" y="399"/>
                    </a:lnTo>
                    <a:lnTo>
                      <a:pt x="370" y="424"/>
                    </a:lnTo>
                    <a:lnTo>
                      <a:pt x="349" y="449"/>
                    </a:lnTo>
                    <a:lnTo>
                      <a:pt x="327" y="473"/>
                    </a:lnTo>
                    <a:lnTo>
                      <a:pt x="307" y="499"/>
                    </a:lnTo>
                    <a:lnTo>
                      <a:pt x="287" y="526"/>
                    </a:lnTo>
                    <a:lnTo>
                      <a:pt x="268" y="553"/>
                    </a:lnTo>
                    <a:lnTo>
                      <a:pt x="249" y="580"/>
                    </a:lnTo>
                    <a:lnTo>
                      <a:pt x="230" y="607"/>
                    </a:lnTo>
                    <a:lnTo>
                      <a:pt x="213" y="635"/>
                    </a:lnTo>
                    <a:lnTo>
                      <a:pt x="195" y="663"/>
                    </a:lnTo>
                    <a:lnTo>
                      <a:pt x="179" y="691"/>
                    </a:lnTo>
                    <a:lnTo>
                      <a:pt x="164" y="721"/>
                    </a:lnTo>
                    <a:lnTo>
                      <a:pt x="150" y="751"/>
                    </a:lnTo>
                    <a:lnTo>
                      <a:pt x="135" y="780"/>
                    </a:lnTo>
                    <a:lnTo>
                      <a:pt x="121" y="810"/>
                    </a:lnTo>
                    <a:lnTo>
                      <a:pt x="108" y="841"/>
                    </a:lnTo>
                    <a:lnTo>
                      <a:pt x="96" y="870"/>
                    </a:lnTo>
                    <a:lnTo>
                      <a:pt x="85" y="901"/>
                    </a:lnTo>
                    <a:lnTo>
                      <a:pt x="74" y="932"/>
                    </a:lnTo>
                    <a:lnTo>
                      <a:pt x="63" y="965"/>
                    </a:lnTo>
                    <a:lnTo>
                      <a:pt x="54" y="996"/>
                    </a:lnTo>
                    <a:lnTo>
                      <a:pt x="46" y="1028"/>
                    </a:lnTo>
                    <a:lnTo>
                      <a:pt x="38" y="1060"/>
                    </a:lnTo>
                    <a:lnTo>
                      <a:pt x="31" y="1092"/>
                    </a:lnTo>
                    <a:lnTo>
                      <a:pt x="24" y="1125"/>
                    </a:lnTo>
                    <a:lnTo>
                      <a:pt x="19" y="1157"/>
                    </a:lnTo>
                    <a:lnTo>
                      <a:pt x="14" y="1189"/>
                    </a:lnTo>
                    <a:lnTo>
                      <a:pt x="10" y="1222"/>
                    </a:lnTo>
                    <a:lnTo>
                      <a:pt x="7" y="1255"/>
                    </a:lnTo>
                    <a:lnTo>
                      <a:pt x="4" y="1288"/>
                    </a:lnTo>
                    <a:lnTo>
                      <a:pt x="1" y="1321"/>
                    </a:lnTo>
                    <a:lnTo>
                      <a:pt x="0" y="1354"/>
                    </a:lnTo>
                    <a:lnTo>
                      <a:pt x="0" y="138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8" name="Line 546"/>
              <p:cNvSpPr>
                <a:spLocks noChangeAspect="1" noChangeShapeType="1"/>
              </p:cNvSpPr>
              <p:nvPr/>
            </p:nvSpPr>
            <p:spPr bwMode="auto">
              <a:xfrm flipV="1">
                <a:off x="5866" y="4772"/>
                <a:ext cx="1" cy="17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9" name="Freeform 547"/>
              <p:cNvSpPr>
                <a:spLocks noChangeAspect="1"/>
              </p:cNvSpPr>
              <p:nvPr/>
            </p:nvSpPr>
            <p:spPr bwMode="auto">
              <a:xfrm>
                <a:off x="5866" y="6527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4" y="15"/>
                  </a:cxn>
                  <a:cxn ang="0">
                    <a:pos x="6" y="20"/>
                  </a:cxn>
                  <a:cxn ang="0">
                    <a:pos x="10" y="24"/>
                  </a:cxn>
                  <a:cxn ang="0">
                    <a:pos x="12" y="27"/>
                  </a:cxn>
                  <a:cxn ang="0">
                    <a:pos x="16" y="31"/>
                  </a:cxn>
                  <a:cxn ang="0">
                    <a:pos x="22" y="32"/>
                  </a:cxn>
                  <a:cxn ang="0">
                    <a:pos x="26" y="35"/>
                  </a:cxn>
                  <a:cxn ang="0">
                    <a:pos x="31" y="36"/>
                  </a:cxn>
                  <a:cxn ang="0">
                    <a:pos x="36" y="36"/>
                  </a:cxn>
                </a:cxnLst>
                <a:rect l="0" t="0" r="r" b="b"/>
                <a:pathLst>
                  <a:path w="36" h="36">
                    <a:moveTo>
                      <a:pt x="0" y="0"/>
                    </a:moveTo>
                    <a:lnTo>
                      <a:pt x="0" y="5"/>
                    </a:lnTo>
                    <a:lnTo>
                      <a:pt x="1" y="11"/>
                    </a:lnTo>
                    <a:lnTo>
                      <a:pt x="4" y="15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2" y="27"/>
                    </a:lnTo>
                    <a:lnTo>
                      <a:pt x="16" y="31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1" y="36"/>
                    </a:lnTo>
                    <a:lnTo>
                      <a:pt x="36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0" name="Line 548"/>
              <p:cNvSpPr>
                <a:spLocks noChangeAspect="1" noChangeShapeType="1"/>
              </p:cNvSpPr>
              <p:nvPr/>
            </p:nvSpPr>
            <p:spPr bwMode="auto">
              <a:xfrm flipH="1">
                <a:off x="5878" y="6539"/>
                <a:ext cx="9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1" name="Freeform 549"/>
              <p:cNvSpPr>
                <a:spLocks noChangeAspect="1"/>
              </p:cNvSpPr>
              <p:nvPr/>
            </p:nvSpPr>
            <p:spPr bwMode="auto">
              <a:xfrm>
                <a:off x="5974" y="6527"/>
                <a:ext cx="12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5" y="32"/>
                  </a:cxn>
                  <a:cxn ang="0">
                    <a:pos x="20" y="31"/>
                  </a:cxn>
                  <a:cxn ang="0">
                    <a:pos x="25" y="27"/>
                  </a:cxn>
                  <a:cxn ang="0">
                    <a:pos x="27" y="24"/>
                  </a:cxn>
                  <a:cxn ang="0">
                    <a:pos x="31" y="20"/>
                  </a:cxn>
                  <a:cxn ang="0">
                    <a:pos x="33" y="15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37" y="0"/>
                  </a:cxn>
                </a:cxnLst>
                <a:rect l="0" t="0" r="r" b="b"/>
                <a:pathLst>
                  <a:path w="37" h="36">
                    <a:moveTo>
                      <a:pt x="0" y="36"/>
                    </a:moveTo>
                    <a:lnTo>
                      <a:pt x="6" y="36"/>
                    </a:lnTo>
                    <a:lnTo>
                      <a:pt x="11" y="35"/>
                    </a:lnTo>
                    <a:lnTo>
                      <a:pt x="15" y="32"/>
                    </a:lnTo>
                    <a:lnTo>
                      <a:pt x="20" y="31"/>
                    </a:lnTo>
                    <a:lnTo>
                      <a:pt x="25" y="27"/>
                    </a:lnTo>
                    <a:lnTo>
                      <a:pt x="27" y="24"/>
                    </a:lnTo>
                    <a:lnTo>
                      <a:pt x="31" y="20"/>
                    </a:lnTo>
                    <a:lnTo>
                      <a:pt x="33" y="15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3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2" name="Line 550"/>
              <p:cNvSpPr>
                <a:spLocks noChangeAspect="1" noChangeShapeType="1"/>
              </p:cNvSpPr>
              <p:nvPr/>
            </p:nvSpPr>
            <p:spPr bwMode="auto">
              <a:xfrm>
                <a:off x="5986" y="6440"/>
                <a:ext cx="1" cy="8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3" name="Freeform 551"/>
              <p:cNvSpPr>
                <a:spLocks noChangeAspect="1"/>
              </p:cNvSpPr>
              <p:nvPr/>
            </p:nvSpPr>
            <p:spPr bwMode="auto">
              <a:xfrm>
                <a:off x="5986" y="6420"/>
                <a:ext cx="20" cy="2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2" y="0"/>
                  </a:cxn>
                  <a:cxn ang="0">
                    <a:pos x="45" y="1"/>
                  </a:cxn>
                  <a:cxn ang="0">
                    <a:pos x="40" y="4"/>
                  </a:cxn>
                  <a:cxn ang="0">
                    <a:pos x="33" y="5"/>
                  </a:cxn>
                  <a:cxn ang="0">
                    <a:pos x="28" y="9"/>
                  </a:cxn>
                  <a:cxn ang="0">
                    <a:pos x="23" y="13"/>
                  </a:cxn>
                  <a:cxn ang="0">
                    <a:pos x="17" y="17"/>
                  </a:cxn>
                  <a:cxn ang="0">
                    <a:pos x="12" y="23"/>
                  </a:cxn>
                  <a:cxn ang="0">
                    <a:pos x="9" y="28"/>
                  </a:cxn>
                  <a:cxn ang="0">
                    <a:pos x="5" y="33"/>
                  </a:cxn>
                  <a:cxn ang="0">
                    <a:pos x="2" y="40"/>
                  </a:cxn>
                  <a:cxn ang="0">
                    <a:pos x="1" y="47"/>
                  </a:cxn>
                  <a:cxn ang="0">
                    <a:pos x="0" y="54"/>
                  </a:cxn>
                  <a:cxn ang="0">
                    <a:pos x="0" y="60"/>
                  </a:cxn>
                </a:cxnLst>
                <a:rect l="0" t="0" r="r" b="b"/>
                <a:pathLst>
                  <a:path w="59" h="60">
                    <a:moveTo>
                      <a:pt x="59" y="0"/>
                    </a:moveTo>
                    <a:lnTo>
                      <a:pt x="52" y="0"/>
                    </a:lnTo>
                    <a:lnTo>
                      <a:pt x="45" y="1"/>
                    </a:lnTo>
                    <a:lnTo>
                      <a:pt x="40" y="4"/>
                    </a:lnTo>
                    <a:lnTo>
                      <a:pt x="33" y="5"/>
                    </a:lnTo>
                    <a:lnTo>
                      <a:pt x="28" y="9"/>
                    </a:lnTo>
                    <a:lnTo>
                      <a:pt x="23" y="13"/>
                    </a:lnTo>
                    <a:lnTo>
                      <a:pt x="17" y="17"/>
                    </a:lnTo>
                    <a:lnTo>
                      <a:pt x="12" y="23"/>
                    </a:lnTo>
                    <a:lnTo>
                      <a:pt x="9" y="28"/>
                    </a:lnTo>
                    <a:lnTo>
                      <a:pt x="5" y="33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4" name="Line 552"/>
              <p:cNvSpPr>
                <a:spLocks noChangeAspect="1" noChangeShapeType="1"/>
              </p:cNvSpPr>
              <p:nvPr/>
            </p:nvSpPr>
            <p:spPr bwMode="auto">
              <a:xfrm flipH="1">
                <a:off x="6006" y="6420"/>
                <a:ext cx="2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5" name="Freeform 553"/>
              <p:cNvSpPr>
                <a:spLocks noChangeAspect="1"/>
              </p:cNvSpPr>
              <p:nvPr/>
            </p:nvSpPr>
            <p:spPr bwMode="auto">
              <a:xfrm>
                <a:off x="6226" y="6420"/>
                <a:ext cx="20" cy="23"/>
              </a:xfrm>
              <a:custGeom>
                <a:avLst/>
                <a:gdLst/>
                <a:ahLst/>
                <a:cxnLst>
                  <a:cxn ang="0">
                    <a:pos x="59" y="70"/>
                  </a:cxn>
                  <a:cxn ang="0">
                    <a:pos x="61" y="63"/>
                  </a:cxn>
                  <a:cxn ang="0">
                    <a:pos x="61" y="58"/>
                  </a:cxn>
                  <a:cxn ang="0">
                    <a:pos x="59" y="51"/>
                  </a:cxn>
                  <a:cxn ang="0">
                    <a:pos x="58" y="44"/>
                  </a:cxn>
                  <a:cxn ang="0">
                    <a:pos x="57" y="38"/>
                  </a:cxn>
                  <a:cxn ang="0">
                    <a:pos x="54" y="32"/>
                  </a:cxn>
                  <a:cxn ang="0">
                    <a:pos x="50" y="27"/>
                  </a:cxn>
                  <a:cxn ang="0">
                    <a:pos x="46" y="21"/>
                  </a:cxn>
                  <a:cxn ang="0">
                    <a:pos x="42" y="16"/>
                  </a:cxn>
                  <a:cxn ang="0">
                    <a:pos x="36" y="12"/>
                  </a:cxn>
                  <a:cxn ang="0">
                    <a:pos x="31" y="9"/>
                  </a:cxn>
                  <a:cxn ang="0">
                    <a:pos x="26" y="5"/>
                  </a:cxn>
                  <a:cxn ang="0">
                    <a:pos x="20" y="3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70">
                    <a:moveTo>
                      <a:pt x="59" y="70"/>
                    </a:moveTo>
                    <a:lnTo>
                      <a:pt x="61" y="63"/>
                    </a:lnTo>
                    <a:lnTo>
                      <a:pt x="61" y="58"/>
                    </a:lnTo>
                    <a:lnTo>
                      <a:pt x="59" y="51"/>
                    </a:lnTo>
                    <a:lnTo>
                      <a:pt x="58" y="44"/>
                    </a:lnTo>
                    <a:lnTo>
                      <a:pt x="57" y="38"/>
                    </a:lnTo>
                    <a:lnTo>
                      <a:pt x="54" y="32"/>
                    </a:lnTo>
                    <a:lnTo>
                      <a:pt x="50" y="27"/>
                    </a:lnTo>
                    <a:lnTo>
                      <a:pt x="46" y="21"/>
                    </a:lnTo>
                    <a:lnTo>
                      <a:pt x="42" y="16"/>
                    </a:lnTo>
                    <a:lnTo>
                      <a:pt x="36" y="12"/>
                    </a:lnTo>
                    <a:lnTo>
                      <a:pt x="31" y="9"/>
                    </a:lnTo>
                    <a:lnTo>
                      <a:pt x="26" y="5"/>
                    </a:lnTo>
                    <a:lnTo>
                      <a:pt x="20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6" name="Line 554"/>
              <p:cNvSpPr>
                <a:spLocks noChangeAspect="1" noChangeShapeType="1"/>
              </p:cNvSpPr>
              <p:nvPr/>
            </p:nvSpPr>
            <p:spPr bwMode="auto">
              <a:xfrm flipV="1">
                <a:off x="6233" y="6443"/>
                <a:ext cx="13" cy="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7" name="Freeform 555"/>
              <p:cNvSpPr>
                <a:spLocks noChangeAspect="1"/>
              </p:cNvSpPr>
              <p:nvPr/>
            </p:nvSpPr>
            <p:spPr bwMode="auto">
              <a:xfrm>
                <a:off x="6233" y="6516"/>
                <a:ext cx="21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2" y="27"/>
                  </a:cxn>
                  <a:cxn ang="0">
                    <a:pos x="4" y="34"/>
                  </a:cxn>
                  <a:cxn ang="0">
                    <a:pos x="7" y="39"/>
                  </a:cxn>
                  <a:cxn ang="0">
                    <a:pos x="11" y="45"/>
                  </a:cxn>
                  <a:cxn ang="0">
                    <a:pos x="15" y="50"/>
                  </a:cxn>
                  <a:cxn ang="0">
                    <a:pos x="20" y="55"/>
                  </a:cxn>
                  <a:cxn ang="0">
                    <a:pos x="26" y="59"/>
                  </a:cxn>
                  <a:cxn ang="0">
                    <a:pos x="31" y="63"/>
                  </a:cxn>
                  <a:cxn ang="0">
                    <a:pos x="38" y="66"/>
                  </a:cxn>
                  <a:cxn ang="0">
                    <a:pos x="45" y="67"/>
                  </a:cxn>
                  <a:cxn ang="0">
                    <a:pos x="51" y="69"/>
                  </a:cxn>
                  <a:cxn ang="0">
                    <a:pos x="58" y="70"/>
                  </a:cxn>
                  <a:cxn ang="0">
                    <a:pos x="65" y="70"/>
                  </a:cxn>
                </a:cxnLst>
                <a:rect l="0" t="0" r="r" b="b"/>
                <a:pathLst>
                  <a:path w="65" h="70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2" y="27"/>
                    </a:lnTo>
                    <a:lnTo>
                      <a:pt x="4" y="34"/>
                    </a:lnTo>
                    <a:lnTo>
                      <a:pt x="7" y="39"/>
                    </a:lnTo>
                    <a:lnTo>
                      <a:pt x="11" y="45"/>
                    </a:lnTo>
                    <a:lnTo>
                      <a:pt x="15" y="50"/>
                    </a:lnTo>
                    <a:lnTo>
                      <a:pt x="20" y="55"/>
                    </a:lnTo>
                    <a:lnTo>
                      <a:pt x="26" y="59"/>
                    </a:lnTo>
                    <a:lnTo>
                      <a:pt x="31" y="63"/>
                    </a:lnTo>
                    <a:lnTo>
                      <a:pt x="38" y="66"/>
                    </a:lnTo>
                    <a:lnTo>
                      <a:pt x="45" y="67"/>
                    </a:lnTo>
                    <a:lnTo>
                      <a:pt x="51" y="69"/>
                    </a:lnTo>
                    <a:lnTo>
                      <a:pt x="58" y="70"/>
                    </a:lnTo>
                    <a:lnTo>
                      <a:pt x="65" y="7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8" name="Line 556"/>
              <p:cNvSpPr>
                <a:spLocks noChangeAspect="1" noChangeShapeType="1"/>
              </p:cNvSpPr>
              <p:nvPr/>
            </p:nvSpPr>
            <p:spPr bwMode="auto">
              <a:xfrm flipH="1">
                <a:off x="6254" y="6539"/>
                <a:ext cx="45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9" name="Freeform 557"/>
              <p:cNvSpPr>
                <a:spLocks noChangeAspect="1"/>
              </p:cNvSpPr>
              <p:nvPr/>
            </p:nvSpPr>
            <p:spPr bwMode="auto">
              <a:xfrm>
                <a:off x="6708" y="6527"/>
                <a:ext cx="12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5" y="36"/>
                  </a:cxn>
                  <a:cxn ang="0">
                    <a:pos x="10" y="35"/>
                  </a:cxn>
                  <a:cxn ang="0">
                    <a:pos x="16" y="32"/>
                  </a:cxn>
                  <a:cxn ang="0">
                    <a:pos x="20" y="31"/>
                  </a:cxn>
                  <a:cxn ang="0">
                    <a:pos x="24" y="27"/>
                  </a:cxn>
                  <a:cxn ang="0">
                    <a:pos x="28" y="24"/>
                  </a:cxn>
                  <a:cxn ang="0">
                    <a:pos x="31" y="20"/>
                  </a:cxn>
                  <a:cxn ang="0">
                    <a:pos x="33" y="15"/>
                  </a:cxn>
                  <a:cxn ang="0">
                    <a:pos x="35" y="11"/>
                  </a:cxn>
                  <a:cxn ang="0">
                    <a:pos x="36" y="5"/>
                  </a:cxn>
                  <a:cxn ang="0">
                    <a:pos x="36" y="0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5" y="36"/>
                    </a:lnTo>
                    <a:lnTo>
                      <a:pt x="10" y="35"/>
                    </a:lnTo>
                    <a:lnTo>
                      <a:pt x="16" y="32"/>
                    </a:lnTo>
                    <a:lnTo>
                      <a:pt x="20" y="31"/>
                    </a:lnTo>
                    <a:lnTo>
                      <a:pt x="24" y="27"/>
                    </a:lnTo>
                    <a:lnTo>
                      <a:pt x="28" y="24"/>
                    </a:lnTo>
                    <a:lnTo>
                      <a:pt x="31" y="20"/>
                    </a:lnTo>
                    <a:lnTo>
                      <a:pt x="33" y="15"/>
                    </a:lnTo>
                    <a:lnTo>
                      <a:pt x="35" y="11"/>
                    </a:lnTo>
                    <a:lnTo>
                      <a:pt x="36" y="5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0" name="Line 558"/>
              <p:cNvSpPr>
                <a:spLocks noChangeAspect="1" noChangeShapeType="1"/>
              </p:cNvSpPr>
              <p:nvPr/>
            </p:nvSpPr>
            <p:spPr bwMode="auto">
              <a:xfrm>
                <a:off x="6720" y="6449"/>
                <a:ext cx="1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1" name="Freeform 559"/>
              <p:cNvSpPr>
                <a:spLocks noChangeAspect="1"/>
              </p:cNvSpPr>
              <p:nvPr/>
            </p:nvSpPr>
            <p:spPr bwMode="auto">
              <a:xfrm>
                <a:off x="6720" y="6437"/>
                <a:ext cx="12" cy="1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3" y="3"/>
                  </a:cxn>
                  <a:cxn ang="0">
                    <a:pos x="18" y="5"/>
                  </a:cxn>
                  <a:cxn ang="0">
                    <a:pos x="14" y="8"/>
                  </a:cxn>
                  <a:cxn ang="0">
                    <a:pos x="9" y="12"/>
                  </a:cxn>
                  <a:cxn ang="0">
                    <a:pos x="7" y="16"/>
                  </a:cxn>
                  <a:cxn ang="0">
                    <a:pos x="4" y="20"/>
                  </a:cxn>
                  <a:cxn ang="0">
                    <a:pos x="1" y="26"/>
                  </a:cxn>
                  <a:cxn ang="0">
                    <a:pos x="0" y="31"/>
                  </a:cxn>
                  <a:cxn ang="0">
                    <a:pos x="0" y="36"/>
                  </a:cxn>
                </a:cxnLst>
                <a:rect l="0" t="0" r="r" b="b"/>
                <a:pathLst>
                  <a:path w="38" h="36">
                    <a:moveTo>
                      <a:pt x="38" y="0"/>
                    </a:moveTo>
                    <a:lnTo>
                      <a:pt x="32" y="0"/>
                    </a:lnTo>
                    <a:lnTo>
                      <a:pt x="27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4" y="8"/>
                    </a:lnTo>
                    <a:lnTo>
                      <a:pt x="9" y="12"/>
                    </a:lnTo>
                    <a:lnTo>
                      <a:pt x="7" y="16"/>
                    </a:lnTo>
                    <a:lnTo>
                      <a:pt x="4" y="20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2" name="Line 5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732" y="6437"/>
                <a:ext cx="5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3" name="Freeform 561"/>
              <p:cNvSpPr>
                <a:spLocks noChangeAspect="1"/>
              </p:cNvSpPr>
              <p:nvPr/>
            </p:nvSpPr>
            <p:spPr bwMode="auto">
              <a:xfrm>
                <a:off x="6787" y="6428"/>
                <a:ext cx="13" cy="1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5" y="35"/>
                  </a:cxn>
                  <a:cxn ang="0">
                    <a:pos x="11" y="35"/>
                  </a:cxn>
                  <a:cxn ang="0">
                    <a:pos x="15" y="34"/>
                  </a:cxn>
                  <a:cxn ang="0">
                    <a:pos x="20" y="31"/>
                  </a:cxn>
                  <a:cxn ang="0">
                    <a:pos x="24" y="27"/>
                  </a:cxn>
                  <a:cxn ang="0">
                    <a:pos x="28" y="24"/>
                  </a:cxn>
                  <a:cxn ang="0">
                    <a:pos x="31" y="20"/>
                  </a:cxn>
                  <a:cxn ang="0">
                    <a:pos x="34" y="15"/>
                  </a:cxn>
                  <a:cxn ang="0">
                    <a:pos x="36" y="11"/>
                  </a:cxn>
                  <a:cxn ang="0">
                    <a:pos x="38" y="5"/>
                  </a:cxn>
                  <a:cxn ang="0">
                    <a:pos x="38" y="0"/>
                  </a:cxn>
                </a:cxnLst>
                <a:rect l="0" t="0" r="r" b="b"/>
                <a:pathLst>
                  <a:path w="38" h="35">
                    <a:moveTo>
                      <a:pt x="0" y="35"/>
                    </a:moveTo>
                    <a:lnTo>
                      <a:pt x="5" y="35"/>
                    </a:lnTo>
                    <a:lnTo>
                      <a:pt x="11" y="35"/>
                    </a:lnTo>
                    <a:lnTo>
                      <a:pt x="15" y="34"/>
                    </a:lnTo>
                    <a:lnTo>
                      <a:pt x="20" y="31"/>
                    </a:lnTo>
                    <a:lnTo>
                      <a:pt x="24" y="27"/>
                    </a:lnTo>
                    <a:lnTo>
                      <a:pt x="28" y="24"/>
                    </a:lnTo>
                    <a:lnTo>
                      <a:pt x="31" y="20"/>
                    </a:lnTo>
                    <a:lnTo>
                      <a:pt x="34" y="15"/>
                    </a:lnTo>
                    <a:lnTo>
                      <a:pt x="36" y="11"/>
                    </a:lnTo>
                    <a:lnTo>
                      <a:pt x="38" y="5"/>
                    </a:lnTo>
                    <a:lnTo>
                      <a:pt x="3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4" name="Line 562"/>
              <p:cNvSpPr>
                <a:spLocks noChangeAspect="1" noChangeShapeType="1"/>
              </p:cNvSpPr>
              <p:nvPr/>
            </p:nvSpPr>
            <p:spPr bwMode="auto">
              <a:xfrm>
                <a:off x="6800" y="6340"/>
                <a:ext cx="1" cy="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5" name="Freeform 563"/>
              <p:cNvSpPr>
                <a:spLocks noChangeAspect="1"/>
              </p:cNvSpPr>
              <p:nvPr/>
            </p:nvSpPr>
            <p:spPr bwMode="auto">
              <a:xfrm>
                <a:off x="6790" y="6323"/>
                <a:ext cx="10" cy="17"/>
              </a:xfrm>
              <a:custGeom>
                <a:avLst/>
                <a:gdLst/>
                <a:ahLst/>
                <a:cxnLst>
                  <a:cxn ang="0">
                    <a:pos x="30" y="51"/>
                  </a:cxn>
                  <a:cxn ang="0">
                    <a:pos x="30" y="45"/>
                  </a:cxn>
                  <a:cxn ang="0">
                    <a:pos x="28" y="38"/>
                  </a:cxn>
                  <a:cxn ang="0">
                    <a:pos x="26" y="31"/>
                  </a:cxn>
                  <a:cxn ang="0">
                    <a:pos x="23" y="24"/>
                  </a:cxn>
                  <a:cxn ang="0">
                    <a:pos x="20" y="19"/>
                  </a:cxn>
                  <a:cxn ang="0">
                    <a:pos x="16" y="14"/>
                  </a:cxn>
                  <a:cxn ang="0">
                    <a:pos x="11" y="8"/>
                  </a:cxn>
                  <a:cxn ang="0">
                    <a:pos x="6" y="4"/>
                  </a:cxn>
                  <a:cxn ang="0">
                    <a:pos x="0" y="0"/>
                  </a:cxn>
                </a:cxnLst>
                <a:rect l="0" t="0" r="r" b="b"/>
                <a:pathLst>
                  <a:path w="30" h="51">
                    <a:moveTo>
                      <a:pt x="30" y="51"/>
                    </a:moveTo>
                    <a:lnTo>
                      <a:pt x="30" y="45"/>
                    </a:lnTo>
                    <a:lnTo>
                      <a:pt x="28" y="38"/>
                    </a:lnTo>
                    <a:lnTo>
                      <a:pt x="26" y="31"/>
                    </a:lnTo>
                    <a:lnTo>
                      <a:pt x="23" y="24"/>
                    </a:lnTo>
                    <a:lnTo>
                      <a:pt x="20" y="19"/>
                    </a:lnTo>
                    <a:lnTo>
                      <a:pt x="16" y="14"/>
                    </a:lnTo>
                    <a:lnTo>
                      <a:pt x="11" y="8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6" name="Freeform 564"/>
              <p:cNvSpPr>
                <a:spLocks noChangeAspect="1"/>
              </p:cNvSpPr>
              <p:nvPr/>
            </p:nvSpPr>
            <p:spPr bwMode="auto">
              <a:xfrm>
                <a:off x="6779" y="6303"/>
                <a:ext cx="11" cy="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1" y="14"/>
                  </a:cxn>
                  <a:cxn ang="0">
                    <a:pos x="3" y="20"/>
                  </a:cxn>
                  <a:cxn ang="0">
                    <a:pos x="4" y="27"/>
                  </a:cxn>
                  <a:cxn ang="0">
                    <a:pos x="7" y="34"/>
                  </a:cxn>
                  <a:cxn ang="0">
                    <a:pos x="11" y="39"/>
                  </a:cxn>
                  <a:cxn ang="0">
                    <a:pos x="15" y="45"/>
                  </a:cxn>
                  <a:cxn ang="0">
                    <a:pos x="20" y="50"/>
                  </a:cxn>
                  <a:cxn ang="0">
                    <a:pos x="24" y="54"/>
                  </a:cxn>
                  <a:cxn ang="0">
                    <a:pos x="31" y="58"/>
                  </a:cxn>
                </a:cxnLst>
                <a:rect l="0" t="0" r="r" b="b"/>
                <a:pathLst>
                  <a:path w="31" h="58">
                    <a:moveTo>
                      <a:pt x="1" y="0"/>
                    </a:moveTo>
                    <a:lnTo>
                      <a:pt x="0" y="7"/>
                    </a:lnTo>
                    <a:lnTo>
                      <a:pt x="1" y="14"/>
                    </a:lnTo>
                    <a:lnTo>
                      <a:pt x="3" y="20"/>
                    </a:lnTo>
                    <a:lnTo>
                      <a:pt x="4" y="27"/>
                    </a:lnTo>
                    <a:lnTo>
                      <a:pt x="7" y="34"/>
                    </a:lnTo>
                    <a:lnTo>
                      <a:pt x="11" y="39"/>
                    </a:lnTo>
                    <a:lnTo>
                      <a:pt x="15" y="45"/>
                    </a:lnTo>
                    <a:lnTo>
                      <a:pt x="20" y="50"/>
                    </a:lnTo>
                    <a:lnTo>
                      <a:pt x="24" y="54"/>
                    </a:lnTo>
                    <a:lnTo>
                      <a:pt x="31" y="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7" name="Line 565"/>
              <p:cNvSpPr>
                <a:spLocks noChangeAspect="1" noChangeShapeType="1"/>
              </p:cNvSpPr>
              <p:nvPr/>
            </p:nvSpPr>
            <p:spPr bwMode="auto">
              <a:xfrm flipH="1">
                <a:off x="6780" y="6079"/>
                <a:ext cx="19" cy="2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8" name="Freeform 566"/>
              <p:cNvSpPr>
                <a:spLocks noChangeAspect="1"/>
              </p:cNvSpPr>
              <p:nvPr/>
            </p:nvSpPr>
            <p:spPr bwMode="auto">
              <a:xfrm>
                <a:off x="6799" y="6061"/>
                <a:ext cx="20" cy="18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54" y="0"/>
                  </a:cxn>
                  <a:cxn ang="0">
                    <a:pos x="48" y="2"/>
                  </a:cxn>
                  <a:cxn ang="0">
                    <a:pos x="41" y="3"/>
                  </a:cxn>
                  <a:cxn ang="0">
                    <a:pos x="34" y="6"/>
                  </a:cxn>
                  <a:cxn ang="0">
                    <a:pos x="29" y="10"/>
                  </a:cxn>
                  <a:cxn ang="0">
                    <a:pos x="23" y="14"/>
                  </a:cxn>
                  <a:cxn ang="0">
                    <a:pos x="18" y="18"/>
                  </a:cxn>
                  <a:cxn ang="0">
                    <a:pos x="14" y="23"/>
                  </a:cxn>
                  <a:cxn ang="0">
                    <a:pos x="10" y="29"/>
                  </a:cxn>
                  <a:cxn ang="0">
                    <a:pos x="6" y="35"/>
                  </a:cxn>
                  <a:cxn ang="0">
                    <a:pos x="3" y="41"/>
                  </a:cxn>
                  <a:cxn ang="0">
                    <a:pos x="2" y="47"/>
                  </a:cxn>
                  <a:cxn ang="0">
                    <a:pos x="0" y="54"/>
                  </a:cxn>
                </a:cxnLst>
                <a:rect l="0" t="0" r="r" b="b"/>
                <a:pathLst>
                  <a:path w="61" h="54">
                    <a:moveTo>
                      <a:pt x="61" y="0"/>
                    </a:moveTo>
                    <a:lnTo>
                      <a:pt x="54" y="0"/>
                    </a:lnTo>
                    <a:lnTo>
                      <a:pt x="48" y="2"/>
                    </a:lnTo>
                    <a:lnTo>
                      <a:pt x="41" y="3"/>
                    </a:lnTo>
                    <a:lnTo>
                      <a:pt x="34" y="6"/>
                    </a:lnTo>
                    <a:lnTo>
                      <a:pt x="29" y="10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3" y="41"/>
                    </a:lnTo>
                    <a:lnTo>
                      <a:pt x="2" y="47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9" name="Line 567"/>
              <p:cNvSpPr>
                <a:spLocks noChangeAspect="1" noChangeShapeType="1"/>
              </p:cNvSpPr>
              <p:nvPr/>
            </p:nvSpPr>
            <p:spPr bwMode="auto">
              <a:xfrm flipH="1">
                <a:off x="6819" y="6061"/>
                <a:ext cx="20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0" name="Freeform 568"/>
              <p:cNvSpPr>
                <a:spLocks noChangeAspect="1"/>
              </p:cNvSpPr>
              <p:nvPr/>
            </p:nvSpPr>
            <p:spPr bwMode="auto">
              <a:xfrm>
                <a:off x="7022" y="6058"/>
                <a:ext cx="8" cy="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8"/>
                  </a:cxn>
                  <a:cxn ang="0">
                    <a:pos x="11" y="8"/>
                  </a:cxn>
                  <a:cxn ang="0">
                    <a:pos x="15" y="5"/>
                  </a:cxn>
                  <a:cxn ang="0">
                    <a:pos x="20" y="3"/>
                  </a:cxn>
                  <a:cxn ang="0">
                    <a:pos x="24" y="0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15" y="5"/>
                    </a:lnTo>
                    <a:lnTo>
                      <a:pt x="20" y="3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1" name="Freeform 569"/>
              <p:cNvSpPr>
                <a:spLocks noChangeAspect="1"/>
              </p:cNvSpPr>
              <p:nvPr/>
            </p:nvSpPr>
            <p:spPr bwMode="auto">
              <a:xfrm>
                <a:off x="7030" y="6053"/>
                <a:ext cx="26" cy="5"/>
              </a:xfrm>
              <a:custGeom>
                <a:avLst/>
                <a:gdLst/>
                <a:ahLst/>
                <a:cxnLst>
                  <a:cxn ang="0">
                    <a:pos x="79" y="15"/>
                  </a:cxn>
                  <a:cxn ang="0">
                    <a:pos x="75" y="11"/>
                  </a:cxn>
                  <a:cxn ang="0">
                    <a:pos x="68" y="7"/>
                  </a:cxn>
                  <a:cxn ang="0">
                    <a:pos x="62" y="4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44" y="0"/>
                  </a:cxn>
                  <a:cxn ang="0">
                    <a:pos x="37" y="0"/>
                  </a:cxn>
                  <a:cxn ang="0">
                    <a:pos x="30" y="1"/>
                  </a:cxn>
                  <a:cxn ang="0">
                    <a:pos x="23" y="3"/>
                  </a:cxn>
                  <a:cxn ang="0">
                    <a:pos x="17" y="4"/>
                  </a:cxn>
                  <a:cxn ang="0">
                    <a:pos x="11" y="7"/>
                  </a:cxn>
                  <a:cxn ang="0">
                    <a:pos x="6" y="11"/>
                  </a:cxn>
                  <a:cxn ang="0">
                    <a:pos x="0" y="15"/>
                  </a:cxn>
                </a:cxnLst>
                <a:rect l="0" t="0" r="r" b="b"/>
                <a:pathLst>
                  <a:path w="79" h="15">
                    <a:moveTo>
                      <a:pt x="79" y="15"/>
                    </a:moveTo>
                    <a:lnTo>
                      <a:pt x="75" y="11"/>
                    </a:lnTo>
                    <a:lnTo>
                      <a:pt x="68" y="7"/>
                    </a:lnTo>
                    <a:lnTo>
                      <a:pt x="62" y="4"/>
                    </a:lnTo>
                    <a:lnTo>
                      <a:pt x="56" y="3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4"/>
                    </a:lnTo>
                    <a:lnTo>
                      <a:pt x="11" y="7"/>
                    </a:lnTo>
                    <a:lnTo>
                      <a:pt x="6" y="11"/>
                    </a:lnTo>
                    <a:lnTo>
                      <a:pt x="0" y="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2" name="Freeform 570"/>
              <p:cNvSpPr>
                <a:spLocks noChangeAspect="1"/>
              </p:cNvSpPr>
              <p:nvPr/>
            </p:nvSpPr>
            <p:spPr bwMode="auto">
              <a:xfrm>
                <a:off x="7056" y="6058"/>
                <a:ext cx="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9" y="5"/>
                  </a:cxn>
                  <a:cxn ang="0">
                    <a:pos x="13" y="8"/>
                  </a:cxn>
                  <a:cxn ang="0">
                    <a:pos x="18" y="8"/>
                  </a:cxn>
                  <a:cxn ang="0">
                    <a:pos x="24" y="9"/>
                  </a:cxn>
                </a:cxnLst>
                <a:rect l="0" t="0" r="r" b="b"/>
                <a:pathLst>
                  <a:path w="24" h="9">
                    <a:moveTo>
                      <a:pt x="0" y="0"/>
                    </a:moveTo>
                    <a:lnTo>
                      <a:pt x="5" y="3"/>
                    </a:lnTo>
                    <a:lnTo>
                      <a:pt x="9" y="5"/>
                    </a:lnTo>
                    <a:lnTo>
                      <a:pt x="13" y="8"/>
                    </a:lnTo>
                    <a:lnTo>
                      <a:pt x="18" y="8"/>
                    </a:lnTo>
                    <a:lnTo>
                      <a:pt x="24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3" name="Line 571"/>
              <p:cNvSpPr>
                <a:spLocks noChangeAspect="1" noChangeShapeType="1"/>
              </p:cNvSpPr>
              <p:nvPr/>
            </p:nvSpPr>
            <p:spPr bwMode="auto">
              <a:xfrm flipH="1">
                <a:off x="7064" y="6061"/>
                <a:ext cx="20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4" name="Freeform 572"/>
              <p:cNvSpPr>
                <a:spLocks noChangeAspect="1"/>
              </p:cNvSpPr>
              <p:nvPr/>
            </p:nvSpPr>
            <p:spPr bwMode="auto">
              <a:xfrm>
                <a:off x="7266" y="6061"/>
                <a:ext cx="21" cy="18"/>
              </a:xfrm>
              <a:custGeom>
                <a:avLst/>
                <a:gdLst/>
                <a:ahLst/>
                <a:cxnLst>
                  <a:cxn ang="0">
                    <a:pos x="61" y="54"/>
                  </a:cxn>
                  <a:cxn ang="0">
                    <a:pos x="59" y="47"/>
                  </a:cxn>
                  <a:cxn ang="0">
                    <a:pos x="58" y="41"/>
                  </a:cxn>
                  <a:cxn ang="0">
                    <a:pos x="55" y="35"/>
                  </a:cxn>
                  <a:cxn ang="0">
                    <a:pos x="51" y="29"/>
                  </a:cxn>
                  <a:cxn ang="0">
                    <a:pos x="49" y="23"/>
                  </a:cxn>
                  <a:cxn ang="0">
                    <a:pos x="43" y="18"/>
                  </a:cxn>
                  <a:cxn ang="0">
                    <a:pos x="39" y="14"/>
                  </a:cxn>
                  <a:cxn ang="0">
                    <a:pos x="32" y="10"/>
                  </a:cxn>
                  <a:cxn ang="0">
                    <a:pos x="27" y="6"/>
                  </a:cxn>
                  <a:cxn ang="0">
                    <a:pos x="20" y="3"/>
                  </a:cxn>
                  <a:cxn ang="0">
                    <a:pos x="14" y="2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54">
                    <a:moveTo>
                      <a:pt x="61" y="54"/>
                    </a:moveTo>
                    <a:lnTo>
                      <a:pt x="59" y="47"/>
                    </a:lnTo>
                    <a:lnTo>
                      <a:pt x="58" y="41"/>
                    </a:lnTo>
                    <a:lnTo>
                      <a:pt x="55" y="35"/>
                    </a:lnTo>
                    <a:lnTo>
                      <a:pt x="51" y="29"/>
                    </a:lnTo>
                    <a:lnTo>
                      <a:pt x="49" y="23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2" y="10"/>
                    </a:lnTo>
                    <a:lnTo>
                      <a:pt x="27" y="6"/>
                    </a:lnTo>
                    <a:lnTo>
                      <a:pt x="20" y="3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5" name="Line 5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287" y="6079"/>
                <a:ext cx="19" cy="2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6" name="Freeform 574"/>
              <p:cNvSpPr>
                <a:spLocks noChangeAspect="1"/>
              </p:cNvSpPr>
              <p:nvPr/>
            </p:nvSpPr>
            <p:spPr bwMode="auto">
              <a:xfrm>
                <a:off x="7296" y="6303"/>
                <a:ext cx="10" cy="20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7" y="54"/>
                  </a:cxn>
                  <a:cxn ang="0">
                    <a:pos x="12" y="50"/>
                  </a:cxn>
                  <a:cxn ang="0">
                    <a:pos x="16" y="45"/>
                  </a:cxn>
                  <a:cxn ang="0">
                    <a:pos x="20" y="39"/>
                  </a:cxn>
                  <a:cxn ang="0">
                    <a:pos x="24" y="34"/>
                  </a:cxn>
                  <a:cxn ang="0">
                    <a:pos x="27" y="27"/>
                  </a:cxn>
                  <a:cxn ang="0">
                    <a:pos x="28" y="20"/>
                  </a:cxn>
                  <a:cxn ang="0">
                    <a:pos x="30" y="14"/>
                  </a:cxn>
                  <a:cxn ang="0">
                    <a:pos x="31" y="7"/>
                  </a:cxn>
                  <a:cxn ang="0">
                    <a:pos x="30" y="0"/>
                  </a:cxn>
                </a:cxnLst>
                <a:rect l="0" t="0" r="r" b="b"/>
                <a:pathLst>
                  <a:path w="31" h="58">
                    <a:moveTo>
                      <a:pt x="0" y="58"/>
                    </a:moveTo>
                    <a:lnTo>
                      <a:pt x="7" y="54"/>
                    </a:lnTo>
                    <a:lnTo>
                      <a:pt x="12" y="50"/>
                    </a:lnTo>
                    <a:lnTo>
                      <a:pt x="16" y="45"/>
                    </a:lnTo>
                    <a:lnTo>
                      <a:pt x="20" y="39"/>
                    </a:lnTo>
                    <a:lnTo>
                      <a:pt x="24" y="34"/>
                    </a:lnTo>
                    <a:lnTo>
                      <a:pt x="27" y="27"/>
                    </a:lnTo>
                    <a:lnTo>
                      <a:pt x="28" y="20"/>
                    </a:lnTo>
                    <a:lnTo>
                      <a:pt x="30" y="14"/>
                    </a:lnTo>
                    <a:lnTo>
                      <a:pt x="31" y="7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7" name="Freeform 575"/>
              <p:cNvSpPr>
                <a:spLocks noChangeAspect="1"/>
              </p:cNvSpPr>
              <p:nvPr/>
            </p:nvSpPr>
            <p:spPr bwMode="auto">
              <a:xfrm>
                <a:off x="7286" y="6323"/>
                <a:ext cx="10" cy="17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5" y="4"/>
                  </a:cxn>
                  <a:cxn ang="0">
                    <a:pos x="19" y="8"/>
                  </a:cxn>
                  <a:cxn ang="0">
                    <a:pos x="15" y="14"/>
                  </a:cxn>
                  <a:cxn ang="0">
                    <a:pos x="11" y="19"/>
                  </a:cxn>
                  <a:cxn ang="0">
                    <a:pos x="7" y="24"/>
                  </a:cxn>
                  <a:cxn ang="0">
                    <a:pos x="4" y="31"/>
                  </a:cxn>
                  <a:cxn ang="0">
                    <a:pos x="2" y="38"/>
                  </a:cxn>
                  <a:cxn ang="0">
                    <a:pos x="2" y="45"/>
                  </a:cxn>
                  <a:cxn ang="0">
                    <a:pos x="0" y="51"/>
                  </a:cxn>
                </a:cxnLst>
                <a:rect l="0" t="0" r="r" b="b"/>
                <a:pathLst>
                  <a:path w="30" h="51">
                    <a:moveTo>
                      <a:pt x="30" y="0"/>
                    </a:moveTo>
                    <a:lnTo>
                      <a:pt x="25" y="4"/>
                    </a:lnTo>
                    <a:lnTo>
                      <a:pt x="19" y="8"/>
                    </a:lnTo>
                    <a:lnTo>
                      <a:pt x="15" y="14"/>
                    </a:lnTo>
                    <a:lnTo>
                      <a:pt x="11" y="19"/>
                    </a:lnTo>
                    <a:lnTo>
                      <a:pt x="7" y="24"/>
                    </a:lnTo>
                    <a:lnTo>
                      <a:pt x="4" y="31"/>
                    </a:lnTo>
                    <a:lnTo>
                      <a:pt x="2" y="38"/>
                    </a:lnTo>
                    <a:lnTo>
                      <a:pt x="2" y="45"/>
                    </a:lnTo>
                    <a:lnTo>
                      <a:pt x="0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8" name="Line 576"/>
              <p:cNvSpPr>
                <a:spLocks noChangeAspect="1" noChangeShapeType="1"/>
              </p:cNvSpPr>
              <p:nvPr/>
            </p:nvSpPr>
            <p:spPr bwMode="auto">
              <a:xfrm flipV="1">
                <a:off x="7286" y="6340"/>
                <a:ext cx="1" cy="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9" name="Freeform 577"/>
              <p:cNvSpPr>
                <a:spLocks noChangeAspect="1"/>
              </p:cNvSpPr>
              <p:nvPr/>
            </p:nvSpPr>
            <p:spPr bwMode="auto">
              <a:xfrm>
                <a:off x="7286" y="6428"/>
                <a:ext cx="13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4" y="15"/>
                  </a:cxn>
                  <a:cxn ang="0">
                    <a:pos x="7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1"/>
                  </a:cxn>
                  <a:cxn ang="0">
                    <a:pos x="23" y="34"/>
                  </a:cxn>
                  <a:cxn ang="0">
                    <a:pos x="27" y="35"/>
                  </a:cxn>
                  <a:cxn ang="0">
                    <a:pos x="33" y="35"/>
                  </a:cxn>
                  <a:cxn ang="0">
                    <a:pos x="38" y="35"/>
                  </a:cxn>
                </a:cxnLst>
                <a:rect l="0" t="0" r="r" b="b"/>
                <a:pathLst>
                  <a:path w="38" h="35">
                    <a:moveTo>
                      <a:pt x="0" y="0"/>
                    </a:moveTo>
                    <a:lnTo>
                      <a:pt x="2" y="5"/>
                    </a:lnTo>
                    <a:lnTo>
                      <a:pt x="2" y="11"/>
                    </a:lnTo>
                    <a:lnTo>
                      <a:pt x="4" y="15"/>
                    </a:lnTo>
                    <a:lnTo>
                      <a:pt x="7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1"/>
                    </a:lnTo>
                    <a:lnTo>
                      <a:pt x="23" y="34"/>
                    </a:lnTo>
                    <a:lnTo>
                      <a:pt x="27" y="35"/>
                    </a:lnTo>
                    <a:lnTo>
                      <a:pt x="33" y="35"/>
                    </a:lnTo>
                    <a:lnTo>
                      <a:pt x="38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0" name="Line 578"/>
              <p:cNvSpPr>
                <a:spLocks noChangeAspect="1" noChangeShapeType="1"/>
              </p:cNvSpPr>
              <p:nvPr/>
            </p:nvSpPr>
            <p:spPr bwMode="auto">
              <a:xfrm flipH="1">
                <a:off x="7299" y="6437"/>
                <a:ext cx="5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1" name="Freeform 579"/>
              <p:cNvSpPr>
                <a:spLocks noChangeAspect="1"/>
              </p:cNvSpPr>
              <p:nvPr/>
            </p:nvSpPr>
            <p:spPr bwMode="auto">
              <a:xfrm>
                <a:off x="7353" y="6437"/>
                <a:ext cx="13" cy="12"/>
              </a:xfrm>
              <a:custGeom>
                <a:avLst/>
                <a:gdLst/>
                <a:ahLst/>
                <a:cxnLst>
                  <a:cxn ang="0">
                    <a:pos x="38" y="36"/>
                  </a:cxn>
                  <a:cxn ang="0">
                    <a:pos x="38" y="31"/>
                  </a:cxn>
                  <a:cxn ang="0">
                    <a:pos x="37" y="26"/>
                  </a:cxn>
                  <a:cxn ang="0">
                    <a:pos x="34" y="20"/>
                  </a:cxn>
                  <a:cxn ang="0">
                    <a:pos x="31" y="16"/>
                  </a:cxn>
                  <a:cxn ang="0">
                    <a:pos x="29" y="12"/>
                  </a:cxn>
                  <a:cxn ang="0">
                    <a:pos x="24" y="8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36">
                    <a:moveTo>
                      <a:pt x="38" y="36"/>
                    </a:moveTo>
                    <a:lnTo>
                      <a:pt x="38" y="31"/>
                    </a:lnTo>
                    <a:lnTo>
                      <a:pt x="37" y="26"/>
                    </a:lnTo>
                    <a:lnTo>
                      <a:pt x="34" y="20"/>
                    </a:lnTo>
                    <a:lnTo>
                      <a:pt x="31" y="16"/>
                    </a:lnTo>
                    <a:lnTo>
                      <a:pt x="29" y="12"/>
                    </a:lnTo>
                    <a:lnTo>
                      <a:pt x="24" y="8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2" name="Line 580"/>
              <p:cNvSpPr>
                <a:spLocks noChangeAspect="1" noChangeShapeType="1"/>
              </p:cNvSpPr>
              <p:nvPr/>
            </p:nvSpPr>
            <p:spPr bwMode="auto">
              <a:xfrm flipV="1">
                <a:off x="7366" y="6449"/>
                <a:ext cx="1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3" name="Freeform 581"/>
              <p:cNvSpPr>
                <a:spLocks noChangeAspect="1"/>
              </p:cNvSpPr>
              <p:nvPr/>
            </p:nvSpPr>
            <p:spPr bwMode="auto">
              <a:xfrm>
                <a:off x="7366" y="6527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5"/>
                  </a:cxn>
                  <a:cxn ang="0">
                    <a:pos x="5" y="20"/>
                  </a:cxn>
                  <a:cxn ang="0">
                    <a:pos x="8" y="24"/>
                  </a:cxn>
                  <a:cxn ang="0">
                    <a:pos x="12" y="27"/>
                  </a:cxn>
                  <a:cxn ang="0">
                    <a:pos x="16" y="31"/>
                  </a:cxn>
                  <a:cxn ang="0">
                    <a:pos x="21" y="32"/>
                  </a:cxn>
                  <a:cxn ang="0">
                    <a:pos x="26" y="35"/>
                  </a:cxn>
                  <a:cxn ang="0">
                    <a:pos x="31" y="36"/>
                  </a:cxn>
                  <a:cxn ang="0">
                    <a:pos x="36" y="36"/>
                  </a:cxn>
                </a:cxnLst>
                <a:rect l="0" t="0" r="r" b="b"/>
                <a:pathLst>
                  <a:path w="36" h="36">
                    <a:moveTo>
                      <a:pt x="0" y="0"/>
                    </a:moveTo>
                    <a:lnTo>
                      <a:pt x="0" y="5"/>
                    </a:lnTo>
                    <a:lnTo>
                      <a:pt x="1" y="11"/>
                    </a:lnTo>
                    <a:lnTo>
                      <a:pt x="3" y="15"/>
                    </a:lnTo>
                    <a:lnTo>
                      <a:pt x="5" y="20"/>
                    </a:lnTo>
                    <a:lnTo>
                      <a:pt x="8" y="24"/>
                    </a:lnTo>
                    <a:lnTo>
                      <a:pt x="12" y="27"/>
                    </a:lnTo>
                    <a:lnTo>
                      <a:pt x="16" y="31"/>
                    </a:lnTo>
                    <a:lnTo>
                      <a:pt x="21" y="32"/>
                    </a:lnTo>
                    <a:lnTo>
                      <a:pt x="26" y="35"/>
                    </a:lnTo>
                    <a:lnTo>
                      <a:pt x="31" y="36"/>
                    </a:lnTo>
                    <a:lnTo>
                      <a:pt x="36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4" name="Line 582"/>
              <p:cNvSpPr>
                <a:spLocks noChangeAspect="1" noChangeShapeType="1"/>
              </p:cNvSpPr>
              <p:nvPr/>
            </p:nvSpPr>
            <p:spPr bwMode="auto">
              <a:xfrm flipH="1">
                <a:off x="7378" y="6539"/>
                <a:ext cx="28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5" name="Freeform 583"/>
              <p:cNvSpPr>
                <a:spLocks noChangeAspect="1"/>
              </p:cNvSpPr>
              <p:nvPr/>
            </p:nvSpPr>
            <p:spPr bwMode="auto">
              <a:xfrm>
                <a:off x="7661" y="6539"/>
                <a:ext cx="40" cy="40"/>
              </a:xfrm>
              <a:custGeom>
                <a:avLst/>
                <a:gdLst/>
                <a:ahLst/>
                <a:cxnLst>
                  <a:cxn ang="0">
                    <a:pos x="120" y="120"/>
                  </a:cxn>
                  <a:cxn ang="0">
                    <a:pos x="118" y="110"/>
                  </a:cxn>
                  <a:cxn ang="0">
                    <a:pos x="117" y="101"/>
                  </a:cxn>
                  <a:cxn ang="0">
                    <a:pos x="116" y="92"/>
                  </a:cxn>
                  <a:cxn ang="0">
                    <a:pos x="113" y="82"/>
                  </a:cxn>
                  <a:cxn ang="0">
                    <a:pos x="110" y="74"/>
                  </a:cxn>
                  <a:cxn ang="0">
                    <a:pos x="106" y="65"/>
                  </a:cxn>
                  <a:cxn ang="0">
                    <a:pos x="101" y="57"/>
                  </a:cxn>
                  <a:cxn ang="0">
                    <a:pos x="97" y="49"/>
                  </a:cxn>
                  <a:cxn ang="0">
                    <a:pos x="90" y="42"/>
                  </a:cxn>
                  <a:cxn ang="0">
                    <a:pos x="85" y="35"/>
                  </a:cxn>
                  <a:cxn ang="0">
                    <a:pos x="77" y="28"/>
                  </a:cxn>
                  <a:cxn ang="0">
                    <a:pos x="70" y="23"/>
                  </a:cxn>
                  <a:cxn ang="0">
                    <a:pos x="62" y="18"/>
                  </a:cxn>
                  <a:cxn ang="0">
                    <a:pos x="54" y="14"/>
                  </a:cxn>
                  <a:cxn ang="0">
                    <a:pos x="46" y="10"/>
                  </a:cxn>
                  <a:cxn ang="0">
                    <a:pos x="36" y="6"/>
                  </a:cxn>
                  <a:cxn ang="0">
                    <a:pos x="27" y="3"/>
                  </a:cxn>
                  <a:cxn ang="0">
                    <a:pos x="19" y="1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120" h="120">
                    <a:moveTo>
                      <a:pt x="120" y="120"/>
                    </a:moveTo>
                    <a:lnTo>
                      <a:pt x="118" y="110"/>
                    </a:lnTo>
                    <a:lnTo>
                      <a:pt x="117" y="101"/>
                    </a:lnTo>
                    <a:lnTo>
                      <a:pt x="116" y="92"/>
                    </a:lnTo>
                    <a:lnTo>
                      <a:pt x="113" y="82"/>
                    </a:lnTo>
                    <a:lnTo>
                      <a:pt x="110" y="74"/>
                    </a:lnTo>
                    <a:lnTo>
                      <a:pt x="106" y="65"/>
                    </a:lnTo>
                    <a:lnTo>
                      <a:pt x="101" y="57"/>
                    </a:lnTo>
                    <a:lnTo>
                      <a:pt x="97" y="49"/>
                    </a:lnTo>
                    <a:lnTo>
                      <a:pt x="90" y="42"/>
                    </a:lnTo>
                    <a:lnTo>
                      <a:pt x="85" y="35"/>
                    </a:lnTo>
                    <a:lnTo>
                      <a:pt x="77" y="28"/>
                    </a:lnTo>
                    <a:lnTo>
                      <a:pt x="70" y="23"/>
                    </a:lnTo>
                    <a:lnTo>
                      <a:pt x="62" y="18"/>
                    </a:lnTo>
                    <a:lnTo>
                      <a:pt x="54" y="14"/>
                    </a:lnTo>
                    <a:lnTo>
                      <a:pt x="46" y="10"/>
                    </a:lnTo>
                    <a:lnTo>
                      <a:pt x="36" y="6"/>
                    </a:lnTo>
                    <a:lnTo>
                      <a:pt x="27" y="3"/>
                    </a:lnTo>
                    <a:lnTo>
                      <a:pt x="19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6" name="Line 584"/>
              <p:cNvSpPr>
                <a:spLocks noChangeAspect="1" noChangeShapeType="1"/>
              </p:cNvSpPr>
              <p:nvPr/>
            </p:nvSpPr>
            <p:spPr bwMode="auto">
              <a:xfrm flipV="1">
                <a:off x="7701" y="6579"/>
                <a:ext cx="1" cy="4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7" name="Freeform 585"/>
              <p:cNvSpPr>
                <a:spLocks noChangeAspect="1"/>
              </p:cNvSpPr>
              <p:nvPr/>
            </p:nvSpPr>
            <p:spPr bwMode="auto">
              <a:xfrm>
                <a:off x="7701" y="7011"/>
                <a:ext cx="9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4"/>
                  </a:cxn>
                  <a:cxn ang="0">
                    <a:pos x="2" y="21"/>
                  </a:cxn>
                  <a:cxn ang="0">
                    <a:pos x="5" y="26"/>
                  </a:cxn>
                  <a:cxn ang="0">
                    <a:pos x="8" y="33"/>
                  </a:cxn>
                  <a:cxn ang="0">
                    <a:pos x="12" y="38"/>
                  </a:cxn>
                  <a:cxn ang="0">
                    <a:pos x="17" y="42"/>
                  </a:cxn>
                  <a:cxn ang="0">
                    <a:pos x="21" y="48"/>
                  </a:cxn>
                  <a:cxn ang="0">
                    <a:pos x="27" y="52"/>
                  </a:cxn>
                </a:cxnLst>
                <a:rect l="0" t="0" r="r" b="b"/>
                <a:pathLst>
                  <a:path w="27" h="52">
                    <a:moveTo>
                      <a:pt x="0" y="0"/>
                    </a:moveTo>
                    <a:lnTo>
                      <a:pt x="0" y="7"/>
                    </a:lnTo>
                    <a:lnTo>
                      <a:pt x="1" y="14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8" y="33"/>
                    </a:lnTo>
                    <a:lnTo>
                      <a:pt x="12" y="38"/>
                    </a:lnTo>
                    <a:lnTo>
                      <a:pt x="17" y="42"/>
                    </a:lnTo>
                    <a:lnTo>
                      <a:pt x="21" y="48"/>
                    </a:lnTo>
                    <a:lnTo>
                      <a:pt x="27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8" name="Line 5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10" y="7028"/>
                <a:ext cx="33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9" name="Freeform 587"/>
              <p:cNvSpPr>
                <a:spLocks noChangeAspect="1"/>
              </p:cNvSpPr>
              <p:nvPr/>
            </p:nvSpPr>
            <p:spPr bwMode="auto">
              <a:xfrm>
                <a:off x="7743" y="7038"/>
                <a:ext cx="18" cy="12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" y="34"/>
                  </a:cxn>
                  <a:cxn ang="0">
                    <a:pos x="9" y="35"/>
                  </a:cxn>
                  <a:cxn ang="0">
                    <a:pos x="14" y="36"/>
                  </a:cxn>
                  <a:cxn ang="0">
                    <a:pos x="18" y="36"/>
                  </a:cxn>
                  <a:cxn ang="0">
                    <a:pos x="24" y="36"/>
                  </a:cxn>
                  <a:cxn ang="0">
                    <a:pos x="29" y="35"/>
                  </a:cxn>
                  <a:cxn ang="0">
                    <a:pos x="33" y="34"/>
                  </a:cxn>
                  <a:cxn ang="0">
                    <a:pos x="39" y="31"/>
                  </a:cxn>
                  <a:cxn ang="0">
                    <a:pos x="43" y="28"/>
                  </a:cxn>
                  <a:cxn ang="0">
                    <a:pos x="45" y="24"/>
                  </a:cxn>
                  <a:cxn ang="0">
                    <a:pos x="49" y="20"/>
                  </a:cxn>
                  <a:cxn ang="0">
                    <a:pos x="51" y="15"/>
                  </a:cxn>
                  <a:cxn ang="0">
                    <a:pos x="53" y="11"/>
                  </a:cxn>
                  <a:cxn ang="0">
                    <a:pos x="55" y="6"/>
                  </a:cxn>
                  <a:cxn ang="0">
                    <a:pos x="55" y="0"/>
                  </a:cxn>
                </a:cxnLst>
                <a:rect l="0" t="0" r="r" b="b"/>
                <a:pathLst>
                  <a:path w="55" h="36">
                    <a:moveTo>
                      <a:pt x="0" y="31"/>
                    </a:moveTo>
                    <a:lnTo>
                      <a:pt x="4" y="34"/>
                    </a:lnTo>
                    <a:lnTo>
                      <a:pt x="9" y="35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29" y="35"/>
                    </a:lnTo>
                    <a:lnTo>
                      <a:pt x="33" y="34"/>
                    </a:lnTo>
                    <a:lnTo>
                      <a:pt x="39" y="31"/>
                    </a:lnTo>
                    <a:lnTo>
                      <a:pt x="43" y="28"/>
                    </a:lnTo>
                    <a:lnTo>
                      <a:pt x="45" y="24"/>
                    </a:lnTo>
                    <a:lnTo>
                      <a:pt x="49" y="20"/>
                    </a:lnTo>
                    <a:lnTo>
                      <a:pt x="51" y="15"/>
                    </a:lnTo>
                    <a:lnTo>
                      <a:pt x="53" y="11"/>
                    </a:lnTo>
                    <a:lnTo>
                      <a:pt x="55" y="6"/>
                    </a:lnTo>
                    <a:lnTo>
                      <a:pt x="5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0" name="Line 588"/>
              <p:cNvSpPr>
                <a:spLocks noChangeAspect="1" noChangeShapeType="1"/>
              </p:cNvSpPr>
              <p:nvPr/>
            </p:nvSpPr>
            <p:spPr bwMode="auto">
              <a:xfrm>
                <a:off x="7761" y="7010"/>
                <a:ext cx="1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1" name="Freeform 589"/>
              <p:cNvSpPr>
                <a:spLocks noChangeAspect="1"/>
              </p:cNvSpPr>
              <p:nvPr/>
            </p:nvSpPr>
            <p:spPr bwMode="auto">
              <a:xfrm>
                <a:off x="7761" y="6990"/>
                <a:ext cx="20" cy="2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2" y="0"/>
                  </a:cxn>
                  <a:cxn ang="0">
                    <a:pos x="46" y="1"/>
                  </a:cxn>
                  <a:cxn ang="0">
                    <a:pos x="40" y="2"/>
                  </a:cxn>
                  <a:cxn ang="0">
                    <a:pos x="33" y="5"/>
                  </a:cxn>
                  <a:cxn ang="0">
                    <a:pos x="28" y="9"/>
                  </a:cxn>
                  <a:cxn ang="0">
                    <a:pos x="23" y="12"/>
                  </a:cxn>
                  <a:cxn ang="0">
                    <a:pos x="17" y="17"/>
                  </a:cxn>
                  <a:cxn ang="0">
                    <a:pos x="13" y="21"/>
                  </a:cxn>
                  <a:cxn ang="0">
                    <a:pos x="9" y="28"/>
                  </a:cxn>
                  <a:cxn ang="0">
                    <a:pos x="5" y="33"/>
                  </a:cxn>
                  <a:cxn ang="0">
                    <a:pos x="3" y="39"/>
                  </a:cxn>
                  <a:cxn ang="0">
                    <a:pos x="1" y="45"/>
                  </a:cxn>
                  <a:cxn ang="0">
                    <a:pos x="0" y="52"/>
                  </a:cxn>
                  <a:cxn ang="0">
                    <a:pos x="0" y="59"/>
                  </a:cxn>
                </a:cxnLst>
                <a:rect l="0" t="0" r="r" b="b"/>
                <a:pathLst>
                  <a:path w="59" h="59">
                    <a:moveTo>
                      <a:pt x="59" y="0"/>
                    </a:moveTo>
                    <a:lnTo>
                      <a:pt x="52" y="0"/>
                    </a:lnTo>
                    <a:lnTo>
                      <a:pt x="46" y="1"/>
                    </a:lnTo>
                    <a:lnTo>
                      <a:pt x="40" y="2"/>
                    </a:lnTo>
                    <a:lnTo>
                      <a:pt x="33" y="5"/>
                    </a:lnTo>
                    <a:lnTo>
                      <a:pt x="28" y="9"/>
                    </a:lnTo>
                    <a:lnTo>
                      <a:pt x="23" y="12"/>
                    </a:lnTo>
                    <a:lnTo>
                      <a:pt x="17" y="17"/>
                    </a:lnTo>
                    <a:lnTo>
                      <a:pt x="13" y="21"/>
                    </a:lnTo>
                    <a:lnTo>
                      <a:pt x="9" y="28"/>
                    </a:lnTo>
                    <a:lnTo>
                      <a:pt x="5" y="33"/>
                    </a:lnTo>
                    <a:lnTo>
                      <a:pt x="3" y="39"/>
                    </a:lnTo>
                    <a:lnTo>
                      <a:pt x="1" y="45"/>
                    </a:lnTo>
                    <a:lnTo>
                      <a:pt x="0" y="52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2" name="Line 590"/>
              <p:cNvSpPr>
                <a:spLocks noChangeAspect="1" noChangeShapeType="1"/>
              </p:cNvSpPr>
              <p:nvPr/>
            </p:nvSpPr>
            <p:spPr bwMode="auto">
              <a:xfrm flipH="1">
                <a:off x="7781" y="6990"/>
                <a:ext cx="10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3" name="Freeform 591"/>
              <p:cNvSpPr>
                <a:spLocks noChangeAspect="1"/>
              </p:cNvSpPr>
              <p:nvPr/>
            </p:nvSpPr>
            <p:spPr bwMode="auto">
              <a:xfrm>
                <a:off x="7881" y="6990"/>
                <a:ext cx="20" cy="20"/>
              </a:xfrm>
              <a:custGeom>
                <a:avLst/>
                <a:gdLst/>
                <a:ahLst/>
                <a:cxnLst>
                  <a:cxn ang="0">
                    <a:pos x="60" y="59"/>
                  </a:cxn>
                  <a:cxn ang="0">
                    <a:pos x="60" y="52"/>
                  </a:cxn>
                  <a:cxn ang="0">
                    <a:pos x="58" y="45"/>
                  </a:cxn>
                  <a:cxn ang="0">
                    <a:pos x="56" y="39"/>
                  </a:cxn>
                  <a:cxn ang="0">
                    <a:pos x="54" y="33"/>
                  </a:cxn>
                  <a:cxn ang="0">
                    <a:pos x="50" y="28"/>
                  </a:cxn>
                  <a:cxn ang="0">
                    <a:pos x="46" y="21"/>
                  </a:cxn>
                  <a:cxn ang="0">
                    <a:pos x="42" y="17"/>
                  </a:cxn>
                  <a:cxn ang="0">
                    <a:pos x="37" y="12"/>
                  </a:cxn>
                  <a:cxn ang="0">
                    <a:pos x="31" y="9"/>
                  </a:cxn>
                  <a:cxn ang="0">
                    <a:pos x="26" y="5"/>
                  </a:cxn>
                  <a:cxn ang="0">
                    <a:pos x="19" y="2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59">
                    <a:moveTo>
                      <a:pt x="60" y="59"/>
                    </a:moveTo>
                    <a:lnTo>
                      <a:pt x="60" y="52"/>
                    </a:lnTo>
                    <a:lnTo>
                      <a:pt x="58" y="45"/>
                    </a:lnTo>
                    <a:lnTo>
                      <a:pt x="56" y="39"/>
                    </a:lnTo>
                    <a:lnTo>
                      <a:pt x="54" y="33"/>
                    </a:lnTo>
                    <a:lnTo>
                      <a:pt x="50" y="28"/>
                    </a:lnTo>
                    <a:lnTo>
                      <a:pt x="46" y="21"/>
                    </a:lnTo>
                    <a:lnTo>
                      <a:pt x="42" y="17"/>
                    </a:lnTo>
                    <a:lnTo>
                      <a:pt x="37" y="12"/>
                    </a:lnTo>
                    <a:lnTo>
                      <a:pt x="31" y="9"/>
                    </a:lnTo>
                    <a:lnTo>
                      <a:pt x="26" y="5"/>
                    </a:lnTo>
                    <a:lnTo>
                      <a:pt x="19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4" name="Line 592"/>
              <p:cNvSpPr>
                <a:spLocks noChangeAspect="1" noChangeShapeType="1"/>
              </p:cNvSpPr>
              <p:nvPr/>
            </p:nvSpPr>
            <p:spPr bwMode="auto">
              <a:xfrm flipV="1">
                <a:off x="7901" y="7010"/>
                <a:ext cx="1" cy="2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5" name="Freeform 593"/>
              <p:cNvSpPr>
                <a:spLocks noChangeAspect="1"/>
              </p:cNvSpPr>
              <p:nvPr/>
            </p:nvSpPr>
            <p:spPr bwMode="auto">
              <a:xfrm>
                <a:off x="7881" y="7218"/>
                <a:ext cx="20" cy="1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6" y="59"/>
                  </a:cxn>
                  <a:cxn ang="0">
                    <a:pos x="12" y="58"/>
                  </a:cxn>
                  <a:cxn ang="0">
                    <a:pos x="19" y="56"/>
                  </a:cxn>
                  <a:cxn ang="0">
                    <a:pos x="26" y="54"/>
                  </a:cxn>
                  <a:cxn ang="0">
                    <a:pos x="31" y="50"/>
                  </a:cxn>
                  <a:cxn ang="0">
                    <a:pos x="37" y="46"/>
                  </a:cxn>
                  <a:cxn ang="0">
                    <a:pos x="42" y="41"/>
                  </a:cxn>
                  <a:cxn ang="0">
                    <a:pos x="46" y="36"/>
                  </a:cxn>
                  <a:cxn ang="0">
                    <a:pos x="50" y="31"/>
                  </a:cxn>
                  <a:cxn ang="0">
                    <a:pos x="54" y="25"/>
                  </a:cxn>
                  <a:cxn ang="0">
                    <a:pos x="56" y="19"/>
                  </a:cxn>
                  <a:cxn ang="0">
                    <a:pos x="58" y="12"/>
                  </a:cxn>
                  <a:cxn ang="0">
                    <a:pos x="60" y="7"/>
                  </a:cxn>
                  <a:cxn ang="0">
                    <a:pos x="60" y="0"/>
                  </a:cxn>
                </a:cxnLst>
                <a:rect l="0" t="0" r="r" b="b"/>
                <a:pathLst>
                  <a:path w="60" h="59">
                    <a:moveTo>
                      <a:pt x="0" y="59"/>
                    </a:moveTo>
                    <a:lnTo>
                      <a:pt x="6" y="59"/>
                    </a:lnTo>
                    <a:lnTo>
                      <a:pt x="12" y="58"/>
                    </a:lnTo>
                    <a:lnTo>
                      <a:pt x="19" y="56"/>
                    </a:lnTo>
                    <a:lnTo>
                      <a:pt x="26" y="54"/>
                    </a:lnTo>
                    <a:lnTo>
                      <a:pt x="31" y="50"/>
                    </a:lnTo>
                    <a:lnTo>
                      <a:pt x="37" y="46"/>
                    </a:lnTo>
                    <a:lnTo>
                      <a:pt x="42" y="41"/>
                    </a:lnTo>
                    <a:lnTo>
                      <a:pt x="46" y="36"/>
                    </a:lnTo>
                    <a:lnTo>
                      <a:pt x="50" y="31"/>
                    </a:lnTo>
                    <a:lnTo>
                      <a:pt x="54" y="25"/>
                    </a:lnTo>
                    <a:lnTo>
                      <a:pt x="56" y="19"/>
                    </a:lnTo>
                    <a:lnTo>
                      <a:pt x="58" y="12"/>
                    </a:lnTo>
                    <a:lnTo>
                      <a:pt x="60" y="7"/>
                    </a:lnTo>
                    <a:lnTo>
                      <a:pt x="6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6" name="Line 594"/>
              <p:cNvSpPr>
                <a:spLocks noChangeAspect="1" noChangeShapeType="1"/>
              </p:cNvSpPr>
              <p:nvPr/>
            </p:nvSpPr>
            <p:spPr bwMode="auto">
              <a:xfrm>
                <a:off x="7781" y="7237"/>
                <a:ext cx="10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7" name="Freeform 595"/>
              <p:cNvSpPr>
                <a:spLocks noChangeAspect="1"/>
              </p:cNvSpPr>
              <p:nvPr/>
            </p:nvSpPr>
            <p:spPr bwMode="auto">
              <a:xfrm>
                <a:off x="7761" y="7218"/>
                <a:ext cx="20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3" y="19"/>
                  </a:cxn>
                  <a:cxn ang="0">
                    <a:pos x="5" y="25"/>
                  </a:cxn>
                  <a:cxn ang="0">
                    <a:pos x="9" y="31"/>
                  </a:cxn>
                  <a:cxn ang="0">
                    <a:pos x="13" y="36"/>
                  </a:cxn>
                  <a:cxn ang="0">
                    <a:pos x="17" y="41"/>
                  </a:cxn>
                  <a:cxn ang="0">
                    <a:pos x="23" y="46"/>
                  </a:cxn>
                  <a:cxn ang="0">
                    <a:pos x="28" y="50"/>
                  </a:cxn>
                  <a:cxn ang="0">
                    <a:pos x="33" y="54"/>
                  </a:cxn>
                  <a:cxn ang="0">
                    <a:pos x="40" y="56"/>
                  </a:cxn>
                  <a:cxn ang="0">
                    <a:pos x="46" y="58"/>
                  </a:cxn>
                  <a:cxn ang="0">
                    <a:pos x="52" y="59"/>
                  </a:cxn>
                  <a:cxn ang="0">
                    <a:pos x="59" y="59"/>
                  </a:cxn>
                </a:cxnLst>
                <a:rect l="0" t="0" r="r" b="b"/>
                <a:pathLst>
                  <a:path w="59" h="59">
                    <a:moveTo>
                      <a:pt x="0" y="0"/>
                    </a:moveTo>
                    <a:lnTo>
                      <a:pt x="0" y="7"/>
                    </a:lnTo>
                    <a:lnTo>
                      <a:pt x="1" y="12"/>
                    </a:lnTo>
                    <a:lnTo>
                      <a:pt x="3" y="19"/>
                    </a:lnTo>
                    <a:lnTo>
                      <a:pt x="5" y="25"/>
                    </a:lnTo>
                    <a:lnTo>
                      <a:pt x="9" y="31"/>
                    </a:lnTo>
                    <a:lnTo>
                      <a:pt x="13" y="36"/>
                    </a:lnTo>
                    <a:lnTo>
                      <a:pt x="17" y="41"/>
                    </a:lnTo>
                    <a:lnTo>
                      <a:pt x="23" y="46"/>
                    </a:lnTo>
                    <a:lnTo>
                      <a:pt x="28" y="50"/>
                    </a:lnTo>
                    <a:lnTo>
                      <a:pt x="33" y="54"/>
                    </a:lnTo>
                    <a:lnTo>
                      <a:pt x="40" y="56"/>
                    </a:lnTo>
                    <a:lnTo>
                      <a:pt x="46" y="58"/>
                    </a:lnTo>
                    <a:lnTo>
                      <a:pt x="52" y="59"/>
                    </a:lnTo>
                    <a:lnTo>
                      <a:pt x="59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8" name="Line 596"/>
              <p:cNvSpPr>
                <a:spLocks noChangeAspect="1" noChangeShapeType="1"/>
              </p:cNvSpPr>
              <p:nvPr/>
            </p:nvSpPr>
            <p:spPr bwMode="auto">
              <a:xfrm>
                <a:off x="7761" y="7189"/>
                <a:ext cx="1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9" name="Freeform 597"/>
              <p:cNvSpPr>
                <a:spLocks noChangeAspect="1"/>
              </p:cNvSpPr>
              <p:nvPr/>
            </p:nvSpPr>
            <p:spPr bwMode="auto">
              <a:xfrm>
                <a:off x="7743" y="7178"/>
                <a:ext cx="18" cy="11"/>
              </a:xfrm>
              <a:custGeom>
                <a:avLst/>
                <a:gdLst/>
                <a:ahLst/>
                <a:cxnLst>
                  <a:cxn ang="0">
                    <a:pos x="55" y="35"/>
                  </a:cxn>
                  <a:cxn ang="0">
                    <a:pos x="55" y="31"/>
                  </a:cxn>
                  <a:cxn ang="0">
                    <a:pos x="53" y="26"/>
                  </a:cxn>
                  <a:cxn ang="0">
                    <a:pos x="51" y="20"/>
                  </a:cxn>
                  <a:cxn ang="0">
                    <a:pos x="49" y="16"/>
                  </a:cxn>
                  <a:cxn ang="0">
                    <a:pos x="45" y="12"/>
                  </a:cxn>
                  <a:cxn ang="0">
                    <a:pos x="43" y="8"/>
                  </a:cxn>
                  <a:cxn ang="0">
                    <a:pos x="39" y="5"/>
                  </a:cxn>
                  <a:cxn ang="0">
                    <a:pos x="33" y="3"/>
                  </a:cxn>
                  <a:cxn ang="0">
                    <a:pos x="29" y="1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9" y="1"/>
                  </a:cxn>
                  <a:cxn ang="0">
                    <a:pos x="4" y="3"/>
                  </a:cxn>
                  <a:cxn ang="0">
                    <a:pos x="0" y="5"/>
                  </a:cxn>
                </a:cxnLst>
                <a:rect l="0" t="0" r="r" b="b"/>
                <a:pathLst>
                  <a:path w="55" h="35">
                    <a:moveTo>
                      <a:pt x="55" y="35"/>
                    </a:moveTo>
                    <a:lnTo>
                      <a:pt x="55" y="31"/>
                    </a:lnTo>
                    <a:lnTo>
                      <a:pt x="53" y="26"/>
                    </a:lnTo>
                    <a:lnTo>
                      <a:pt x="51" y="20"/>
                    </a:lnTo>
                    <a:lnTo>
                      <a:pt x="49" y="16"/>
                    </a:lnTo>
                    <a:lnTo>
                      <a:pt x="45" y="12"/>
                    </a:lnTo>
                    <a:lnTo>
                      <a:pt x="43" y="8"/>
                    </a:lnTo>
                    <a:lnTo>
                      <a:pt x="39" y="5"/>
                    </a:lnTo>
                    <a:lnTo>
                      <a:pt x="33" y="3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0" y="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0" name="Line 598"/>
              <p:cNvSpPr>
                <a:spLocks noChangeAspect="1" noChangeShapeType="1"/>
              </p:cNvSpPr>
              <p:nvPr/>
            </p:nvSpPr>
            <p:spPr bwMode="auto">
              <a:xfrm flipV="1">
                <a:off x="7710" y="7179"/>
                <a:ext cx="33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1" name="Freeform 599"/>
              <p:cNvSpPr>
                <a:spLocks noChangeAspect="1"/>
              </p:cNvSpPr>
              <p:nvPr/>
            </p:nvSpPr>
            <p:spPr bwMode="auto">
              <a:xfrm>
                <a:off x="7701" y="7200"/>
                <a:ext cx="9" cy="1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1" y="4"/>
                  </a:cxn>
                  <a:cxn ang="0">
                    <a:pos x="17" y="8"/>
                  </a:cxn>
                  <a:cxn ang="0">
                    <a:pos x="12" y="13"/>
                  </a:cxn>
                  <a:cxn ang="0">
                    <a:pos x="8" y="19"/>
                  </a:cxn>
                  <a:cxn ang="0">
                    <a:pos x="5" y="24"/>
                  </a:cxn>
                  <a:cxn ang="0">
                    <a:pos x="2" y="31"/>
                  </a:cxn>
                  <a:cxn ang="0">
                    <a:pos x="1" y="38"/>
                  </a:cxn>
                  <a:cxn ang="0">
                    <a:pos x="0" y="44"/>
                  </a:cxn>
                  <a:cxn ang="0">
                    <a:pos x="0" y="51"/>
                  </a:cxn>
                </a:cxnLst>
                <a:rect l="0" t="0" r="r" b="b"/>
                <a:pathLst>
                  <a:path w="27" h="51">
                    <a:moveTo>
                      <a:pt x="27" y="0"/>
                    </a:moveTo>
                    <a:lnTo>
                      <a:pt x="21" y="4"/>
                    </a:lnTo>
                    <a:lnTo>
                      <a:pt x="17" y="8"/>
                    </a:lnTo>
                    <a:lnTo>
                      <a:pt x="12" y="13"/>
                    </a:lnTo>
                    <a:lnTo>
                      <a:pt x="8" y="19"/>
                    </a:lnTo>
                    <a:lnTo>
                      <a:pt x="5" y="24"/>
                    </a:lnTo>
                    <a:lnTo>
                      <a:pt x="2" y="31"/>
                    </a:lnTo>
                    <a:lnTo>
                      <a:pt x="1" y="38"/>
                    </a:lnTo>
                    <a:lnTo>
                      <a:pt x="0" y="44"/>
                    </a:lnTo>
                    <a:lnTo>
                      <a:pt x="0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2" name="Line 600"/>
              <p:cNvSpPr>
                <a:spLocks noChangeAspect="1" noChangeShapeType="1"/>
              </p:cNvSpPr>
              <p:nvPr/>
            </p:nvSpPr>
            <p:spPr bwMode="auto">
              <a:xfrm flipV="1">
                <a:off x="7701" y="7217"/>
                <a:ext cx="1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3" name="Freeform 601"/>
              <p:cNvSpPr>
                <a:spLocks noChangeAspect="1"/>
              </p:cNvSpPr>
              <p:nvPr/>
            </p:nvSpPr>
            <p:spPr bwMode="auto">
              <a:xfrm>
                <a:off x="7701" y="7325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2" y="15"/>
                  </a:cxn>
                  <a:cxn ang="0">
                    <a:pos x="5" y="19"/>
                  </a:cxn>
                  <a:cxn ang="0">
                    <a:pos x="8" y="23"/>
                  </a:cxn>
                  <a:cxn ang="0">
                    <a:pos x="12" y="27"/>
                  </a:cxn>
                  <a:cxn ang="0">
                    <a:pos x="16" y="29"/>
                  </a:cxn>
                  <a:cxn ang="0">
                    <a:pos x="20" y="32"/>
                  </a:cxn>
                  <a:cxn ang="0">
                    <a:pos x="25" y="33"/>
                  </a:cxn>
                  <a:cxn ang="0">
                    <a:pos x="29" y="35"/>
                  </a:cxn>
                  <a:cxn ang="0">
                    <a:pos x="35" y="35"/>
                  </a:cxn>
                </a:cxnLst>
                <a:rect l="0" t="0" r="r" b="b"/>
                <a:pathLst>
                  <a:path w="35" h="35">
                    <a:moveTo>
                      <a:pt x="0" y="0"/>
                    </a:moveTo>
                    <a:lnTo>
                      <a:pt x="0" y="4"/>
                    </a:lnTo>
                    <a:lnTo>
                      <a:pt x="1" y="9"/>
                    </a:lnTo>
                    <a:lnTo>
                      <a:pt x="2" y="15"/>
                    </a:lnTo>
                    <a:lnTo>
                      <a:pt x="5" y="19"/>
                    </a:lnTo>
                    <a:lnTo>
                      <a:pt x="8" y="23"/>
                    </a:lnTo>
                    <a:lnTo>
                      <a:pt x="12" y="27"/>
                    </a:lnTo>
                    <a:lnTo>
                      <a:pt x="16" y="29"/>
                    </a:lnTo>
                    <a:lnTo>
                      <a:pt x="20" y="32"/>
                    </a:lnTo>
                    <a:lnTo>
                      <a:pt x="25" y="33"/>
                    </a:lnTo>
                    <a:lnTo>
                      <a:pt x="29" y="35"/>
                    </a:lnTo>
                    <a:lnTo>
                      <a:pt x="35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4" name="Line 602"/>
              <p:cNvSpPr>
                <a:spLocks noChangeAspect="1" noChangeShapeType="1"/>
              </p:cNvSpPr>
              <p:nvPr/>
            </p:nvSpPr>
            <p:spPr bwMode="auto">
              <a:xfrm flipH="1">
                <a:off x="7713" y="7337"/>
                <a:ext cx="34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5" name="Freeform 603"/>
              <p:cNvSpPr>
                <a:spLocks noChangeAspect="1"/>
              </p:cNvSpPr>
              <p:nvPr/>
            </p:nvSpPr>
            <p:spPr bwMode="auto">
              <a:xfrm>
                <a:off x="8060" y="7138"/>
                <a:ext cx="200" cy="199"/>
              </a:xfrm>
              <a:custGeom>
                <a:avLst/>
                <a:gdLst/>
                <a:ahLst/>
                <a:cxnLst>
                  <a:cxn ang="0">
                    <a:pos x="0" y="598"/>
                  </a:cxn>
                  <a:cxn ang="0">
                    <a:pos x="21" y="598"/>
                  </a:cxn>
                  <a:cxn ang="0">
                    <a:pos x="41" y="596"/>
                  </a:cxn>
                  <a:cxn ang="0">
                    <a:pos x="63" y="595"/>
                  </a:cxn>
                  <a:cxn ang="0">
                    <a:pos x="83" y="592"/>
                  </a:cxn>
                  <a:cxn ang="0">
                    <a:pos x="105" y="590"/>
                  </a:cxn>
                  <a:cxn ang="0">
                    <a:pos x="125" y="586"/>
                  </a:cxn>
                  <a:cxn ang="0">
                    <a:pos x="145" y="580"/>
                  </a:cxn>
                  <a:cxn ang="0">
                    <a:pos x="165" y="575"/>
                  </a:cxn>
                  <a:cxn ang="0">
                    <a:pos x="185" y="569"/>
                  </a:cxn>
                  <a:cxn ang="0">
                    <a:pos x="204" y="563"/>
                  </a:cxn>
                  <a:cxn ang="0">
                    <a:pos x="224" y="555"/>
                  </a:cxn>
                  <a:cxn ang="0">
                    <a:pos x="243" y="547"/>
                  </a:cxn>
                  <a:cxn ang="0">
                    <a:pos x="262" y="537"/>
                  </a:cxn>
                  <a:cxn ang="0">
                    <a:pos x="281" y="528"/>
                  </a:cxn>
                  <a:cxn ang="0">
                    <a:pos x="300" y="518"/>
                  </a:cxn>
                  <a:cxn ang="0">
                    <a:pos x="317" y="508"/>
                  </a:cxn>
                  <a:cxn ang="0">
                    <a:pos x="335" y="495"/>
                  </a:cxn>
                  <a:cxn ang="0">
                    <a:pos x="352" y="483"/>
                  </a:cxn>
                  <a:cxn ang="0">
                    <a:pos x="368" y="471"/>
                  </a:cxn>
                  <a:cxn ang="0">
                    <a:pos x="385" y="458"/>
                  </a:cxn>
                  <a:cxn ang="0">
                    <a:pos x="401" y="444"/>
                  </a:cxn>
                  <a:cxn ang="0">
                    <a:pos x="416" y="431"/>
                  </a:cxn>
                  <a:cxn ang="0">
                    <a:pos x="430" y="416"/>
                  </a:cxn>
                  <a:cxn ang="0">
                    <a:pos x="445" y="400"/>
                  </a:cxn>
                  <a:cxn ang="0">
                    <a:pos x="459" y="385"/>
                  </a:cxn>
                  <a:cxn ang="0">
                    <a:pos x="472" y="368"/>
                  </a:cxn>
                  <a:cxn ang="0">
                    <a:pos x="484" y="351"/>
                  </a:cxn>
                  <a:cxn ang="0">
                    <a:pos x="496" y="334"/>
                  </a:cxn>
                  <a:cxn ang="0">
                    <a:pos x="507" y="316"/>
                  </a:cxn>
                  <a:cxn ang="0">
                    <a:pos x="518" y="299"/>
                  </a:cxn>
                  <a:cxn ang="0">
                    <a:pos x="529" y="280"/>
                  </a:cxn>
                  <a:cxn ang="0">
                    <a:pos x="538" y="263"/>
                  </a:cxn>
                  <a:cxn ang="0">
                    <a:pos x="546" y="244"/>
                  </a:cxn>
                  <a:cxn ang="0">
                    <a:pos x="556" y="224"/>
                  </a:cxn>
                  <a:cxn ang="0">
                    <a:pos x="562" y="205"/>
                  </a:cxn>
                  <a:cxn ang="0">
                    <a:pos x="569" y="185"/>
                  </a:cxn>
                  <a:cxn ang="0">
                    <a:pos x="576" y="164"/>
                  </a:cxn>
                  <a:cxn ang="0">
                    <a:pos x="581" y="144"/>
                  </a:cxn>
                  <a:cxn ang="0">
                    <a:pos x="585" y="124"/>
                  </a:cxn>
                  <a:cxn ang="0">
                    <a:pos x="589" y="104"/>
                  </a:cxn>
                  <a:cxn ang="0">
                    <a:pos x="593" y="84"/>
                  </a:cxn>
                  <a:cxn ang="0">
                    <a:pos x="595" y="62"/>
                  </a:cxn>
                  <a:cxn ang="0">
                    <a:pos x="597" y="42"/>
                  </a:cxn>
                  <a:cxn ang="0">
                    <a:pos x="599" y="20"/>
                  </a:cxn>
                  <a:cxn ang="0">
                    <a:pos x="599" y="0"/>
                  </a:cxn>
                </a:cxnLst>
                <a:rect l="0" t="0" r="r" b="b"/>
                <a:pathLst>
                  <a:path w="599" h="598">
                    <a:moveTo>
                      <a:pt x="0" y="598"/>
                    </a:moveTo>
                    <a:lnTo>
                      <a:pt x="21" y="598"/>
                    </a:lnTo>
                    <a:lnTo>
                      <a:pt x="41" y="596"/>
                    </a:lnTo>
                    <a:lnTo>
                      <a:pt x="63" y="595"/>
                    </a:lnTo>
                    <a:lnTo>
                      <a:pt x="83" y="592"/>
                    </a:lnTo>
                    <a:lnTo>
                      <a:pt x="105" y="590"/>
                    </a:lnTo>
                    <a:lnTo>
                      <a:pt x="125" y="586"/>
                    </a:lnTo>
                    <a:lnTo>
                      <a:pt x="145" y="580"/>
                    </a:lnTo>
                    <a:lnTo>
                      <a:pt x="165" y="575"/>
                    </a:lnTo>
                    <a:lnTo>
                      <a:pt x="185" y="569"/>
                    </a:lnTo>
                    <a:lnTo>
                      <a:pt x="204" y="563"/>
                    </a:lnTo>
                    <a:lnTo>
                      <a:pt x="224" y="555"/>
                    </a:lnTo>
                    <a:lnTo>
                      <a:pt x="243" y="547"/>
                    </a:lnTo>
                    <a:lnTo>
                      <a:pt x="262" y="537"/>
                    </a:lnTo>
                    <a:lnTo>
                      <a:pt x="281" y="528"/>
                    </a:lnTo>
                    <a:lnTo>
                      <a:pt x="300" y="518"/>
                    </a:lnTo>
                    <a:lnTo>
                      <a:pt x="317" y="508"/>
                    </a:lnTo>
                    <a:lnTo>
                      <a:pt x="335" y="495"/>
                    </a:lnTo>
                    <a:lnTo>
                      <a:pt x="352" y="483"/>
                    </a:lnTo>
                    <a:lnTo>
                      <a:pt x="368" y="471"/>
                    </a:lnTo>
                    <a:lnTo>
                      <a:pt x="385" y="458"/>
                    </a:lnTo>
                    <a:lnTo>
                      <a:pt x="401" y="444"/>
                    </a:lnTo>
                    <a:lnTo>
                      <a:pt x="416" y="431"/>
                    </a:lnTo>
                    <a:lnTo>
                      <a:pt x="430" y="416"/>
                    </a:lnTo>
                    <a:lnTo>
                      <a:pt x="445" y="400"/>
                    </a:lnTo>
                    <a:lnTo>
                      <a:pt x="459" y="385"/>
                    </a:lnTo>
                    <a:lnTo>
                      <a:pt x="472" y="368"/>
                    </a:lnTo>
                    <a:lnTo>
                      <a:pt x="484" y="351"/>
                    </a:lnTo>
                    <a:lnTo>
                      <a:pt x="496" y="334"/>
                    </a:lnTo>
                    <a:lnTo>
                      <a:pt x="507" y="316"/>
                    </a:lnTo>
                    <a:lnTo>
                      <a:pt x="518" y="299"/>
                    </a:lnTo>
                    <a:lnTo>
                      <a:pt x="529" y="280"/>
                    </a:lnTo>
                    <a:lnTo>
                      <a:pt x="538" y="263"/>
                    </a:lnTo>
                    <a:lnTo>
                      <a:pt x="546" y="244"/>
                    </a:lnTo>
                    <a:lnTo>
                      <a:pt x="556" y="224"/>
                    </a:lnTo>
                    <a:lnTo>
                      <a:pt x="562" y="205"/>
                    </a:lnTo>
                    <a:lnTo>
                      <a:pt x="569" y="185"/>
                    </a:lnTo>
                    <a:lnTo>
                      <a:pt x="576" y="164"/>
                    </a:lnTo>
                    <a:lnTo>
                      <a:pt x="581" y="144"/>
                    </a:lnTo>
                    <a:lnTo>
                      <a:pt x="585" y="124"/>
                    </a:lnTo>
                    <a:lnTo>
                      <a:pt x="589" y="104"/>
                    </a:lnTo>
                    <a:lnTo>
                      <a:pt x="593" y="84"/>
                    </a:lnTo>
                    <a:lnTo>
                      <a:pt x="595" y="62"/>
                    </a:lnTo>
                    <a:lnTo>
                      <a:pt x="597" y="42"/>
                    </a:lnTo>
                    <a:lnTo>
                      <a:pt x="599" y="20"/>
                    </a:lnTo>
                    <a:lnTo>
                      <a:pt x="59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6" name="Line 604"/>
              <p:cNvSpPr>
                <a:spLocks noChangeAspect="1" noChangeShapeType="1"/>
              </p:cNvSpPr>
              <p:nvPr/>
            </p:nvSpPr>
            <p:spPr bwMode="auto">
              <a:xfrm>
                <a:off x="8260" y="5134"/>
                <a:ext cx="1" cy="200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7" name="Freeform 605"/>
              <p:cNvSpPr>
                <a:spLocks noChangeAspect="1"/>
              </p:cNvSpPr>
              <p:nvPr/>
            </p:nvSpPr>
            <p:spPr bwMode="auto">
              <a:xfrm>
                <a:off x="8250" y="5122"/>
                <a:ext cx="10" cy="12"/>
              </a:xfrm>
              <a:custGeom>
                <a:avLst/>
                <a:gdLst/>
                <a:ahLst/>
                <a:cxnLst>
                  <a:cxn ang="0">
                    <a:pos x="30" y="35"/>
                  </a:cxn>
                  <a:cxn ang="0">
                    <a:pos x="30" y="31"/>
                  </a:cxn>
                  <a:cxn ang="0">
                    <a:pos x="28" y="26"/>
                  </a:cxn>
                  <a:cxn ang="0">
                    <a:pos x="27" y="22"/>
                  </a:cxn>
                  <a:cxn ang="0">
                    <a:pos x="24" y="16"/>
                  </a:cxn>
                  <a:cxn ang="0">
                    <a:pos x="22" y="12"/>
                  </a:cxn>
                  <a:cxn ang="0">
                    <a:pos x="18" y="10"/>
                  </a:cxn>
                  <a:cxn ang="0">
                    <a:pos x="14" y="6"/>
                  </a:cxn>
                  <a:cxn ang="0">
                    <a:pos x="10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30" h="35">
                    <a:moveTo>
                      <a:pt x="30" y="35"/>
                    </a:moveTo>
                    <a:lnTo>
                      <a:pt x="30" y="31"/>
                    </a:lnTo>
                    <a:lnTo>
                      <a:pt x="28" y="26"/>
                    </a:lnTo>
                    <a:lnTo>
                      <a:pt x="27" y="22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18" y="10"/>
                    </a:lnTo>
                    <a:lnTo>
                      <a:pt x="14" y="6"/>
                    </a:lnTo>
                    <a:lnTo>
                      <a:pt x="10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78" name="Group 606"/>
            <p:cNvGrpSpPr>
              <a:grpSpLocks noChangeAspect="1"/>
            </p:cNvGrpSpPr>
            <p:nvPr/>
          </p:nvGrpSpPr>
          <p:grpSpPr bwMode="auto">
            <a:xfrm>
              <a:off x="5823" y="3999"/>
              <a:ext cx="2437" cy="4388"/>
              <a:chOff x="5823" y="3999"/>
              <a:chExt cx="2437" cy="4388"/>
            </a:xfrm>
          </p:grpSpPr>
          <p:sp>
            <p:nvSpPr>
              <p:cNvPr id="3679" name="Freeform 607"/>
              <p:cNvSpPr>
                <a:spLocks noChangeAspect="1"/>
              </p:cNvSpPr>
              <p:nvPr/>
            </p:nvSpPr>
            <p:spPr bwMode="auto">
              <a:xfrm>
                <a:off x="8200" y="5073"/>
                <a:ext cx="50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1"/>
                  </a:cxn>
                  <a:cxn ang="0">
                    <a:pos x="5" y="23"/>
                  </a:cxn>
                  <a:cxn ang="0">
                    <a:pos x="9" y="34"/>
                  </a:cxn>
                  <a:cxn ang="0">
                    <a:pos x="15" y="45"/>
                  </a:cxn>
                  <a:cxn ang="0">
                    <a:pos x="19" y="56"/>
                  </a:cxn>
                  <a:cxn ang="0">
                    <a:pos x="26" y="65"/>
                  </a:cxn>
                  <a:cxn ang="0">
                    <a:pos x="32" y="74"/>
                  </a:cxn>
                  <a:cxn ang="0">
                    <a:pos x="39" y="84"/>
                  </a:cxn>
                  <a:cxn ang="0">
                    <a:pos x="47" y="93"/>
                  </a:cxn>
                  <a:cxn ang="0">
                    <a:pos x="55" y="101"/>
                  </a:cxn>
                  <a:cxn ang="0">
                    <a:pos x="63" y="109"/>
                  </a:cxn>
                  <a:cxn ang="0">
                    <a:pos x="73" y="116"/>
                  </a:cxn>
                  <a:cxn ang="0">
                    <a:pos x="82" y="123"/>
                  </a:cxn>
                  <a:cxn ang="0">
                    <a:pos x="93" y="128"/>
                  </a:cxn>
                  <a:cxn ang="0">
                    <a:pos x="104" y="134"/>
                  </a:cxn>
                  <a:cxn ang="0">
                    <a:pos x="114" y="138"/>
                  </a:cxn>
                  <a:cxn ang="0">
                    <a:pos x="125" y="142"/>
                  </a:cxn>
                  <a:cxn ang="0">
                    <a:pos x="136" y="144"/>
                  </a:cxn>
                  <a:cxn ang="0">
                    <a:pos x="148" y="147"/>
                  </a:cxn>
                </a:cxnLst>
                <a:rect l="0" t="0" r="r" b="b"/>
                <a:pathLst>
                  <a:path w="148" h="147">
                    <a:moveTo>
                      <a:pt x="0" y="0"/>
                    </a:moveTo>
                    <a:lnTo>
                      <a:pt x="3" y="11"/>
                    </a:lnTo>
                    <a:lnTo>
                      <a:pt x="5" y="23"/>
                    </a:lnTo>
                    <a:lnTo>
                      <a:pt x="9" y="34"/>
                    </a:lnTo>
                    <a:lnTo>
                      <a:pt x="15" y="45"/>
                    </a:lnTo>
                    <a:lnTo>
                      <a:pt x="19" y="56"/>
                    </a:lnTo>
                    <a:lnTo>
                      <a:pt x="26" y="65"/>
                    </a:lnTo>
                    <a:lnTo>
                      <a:pt x="32" y="74"/>
                    </a:lnTo>
                    <a:lnTo>
                      <a:pt x="39" y="84"/>
                    </a:lnTo>
                    <a:lnTo>
                      <a:pt x="47" y="93"/>
                    </a:lnTo>
                    <a:lnTo>
                      <a:pt x="55" y="101"/>
                    </a:lnTo>
                    <a:lnTo>
                      <a:pt x="63" y="109"/>
                    </a:lnTo>
                    <a:lnTo>
                      <a:pt x="73" y="116"/>
                    </a:lnTo>
                    <a:lnTo>
                      <a:pt x="82" y="123"/>
                    </a:lnTo>
                    <a:lnTo>
                      <a:pt x="93" y="128"/>
                    </a:lnTo>
                    <a:lnTo>
                      <a:pt x="104" y="134"/>
                    </a:lnTo>
                    <a:lnTo>
                      <a:pt x="114" y="138"/>
                    </a:lnTo>
                    <a:lnTo>
                      <a:pt x="125" y="142"/>
                    </a:lnTo>
                    <a:lnTo>
                      <a:pt x="136" y="144"/>
                    </a:lnTo>
                    <a:lnTo>
                      <a:pt x="148" y="1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0" name="Freeform 608"/>
              <p:cNvSpPr>
                <a:spLocks noChangeAspect="1"/>
              </p:cNvSpPr>
              <p:nvPr/>
            </p:nvSpPr>
            <p:spPr bwMode="auto">
              <a:xfrm>
                <a:off x="8189" y="5064"/>
                <a:ext cx="11" cy="9"/>
              </a:xfrm>
              <a:custGeom>
                <a:avLst/>
                <a:gdLst/>
                <a:ahLst/>
                <a:cxnLst>
                  <a:cxn ang="0">
                    <a:pos x="35" y="29"/>
                  </a:cxn>
                  <a:cxn ang="0">
                    <a:pos x="35" y="24"/>
                  </a:cxn>
                  <a:cxn ang="0">
                    <a:pos x="32" y="20"/>
                  </a:cxn>
                  <a:cxn ang="0">
                    <a:pos x="30" y="15"/>
                  </a:cxn>
                  <a:cxn ang="0">
                    <a:pos x="27" y="12"/>
                  </a:cxn>
                  <a:cxn ang="0">
                    <a:pos x="23" y="8"/>
                  </a:cxn>
                  <a:cxn ang="0">
                    <a:pos x="19" y="5"/>
                  </a:cxn>
                  <a:cxn ang="0">
                    <a:pos x="15" y="3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29">
                    <a:moveTo>
                      <a:pt x="35" y="29"/>
                    </a:moveTo>
                    <a:lnTo>
                      <a:pt x="35" y="24"/>
                    </a:lnTo>
                    <a:lnTo>
                      <a:pt x="32" y="20"/>
                    </a:lnTo>
                    <a:lnTo>
                      <a:pt x="30" y="15"/>
                    </a:lnTo>
                    <a:lnTo>
                      <a:pt x="27" y="12"/>
                    </a:lnTo>
                    <a:lnTo>
                      <a:pt x="23" y="8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1" name="Line 609"/>
              <p:cNvSpPr>
                <a:spLocks noChangeAspect="1" noChangeShapeType="1"/>
              </p:cNvSpPr>
              <p:nvPr/>
            </p:nvSpPr>
            <p:spPr bwMode="auto">
              <a:xfrm>
                <a:off x="8120" y="5064"/>
                <a:ext cx="6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2" name="Freeform 610"/>
              <p:cNvSpPr>
                <a:spLocks noChangeAspect="1"/>
              </p:cNvSpPr>
              <p:nvPr/>
            </p:nvSpPr>
            <p:spPr bwMode="auto">
              <a:xfrm>
                <a:off x="8100" y="5064"/>
                <a:ext cx="20" cy="1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54" y="0"/>
                  </a:cxn>
                  <a:cxn ang="0">
                    <a:pos x="48" y="1"/>
                  </a:cxn>
                  <a:cxn ang="0">
                    <a:pos x="41" y="3"/>
                  </a:cxn>
                  <a:cxn ang="0">
                    <a:pos x="35" y="5"/>
                  </a:cxn>
                  <a:cxn ang="0">
                    <a:pos x="29" y="8"/>
                  </a:cxn>
                  <a:cxn ang="0">
                    <a:pos x="23" y="12"/>
                  </a:cxn>
                  <a:cxn ang="0">
                    <a:pos x="18" y="17"/>
                  </a:cxn>
                  <a:cxn ang="0">
                    <a:pos x="14" y="21"/>
                  </a:cxn>
                  <a:cxn ang="0">
                    <a:pos x="10" y="27"/>
                  </a:cxn>
                  <a:cxn ang="0">
                    <a:pos x="7" y="34"/>
                  </a:cxn>
                  <a:cxn ang="0">
                    <a:pos x="4" y="39"/>
                  </a:cxn>
                  <a:cxn ang="0">
                    <a:pos x="2" y="46"/>
                  </a:cxn>
                  <a:cxn ang="0">
                    <a:pos x="2" y="52"/>
                  </a:cxn>
                  <a:cxn ang="0">
                    <a:pos x="0" y="59"/>
                  </a:cxn>
                </a:cxnLst>
                <a:rect l="0" t="0" r="r" b="b"/>
                <a:pathLst>
                  <a:path w="61" h="59">
                    <a:moveTo>
                      <a:pt x="61" y="0"/>
                    </a:moveTo>
                    <a:lnTo>
                      <a:pt x="54" y="0"/>
                    </a:lnTo>
                    <a:lnTo>
                      <a:pt x="48" y="1"/>
                    </a:lnTo>
                    <a:lnTo>
                      <a:pt x="41" y="3"/>
                    </a:lnTo>
                    <a:lnTo>
                      <a:pt x="35" y="5"/>
                    </a:lnTo>
                    <a:lnTo>
                      <a:pt x="29" y="8"/>
                    </a:lnTo>
                    <a:lnTo>
                      <a:pt x="23" y="12"/>
                    </a:lnTo>
                    <a:lnTo>
                      <a:pt x="18" y="17"/>
                    </a:lnTo>
                    <a:lnTo>
                      <a:pt x="14" y="21"/>
                    </a:lnTo>
                    <a:lnTo>
                      <a:pt x="10" y="27"/>
                    </a:lnTo>
                    <a:lnTo>
                      <a:pt x="7" y="34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3" name="Line 611"/>
              <p:cNvSpPr>
                <a:spLocks noChangeAspect="1" noChangeShapeType="1"/>
              </p:cNvSpPr>
              <p:nvPr/>
            </p:nvSpPr>
            <p:spPr bwMode="auto">
              <a:xfrm flipV="1">
                <a:off x="8100" y="5083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4" name="Freeform 612"/>
              <p:cNvSpPr>
                <a:spLocks noChangeAspect="1"/>
              </p:cNvSpPr>
              <p:nvPr/>
            </p:nvSpPr>
            <p:spPr bwMode="auto">
              <a:xfrm>
                <a:off x="8100" y="5141"/>
                <a:ext cx="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3" y="18"/>
                  </a:cxn>
                  <a:cxn ang="0">
                    <a:pos x="6" y="23"/>
                  </a:cxn>
                  <a:cxn ang="0">
                    <a:pos x="8" y="29"/>
                  </a:cxn>
                </a:cxnLst>
                <a:rect l="0" t="0" r="r" b="b"/>
                <a:pathLst>
                  <a:path w="8" h="29">
                    <a:moveTo>
                      <a:pt x="0" y="0"/>
                    </a:moveTo>
                    <a:lnTo>
                      <a:pt x="2" y="6"/>
                    </a:lnTo>
                    <a:lnTo>
                      <a:pt x="2" y="12"/>
                    </a:lnTo>
                    <a:lnTo>
                      <a:pt x="3" y="18"/>
                    </a:lnTo>
                    <a:lnTo>
                      <a:pt x="6" y="23"/>
                    </a:lnTo>
                    <a:lnTo>
                      <a:pt x="8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5" name="Freeform 613"/>
              <p:cNvSpPr>
                <a:spLocks noChangeAspect="1"/>
              </p:cNvSpPr>
              <p:nvPr/>
            </p:nvSpPr>
            <p:spPr bwMode="auto">
              <a:xfrm>
                <a:off x="8102" y="5150"/>
                <a:ext cx="32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7"/>
                  </a:cxn>
                  <a:cxn ang="0">
                    <a:pos x="21" y="33"/>
                  </a:cxn>
                  <a:cxn ang="0">
                    <a:pos x="31" y="49"/>
                  </a:cxn>
                  <a:cxn ang="0">
                    <a:pos x="44" y="66"/>
                  </a:cxn>
                  <a:cxn ang="0">
                    <a:pos x="56" y="80"/>
                  </a:cxn>
                  <a:cxn ang="0">
                    <a:pos x="68" y="95"/>
                  </a:cxn>
                  <a:cxn ang="0">
                    <a:pos x="81" y="110"/>
                  </a:cxn>
                  <a:cxn ang="0">
                    <a:pos x="95" y="123"/>
                  </a:cxn>
                </a:cxnLst>
                <a:rect l="0" t="0" r="r" b="b"/>
                <a:pathLst>
                  <a:path w="95" h="123">
                    <a:moveTo>
                      <a:pt x="0" y="0"/>
                    </a:moveTo>
                    <a:lnTo>
                      <a:pt x="10" y="17"/>
                    </a:lnTo>
                    <a:lnTo>
                      <a:pt x="21" y="33"/>
                    </a:lnTo>
                    <a:lnTo>
                      <a:pt x="31" y="49"/>
                    </a:lnTo>
                    <a:lnTo>
                      <a:pt x="44" y="66"/>
                    </a:lnTo>
                    <a:lnTo>
                      <a:pt x="56" y="80"/>
                    </a:lnTo>
                    <a:lnTo>
                      <a:pt x="68" y="95"/>
                    </a:lnTo>
                    <a:lnTo>
                      <a:pt x="81" y="110"/>
                    </a:lnTo>
                    <a:lnTo>
                      <a:pt x="95" y="12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6" name="Freeform 614"/>
              <p:cNvSpPr>
                <a:spLocks noChangeAspect="1"/>
              </p:cNvSpPr>
              <p:nvPr/>
            </p:nvSpPr>
            <p:spPr bwMode="auto">
              <a:xfrm>
                <a:off x="8134" y="5191"/>
                <a:ext cx="6" cy="15"/>
              </a:xfrm>
              <a:custGeom>
                <a:avLst/>
                <a:gdLst/>
                <a:ahLst/>
                <a:cxnLst>
                  <a:cxn ang="0">
                    <a:pos x="17" y="43"/>
                  </a:cxn>
                  <a:cxn ang="0">
                    <a:pos x="17" y="37"/>
                  </a:cxn>
                  <a:cxn ang="0">
                    <a:pos x="16" y="30"/>
                  </a:cxn>
                  <a:cxn ang="0">
                    <a:pos x="15" y="23"/>
                  </a:cxn>
                  <a:cxn ang="0">
                    <a:pos x="12" y="18"/>
                  </a:cxn>
                  <a:cxn ang="0">
                    <a:pos x="8" y="11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17" h="43">
                    <a:moveTo>
                      <a:pt x="17" y="43"/>
                    </a:moveTo>
                    <a:lnTo>
                      <a:pt x="17" y="37"/>
                    </a:lnTo>
                    <a:lnTo>
                      <a:pt x="16" y="30"/>
                    </a:lnTo>
                    <a:lnTo>
                      <a:pt x="15" y="23"/>
                    </a:lnTo>
                    <a:lnTo>
                      <a:pt x="12" y="18"/>
                    </a:lnTo>
                    <a:lnTo>
                      <a:pt x="8" y="1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" name="Line 615"/>
              <p:cNvSpPr>
                <a:spLocks noChangeAspect="1" noChangeShapeType="1"/>
              </p:cNvSpPr>
              <p:nvPr/>
            </p:nvSpPr>
            <p:spPr bwMode="auto">
              <a:xfrm flipV="1">
                <a:off x="8140" y="5206"/>
                <a:ext cx="1" cy="1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" name="Freeform 616"/>
              <p:cNvSpPr>
                <a:spLocks noChangeAspect="1"/>
              </p:cNvSpPr>
              <p:nvPr/>
            </p:nvSpPr>
            <p:spPr bwMode="auto">
              <a:xfrm>
                <a:off x="8120" y="5323"/>
                <a:ext cx="20" cy="2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7" y="59"/>
                  </a:cxn>
                  <a:cxn ang="0">
                    <a:pos x="13" y="58"/>
                  </a:cxn>
                  <a:cxn ang="0">
                    <a:pos x="19" y="56"/>
                  </a:cxn>
                  <a:cxn ang="0">
                    <a:pos x="26" y="53"/>
                  </a:cxn>
                  <a:cxn ang="0">
                    <a:pos x="31" y="49"/>
                  </a:cxn>
                  <a:cxn ang="0">
                    <a:pos x="36" y="45"/>
                  </a:cxn>
                  <a:cxn ang="0">
                    <a:pos x="42" y="41"/>
                  </a:cxn>
                  <a:cxn ang="0">
                    <a:pos x="47" y="36"/>
                  </a:cxn>
                  <a:cxn ang="0">
                    <a:pos x="50" y="31"/>
                  </a:cxn>
                  <a:cxn ang="0">
                    <a:pos x="54" y="25"/>
                  </a:cxn>
                  <a:cxn ang="0">
                    <a:pos x="57" y="19"/>
                  </a:cxn>
                  <a:cxn ang="0">
                    <a:pos x="58" y="13"/>
                  </a:cxn>
                  <a:cxn ang="0">
                    <a:pos x="59" y="6"/>
                  </a:cxn>
                  <a:cxn ang="0">
                    <a:pos x="59" y="0"/>
                  </a:cxn>
                </a:cxnLst>
                <a:rect l="0" t="0" r="r" b="b"/>
                <a:pathLst>
                  <a:path w="59" h="59">
                    <a:moveTo>
                      <a:pt x="0" y="59"/>
                    </a:moveTo>
                    <a:lnTo>
                      <a:pt x="7" y="59"/>
                    </a:lnTo>
                    <a:lnTo>
                      <a:pt x="13" y="58"/>
                    </a:lnTo>
                    <a:lnTo>
                      <a:pt x="19" y="56"/>
                    </a:lnTo>
                    <a:lnTo>
                      <a:pt x="26" y="53"/>
                    </a:lnTo>
                    <a:lnTo>
                      <a:pt x="31" y="49"/>
                    </a:lnTo>
                    <a:lnTo>
                      <a:pt x="36" y="45"/>
                    </a:lnTo>
                    <a:lnTo>
                      <a:pt x="42" y="41"/>
                    </a:lnTo>
                    <a:lnTo>
                      <a:pt x="47" y="36"/>
                    </a:lnTo>
                    <a:lnTo>
                      <a:pt x="50" y="31"/>
                    </a:lnTo>
                    <a:lnTo>
                      <a:pt x="54" y="25"/>
                    </a:lnTo>
                    <a:lnTo>
                      <a:pt x="57" y="19"/>
                    </a:lnTo>
                    <a:lnTo>
                      <a:pt x="58" y="13"/>
                    </a:lnTo>
                    <a:lnTo>
                      <a:pt x="59" y="6"/>
                    </a:lnTo>
                    <a:lnTo>
                      <a:pt x="5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" name="Line 617"/>
              <p:cNvSpPr>
                <a:spLocks noChangeAspect="1" noChangeShapeType="1"/>
              </p:cNvSpPr>
              <p:nvPr/>
            </p:nvSpPr>
            <p:spPr bwMode="auto">
              <a:xfrm>
                <a:off x="7901" y="5343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" name="Freeform 618"/>
              <p:cNvSpPr>
                <a:spLocks noChangeAspect="1"/>
              </p:cNvSpPr>
              <p:nvPr/>
            </p:nvSpPr>
            <p:spPr bwMode="auto">
              <a:xfrm>
                <a:off x="7881" y="5323"/>
                <a:ext cx="2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3"/>
                  </a:cxn>
                  <a:cxn ang="0">
                    <a:pos x="3" y="19"/>
                  </a:cxn>
                  <a:cxn ang="0">
                    <a:pos x="6" y="25"/>
                  </a:cxn>
                  <a:cxn ang="0">
                    <a:pos x="8" y="31"/>
                  </a:cxn>
                  <a:cxn ang="0">
                    <a:pos x="12" y="36"/>
                  </a:cxn>
                  <a:cxn ang="0">
                    <a:pos x="18" y="41"/>
                  </a:cxn>
                  <a:cxn ang="0">
                    <a:pos x="22" y="45"/>
                  </a:cxn>
                  <a:cxn ang="0">
                    <a:pos x="27" y="49"/>
                  </a:cxn>
                  <a:cxn ang="0">
                    <a:pos x="34" y="53"/>
                  </a:cxn>
                  <a:cxn ang="0">
                    <a:pos x="39" y="56"/>
                  </a:cxn>
                  <a:cxn ang="0">
                    <a:pos x="46" y="58"/>
                  </a:cxn>
                  <a:cxn ang="0">
                    <a:pos x="53" y="59"/>
                  </a:cxn>
                  <a:cxn ang="0">
                    <a:pos x="60" y="59"/>
                  </a:cxn>
                </a:cxnLst>
                <a:rect l="0" t="0" r="r" b="b"/>
                <a:pathLst>
                  <a:path w="60" h="59">
                    <a:moveTo>
                      <a:pt x="0" y="0"/>
                    </a:moveTo>
                    <a:lnTo>
                      <a:pt x="0" y="6"/>
                    </a:lnTo>
                    <a:lnTo>
                      <a:pt x="2" y="13"/>
                    </a:lnTo>
                    <a:lnTo>
                      <a:pt x="3" y="19"/>
                    </a:lnTo>
                    <a:lnTo>
                      <a:pt x="6" y="25"/>
                    </a:lnTo>
                    <a:lnTo>
                      <a:pt x="8" y="31"/>
                    </a:lnTo>
                    <a:lnTo>
                      <a:pt x="12" y="36"/>
                    </a:lnTo>
                    <a:lnTo>
                      <a:pt x="18" y="41"/>
                    </a:lnTo>
                    <a:lnTo>
                      <a:pt x="22" y="45"/>
                    </a:lnTo>
                    <a:lnTo>
                      <a:pt x="27" y="49"/>
                    </a:lnTo>
                    <a:lnTo>
                      <a:pt x="34" y="53"/>
                    </a:lnTo>
                    <a:lnTo>
                      <a:pt x="39" y="56"/>
                    </a:lnTo>
                    <a:lnTo>
                      <a:pt x="46" y="58"/>
                    </a:lnTo>
                    <a:lnTo>
                      <a:pt x="53" y="59"/>
                    </a:lnTo>
                    <a:lnTo>
                      <a:pt x="60" y="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" name="Line 619"/>
              <p:cNvSpPr>
                <a:spLocks noChangeAspect="1" noChangeShapeType="1"/>
              </p:cNvSpPr>
              <p:nvPr/>
            </p:nvSpPr>
            <p:spPr bwMode="auto">
              <a:xfrm>
                <a:off x="7881" y="5254"/>
                <a:ext cx="1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" name="Freeform 620"/>
              <p:cNvSpPr>
                <a:spLocks noChangeAspect="1"/>
              </p:cNvSpPr>
              <p:nvPr/>
            </p:nvSpPr>
            <p:spPr bwMode="auto">
              <a:xfrm>
                <a:off x="7881" y="5237"/>
                <a:ext cx="10" cy="17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3" y="4"/>
                  </a:cxn>
                  <a:cxn ang="0">
                    <a:pos x="18" y="8"/>
                  </a:cxn>
                  <a:cxn ang="0">
                    <a:pos x="14" y="14"/>
                  </a:cxn>
                  <a:cxn ang="0">
                    <a:pos x="10" y="19"/>
                  </a:cxn>
                  <a:cxn ang="0">
                    <a:pos x="6" y="25"/>
                  </a:cxn>
                  <a:cxn ang="0">
                    <a:pos x="3" y="31"/>
                  </a:cxn>
                  <a:cxn ang="0">
                    <a:pos x="2" y="38"/>
                  </a:cxn>
                  <a:cxn ang="0">
                    <a:pos x="0" y="45"/>
                  </a:cxn>
                  <a:cxn ang="0">
                    <a:pos x="0" y="51"/>
                  </a:cxn>
                </a:cxnLst>
                <a:rect l="0" t="0" r="r" b="b"/>
                <a:pathLst>
                  <a:path w="30" h="51">
                    <a:moveTo>
                      <a:pt x="30" y="0"/>
                    </a:moveTo>
                    <a:lnTo>
                      <a:pt x="23" y="4"/>
                    </a:lnTo>
                    <a:lnTo>
                      <a:pt x="18" y="8"/>
                    </a:lnTo>
                    <a:lnTo>
                      <a:pt x="14" y="14"/>
                    </a:lnTo>
                    <a:lnTo>
                      <a:pt x="10" y="19"/>
                    </a:lnTo>
                    <a:lnTo>
                      <a:pt x="6" y="25"/>
                    </a:lnTo>
                    <a:lnTo>
                      <a:pt x="3" y="31"/>
                    </a:lnTo>
                    <a:lnTo>
                      <a:pt x="2" y="38"/>
                    </a:lnTo>
                    <a:lnTo>
                      <a:pt x="0" y="45"/>
                    </a:lnTo>
                    <a:lnTo>
                      <a:pt x="0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" name="Line 621"/>
              <p:cNvSpPr>
                <a:spLocks noChangeAspect="1" noChangeShapeType="1"/>
              </p:cNvSpPr>
              <p:nvPr/>
            </p:nvSpPr>
            <p:spPr bwMode="auto">
              <a:xfrm flipH="1">
                <a:off x="7891" y="5214"/>
                <a:ext cx="40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" name="Freeform 622"/>
              <p:cNvSpPr>
                <a:spLocks noChangeAspect="1"/>
              </p:cNvSpPr>
              <p:nvPr/>
            </p:nvSpPr>
            <p:spPr bwMode="auto">
              <a:xfrm>
                <a:off x="7931" y="5196"/>
                <a:ext cx="9" cy="18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" y="49"/>
                  </a:cxn>
                  <a:cxn ang="0">
                    <a:pos x="11" y="43"/>
                  </a:cxn>
                  <a:cxn ang="0">
                    <a:pos x="15" y="39"/>
                  </a:cxn>
                  <a:cxn ang="0">
                    <a:pos x="20" y="34"/>
                  </a:cxn>
                  <a:cxn ang="0">
                    <a:pos x="23" y="27"/>
                  </a:cxn>
                  <a:cxn ang="0">
                    <a:pos x="25" y="20"/>
                  </a:cxn>
                  <a:cxn ang="0">
                    <a:pos x="28" y="14"/>
                  </a:cxn>
                  <a:cxn ang="0">
                    <a:pos x="29" y="7"/>
                  </a:cxn>
                  <a:cxn ang="0">
                    <a:pos x="29" y="0"/>
                  </a:cxn>
                </a:cxnLst>
                <a:rect l="0" t="0" r="r" b="b"/>
                <a:pathLst>
                  <a:path w="29" h="53">
                    <a:moveTo>
                      <a:pt x="0" y="53"/>
                    </a:moveTo>
                    <a:lnTo>
                      <a:pt x="5" y="49"/>
                    </a:lnTo>
                    <a:lnTo>
                      <a:pt x="11" y="43"/>
                    </a:lnTo>
                    <a:lnTo>
                      <a:pt x="15" y="39"/>
                    </a:lnTo>
                    <a:lnTo>
                      <a:pt x="20" y="34"/>
                    </a:lnTo>
                    <a:lnTo>
                      <a:pt x="23" y="27"/>
                    </a:lnTo>
                    <a:lnTo>
                      <a:pt x="25" y="20"/>
                    </a:lnTo>
                    <a:lnTo>
                      <a:pt x="28" y="14"/>
                    </a:lnTo>
                    <a:lnTo>
                      <a:pt x="29" y="7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" name="Line 623"/>
              <p:cNvSpPr>
                <a:spLocks noChangeAspect="1" noChangeShapeType="1"/>
              </p:cNvSpPr>
              <p:nvPr/>
            </p:nvSpPr>
            <p:spPr bwMode="auto">
              <a:xfrm>
                <a:off x="7940" y="5083"/>
                <a:ext cx="1" cy="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" name="Freeform 624"/>
              <p:cNvSpPr>
                <a:spLocks noChangeAspect="1"/>
              </p:cNvSpPr>
              <p:nvPr/>
            </p:nvSpPr>
            <p:spPr bwMode="auto">
              <a:xfrm>
                <a:off x="7920" y="5064"/>
                <a:ext cx="20" cy="19"/>
              </a:xfrm>
              <a:custGeom>
                <a:avLst/>
                <a:gdLst/>
                <a:ahLst/>
                <a:cxnLst>
                  <a:cxn ang="0">
                    <a:pos x="60" y="59"/>
                  </a:cxn>
                  <a:cxn ang="0">
                    <a:pos x="60" y="52"/>
                  </a:cxn>
                  <a:cxn ang="0">
                    <a:pos x="59" y="46"/>
                  </a:cxn>
                  <a:cxn ang="0">
                    <a:pos x="56" y="39"/>
                  </a:cxn>
                  <a:cxn ang="0">
                    <a:pos x="54" y="34"/>
                  </a:cxn>
                  <a:cxn ang="0">
                    <a:pos x="51" y="27"/>
                  </a:cxn>
                  <a:cxn ang="0">
                    <a:pos x="47" y="21"/>
                  </a:cxn>
                  <a:cxn ang="0">
                    <a:pos x="43" y="17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7" y="5"/>
                  </a:cxn>
                  <a:cxn ang="0">
                    <a:pos x="20" y="3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59">
                    <a:moveTo>
                      <a:pt x="60" y="59"/>
                    </a:moveTo>
                    <a:lnTo>
                      <a:pt x="60" y="52"/>
                    </a:lnTo>
                    <a:lnTo>
                      <a:pt x="59" y="46"/>
                    </a:lnTo>
                    <a:lnTo>
                      <a:pt x="56" y="39"/>
                    </a:lnTo>
                    <a:lnTo>
                      <a:pt x="54" y="34"/>
                    </a:lnTo>
                    <a:lnTo>
                      <a:pt x="51" y="27"/>
                    </a:lnTo>
                    <a:lnTo>
                      <a:pt x="47" y="21"/>
                    </a:lnTo>
                    <a:lnTo>
                      <a:pt x="43" y="17"/>
                    </a:lnTo>
                    <a:lnTo>
                      <a:pt x="38" y="12"/>
                    </a:lnTo>
                    <a:lnTo>
                      <a:pt x="32" y="8"/>
                    </a:lnTo>
                    <a:lnTo>
                      <a:pt x="27" y="5"/>
                    </a:lnTo>
                    <a:lnTo>
                      <a:pt x="20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" name="Line 625"/>
              <p:cNvSpPr>
                <a:spLocks noChangeAspect="1" noChangeShapeType="1"/>
              </p:cNvSpPr>
              <p:nvPr/>
            </p:nvSpPr>
            <p:spPr bwMode="auto">
              <a:xfrm>
                <a:off x="7809" y="5064"/>
                <a:ext cx="11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" name="Freeform 626"/>
              <p:cNvSpPr>
                <a:spLocks noChangeAspect="1"/>
              </p:cNvSpPr>
              <p:nvPr/>
            </p:nvSpPr>
            <p:spPr bwMode="auto">
              <a:xfrm>
                <a:off x="7789" y="5064"/>
                <a:ext cx="20" cy="2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53" y="0"/>
                  </a:cxn>
                  <a:cxn ang="0">
                    <a:pos x="46" y="1"/>
                  </a:cxn>
                  <a:cxn ang="0">
                    <a:pos x="41" y="3"/>
                  </a:cxn>
                  <a:cxn ang="0">
                    <a:pos x="34" y="5"/>
                  </a:cxn>
                  <a:cxn ang="0">
                    <a:pos x="27" y="9"/>
                  </a:cxn>
                  <a:cxn ang="0">
                    <a:pos x="22" y="13"/>
                  </a:cxn>
                  <a:cxn ang="0">
                    <a:pos x="18" y="17"/>
                  </a:cxn>
                  <a:cxn ang="0">
                    <a:pos x="12" y="23"/>
                  </a:cxn>
                  <a:cxn ang="0">
                    <a:pos x="8" y="28"/>
                  </a:cxn>
                  <a:cxn ang="0">
                    <a:pos x="6" y="35"/>
                  </a:cxn>
                  <a:cxn ang="0">
                    <a:pos x="3" y="40"/>
                  </a:cxn>
                  <a:cxn ang="0">
                    <a:pos x="2" y="47"/>
                  </a:cxn>
                  <a:cxn ang="0">
                    <a:pos x="0" y="54"/>
                  </a:cxn>
                  <a:cxn ang="0">
                    <a:pos x="0" y="60"/>
                  </a:cxn>
                  <a:cxn ang="0">
                    <a:pos x="2" y="68"/>
                  </a:cxn>
                  <a:cxn ang="0">
                    <a:pos x="3" y="74"/>
                  </a:cxn>
                  <a:cxn ang="0">
                    <a:pos x="4" y="81"/>
                  </a:cxn>
                  <a:cxn ang="0">
                    <a:pos x="7" y="87"/>
                  </a:cxn>
                </a:cxnLst>
                <a:rect l="0" t="0" r="r" b="b"/>
                <a:pathLst>
                  <a:path w="61" h="87">
                    <a:moveTo>
                      <a:pt x="61" y="0"/>
                    </a:moveTo>
                    <a:lnTo>
                      <a:pt x="53" y="0"/>
                    </a:lnTo>
                    <a:lnTo>
                      <a:pt x="46" y="1"/>
                    </a:lnTo>
                    <a:lnTo>
                      <a:pt x="41" y="3"/>
                    </a:lnTo>
                    <a:lnTo>
                      <a:pt x="34" y="5"/>
                    </a:lnTo>
                    <a:lnTo>
                      <a:pt x="27" y="9"/>
                    </a:lnTo>
                    <a:lnTo>
                      <a:pt x="22" y="13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8" y="28"/>
                    </a:lnTo>
                    <a:lnTo>
                      <a:pt x="6" y="35"/>
                    </a:lnTo>
                    <a:lnTo>
                      <a:pt x="3" y="40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3" y="74"/>
                    </a:lnTo>
                    <a:lnTo>
                      <a:pt x="4" y="81"/>
                    </a:lnTo>
                    <a:lnTo>
                      <a:pt x="7" y="8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" name="Line 6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91" y="5093"/>
                <a:ext cx="25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" name="Freeform 628"/>
              <p:cNvSpPr>
                <a:spLocks noChangeAspect="1"/>
              </p:cNvSpPr>
              <p:nvPr/>
            </p:nvSpPr>
            <p:spPr bwMode="auto">
              <a:xfrm>
                <a:off x="7812" y="5139"/>
                <a:ext cx="6" cy="23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4" y="66"/>
                  </a:cxn>
                  <a:cxn ang="0">
                    <a:pos x="8" y="61"/>
                  </a:cxn>
                  <a:cxn ang="0">
                    <a:pos x="12" y="55"/>
                  </a:cxn>
                  <a:cxn ang="0">
                    <a:pos x="15" y="49"/>
                  </a:cxn>
                  <a:cxn ang="0">
                    <a:pos x="16" y="44"/>
                  </a:cxn>
                  <a:cxn ang="0">
                    <a:pos x="17" y="37"/>
                  </a:cxn>
                  <a:cxn ang="0">
                    <a:pos x="19" y="31"/>
                  </a:cxn>
                  <a:cxn ang="0">
                    <a:pos x="19" y="24"/>
                  </a:cxn>
                  <a:cxn ang="0">
                    <a:pos x="17" y="18"/>
                  </a:cxn>
                  <a:cxn ang="0">
                    <a:pos x="16" y="12"/>
                  </a:cxn>
                  <a:cxn ang="0">
                    <a:pos x="15" y="5"/>
                  </a:cxn>
                  <a:cxn ang="0">
                    <a:pos x="12" y="0"/>
                  </a:cxn>
                </a:cxnLst>
                <a:rect l="0" t="0" r="r" b="b"/>
                <a:pathLst>
                  <a:path w="19" h="71">
                    <a:moveTo>
                      <a:pt x="0" y="71"/>
                    </a:moveTo>
                    <a:lnTo>
                      <a:pt x="4" y="66"/>
                    </a:lnTo>
                    <a:lnTo>
                      <a:pt x="8" y="61"/>
                    </a:lnTo>
                    <a:lnTo>
                      <a:pt x="12" y="55"/>
                    </a:lnTo>
                    <a:lnTo>
                      <a:pt x="15" y="49"/>
                    </a:lnTo>
                    <a:lnTo>
                      <a:pt x="16" y="44"/>
                    </a:lnTo>
                    <a:lnTo>
                      <a:pt x="17" y="37"/>
                    </a:lnTo>
                    <a:lnTo>
                      <a:pt x="19" y="31"/>
                    </a:lnTo>
                    <a:lnTo>
                      <a:pt x="19" y="24"/>
                    </a:lnTo>
                    <a:lnTo>
                      <a:pt x="17" y="18"/>
                    </a:lnTo>
                    <a:lnTo>
                      <a:pt x="16" y="12"/>
                    </a:lnTo>
                    <a:lnTo>
                      <a:pt x="15" y="5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" name="Freeform 629"/>
              <p:cNvSpPr>
                <a:spLocks noChangeAspect="1"/>
              </p:cNvSpPr>
              <p:nvPr/>
            </p:nvSpPr>
            <p:spPr bwMode="auto">
              <a:xfrm>
                <a:off x="7781" y="5162"/>
                <a:ext cx="31" cy="48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81" y="12"/>
                  </a:cxn>
                  <a:cxn ang="0">
                    <a:pos x="70" y="24"/>
                  </a:cxn>
                  <a:cxn ang="0">
                    <a:pos x="59" y="38"/>
                  </a:cxn>
                  <a:cxn ang="0">
                    <a:pos x="49" y="52"/>
                  </a:cxn>
                  <a:cxn ang="0">
                    <a:pos x="39" y="66"/>
                  </a:cxn>
                  <a:cxn ang="0">
                    <a:pos x="30" y="81"/>
                  </a:cxn>
                  <a:cxn ang="0">
                    <a:pos x="22" y="95"/>
                  </a:cxn>
                  <a:cxn ang="0">
                    <a:pos x="14" y="112"/>
                  </a:cxn>
                  <a:cxn ang="0">
                    <a:pos x="7" y="126"/>
                  </a:cxn>
                  <a:cxn ang="0">
                    <a:pos x="0" y="143"/>
                  </a:cxn>
                </a:cxnLst>
                <a:rect l="0" t="0" r="r" b="b"/>
                <a:pathLst>
                  <a:path w="93" h="143">
                    <a:moveTo>
                      <a:pt x="93" y="0"/>
                    </a:moveTo>
                    <a:lnTo>
                      <a:pt x="81" y="12"/>
                    </a:lnTo>
                    <a:lnTo>
                      <a:pt x="70" y="24"/>
                    </a:lnTo>
                    <a:lnTo>
                      <a:pt x="59" y="38"/>
                    </a:lnTo>
                    <a:lnTo>
                      <a:pt x="49" y="52"/>
                    </a:lnTo>
                    <a:lnTo>
                      <a:pt x="39" y="66"/>
                    </a:lnTo>
                    <a:lnTo>
                      <a:pt x="30" y="81"/>
                    </a:lnTo>
                    <a:lnTo>
                      <a:pt x="22" y="95"/>
                    </a:lnTo>
                    <a:lnTo>
                      <a:pt x="14" y="112"/>
                    </a:lnTo>
                    <a:lnTo>
                      <a:pt x="7" y="126"/>
                    </a:lnTo>
                    <a:lnTo>
                      <a:pt x="0" y="1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" name="Freeform 630"/>
              <p:cNvSpPr>
                <a:spLocks noChangeAspect="1"/>
              </p:cNvSpPr>
              <p:nvPr/>
            </p:nvSpPr>
            <p:spPr bwMode="auto">
              <a:xfrm>
                <a:off x="7762" y="5210"/>
                <a:ext cx="19" cy="13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6" y="39"/>
                  </a:cxn>
                  <a:cxn ang="0">
                    <a:pos x="13" y="37"/>
                  </a:cxn>
                  <a:cxn ang="0">
                    <a:pos x="20" y="36"/>
                  </a:cxn>
                  <a:cxn ang="0">
                    <a:pos x="25" y="33"/>
                  </a:cxn>
                  <a:cxn ang="0">
                    <a:pos x="32" y="31"/>
                  </a:cxn>
                  <a:cxn ang="0">
                    <a:pos x="37" y="26"/>
                  </a:cxn>
                  <a:cxn ang="0">
                    <a:pos x="41" y="22"/>
                  </a:cxn>
                  <a:cxn ang="0">
                    <a:pos x="47" y="17"/>
                  </a:cxn>
                  <a:cxn ang="0">
                    <a:pos x="51" y="12"/>
                  </a:cxn>
                  <a:cxn ang="0">
                    <a:pos x="53" y="6"/>
                  </a:cxn>
                  <a:cxn ang="0">
                    <a:pos x="56" y="0"/>
                  </a:cxn>
                </a:cxnLst>
                <a:rect l="0" t="0" r="r" b="b"/>
                <a:pathLst>
                  <a:path w="56" h="39">
                    <a:moveTo>
                      <a:pt x="0" y="39"/>
                    </a:moveTo>
                    <a:lnTo>
                      <a:pt x="6" y="39"/>
                    </a:lnTo>
                    <a:lnTo>
                      <a:pt x="13" y="37"/>
                    </a:lnTo>
                    <a:lnTo>
                      <a:pt x="20" y="36"/>
                    </a:lnTo>
                    <a:lnTo>
                      <a:pt x="25" y="33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1" y="22"/>
                    </a:lnTo>
                    <a:lnTo>
                      <a:pt x="47" y="17"/>
                    </a:lnTo>
                    <a:lnTo>
                      <a:pt x="51" y="12"/>
                    </a:lnTo>
                    <a:lnTo>
                      <a:pt x="53" y="6"/>
                    </a:lnTo>
                    <a:lnTo>
                      <a:pt x="5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" name="Line 631"/>
              <p:cNvSpPr>
                <a:spLocks noChangeAspect="1" noChangeShapeType="1"/>
              </p:cNvSpPr>
              <p:nvPr/>
            </p:nvSpPr>
            <p:spPr bwMode="auto">
              <a:xfrm>
                <a:off x="7363" y="5223"/>
                <a:ext cx="39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" name="Freeform 632"/>
              <p:cNvSpPr>
                <a:spLocks noChangeAspect="1"/>
              </p:cNvSpPr>
              <p:nvPr/>
            </p:nvSpPr>
            <p:spPr bwMode="auto">
              <a:xfrm>
                <a:off x="7353" y="5223"/>
                <a:ext cx="10" cy="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5" y="1"/>
                  </a:cxn>
                  <a:cxn ang="0">
                    <a:pos x="20" y="1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9"/>
                  </a:cxn>
                  <a:cxn ang="0">
                    <a:pos x="2" y="13"/>
                  </a:cxn>
                  <a:cxn ang="0">
                    <a:pos x="0" y="18"/>
                  </a:cxn>
                </a:cxnLst>
                <a:rect l="0" t="0" r="r" b="b"/>
                <a:pathLst>
                  <a:path w="31" h="18">
                    <a:moveTo>
                      <a:pt x="31" y="0"/>
                    </a:moveTo>
                    <a:lnTo>
                      <a:pt x="25" y="1"/>
                    </a:lnTo>
                    <a:lnTo>
                      <a:pt x="20" y="1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9"/>
                    </a:lnTo>
                    <a:lnTo>
                      <a:pt x="2" y="13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" name="Freeform 633"/>
              <p:cNvSpPr>
                <a:spLocks noChangeAspect="1"/>
              </p:cNvSpPr>
              <p:nvPr/>
            </p:nvSpPr>
            <p:spPr bwMode="auto">
              <a:xfrm>
                <a:off x="7332" y="5229"/>
                <a:ext cx="2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5" y="7"/>
                  </a:cxn>
                  <a:cxn ang="0">
                    <a:pos x="9" y="11"/>
                  </a:cxn>
                  <a:cxn ang="0">
                    <a:pos x="13" y="14"/>
                  </a:cxn>
                  <a:cxn ang="0">
                    <a:pos x="18" y="15"/>
                  </a:cxn>
                  <a:cxn ang="0">
                    <a:pos x="23" y="17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7" y="17"/>
                  </a:cxn>
                  <a:cxn ang="0">
                    <a:pos x="43" y="15"/>
                  </a:cxn>
                  <a:cxn ang="0">
                    <a:pos x="47" y="14"/>
                  </a:cxn>
                  <a:cxn ang="0">
                    <a:pos x="51" y="11"/>
                  </a:cxn>
                  <a:cxn ang="0">
                    <a:pos x="55" y="7"/>
                  </a:cxn>
                  <a:cxn ang="0">
                    <a:pos x="59" y="4"/>
                  </a:cxn>
                  <a:cxn ang="0">
                    <a:pos x="62" y="0"/>
                  </a:cxn>
                </a:cxnLst>
                <a:rect l="0" t="0" r="r" b="b"/>
                <a:pathLst>
                  <a:path w="62" h="18">
                    <a:moveTo>
                      <a:pt x="0" y="0"/>
                    </a:moveTo>
                    <a:lnTo>
                      <a:pt x="2" y="4"/>
                    </a:lnTo>
                    <a:lnTo>
                      <a:pt x="5" y="7"/>
                    </a:lnTo>
                    <a:lnTo>
                      <a:pt x="9" y="11"/>
                    </a:lnTo>
                    <a:lnTo>
                      <a:pt x="13" y="14"/>
                    </a:lnTo>
                    <a:lnTo>
                      <a:pt x="18" y="15"/>
                    </a:lnTo>
                    <a:lnTo>
                      <a:pt x="23" y="17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7" y="17"/>
                    </a:lnTo>
                    <a:lnTo>
                      <a:pt x="43" y="15"/>
                    </a:lnTo>
                    <a:lnTo>
                      <a:pt x="47" y="14"/>
                    </a:lnTo>
                    <a:lnTo>
                      <a:pt x="51" y="11"/>
                    </a:lnTo>
                    <a:lnTo>
                      <a:pt x="55" y="7"/>
                    </a:lnTo>
                    <a:lnTo>
                      <a:pt x="59" y="4"/>
                    </a:lnTo>
                    <a:lnTo>
                      <a:pt x="6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" name="Freeform 634"/>
              <p:cNvSpPr>
                <a:spLocks noChangeAspect="1"/>
              </p:cNvSpPr>
              <p:nvPr/>
            </p:nvSpPr>
            <p:spPr bwMode="auto">
              <a:xfrm>
                <a:off x="7321" y="5223"/>
                <a:ext cx="11" cy="6"/>
              </a:xfrm>
              <a:custGeom>
                <a:avLst/>
                <a:gdLst/>
                <a:ahLst/>
                <a:cxnLst>
                  <a:cxn ang="0">
                    <a:pos x="33" y="18"/>
                  </a:cxn>
                  <a:cxn ang="0">
                    <a:pos x="29" y="13"/>
                  </a:cxn>
                  <a:cxn ang="0">
                    <a:pos x="26" y="9"/>
                  </a:cxn>
                  <a:cxn ang="0">
                    <a:pos x="21" y="6"/>
                  </a:cxn>
                  <a:cxn ang="0">
                    <a:pos x="16" y="4"/>
                  </a:cxn>
                  <a:cxn ang="0">
                    <a:pos x="11" y="1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33" h="18">
                    <a:moveTo>
                      <a:pt x="33" y="18"/>
                    </a:moveTo>
                    <a:lnTo>
                      <a:pt x="29" y="13"/>
                    </a:lnTo>
                    <a:lnTo>
                      <a:pt x="26" y="9"/>
                    </a:lnTo>
                    <a:lnTo>
                      <a:pt x="21" y="6"/>
                    </a:lnTo>
                    <a:lnTo>
                      <a:pt x="16" y="4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" name="Line 635"/>
              <p:cNvSpPr>
                <a:spLocks noChangeAspect="1" noChangeShapeType="1"/>
              </p:cNvSpPr>
              <p:nvPr/>
            </p:nvSpPr>
            <p:spPr bwMode="auto">
              <a:xfrm>
                <a:off x="7177" y="5223"/>
                <a:ext cx="14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" name="Line 636"/>
              <p:cNvSpPr>
                <a:spLocks noChangeAspect="1" noChangeShapeType="1"/>
              </p:cNvSpPr>
              <p:nvPr/>
            </p:nvSpPr>
            <p:spPr bwMode="auto">
              <a:xfrm flipV="1">
                <a:off x="6338" y="5223"/>
                <a:ext cx="839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" name="Freeform 637"/>
              <p:cNvSpPr>
                <a:spLocks noChangeAspect="1"/>
              </p:cNvSpPr>
              <p:nvPr/>
            </p:nvSpPr>
            <p:spPr bwMode="auto">
              <a:xfrm>
                <a:off x="6253" y="5175"/>
                <a:ext cx="85" cy="1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1" y="12"/>
                  </a:cxn>
                  <a:cxn ang="0">
                    <a:pos x="6" y="25"/>
                  </a:cxn>
                  <a:cxn ang="0">
                    <a:pos x="4" y="39"/>
                  </a:cxn>
                  <a:cxn ang="0">
                    <a:pos x="1" y="52"/>
                  </a:cxn>
                  <a:cxn ang="0">
                    <a:pos x="0" y="66"/>
                  </a:cxn>
                  <a:cxn ang="0">
                    <a:pos x="0" y="79"/>
                  </a:cxn>
                  <a:cxn ang="0">
                    <a:pos x="0" y="92"/>
                  </a:cxn>
                  <a:cxn ang="0">
                    <a:pos x="1" y="106"/>
                  </a:cxn>
                  <a:cxn ang="0">
                    <a:pos x="2" y="121"/>
                  </a:cxn>
                  <a:cxn ang="0">
                    <a:pos x="5" y="133"/>
                  </a:cxn>
                  <a:cxn ang="0">
                    <a:pos x="9" y="146"/>
                  </a:cxn>
                  <a:cxn ang="0">
                    <a:pos x="13" y="160"/>
                  </a:cxn>
                  <a:cxn ang="0">
                    <a:pos x="17" y="172"/>
                  </a:cxn>
                  <a:cxn ang="0">
                    <a:pos x="23" y="185"/>
                  </a:cxn>
                  <a:cxn ang="0">
                    <a:pos x="29" y="197"/>
                  </a:cxn>
                  <a:cxn ang="0">
                    <a:pos x="36" y="208"/>
                  </a:cxn>
                  <a:cxn ang="0">
                    <a:pos x="44" y="220"/>
                  </a:cxn>
                  <a:cxn ang="0">
                    <a:pos x="52" y="231"/>
                  </a:cxn>
                  <a:cxn ang="0">
                    <a:pos x="60" y="240"/>
                  </a:cxn>
                  <a:cxn ang="0">
                    <a:pos x="70" y="251"/>
                  </a:cxn>
                  <a:cxn ang="0">
                    <a:pos x="81" y="261"/>
                  </a:cxn>
                  <a:cxn ang="0">
                    <a:pos x="90" y="269"/>
                  </a:cxn>
                  <a:cxn ang="0">
                    <a:pos x="102" y="277"/>
                  </a:cxn>
                  <a:cxn ang="0">
                    <a:pos x="113" y="285"/>
                  </a:cxn>
                  <a:cxn ang="0">
                    <a:pos x="125" y="292"/>
                  </a:cxn>
                  <a:cxn ang="0">
                    <a:pos x="137" y="297"/>
                  </a:cxn>
                  <a:cxn ang="0">
                    <a:pos x="149" y="304"/>
                  </a:cxn>
                  <a:cxn ang="0">
                    <a:pos x="161" y="308"/>
                  </a:cxn>
                  <a:cxn ang="0">
                    <a:pos x="175" y="312"/>
                  </a:cxn>
                  <a:cxn ang="0">
                    <a:pos x="188" y="314"/>
                  </a:cxn>
                  <a:cxn ang="0">
                    <a:pos x="202" y="317"/>
                  </a:cxn>
                  <a:cxn ang="0">
                    <a:pos x="215" y="320"/>
                  </a:cxn>
                  <a:cxn ang="0">
                    <a:pos x="229" y="320"/>
                  </a:cxn>
                  <a:cxn ang="0">
                    <a:pos x="242" y="321"/>
                  </a:cxn>
                  <a:cxn ang="0">
                    <a:pos x="256" y="320"/>
                  </a:cxn>
                </a:cxnLst>
                <a:rect l="0" t="0" r="r" b="b"/>
                <a:pathLst>
                  <a:path w="256" h="321">
                    <a:moveTo>
                      <a:pt x="15" y="0"/>
                    </a:moveTo>
                    <a:lnTo>
                      <a:pt x="11" y="12"/>
                    </a:lnTo>
                    <a:lnTo>
                      <a:pt x="6" y="25"/>
                    </a:lnTo>
                    <a:lnTo>
                      <a:pt x="4" y="39"/>
                    </a:lnTo>
                    <a:lnTo>
                      <a:pt x="1" y="52"/>
                    </a:lnTo>
                    <a:lnTo>
                      <a:pt x="0" y="66"/>
                    </a:lnTo>
                    <a:lnTo>
                      <a:pt x="0" y="79"/>
                    </a:lnTo>
                    <a:lnTo>
                      <a:pt x="0" y="92"/>
                    </a:lnTo>
                    <a:lnTo>
                      <a:pt x="1" y="106"/>
                    </a:lnTo>
                    <a:lnTo>
                      <a:pt x="2" y="121"/>
                    </a:lnTo>
                    <a:lnTo>
                      <a:pt x="5" y="133"/>
                    </a:lnTo>
                    <a:lnTo>
                      <a:pt x="9" y="146"/>
                    </a:lnTo>
                    <a:lnTo>
                      <a:pt x="13" y="160"/>
                    </a:lnTo>
                    <a:lnTo>
                      <a:pt x="17" y="172"/>
                    </a:lnTo>
                    <a:lnTo>
                      <a:pt x="23" y="185"/>
                    </a:lnTo>
                    <a:lnTo>
                      <a:pt x="29" y="197"/>
                    </a:lnTo>
                    <a:lnTo>
                      <a:pt x="36" y="208"/>
                    </a:lnTo>
                    <a:lnTo>
                      <a:pt x="44" y="220"/>
                    </a:lnTo>
                    <a:lnTo>
                      <a:pt x="52" y="231"/>
                    </a:lnTo>
                    <a:lnTo>
                      <a:pt x="60" y="240"/>
                    </a:lnTo>
                    <a:lnTo>
                      <a:pt x="70" y="251"/>
                    </a:lnTo>
                    <a:lnTo>
                      <a:pt x="81" y="261"/>
                    </a:lnTo>
                    <a:lnTo>
                      <a:pt x="90" y="269"/>
                    </a:lnTo>
                    <a:lnTo>
                      <a:pt x="102" y="277"/>
                    </a:lnTo>
                    <a:lnTo>
                      <a:pt x="113" y="285"/>
                    </a:lnTo>
                    <a:lnTo>
                      <a:pt x="125" y="292"/>
                    </a:lnTo>
                    <a:lnTo>
                      <a:pt x="137" y="297"/>
                    </a:lnTo>
                    <a:lnTo>
                      <a:pt x="149" y="304"/>
                    </a:lnTo>
                    <a:lnTo>
                      <a:pt x="161" y="308"/>
                    </a:lnTo>
                    <a:lnTo>
                      <a:pt x="175" y="312"/>
                    </a:lnTo>
                    <a:lnTo>
                      <a:pt x="188" y="314"/>
                    </a:lnTo>
                    <a:lnTo>
                      <a:pt x="202" y="317"/>
                    </a:lnTo>
                    <a:lnTo>
                      <a:pt x="215" y="320"/>
                    </a:lnTo>
                    <a:lnTo>
                      <a:pt x="229" y="320"/>
                    </a:lnTo>
                    <a:lnTo>
                      <a:pt x="242" y="321"/>
                    </a:lnTo>
                    <a:lnTo>
                      <a:pt x="256" y="3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" name="Line 638"/>
              <p:cNvSpPr>
                <a:spLocks noChangeAspect="1" noChangeShapeType="1"/>
              </p:cNvSpPr>
              <p:nvPr/>
            </p:nvSpPr>
            <p:spPr bwMode="auto">
              <a:xfrm flipH="1">
                <a:off x="6258" y="4716"/>
                <a:ext cx="166" cy="4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" name="Line 639"/>
              <p:cNvSpPr>
                <a:spLocks noChangeAspect="1" noChangeShapeType="1"/>
              </p:cNvSpPr>
              <p:nvPr/>
            </p:nvSpPr>
            <p:spPr bwMode="auto">
              <a:xfrm>
                <a:off x="6424" y="4592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" name="Freeform 640"/>
              <p:cNvSpPr>
                <a:spLocks noChangeAspect="1"/>
              </p:cNvSpPr>
              <p:nvPr/>
            </p:nvSpPr>
            <p:spPr bwMode="auto">
              <a:xfrm>
                <a:off x="6415" y="4575"/>
                <a:ext cx="9" cy="17"/>
              </a:xfrm>
              <a:custGeom>
                <a:avLst/>
                <a:gdLst/>
                <a:ahLst/>
                <a:cxnLst>
                  <a:cxn ang="0">
                    <a:pos x="27" y="50"/>
                  </a:cxn>
                  <a:cxn ang="0">
                    <a:pos x="27" y="43"/>
                  </a:cxn>
                  <a:cxn ang="0">
                    <a:pos x="26" y="38"/>
                  </a:cxn>
                  <a:cxn ang="0">
                    <a:pos x="24" y="31"/>
                  </a:cxn>
                  <a:cxn ang="0">
                    <a:pos x="22" y="25"/>
                  </a:cxn>
                  <a:cxn ang="0">
                    <a:pos x="19" y="19"/>
                  </a:cxn>
                  <a:cxn ang="0">
                    <a:pos x="15" y="14"/>
                  </a:cxn>
                  <a:cxn ang="0">
                    <a:pos x="10" y="8"/>
                  </a:cxn>
                  <a:cxn ang="0">
                    <a:pos x="6" y="4"/>
                  </a:cxn>
                  <a:cxn ang="0">
                    <a:pos x="0" y="0"/>
                  </a:cxn>
                </a:cxnLst>
                <a:rect l="0" t="0" r="r" b="b"/>
                <a:pathLst>
                  <a:path w="27" h="50">
                    <a:moveTo>
                      <a:pt x="27" y="50"/>
                    </a:moveTo>
                    <a:lnTo>
                      <a:pt x="27" y="43"/>
                    </a:lnTo>
                    <a:lnTo>
                      <a:pt x="26" y="38"/>
                    </a:lnTo>
                    <a:lnTo>
                      <a:pt x="24" y="31"/>
                    </a:lnTo>
                    <a:lnTo>
                      <a:pt x="22" y="25"/>
                    </a:lnTo>
                    <a:lnTo>
                      <a:pt x="19" y="19"/>
                    </a:lnTo>
                    <a:lnTo>
                      <a:pt x="15" y="14"/>
                    </a:lnTo>
                    <a:lnTo>
                      <a:pt x="10" y="8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" name="Line 641"/>
              <p:cNvSpPr>
                <a:spLocks noChangeAspect="1" noChangeShapeType="1"/>
              </p:cNvSpPr>
              <p:nvPr/>
            </p:nvSpPr>
            <p:spPr bwMode="auto">
              <a:xfrm>
                <a:off x="6383" y="4555"/>
                <a:ext cx="32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" name="Freeform 642"/>
              <p:cNvSpPr>
                <a:spLocks noChangeAspect="1"/>
              </p:cNvSpPr>
              <p:nvPr/>
            </p:nvSpPr>
            <p:spPr bwMode="auto">
              <a:xfrm>
                <a:off x="6365" y="4553"/>
                <a:ext cx="18" cy="12"/>
              </a:xfrm>
              <a:custGeom>
                <a:avLst/>
                <a:gdLst/>
                <a:ahLst/>
                <a:cxnLst>
                  <a:cxn ang="0">
                    <a:pos x="55" y="6"/>
                  </a:cxn>
                  <a:cxn ang="0">
                    <a:pos x="51" y="4"/>
                  </a:cxn>
                  <a:cxn ang="0">
                    <a:pos x="46" y="1"/>
                  </a:cxn>
                  <a:cxn ang="0">
                    <a:pos x="40" y="1"/>
                  </a:cxn>
                  <a:cxn ang="0">
                    <a:pos x="36" y="0"/>
                  </a:cxn>
                  <a:cxn ang="0">
                    <a:pos x="31" y="1"/>
                  </a:cxn>
                  <a:cxn ang="0">
                    <a:pos x="26" y="1"/>
                  </a:cxn>
                  <a:cxn ang="0">
                    <a:pos x="22" y="4"/>
                  </a:cxn>
                  <a:cxn ang="0">
                    <a:pos x="16" y="7"/>
                  </a:cxn>
                  <a:cxn ang="0">
                    <a:pos x="12" y="10"/>
                  </a:cxn>
                  <a:cxn ang="0">
                    <a:pos x="9" y="14"/>
                  </a:cxn>
                  <a:cxn ang="0">
                    <a:pos x="5" y="18"/>
                  </a:cxn>
                  <a:cxn ang="0">
                    <a:pos x="4" y="22"/>
                  </a:cxn>
                  <a:cxn ang="0">
                    <a:pos x="1" y="27"/>
                  </a:cxn>
                  <a:cxn ang="0">
                    <a:pos x="0" y="31"/>
                  </a:cxn>
                  <a:cxn ang="0">
                    <a:pos x="0" y="36"/>
                  </a:cxn>
                </a:cxnLst>
                <a:rect l="0" t="0" r="r" b="b"/>
                <a:pathLst>
                  <a:path w="55" h="36">
                    <a:moveTo>
                      <a:pt x="55" y="6"/>
                    </a:moveTo>
                    <a:lnTo>
                      <a:pt x="51" y="4"/>
                    </a:lnTo>
                    <a:lnTo>
                      <a:pt x="46" y="1"/>
                    </a:lnTo>
                    <a:lnTo>
                      <a:pt x="40" y="1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2" y="4"/>
                    </a:lnTo>
                    <a:lnTo>
                      <a:pt x="16" y="7"/>
                    </a:lnTo>
                    <a:lnTo>
                      <a:pt x="12" y="10"/>
                    </a:lnTo>
                    <a:lnTo>
                      <a:pt x="9" y="14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" name="Line 643"/>
              <p:cNvSpPr>
                <a:spLocks noChangeAspect="1" noChangeShapeType="1"/>
              </p:cNvSpPr>
              <p:nvPr/>
            </p:nvSpPr>
            <p:spPr bwMode="auto">
              <a:xfrm flipV="1">
                <a:off x="6365" y="4565"/>
                <a:ext cx="1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" name="Freeform 644"/>
              <p:cNvSpPr>
                <a:spLocks noChangeAspect="1"/>
              </p:cNvSpPr>
              <p:nvPr/>
            </p:nvSpPr>
            <p:spPr bwMode="auto">
              <a:xfrm>
                <a:off x="6353" y="4601"/>
                <a:ext cx="12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5" y="35"/>
                  </a:cxn>
                  <a:cxn ang="0">
                    <a:pos x="10" y="35"/>
                  </a:cxn>
                  <a:cxn ang="0">
                    <a:pos x="16" y="32"/>
                  </a:cxn>
                  <a:cxn ang="0">
                    <a:pos x="20" y="31"/>
                  </a:cxn>
                  <a:cxn ang="0">
                    <a:pos x="24" y="27"/>
                  </a:cxn>
                  <a:cxn ang="0">
                    <a:pos x="28" y="24"/>
                  </a:cxn>
                  <a:cxn ang="0">
                    <a:pos x="31" y="19"/>
                  </a:cxn>
                  <a:cxn ang="0">
                    <a:pos x="33" y="15"/>
                  </a:cxn>
                  <a:cxn ang="0">
                    <a:pos x="35" y="11"/>
                  </a:cxn>
                  <a:cxn ang="0">
                    <a:pos x="36" y="6"/>
                  </a:cxn>
                  <a:cxn ang="0">
                    <a:pos x="36" y="0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5" y="35"/>
                    </a:lnTo>
                    <a:lnTo>
                      <a:pt x="10" y="35"/>
                    </a:lnTo>
                    <a:lnTo>
                      <a:pt x="16" y="32"/>
                    </a:lnTo>
                    <a:lnTo>
                      <a:pt x="20" y="31"/>
                    </a:lnTo>
                    <a:lnTo>
                      <a:pt x="24" y="27"/>
                    </a:lnTo>
                    <a:lnTo>
                      <a:pt x="28" y="24"/>
                    </a:lnTo>
                    <a:lnTo>
                      <a:pt x="31" y="19"/>
                    </a:lnTo>
                    <a:lnTo>
                      <a:pt x="33" y="15"/>
                    </a:lnTo>
                    <a:lnTo>
                      <a:pt x="35" y="11"/>
                    </a:lnTo>
                    <a:lnTo>
                      <a:pt x="36" y="6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" name="Line 645"/>
              <p:cNvSpPr>
                <a:spLocks noChangeAspect="1" noChangeShapeType="1"/>
              </p:cNvSpPr>
              <p:nvPr/>
            </p:nvSpPr>
            <p:spPr bwMode="auto">
              <a:xfrm>
                <a:off x="6345" y="4613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" name="Freeform 646"/>
              <p:cNvSpPr>
                <a:spLocks noChangeAspect="1"/>
              </p:cNvSpPr>
              <p:nvPr/>
            </p:nvSpPr>
            <p:spPr bwMode="auto">
              <a:xfrm>
                <a:off x="6225" y="4493"/>
                <a:ext cx="120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2" y="32"/>
                  </a:cxn>
                  <a:cxn ang="0">
                    <a:pos x="3" y="49"/>
                  </a:cxn>
                  <a:cxn ang="0">
                    <a:pos x="6" y="65"/>
                  </a:cxn>
                  <a:cxn ang="0">
                    <a:pos x="10" y="80"/>
                  </a:cxn>
                  <a:cxn ang="0">
                    <a:pos x="14" y="96"/>
                  </a:cxn>
                  <a:cxn ang="0">
                    <a:pos x="18" y="111"/>
                  </a:cxn>
                  <a:cxn ang="0">
                    <a:pos x="23" y="127"/>
                  </a:cxn>
                  <a:cxn ang="0">
                    <a:pos x="30" y="141"/>
                  </a:cxn>
                  <a:cxn ang="0">
                    <a:pos x="35" y="156"/>
                  </a:cxn>
                  <a:cxn ang="0">
                    <a:pos x="43" y="170"/>
                  </a:cxn>
                  <a:cxn ang="0">
                    <a:pos x="51" y="185"/>
                  </a:cxn>
                  <a:cxn ang="0">
                    <a:pos x="60" y="198"/>
                  </a:cxn>
                  <a:cxn ang="0">
                    <a:pos x="69" y="211"/>
                  </a:cxn>
                  <a:cxn ang="0">
                    <a:pos x="78" y="224"/>
                  </a:cxn>
                  <a:cxn ang="0">
                    <a:pos x="89" y="236"/>
                  </a:cxn>
                  <a:cxn ang="0">
                    <a:pos x="100" y="248"/>
                  </a:cxn>
                  <a:cxn ang="0">
                    <a:pos x="111" y="260"/>
                  </a:cxn>
                  <a:cxn ang="0">
                    <a:pos x="123" y="271"/>
                  </a:cxn>
                  <a:cxn ang="0">
                    <a:pos x="135" y="281"/>
                  </a:cxn>
                  <a:cxn ang="0">
                    <a:pos x="148" y="291"/>
                  </a:cxn>
                  <a:cxn ang="0">
                    <a:pos x="162" y="300"/>
                  </a:cxn>
                  <a:cxn ang="0">
                    <a:pos x="175" y="308"/>
                  </a:cxn>
                  <a:cxn ang="0">
                    <a:pos x="189" y="316"/>
                  </a:cxn>
                  <a:cxn ang="0">
                    <a:pos x="204" y="323"/>
                  </a:cxn>
                  <a:cxn ang="0">
                    <a:pos x="218" y="330"/>
                  </a:cxn>
                  <a:cxn ang="0">
                    <a:pos x="233" y="337"/>
                  </a:cxn>
                  <a:cxn ang="0">
                    <a:pos x="248" y="342"/>
                  </a:cxn>
                  <a:cxn ang="0">
                    <a:pos x="264" y="346"/>
                  </a:cxn>
                  <a:cxn ang="0">
                    <a:pos x="279" y="350"/>
                  </a:cxn>
                  <a:cxn ang="0">
                    <a:pos x="295" y="353"/>
                  </a:cxn>
                  <a:cxn ang="0">
                    <a:pos x="311" y="355"/>
                  </a:cxn>
                  <a:cxn ang="0">
                    <a:pos x="327" y="358"/>
                  </a:cxn>
                  <a:cxn ang="0">
                    <a:pos x="344" y="358"/>
                  </a:cxn>
                  <a:cxn ang="0">
                    <a:pos x="360" y="359"/>
                  </a:cxn>
                </a:cxnLst>
                <a:rect l="0" t="0" r="r" b="b"/>
                <a:pathLst>
                  <a:path w="360" h="359">
                    <a:moveTo>
                      <a:pt x="0" y="0"/>
                    </a:moveTo>
                    <a:lnTo>
                      <a:pt x="0" y="16"/>
                    </a:lnTo>
                    <a:lnTo>
                      <a:pt x="2" y="32"/>
                    </a:lnTo>
                    <a:lnTo>
                      <a:pt x="3" y="49"/>
                    </a:lnTo>
                    <a:lnTo>
                      <a:pt x="6" y="65"/>
                    </a:lnTo>
                    <a:lnTo>
                      <a:pt x="10" y="80"/>
                    </a:lnTo>
                    <a:lnTo>
                      <a:pt x="14" y="96"/>
                    </a:lnTo>
                    <a:lnTo>
                      <a:pt x="18" y="111"/>
                    </a:lnTo>
                    <a:lnTo>
                      <a:pt x="23" y="127"/>
                    </a:lnTo>
                    <a:lnTo>
                      <a:pt x="30" y="141"/>
                    </a:lnTo>
                    <a:lnTo>
                      <a:pt x="35" y="156"/>
                    </a:lnTo>
                    <a:lnTo>
                      <a:pt x="43" y="170"/>
                    </a:lnTo>
                    <a:lnTo>
                      <a:pt x="51" y="185"/>
                    </a:lnTo>
                    <a:lnTo>
                      <a:pt x="60" y="198"/>
                    </a:lnTo>
                    <a:lnTo>
                      <a:pt x="69" y="211"/>
                    </a:lnTo>
                    <a:lnTo>
                      <a:pt x="78" y="224"/>
                    </a:lnTo>
                    <a:lnTo>
                      <a:pt x="89" y="236"/>
                    </a:lnTo>
                    <a:lnTo>
                      <a:pt x="100" y="248"/>
                    </a:lnTo>
                    <a:lnTo>
                      <a:pt x="111" y="260"/>
                    </a:lnTo>
                    <a:lnTo>
                      <a:pt x="123" y="271"/>
                    </a:lnTo>
                    <a:lnTo>
                      <a:pt x="135" y="281"/>
                    </a:lnTo>
                    <a:lnTo>
                      <a:pt x="148" y="291"/>
                    </a:lnTo>
                    <a:lnTo>
                      <a:pt x="162" y="300"/>
                    </a:lnTo>
                    <a:lnTo>
                      <a:pt x="175" y="308"/>
                    </a:lnTo>
                    <a:lnTo>
                      <a:pt x="189" y="316"/>
                    </a:lnTo>
                    <a:lnTo>
                      <a:pt x="204" y="323"/>
                    </a:lnTo>
                    <a:lnTo>
                      <a:pt x="218" y="330"/>
                    </a:lnTo>
                    <a:lnTo>
                      <a:pt x="233" y="337"/>
                    </a:lnTo>
                    <a:lnTo>
                      <a:pt x="248" y="342"/>
                    </a:lnTo>
                    <a:lnTo>
                      <a:pt x="264" y="346"/>
                    </a:lnTo>
                    <a:lnTo>
                      <a:pt x="279" y="350"/>
                    </a:lnTo>
                    <a:lnTo>
                      <a:pt x="295" y="353"/>
                    </a:lnTo>
                    <a:lnTo>
                      <a:pt x="311" y="355"/>
                    </a:lnTo>
                    <a:lnTo>
                      <a:pt x="327" y="358"/>
                    </a:lnTo>
                    <a:lnTo>
                      <a:pt x="344" y="358"/>
                    </a:lnTo>
                    <a:lnTo>
                      <a:pt x="360" y="3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" name="Line 647"/>
              <p:cNvSpPr>
                <a:spLocks noChangeAspect="1" noChangeShapeType="1"/>
              </p:cNvSpPr>
              <p:nvPr/>
            </p:nvSpPr>
            <p:spPr bwMode="auto">
              <a:xfrm>
                <a:off x="6225" y="4441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0" name="Freeform 648"/>
              <p:cNvSpPr>
                <a:spLocks noChangeAspect="1"/>
              </p:cNvSpPr>
              <p:nvPr/>
            </p:nvSpPr>
            <p:spPr bwMode="auto">
              <a:xfrm>
                <a:off x="6225" y="4424"/>
                <a:ext cx="10" cy="17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5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10" y="18"/>
                  </a:cxn>
                  <a:cxn ang="0">
                    <a:pos x="7" y="24"/>
                  </a:cxn>
                  <a:cxn ang="0">
                    <a:pos x="4" y="31"/>
                  </a:cxn>
                  <a:cxn ang="0">
                    <a:pos x="2" y="37"/>
                  </a:cxn>
                  <a:cxn ang="0">
                    <a:pos x="0" y="44"/>
                  </a:cxn>
                  <a:cxn ang="0">
                    <a:pos x="0" y="51"/>
                  </a:cxn>
                </a:cxnLst>
                <a:rect l="0" t="0" r="r" b="b"/>
                <a:pathLst>
                  <a:path w="30" h="51">
                    <a:moveTo>
                      <a:pt x="30" y="0"/>
                    </a:moveTo>
                    <a:lnTo>
                      <a:pt x="25" y="2"/>
                    </a:lnTo>
                    <a:lnTo>
                      <a:pt x="19" y="8"/>
                    </a:lnTo>
                    <a:lnTo>
                      <a:pt x="14" y="12"/>
                    </a:lnTo>
                    <a:lnTo>
                      <a:pt x="10" y="18"/>
                    </a:lnTo>
                    <a:lnTo>
                      <a:pt x="7" y="24"/>
                    </a:lnTo>
                    <a:lnTo>
                      <a:pt x="4" y="31"/>
                    </a:lnTo>
                    <a:lnTo>
                      <a:pt x="2" y="37"/>
                    </a:lnTo>
                    <a:lnTo>
                      <a:pt x="0" y="44"/>
                    </a:lnTo>
                    <a:lnTo>
                      <a:pt x="0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1" name="Line 649"/>
              <p:cNvSpPr>
                <a:spLocks noChangeAspect="1" noChangeShapeType="1"/>
              </p:cNvSpPr>
              <p:nvPr/>
            </p:nvSpPr>
            <p:spPr bwMode="auto">
              <a:xfrm flipH="1">
                <a:off x="6235" y="4359"/>
                <a:ext cx="112" cy="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2" name="Freeform 650"/>
              <p:cNvSpPr>
                <a:spLocks noChangeAspect="1"/>
              </p:cNvSpPr>
              <p:nvPr/>
            </p:nvSpPr>
            <p:spPr bwMode="auto">
              <a:xfrm>
                <a:off x="6347" y="4357"/>
                <a:ext cx="18" cy="12"/>
              </a:xfrm>
              <a:custGeom>
                <a:avLst/>
                <a:gdLst/>
                <a:ahLst/>
                <a:cxnLst>
                  <a:cxn ang="0">
                    <a:pos x="54" y="37"/>
                  </a:cxn>
                  <a:cxn ang="0">
                    <a:pos x="54" y="31"/>
                  </a:cxn>
                  <a:cxn ang="0">
                    <a:pos x="53" y="27"/>
                  </a:cxn>
                  <a:cxn ang="0">
                    <a:pos x="51" y="22"/>
                  </a:cxn>
                  <a:cxn ang="0">
                    <a:pos x="49" y="18"/>
                  </a:cxn>
                  <a:cxn ang="0">
                    <a:pos x="46" y="14"/>
                  </a:cxn>
                  <a:cxn ang="0">
                    <a:pos x="42" y="10"/>
                  </a:cxn>
                  <a:cxn ang="0">
                    <a:pos x="38" y="7"/>
                  </a:cxn>
                  <a:cxn ang="0">
                    <a:pos x="34" y="4"/>
                  </a:cxn>
                  <a:cxn ang="0">
                    <a:pos x="30" y="3"/>
                  </a:cxn>
                  <a:cxn ang="0">
                    <a:pos x="24" y="2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4" y="3"/>
                  </a:cxn>
                  <a:cxn ang="0">
                    <a:pos x="0" y="6"/>
                  </a:cxn>
                </a:cxnLst>
                <a:rect l="0" t="0" r="r" b="b"/>
                <a:pathLst>
                  <a:path w="54" h="37">
                    <a:moveTo>
                      <a:pt x="54" y="37"/>
                    </a:moveTo>
                    <a:lnTo>
                      <a:pt x="54" y="31"/>
                    </a:lnTo>
                    <a:lnTo>
                      <a:pt x="53" y="27"/>
                    </a:lnTo>
                    <a:lnTo>
                      <a:pt x="51" y="22"/>
                    </a:lnTo>
                    <a:lnTo>
                      <a:pt x="49" y="18"/>
                    </a:lnTo>
                    <a:lnTo>
                      <a:pt x="46" y="14"/>
                    </a:lnTo>
                    <a:lnTo>
                      <a:pt x="42" y="10"/>
                    </a:lnTo>
                    <a:lnTo>
                      <a:pt x="38" y="7"/>
                    </a:lnTo>
                    <a:lnTo>
                      <a:pt x="34" y="4"/>
                    </a:lnTo>
                    <a:lnTo>
                      <a:pt x="30" y="3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4" y="3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3" name="Line 651"/>
              <p:cNvSpPr>
                <a:spLocks noChangeAspect="1" noChangeShapeType="1"/>
              </p:cNvSpPr>
              <p:nvPr/>
            </p:nvSpPr>
            <p:spPr bwMode="auto">
              <a:xfrm flipV="1">
                <a:off x="6365" y="4369"/>
                <a:ext cx="1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4" name="Freeform 652"/>
              <p:cNvSpPr>
                <a:spLocks noChangeAspect="1"/>
              </p:cNvSpPr>
              <p:nvPr/>
            </p:nvSpPr>
            <p:spPr bwMode="auto">
              <a:xfrm>
                <a:off x="6365" y="4413"/>
                <a:ext cx="18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" y="10"/>
                  </a:cxn>
                  <a:cxn ang="0">
                    <a:pos x="4" y="14"/>
                  </a:cxn>
                  <a:cxn ang="0">
                    <a:pos x="5" y="20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6" y="31"/>
                  </a:cxn>
                  <a:cxn ang="0">
                    <a:pos x="22" y="32"/>
                  </a:cxn>
                  <a:cxn ang="0">
                    <a:pos x="26" y="35"/>
                  </a:cxn>
                  <a:cxn ang="0">
                    <a:pos x="31" y="36"/>
                  </a:cxn>
                  <a:cxn ang="0">
                    <a:pos x="36" y="36"/>
                  </a:cxn>
                  <a:cxn ang="0">
                    <a:pos x="40" y="36"/>
                  </a:cxn>
                  <a:cxn ang="0">
                    <a:pos x="46" y="35"/>
                  </a:cxn>
                  <a:cxn ang="0">
                    <a:pos x="51" y="32"/>
                  </a:cxn>
                  <a:cxn ang="0">
                    <a:pos x="55" y="31"/>
                  </a:cxn>
                </a:cxnLst>
                <a:rect l="0" t="0" r="r" b="b"/>
                <a:pathLst>
                  <a:path w="55" h="36">
                    <a:moveTo>
                      <a:pt x="0" y="0"/>
                    </a:move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5" y="20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6" y="31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1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6" y="35"/>
                    </a:lnTo>
                    <a:lnTo>
                      <a:pt x="51" y="32"/>
                    </a:lnTo>
                    <a:lnTo>
                      <a:pt x="55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5" name="Line 653"/>
              <p:cNvSpPr>
                <a:spLocks noChangeAspect="1" noChangeShapeType="1"/>
              </p:cNvSpPr>
              <p:nvPr/>
            </p:nvSpPr>
            <p:spPr bwMode="auto">
              <a:xfrm flipH="1">
                <a:off x="6383" y="4403"/>
                <a:ext cx="32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6" name="Freeform 654"/>
              <p:cNvSpPr>
                <a:spLocks noChangeAspect="1"/>
              </p:cNvSpPr>
              <p:nvPr/>
            </p:nvSpPr>
            <p:spPr bwMode="auto">
              <a:xfrm>
                <a:off x="6415" y="4386"/>
                <a:ext cx="9" cy="1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6" y="46"/>
                  </a:cxn>
                  <a:cxn ang="0">
                    <a:pos x="10" y="42"/>
                  </a:cxn>
                  <a:cxn ang="0">
                    <a:pos x="15" y="36"/>
                  </a:cxn>
                  <a:cxn ang="0">
                    <a:pos x="19" y="31"/>
                  </a:cxn>
                  <a:cxn ang="0">
                    <a:pos x="22" y="25"/>
                  </a:cxn>
                  <a:cxn ang="0">
                    <a:pos x="24" y="19"/>
                  </a:cxn>
                  <a:cxn ang="0">
                    <a:pos x="26" y="13"/>
                  </a:cxn>
                  <a:cxn ang="0">
                    <a:pos x="27" y="7"/>
                  </a:cxn>
                  <a:cxn ang="0">
                    <a:pos x="27" y="0"/>
                  </a:cxn>
                </a:cxnLst>
                <a:rect l="0" t="0" r="r" b="b"/>
                <a:pathLst>
                  <a:path w="27" h="50">
                    <a:moveTo>
                      <a:pt x="0" y="50"/>
                    </a:moveTo>
                    <a:lnTo>
                      <a:pt x="6" y="46"/>
                    </a:lnTo>
                    <a:lnTo>
                      <a:pt x="10" y="42"/>
                    </a:lnTo>
                    <a:lnTo>
                      <a:pt x="15" y="36"/>
                    </a:lnTo>
                    <a:lnTo>
                      <a:pt x="19" y="31"/>
                    </a:lnTo>
                    <a:lnTo>
                      <a:pt x="22" y="25"/>
                    </a:lnTo>
                    <a:lnTo>
                      <a:pt x="24" y="19"/>
                    </a:lnTo>
                    <a:lnTo>
                      <a:pt x="26" y="13"/>
                    </a:lnTo>
                    <a:lnTo>
                      <a:pt x="27" y="7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7" name="Line 655"/>
              <p:cNvSpPr>
                <a:spLocks noChangeAspect="1" noChangeShapeType="1"/>
              </p:cNvSpPr>
              <p:nvPr/>
            </p:nvSpPr>
            <p:spPr bwMode="auto">
              <a:xfrm>
                <a:off x="6424" y="4278"/>
                <a:ext cx="1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8" name="Freeform 656"/>
              <p:cNvSpPr>
                <a:spLocks noChangeAspect="1"/>
              </p:cNvSpPr>
              <p:nvPr/>
            </p:nvSpPr>
            <p:spPr bwMode="auto">
              <a:xfrm>
                <a:off x="7717" y="5435"/>
                <a:ext cx="20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1"/>
                  </a:cxn>
                  <a:cxn ang="0">
                    <a:pos x="20" y="2"/>
                  </a:cxn>
                  <a:cxn ang="0">
                    <a:pos x="25" y="5"/>
                  </a:cxn>
                  <a:cxn ang="0">
                    <a:pos x="32" y="8"/>
                  </a:cxn>
                  <a:cxn ang="0">
                    <a:pos x="38" y="12"/>
                  </a:cxn>
                  <a:cxn ang="0">
                    <a:pos x="43" y="17"/>
                  </a:cxn>
                  <a:cxn ang="0">
                    <a:pos x="47" y="21"/>
                  </a:cxn>
                  <a:cxn ang="0">
                    <a:pos x="51" y="27"/>
                  </a:cxn>
                  <a:cxn ang="0">
                    <a:pos x="54" y="33"/>
                  </a:cxn>
                  <a:cxn ang="0">
                    <a:pos x="56" y="39"/>
                  </a:cxn>
                  <a:cxn ang="0">
                    <a:pos x="58" y="45"/>
                  </a:cxn>
                  <a:cxn ang="0">
                    <a:pos x="59" y="52"/>
                  </a:cxn>
                  <a:cxn ang="0">
                    <a:pos x="60" y="59"/>
                  </a:cxn>
                </a:cxnLst>
                <a:rect l="0" t="0" r="r" b="b"/>
                <a:pathLst>
                  <a:path w="60" h="59">
                    <a:moveTo>
                      <a:pt x="0" y="0"/>
                    </a:moveTo>
                    <a:lnTo>
                      <a:pt x="7" y="0"/>
                    </a:lnTo>
                    <a:lnTo>
                      <a:pt x="13" y="1"/>
                    </a:lnTo>
                    <a:lnTo>
                      <a:pt x="20" y="2"/>
                    </a:lnTo>
                    <a:lnTo>
                      <a:pt x="25" y="5"/>
                    </a:lnTo>
                    <a:lnTo>
                      <a:pt x="32" y="8"/>
                    </a:lnTo>
                    <a:lnTo>
                      <a:pt x="38" y="12"/>
                    </a:lnTo>
                    <a:lnTo>
                      <a:pt x="43" y="17"/>
                    </a:lnTo>
                    <a:lnTo>
                      <a:pt x="47" y="21"/>
                    </a:lnTo>
                    <a:lnTo>
                      <a:pt x="51" y="27"/>
                    </a:lnTo>
                    <a:lnTo>
                      <a:pt x="54" y="33"/>
                    </a:lnTo>
                    <a:lnTo>
                      <a:pt x="56" y="39"/>
                    </a:lnTo>
                    <a:lnTo>
                      <a:pt x="58" y="45"/>
                    </a:lnTo>
                    <a:lnTo>
                      <a:pt x="59" y="52"/>
                    </a:lnTo>
                    <a:lnTo>
                      <a:pt x="60" y="59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9" name="Freeform 657"/>
              <p:cNvSpPr>
                <a:spLocks noChangeAspect="1"/>
              </p:cNvSpPr>
              <p:nvPr/>
            </p:nvSpPr>
            <p:spPr bwMode="auto">
              <a:xfrm>
                <a:off x="7737" y="5454"/>
                <a:ext cx="60" cy="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52"/>
                  </a:cxn>
                  <a:cxn ang="0">
                    <a:pos x="180" y="2752"/>
                  </a:cxn>
                  <a:cxn ang="0">
                    <a:pos x="180" y="0"/>
                  </a:cxn>
                </a:cxnLst>
                <a:rect l="0" t="0" r="r" b="b"/>
                <a:pathLst>
                  <a:path w="180" h="2752">
                    <a:moveTo>
                      <a:pt x="0" y="0"/>
                    </a:moveTo>
                    <a:lnTo>
                      <a:pt x="0" y="2752"/>
                    </a:lnTo>
                    <a:lnTo>
                      <a:pt x="180" y="2752"/>
                    </a:lnTo>
                    <a:lnTo>
                      <a:pt x="18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0" name="Freeform 658"/>
              <p:cNvSpPr>
                <a:spLocks noChangeAspect="1"/>
              </p:cNvSpPr>
              <p:nvPr/>
            </p:nvSpPr>
            <p:spPr bwMode="auto">
              <a:xfrm>
                <a:off x="7717" y="5374"/>
                <a:ext cx="80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27" y="2"/>
                  </a:cxn>
                  <a:cxn ang="0">
                    <a:pos x="40" y="4"/>
                  </a:cxn>
                  <a:cxn ang="0">
                    <a:pos x="54" y="7"/>
                  </a:cxn>
                  <a:cxn ang="0">
                    <a:pos x="66" y="10"/>
                  </a:cxn>
                  <a:cxn ang="0">
                    <a:pos x="79" y="14"/>
                  </a:cxn>
                  <a:cxn ang="0">
                    <a:pos x="91" y="19"/>
                  </a:cxn>
                  <a:cxn ang="0">
                    <a:pos x="104" y="25"/>
                  </a:cxn>
                  <a:cxn ang="0">
                    <a:pos x="116" y="30"/>
                  </a:cxn>
                  <a:cxn ang="0">
                    <a:pos x="128" y="37"/>
                  </a:cxn>
                  <a:cxn ang="0">
                    <a:pos x="139" y="45"/>
                  </a:cxn>
                  <a:cxn ang="0">
                    <a:pos x="149" y="53"/>
                  </a:cxn>
                  <a:cxn ang="0">
                    <a:pos x="160" y="61"/>
                  </a:cxn>
                  <a:cxn ang="0">
                    <a:pos x="170" y="70"/>
                  </a:cxn>
                  <a:cxn ang="0">
                    <a:pos x="179" y="81"/>
                  </a:cxn>
                  <a:cxn ang="0">
                    <a:pos x="187" y="91"/>
                  </a:cxn>
                  <a:cxn ang="0">
                    <a:pos x="195" y="101"/>
                  </a:cxn>
                  <a:cxn ang="0">
                    <a:pos x="203" y="112"/>
                  </a:cxn>
                  <a:cxn ang="0">
                    <a:pos x="210" y="124"/>
                  </a:cxn>
                  <a:cxn ang="0">
                    <a:pos x="215" y="136"/>
                  </a:cxn>
                  <a:cxn ang="0">
                    <a:pos x="221" y="148"/>
                  </a:cxn>
                  <a:cxn ang="0">
                    <a:pos x="226" y="161"/>
                  </a:cxn>
                  <a:cxn ang="0">
                    <a:pos x="230" y="174"/>
                  </a:cxn>
                  <a:cxn ang="0">
                    <a:pos x="233" y="186"/>
                  </a:cxn>
                  <a:cxn ang="0">
                    <a:pos x="236" y="200"/>
                  </a:cxn>
                  <a:cxn ang="0">
                    <a:pos x="238" y="213"/>
                  </a:cxn>
                  <a:cxn ang="0">
                    <a:pos x="240" y="226"/>
                  </a:cxn>
                  <a:cxn ang="0">
                    <a:pos x="240" y="240"/>
                  </a:cxn>
                </a:cxnLst>
                <a:rect l="0" t="0" r="r" b="b"/>
                <a:pathLst>
                  <a:path w="240" h="240">
                    <a:moveTo>
                      <a:pt x="0" y="0"/>
                    </a:moveTo>
                    <a:lnTo>
                      <a:pt x="13" y="0"/>
                    </a:lnTo>
                    <a:lnTo>
                      <a:pt x="27" y="2"/>
                    </a:lnTo>
                    <a:lnTo>
                      <a:pt x="40" y="4"/>
                    </a:lnTo>
                    <a:lnTo>
                      <a:pt x="54" y="7"/>
                    </a:lnTo>
                    <a:lnTo>
                      <a:pt x="66" y="10"/>
                    </a:lnTo>
                    <a:lnTo>
                      <a:pt x="79" y="14"/>
                    </a:lnTo>
                    <a:lnTo>
                      <a:pt x="91" y="19"/>
                    </a:lnTo>
                    <a:lnTo>
                      <a:pt x="104" y="25"/>
                    </a:lnTo>
                    <a:lnTo>
                      <a:pt x="116" y="30"/>
                    </a:lnTo>
                    <a:lnTo>
                      <a:pt x="128" y="37"/>
                    </a:lnTo>
                    <a:lnTo>
                      <a:pt x="139" y="45"/>
                    </a:lnTo>
                    <a:lnTo>
                      <a:pt x="149" y="53"/>
                    </a:lnTo>
                    <a:lnTo>
                      <a:pt x="160" y="61"/>
                    </a:lnTo>
                    <a:lnTo>
                      <a:pt x="170" y="70"/>
                    </a:lnTo>
                    <a:lnTo>
                      <a:pt x="179" y="81"/>
                    </a:lnTo>
                    <a:lnTo>
                      <a:pt x="187" y="91"/>
                    </a:lnTo>
                    <a:lnTo>
                      <a:pt x="195" y="101"/>
                    </a:lnTo>
                    <a:lnTo>
                      <a:pt x="203" y="112"/>
                    </a:lnTo>
                    <a:lnTo>
                      <a:pt x="210" y="124"/>
                    </a:lnTo>
                    <a:lnTo>
                      <a:pt x="215" y="136"/>
                    </a:lnTo>
                    <a:lnTo>
                      <a:pt x="221" y="148"/>
                    </a:lnTo>
                    <a:lnTo>
                      <a:pt x="226" y="161"/>
                    </a:lnTo>
                    <a:lnTo>
                      <a:pt x="230" y="174"/>
                    </a:lnTo>
                    <a:lnTo>
                      <a:pt x="233" y="186"/>
                    </a:lnTo>
                    <a:lnTo>
                      <a:pt x="236" y="200"/>
                    </a:lnTo>
                    <a:lnTo>
                      <a:pt x="238" y="213"/>
                    </a:lnTo>
                    <a:lnTo>
                      <a:pt x="240" y="226"/>
                    </a:lnTo>
                    <a:lnTo>
                      <a:pt x="240" y="24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1" name="Line 659"/>
              <p:cNvSpPr>
                <a:spLocks noChangeAspect="1" noChangeShapeType="1"/>
              </p:cNvSpPr>
              <p:nvPr/>
            </p:nvSpPr>
            <p:spPr bwMode="auto">
              <a:xfrm flipH="1">
                <a:off x="6600" y="5374"/>
                <a:ext cx="1117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2" name="Freeform 660"/>
              <p:cNvSpPr>
                <a:spLocks noChangeAspect="1"/>
              </p:cNvSpPr>
              <p:nvPr/>
            </p:nvSpPr>
            <p:spPr bwMode="auto">
              <a:xfrm>
                <a:off x="6520" y="5374"/>
                <a:ext cx="80" cy="8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0" y="226"/>
                  </a:cxn>
                  <a:cxn ang="0">
                    <a:pos x="2" y="213"/>
                  </a:cxn>
                  <a:cxn ang="0">
                    <a:pos x="3" y="200"/>
                  </a:cxn>
                  <a:cxn ang="0">
                    <a:pos x="6" y="186"/>
                  </a:cxn>
                  <a:cxn ang="0">
                    <a:pos x="10" y="174"/>
                  </a:cxn>
                  <a:cxn ang="0">
                    <a:pos x="14" y="161"/>
                  </a:cxn>
                  <a:cxn ang="0">
                    <a:pos x="18" y="148"/>
                  </a:cxn>
                  <a:cxn ang="0">
                    <a:pos x="23" y="136"/>
                  </a:cxn>
                  <a:cxn ang="0">
                    <a:pos x="30" y="124"/>
                  </a:cxn>
                  <a:cxn ang="0">
                    <a:pos x="37" y="112"/>
                  </a:cxn>
                  <a:cxn ang="0">
                    <a:pos x="45" y="101"/>
                  </a:cxn>
                  <a:cxn ang="0">
                    <a:pos x="53" y="91"/>
                  </a:cxn>
                  <a:cxn ang="0">
                    <a:pos x="61" y="81"/>
                  </a:cxn>
                  <a:cxn ang="0">
                    <a:pos x="70" y="70"/>
                  </a:cxn>
                  <a:cxn ang="0">
                    <a:pos x="80" y="61"/>
                  </a:cxn>
                  <a:cxn ang="0">
                    <a:pos x="90" y="53"/>
                  </a:cxn>
                  <a:cxn ang="0">
                    <a:pos x="101" y="45"/>
                  </a:cxn>
                  <a:cxn ang="0">
                    <a:pos x="112" y="37"/>
                  </a:cxn>
                  <a:cxn ang="0">
                    <a:pos x="124" y="30"/>
                  </a:cxn>
                  <a:cxn ang="0">
                    <a:pos x="135" y="25"/>
                  </a:cxn>
                  <a:cxn ang="0">
                    <a:pos x="147" y="19"/>
                  </a:cxn>
                  <a:cxn ang="0">
                    <a:pos x="160" y="14"/>
                  </a:cxn>
                  <a:cxn ang="0">
                    <a:pos x="173" y="10"/>
                  </a:cxn>
                  <a:cxn ang="0">
                    <a:pos x="186" y="7"/>
                  </a:cxn>
                  <a:cxn ang="0">
                    <a:pos x="200" y="4"/>
                  </a:cxn>
                  <a:cxn ang="0">
                    <a:pos x="213" y="2"/>
                  </a:cxn>
                  <a:cxn ang="0">
                    <a:pos x="226" y="0"/>
                  </a:cxn>
                  <a:cxn ang="0">
                    <a:pos x="240" y="0"/>
                  </a:cxn>
                </a:cxnLst>
                <a:rect l="0" t="0" r="r" b="b"/>
                <a:pathLst>
                  <a:path w="240" h="240">
                    <a:moveTo>
                      <a:pt x="0" y="240"/>
                    </a:moveTo>
                    <a:lnTo>
                      <a:pt x="0" y="226"/>
                    </a:lnTo>
                    <a:lnTo>
                      <a:pt x="2" y="213"/>
                    </a:lnTo>
                    <a:lnTo>
                      <a:pt x="3" y="200"/>
                    </a:lnTo>
                    <a:lnTo>
                      <a:pt x="6" y="186"/>
                    </a:lnTo>
                    <a:lnTo>
                      <a:pt x="10" y="174"/>
                    </a:lnTo>
                    <a:lnTo>
                      <a:pt x="14" y="161"/>
                    </a:lnTo>
                    <a:lnTo>
                      <a:pt x="18" y="148"/>
                    </a:lnTo>
                    <a:lnTo>
                      <a:pt x="23" y="136"/>
                    </a:lnTo>
                    <a:lnTo>
                      <a:pt x="30" y="124"/>
                    </a:lnTo>
                    <a:lnTo>
                      <a:pt x="37" y="112"/>
                    </a:lnTo>
                    <a:lnTo>
                      <a:pt x="45" y="101"/>
                    </a:lnTo>
                    <a:lnTo>
                      <a:pt x="53" y="91"/>
                    </a:lnTo>
                    <a:lnTo>
                      <a:pt x="61" y="81"/>
                    </a:lnTo>
                    <a:lnTo>
                      <a:pt x="70" y="70"/>
                    </a:lnTo>
                    <a:lnTo>
                      <a:pt x="80" y="61"/>
                    </a:lnTo>
                    <a:lnTo>
                      <a:pt x="90" y="53"/>
                    </a:lnTo>
                    <a:lnTo>
                      <a:pt x="101" y="45"/>
                    </a:lnTo>
                    <a:lnTo>
                      <a:pt x="112" y="37"/>
                    </a:lnTo>
                    <a:lnTo>
                      <a:pt x="124" y="30"/>
                    </a:lnTo>
                    <a:lnTo>
                      <a:pt x="135" y="25"/>
                    </a:lnTo>
                    <a:lnTo>
                      <a:pt x="147" y="19"/>
                    </a:lnTo>
                    <a:lnTo>
                      <a:pt x="160" y="14"/>
                    </a:lnTo>
                    <a:lnTo>
                      <a:pt x="173" y="10"/>
                    </a:lnTo>
                    <a:lnTo>
                      <a:pt x="186" y="7"/>
                    </a:lnTo>
                    <a:lnTo>
                      <a:pt x="200" y="4"/>
                    </a:lnTo>
                    <a:lnTo>
                      <a:pt x="213" y="2"/>
                    </a:lnTo>
                    <a:lnTo>
                      <a:pt x="226" y="0"/>
                    </a:lnTo>
                    <a:lnTo>
                      <a:pt x="24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3" name="Line 661"/>
              <p:cNvSpPr>
                <a:spLocks noChangeAspect="1" noChangeShapeType="1"/>
              </p:cNvSpPr>
              <p:nvPr/>
            </p:nvSpPr>
            <p:spPr bwMode="auto">
              <a:xfrm>
                <a:off x="6520" y="5454"/>
                <a:ext cx="1" cy="8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4" name="Freeform 662"/>
              <p:cNvSpPr>
                <a:spLocks noChangeAspect="1"/>
              </p:cNvSpPr>
              <p:nvPr/>
            </p:nvSpPr>
            <p:spPr bwMode="auto">
              <a:xfrm>
                <a:off x="6520" y="6302"/>
                <a:ext cx="140" cy="70"/>
              </a:xfrm>
              <a:custGeom>
                <a:avLst/>
                <a:gdLst/>
                <a:ahLst/>
                <a:cxnLst>
                  <a:cxn ang="0">
                    <a:pos x="419" y="0"/>
                  </a:cxn>
                  <a:cxn ang="0">
                    <a:pos x="419" y="12"/>
                  </a:cxn>
                  <a:cxn ang="0">
                    <a:pos x="418" y="24"/>
                  </a:cxn>
                  <a:cxn ang="0">
                    <a:pos x="415" y="38"/>
                  </a:cxn>
                  <a:cxn ang="0">
                    <a:pos x="412" y="50"/>
                  </a:cxn>
                  <a:cxn ang="0">
                    <a:pos x="410" y="62"/>
                  </a:cxn>
                  <a:cxn ang="0">
                    <a:pos x="406" y="74"/>
                  </a:cxn>
                  <a:cxn ang="0">
                    <a:pos x="400" y="86"/>
                  </a:cxn>
                  <a:cxn ang="0">
                    <a:pos x="395" y="97"/>
                  </a:cxn>
                  <a:cxn ang="0">
                    <a:pos x="388" y="108"/>
                  </a:cxn>
                  <a:cxn ang="0">
                    <a:pos x="381" y="119"/>
                  </a:cxn>
                  <a:cxn ang="0">
                    <a:pos x="375" y="129"/>
                  </a:cxn>
                  <a:cxn ang="0">
                    <a:pos x="366" y="139"/>
                  </a:cxn>
                  <a:cxn ang="0">
                    <a:pos x="357" y="148"/>
                  </a:cxn>
                  <a:cxn ang="0">
                    <a:pos x="348" y="156"/>
                  </a:cxn>
                  <a:cxn ang="0">
                    <a:pos x="338" y="164"/>
                  </a:cxn>
                  <a:cxn ang="0">
                    <a:pos x="329" y="173"/>
                  </a:cxn>
                  <a:cxn ang="0">
                    <a:pos x="318" y="179"/>
                  </a:cxn>
                  <a:cxn ang="0">
                    <a:pos x="307" y="185"/>
                  </a:cxn>
                  <a:cxn ang="0">
                    <a:pos x="295" y="191"/>
                  </a:cxn>
                  <a:cxn ang="0">
                    <a:pos x="283" y="195"/>
                  </a:cxn>
                  <a:cxn ang="0">
                    <a:pos x="272" y="199"/>
                  </a:cxn>
                  <a:cxn ang="0">
                    <a:pos x="260" y="203"/>
                  </a:cxn>
                  <a:cxn ang="0">
                    <a:pos x="247" y="206"/>
                  </a:cxn>
                  <a:cxn ang="0">
                    <a:pos x="235" y="207"/>
                  </a:cxn>
                  <a:cxn ang="0">
                    <a:pos x="222" y="209"/>
                  </a:cxn>
                  <a:cxn ang="0">
                    <a:pos x="209" y="209"/>
                  </a:cxn>
                  <a:cxn ang="0">
                    <a:pos x="197" y="209"/>
                  </a:cxn>
                  <a:cxn ang="0">
                    <a:pos x="185" y="207"/>
                  </a:cxn>
                  <a:cxn ang="0">
                    <a:pos x="171" y="206"/>
                  </a:cxn>
                  <a:cxn ang="0">
                    <a:pos x="159" y="203"/>
                  </a:cxn>
                  <a:cxn ang="0">
                    <a:pos x="147" y="199"/>
                  </a:cxn>
                  <a:cxn ang="0">
                    <a:pos x="135" y="195"/>
                  </a:cxn>
                  <a:cxn ang="0">
                    <a:pos x="123" y="191"/>
                  </a:cxn>
                  <a:cxn ang="0">
                    <a:pos x="112" y="185"/>
                  </a:cxn>
                  <a:cxn ang="0">
                    <a:pos x="101" y="179"/>
                  </a:cxn>
                  <a:cxn ang="0">
                    <a:pos x="90" y="173"/>
                  </a:cxn>
                  <a:cxn ang="0">
                    <a:pos x="80" y="164"/>
                  </a:cxn>
                  <a:cxn ang="0">
                    <a:pos x="70" y="156"/>
                  </a:cxn>
                  <a:cxn ang="0">
                    <a:pos x="61" y="148"/>
                  </a:cxn>
                  <a:cxn ang="0">
                    <a:pos x="53" y="139"/>
                  </a:cxn>
                  <a:cxn ang="0">
                    <a:pos x="45" y="129"/>
                  </a:cxn>
                  <a:cxn ang="0">
                    <a:pos x="37" y="119"/>
                  </a:cxn>
                  <a:cxn ang="0">
                    <a:pos x="30" y="108"/>
                  </a:cxn>
                  <a:cxn ang="0">
                    <a:pos x="24" y="97"/>
                  </a:cxn>
                  <a:cxn ang="0">
                    <a:pos x="18" y="86"/>
                  </a:cxn>
                  <a:cxn ang="0">
                    <a:pos x="14" y="74"/>
                  </a:cxn>
                  <a:cxn ang="0">
                    <a:pos x="10" y="62"/>
                  </a:cxn>
                  <a:cxn ang="0">
                    <a:pos x="6" y="50"/>
                  </a:cxn>
                  <a:cxn ang="0">
                    <a:pos x="3" y="38"/>
                  </a:cxn>
                  <a:cxn ang="0">
                    <a:pos x="2" y="24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419" h="209">
                    <a:moveTo>
                      <a:pt x="419" y="0"/>
                    </a:moveTo>
                    <a:lnTo>
                      <a:pt x="419" y="12"/>
                    </a:lnTo>
                    <a:lnTo>
                      <a:pt x="418" y="24"/>
                    </a:lnTo>
                    <a:lnTo>
                      <a:pt x="415" y="38"/>
                    </a:lnTo>
                    <a:lnTo>
                      <a:pt x="412" y="50"/>
                    </a:lnTo>
                    <a:lnTo>
                      <a:pt x="410" y="62"/>
                    </a:lnTo>
                    <a:lnTo>
                      <a:pt x="406" y="74"/>
                    </a:lnTo>
                    <a:lnTo>
                      <a:pt x="400" y="86"/>
                    </a:lnTo>
                    <a:lnTo>
                      <a:pt x="395" y="97"/>
                    </a:lnTo>
                    <a:lnTo>
                      <a:pt x="388" y="108"/>
                    </a:lnTo>
                    <a:lnTo>
                      <a:pt x="381" y="119"/>
                    </a:lnTo>
                    <a:lnTo>
                      <a:pt x="375" y="129"/>
                    </a:lnTo>
                    <a:lnTo>
                      <a:pt x="366" y="139"/>
                    </a:lnTo>
                    <a:lnTo>
                      <a:pt x="357" y="148"/>
                    </a:lnTo>
                    <a:lnTo>
                      <a:pt x="348" y="156"/>
                    </a:lnTo>
                    <a:lnTo>
                      <a:pt x="338" y="164"/>
                    </a:lnTo>
                    <a:lnTo>
                      <a:pt x="329" y="173"/>
                    </a:lnTo>
                    <a:lnTo>
                      <a:pt x="318" y="179"/>
                    </a:lnTo>
                    <a:lnTo>
                      <a:pt x="307" y="185"/>
                    </a:lnTo>
                    <a:lnTo>
                      <a:pt x="295" y="191"/>
                    </a:lnTo>
                    <a:lnTo>
                      <a:pt x="283" y="195"/>
                    </a:lnTo>
                    <a:lnTo>
                      <a:pt x="272" y="199"/>
                    </a:lnTo>
                    <a:lnTo>
                      <a:pt x="260" y="203"/>
                    </a:lnTo>
                    <a:lnTo>
                      <a:pt x="247" y="206"/>
                    </a:lnTo>
                    <a:lnTo>
                      <a:pt x="235" y="207"/>
                    </a:lnTo>
                    <a:lnTo>
                      <a:pt x="222" y="209"/>
                    </a:lnTo>
                    <a:lnTo>
                      <a:pt x="209" y="209"/>
                    </a:lnTo>
                    <a:lnTo>
                      <a:pt x="197" y="209"/>
                    </a:lnTo>
                    <a:lnTo>
                      <a:pt x="185" y="207"/>
                    </a:lnTo>
                    <a:lnTo>
                      <a:pt x="171" y="206"/>
                    </a:lnTo>
                    <a:lnTo>
                      <a:pt x="159" y="203"/>
                    </a:lnTo>
                    <a:lnTo>
                      <a:pt x="147" y="199"/>
                    </a:lnTo>
                    <a:lnTo>
                      <a:pt x="135" y="195"/>
                    </a:lnTo>
                    <a:lnTo>
                      <a:pt x="123" y="191"/>
                    </a:lnTo>
                    <a:lnTo>
                      <a:pt x="112" y="185"/>
                    </a:lnTo>
                    <a:lnTo>
                      <a:pt x="101" y="179"/>
                    </a:lnTo>
                    <a:lnTo>
                      <a:pt x="90" y="173"/>
                    </a:lnTo>
                    <a:lnTo>
                      <a:pt x="80" y="164"/>
                    </a:lnTo>
                    <a:lnTo>
                      <a:pt x="70" y="156"/>
                    </a:lnTo>
                    <a:lnTo>
                      <a:pt x="61" y="148"/>
                    </a:lnTo>
                    <a:lnTo>
                      <a:pt x="53" y="139"/>
                    </a:lnTo>
                    <a:lnTo>
                      <a:pt x="45" y="129"/>
                    </a:lnTo>
                    <a:lnTo>
                      <a:pt x="37" y="119"/>
                    </a:lnTo>
                    <a:lnTo>
                      <a:pt x="30" y="108"/>
                    </a:lnTo>
                    <a:lnTo>
                      <a:pt x="24" y="97"/>
                    </a:lnTo>
                    <a:lnTo>
                      <a:pt x="18" y="86"/>
                    </a:lnTo>
                    <a:lnTo>
                      <a:pt x="14" y="74"/>
                    </a:lnTo>
                    <a:lnTo>
                      <a:pt x="10" y="62"/>
                    </a:lnTo>
                    <a:lnTo>
                      <a:pt x="6" y="50"/>
                    </a:lnTo>
                    <a:lnTo>
                      <a:pt x="3" y="38"/>
                    </a:lnTo>
                    <a:lnTo>
                      <a:pt x="2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5" name="Freeform 663"/>
              <p:cNvSpPr>
                <a:spLocks noChangeAspect="1"/>
              </p:cNvSpPr>
              <p:nvPr/>
            </p:nvSpPr>
            <p:spPr bwMode="auto">
              <a:xfrm>
                <a:off x="6600" y="5474"/>
                <a:ext cx="60" cy="828"/>
              </a:xfrm>
              <a:custGeom>
                <a:avLst/>
                <a:gdLst/>
                <a:ahLst/>
                <a:cxnLst>
                  <a:cxn ang="0">
                    <a:pos x="179" y="2484"/>
                  </a:cxn>
                  <a:cxn ang="0">
                    <a:pos x="179" y="0"/>
                  </a:cxn>
                  <a:cxn ang="0">
                    <a:pos x="0" y="0"/>
                  </a:cxn>
                  <a:cxn ang="0">
                    <a:pos x="0" y="2484"/>
                  </a:cxn>
                </a:cxnLst>
                <a:rect l="0" t="0" r="r" b="b"/>
                <a:pathLst>
                  <a:path w="179" h="2484">
                    <a:moveTo>
                      <a:pt x="179" y="2484"/>
                    </a:moveTo>
                    <a:lnTo>
                      <a:pt x="179" y="0"/>
                    </a:lnTo>
                    <a:lnTo>
                      <a:pt x="0" y="0"/>
                    </a:lnTo>
                    <a:lnTo>
                      <a:pt x="0" y="2484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6" name="Freeform 664"/>
              <p:cNvSpPr>
                <a:spLocks noChangeAspect="1"/>
              </p:cNvSpPr>
              <p:nvPr/>
            </p:nvSpPr>
            <p:spPr bwMode="auto">
              <a:xfrm>
                <a:off x="6580" y="6302"/>
                <a:ext cx="20" cy="1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0" y="4"/>
                  </a:cxn>
                  <a:cxn ang="0">
                    <a:pos x="58" y="10"/>
                  </a:cxn>
                  <a:cxn ang="0">
                    <a:pos x="57" y="14"/>
                  </a:cxn>
                  <a:cxn ang="0">
                    <a:pos x="54" y="18"/>
                  </a:cxn>
                  <a:cxn ang="0">
                    <a:pos x="51" y="20"/>
                  </a:cxn>
                  <a:cxn ang="0">
                    <a:pos x="47" y="24"/>
                  </a:cxn>
                  <a:cxn ang="0">
                    <a:pos x="43" y="26"/>
                  </a:cxn>
                  <a:cxn ang="0">
                    <a:pos x="39" y="29"/>
                  </a:cxn>
                  <a:cxn ang="0">
                    <a:pos x="35" y="30"/>
                  </a:cxn>
                  <a:cxn ang="0">
                    <a:pos x="30" y="30"/>
                  </a:cxn>
                  <a:cxn ang="0">
                    <a:pos x="26" y="30"/>
                  </a:cxn>
                  <a:cxn ang="0">
                    <a:pos x="21" y="29"/>
                  </a:cxn>
                  <a:cxn ang="0">
                    <a:pos x="16" y="26"/>
                  </a:cxn>
                  <a:cxn ang="0">
                    <a:pos x="12" y="24"/>
                  </a:cxn>
                  <a:cxn ang="0">
                    <a:pos x="10" y="20"/>
                  </a:cxn>
                  <a:cxn ang="0">
                    <a:pos x="6" y="18"/>
                  </a:cxn>
                  <a:cxn ang="0">
                    <a:pos x="3" y="14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61" h="30">
                    <a:moveTo>
                      <a:pt x="61" y="0"/>
                    </a:moveTo>
                    <a:lnTo>
                      <a:pt x="60" y="4"/>
                    </a:lnTo>
                    <a:lnTo>
                      <a:pt x="58" y="10"/>
                    </a:lnTo>
                    <a:lnTo>
                      <a:pt x="57" y="14"/>
                    </a:lnTo>
                    <a:lnTo>
                      <a:pt x="54" y="18"/>
                    </a:lnTo>
                    <a:lnTo>
                      <a:pt x="51" y="20"/>
                    </a:lnTo>
                    <a:lnTo>
                      <a:pt x="47" y="24"/>
                    </a:lnTo>
                    <a:lnTo>
                      <a:pt x="43" y="26"/>
                    </a:lnTo>
                    <a:lnTo>
                      <a:pt x="39" y="29"/>
                    </a:lnTo>
                    <a:lnTo>
                      <a:pt x="35" y="30"/>
                    </a:lnTo>
                    <a:lnTo>
                      <a:pt x="30" y="30"/>
                    </a:lnTo>
                    <a:lnTo>
                      <a:pt x="26" y="30"/>
                    </a:lnTo>
                    <a:lnTo>
                      <a:pt x="21" y="29"/>
                    </a:lnTo>
                    <a:lnTo>
                      <a:pt x="16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6" y="18"/>
                    </a:lnTo>
                    <a:lnTo>
                      <a:pt x="3" y="14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7" name="Line 665"/>
              <p:cNvSpPr>
                <a:spLocks noChangeAspect="1" noChangeShapeType="1"/>
              </p:cNvSpPr>
              <p:nvPr/>
            </p:nvSpPr>
            <p:spPr bwMode="auto">
              <a:xfrm flipV="1">
                <a:off x="6580" y="5454"/>
                <a:ext cx="1" cy="8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8" name="Freeform 666"/>
              <p:cNvSpPr>
                <a:spLocks noChangeAspect="1"/>
              </p:cNvSpPr>
              <p:nvPr/>
            </p:nvSpPr>
            <p:spPr bwMode="auto">
              <a:xfrm>
                <a:off x="6580" y="5435"/>
                <a:ext cx="20" cy="1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52"/>
                  </a:cxn>
                  <a:cxn ang="0">
                    <a:pos x="2" y="45"/>
                  </a:cxn>
                  <a:cxn ang="0">
                    <a:pos x="4" y="39"/>
                  </a:cxn>
                  <a:cxn ang="0">
                    <a:pos x="6" y="33"/>
                  </a:cxn>
                  <a:cxn ang="0">
                    <a:pos x="10" y="27"/>
                  </a:cxn>
                  <a:cxn ang="0">
                    <a:pos x="14" y="21"/>
                  </a:cxn>
                  <a:cxn ang="0">
                    <a:pos x="18" y="17"/>
                  </a:cxn>
                  <a:cxn ang="0">
                    <a:pos x="23" y="12"/>
                  </a:cxn>
                  <a:cxn ang="0">
                    <a:pos x="29" y="8"/>
                  </a:cxn>
                  <a:cxn ang="0">
                    <a:pos x="34" y="5"/>
                  </a:cxn>
                  <a:cxn ang="0">
                    <a:pos x="41" y="2"/>
                  </a:cxn>
                  <a:cxn ang="0">
                    <a:pos x="47" y="1"/>
                  </a:cxn>
                  <a:cxn ang="0">
                    <a:pos x="54" y="0"/>
                  </a:cxn>
                  <a:cxn ang="0">
                    <a:pos x="61" y="0"/>
                  </a:cxn>
                </a:cxnLst>
                <a:rect l="0" t="0" r="r" b="b"/>
                <a:pathLst>
                  <a:path w="61" h="59">
                    <a:moveTo>
                      <a:pt x="0" y="59"/>
                    </a:moveTo>
                    <a:lnTo>
                      <a:pt x="0" y="52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6" y="33"/>
                    </a:lnTo>
                    <a:lnTo>
                      <a:pt x="10" y="27"/>
                    </a:lnTo>
                    <a:lnTo>
                      <a:pt x="14" y="21"/>
                    </a:lnTo>
                    <a:lnTo>
                      <a:pt x="18" y="17"/>
                    </a:lnTo>
                    <a:lnTo>
                      <a:pt x="23" y="12"/>
                    </a:lnTo>
                    <a:lnTo>
                      <a:pt x="29" y="8"/>
                    </a:lnTo>
                    <a:lnTo>
                      <a:pt x="34" y="5"/>
                    </a:lnTo>
                    <a:lnTo>
                      <a:pt x="41" y="2"/>
                    </a:lnTo>
                    <a:lnTo>
                      <a:pt x="47" y="1"/>
                    </a:lnTo>
                    <a:lnTo>
                      <a:pt x="54" y="0"/>
                    </a:lnTo>
                    <a:lnTo>
                      <a:pt x="61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9" name="Line 667"/>
              <p:cNvSpPr>
                <a:spLocks noChangeAspect="1" noChangeShapeType="1"/>
              </p:cNvSpPr>
              <p:nvPr/>
            </p:nvSpPr>
            <p:spPr bwMode="auto">
              <a:xfrm>
                <a:off x="6600" y="5435"/>
                <a:ext cx="1117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0" name="Line 668"/>
              <p:cNvSpPr>
                <a:spLocks noChangeAspect="1" noChangeShapeType="1"/>
              </p:cNvSpPr>
              <p:nvPr/>
            </p:nvSpPr>
            <p:spPr bwMode="auto">
              <a:xfrm>
                <a:off x="7687" y="5374"/>
                <a:ext cx="110" cy="11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1" name="Line 669"/>
              <p:cNvSpPr>
                <a:spLocks noChangeAspect="1" noChangeShapeType="1"/>
              </p:cNvSpPr>
              <p:nvPr/>
            </p:nvSpPr>
            <p:spPr bwMode="auto">
              <a:xfrm>
                <a:off x="7553" y="5374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2" name="Line 670"/>
              <p:cNvSpPr>
                <a:spLocks noChangeAspect="1" noChangeShapeType="1"/>
              </p:cNvSpPr>
              <p:nvPr/>
            </p:nvSpPr>
            <p:spPr bwMode="auto">
              <a:xfrm>
                <a:off x="7737" y="5558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3" name="Line 671"/>
              <p:cNvSpPr>
                <a:spLocks noChangeAspect="1" noChangeShapeType="1"/>
              </p:cNvSpPr>
              <p:nvPr/>
            </p:nvSpPr>
            <p:spPr bwMode="auto">
              <a:xfrm>
                <a:off x="7419" y="5374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4" name="Line 672"/>
              <p:cNvSpPr>
                <a:spLocks noChangeAspect="1" noChangeShapeType="1"/>
              </p:cNvSpPr>
              <p:nvPr/>
            </p:nvSpPr>
            <p:spPr bwMode="auto">
              <a:xfrm>
                <a:off x="7737" y="5692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5" name="Line 673"/>
              <p:cNvSpPr>
                <a:spLocks noChangeAspect="1" noChangeShapeType="1"/>
              </p:cNvSpPr>
              <p:nvPr/>
            </p:nvSpPr>
            <p:spPr bwMode="auto">
              <a:xfrm>
                <a:off x="7284" y="5374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6" name="Line 674"/>
              <p:cNvSpPr>
                <a:spLocks noChangeAspect="1" noChangeShapeType="1"/>
              </p:cNvSpPr>
              <p:nvPr/>
            </p:nvSpPr>
            <p:spPr bwMode="auto">
              <a:xfrm>
                <a:off x="7737" y="5827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7" name="Line 675"/>
              <p:cNvSpPr>
                <a:spLocks noChangeAspect="1" noChangeShapeType="1"/>
              </p:cNvSpPr>
              <p:nvPr/>
            </p:nvSpPr>
            <p:spPr bwMode="auto">
              <a:xfrm>
                <a:off x="7150" y="5374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8" name="Line 676"/>
              <p:cNvSpPr>
                <a:spLocks noChangeAspect="1" noChangeShapeType="1"/>
              </p:cNvSpPr>
              <p:nvPr/>
            </p:nvSpPr>
            <p:spPr bwMode="auto">
              <a:xfrm>
                <a:off x="7737" y="5961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9" name="Line 677"/>
              <p:cNvSpPr>
                <a:spLocks noChangeAspect="1" noChangeShapeType="1"/>
              </p:cNvSpPr>
              <p:nvPr/>
            </p:nvSpPr>
            <p:spPr bwMode="auto">
              <a:xfrm>
                <a:off x="7016" y="5374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0" name="Line 678"/>
              <p:cNvSpPr>
                <a:spLocks noChangeAspect="1" noChangeShapeType="1"/>
              </p:cNvSpPr>
              <p:nvPr/>
            </p:nvSpPr>
            <p:spPr bwMode="auto">
              <a:xfrm>
                <a:off x="7737" y="6096"/>
                <a:ext cx="60" cy="5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1" name="Line 679"/>
              <p:cNvSpPr>
                <a:spLocks noChangeAspect="1" noChangeShapeType="1"/>
              </p:cNvSpPr>
              <p:nvPr/>
            </p:nvSpPr>
            <p:spPr bwMode="auto">
              <a:xfrm>
                <a:off x="6881" y="5374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2" name="Line 680"/>
              <p:cNvSpPr>
                <a:spLocks noChangeAspect="1" noChangeShapeType="1"/>
              </p:cNvSpPr>
              <p:nvPr/>
            </p:nvSpPr>
            <p:spPr bwMode="auto">
              <a:xfrm>
                <a:off x="7737" y="6230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3" name="Line 681"/>
              <p:cNvSpPr>
                <a:spLocks noChangeAspect="1" noChangeShapeType="1"/>
              </p:cNvSpPr>
              <p:nvPr/>
            </p:nvSpPr>
            <p:spPr bwMode="auto">
              <a:xfrm>
                <a:off x="6747" y="5374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4" name="Line 682"/>
              <p:cNvSpPr>
                <a:spLocks noChangeAspect="1" noChangeShapeType="1"/>
              </p:cNvSpPr>
              <p:nvPr/>
            </p:nvSpPr>
            <p:spPr bwMode="auto">
              <a:xfrm>
                <a:off x="7737" y="6364"/>
                <a:ext cx="7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5" name="Line 683"/>
              <p:cNvSpPr>
                <a:spLocks noChangeAspect="1" noChangeShapeType="1"/>
              </p:cNvSpPr>
              <p:nvPr/>
            </p:nvSpPr>
            <p:spPr bwMode="auto">
              <a:xfrm>
                <a:off x="6613" y="5374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6" name="Line 684"/>
              <p:cNvSpPr>
                <a:spLocks noChangeAspect="1" noChangeShapeType="1"/>
              </p:cNvSpPr>
              <p:nvPr/>
            </p:nvSpPr>
            <p:spPr bwMode="auto">
              <a:xfrm>
                <a:off x="6527" y="5423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7" name="Line 685"/>
              <p:cNvSpPr>
                <a:spLocks noChangeAspect="1" noChangeShapeType="1"/>
              </p:cNvSpPr>
              <p:nvPr/>
            </p:nvSpPr>
            <p:spPr bwMode="auto">
              <a:xfrm>
                <a:off x="6600" y="5496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8" name="Line 686"/>
              <p:cNvSpPr>
                <a:spLocks noChangeAspect="1" noChangeShapeType="1"/>
              </p:cNvSpPr>
              <p:nvPr/>
            </p:nvSpPr>
            <p:spPr bwMode="auto">
              <a:xfrm>
                <a:off x="6520" y="5551"/>
                <a:ext cx="60" cy="5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9" name="Line 687"/>
              <p:cNvSpPr>
                <a:spLocks noChangeAspect="1" noChangeShapeType="1"/>
              </p:cNvSpPr>
              <p:nvPr/>
            </p:nvSpPr>
            <p:spPr bwMode="auto">
              <a:xfrm>
                <a:off x="6600" y="5631"/>
                <a:ext cx="60" cy="5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0" name="Line 688"/>
              <p:cNvSpPr>
                <a:spLocks noChangeAspect="1" noChangeShapeType="1"/>
              </p:cNvSpPr>
              <p:nvPr/>
            </p:nvSpPr>
            <p:spPr bwMode="auto">
              <a:xfrm>
                <a:off x="6520" y="5685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1" name="Line 689"/>
              <p:cNvSpPr>
                <a:spLocks noChangeAspect="1" noChangeShapeType="1"/>
              </p:cNvSpPr>
              <p:nvPr/>
            </p:nvSpPr>
            <p:spPr bwMode="auto">
              <a:xfrm>
                <a:off x="6600" y="5765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2" name="Line 690"/>
              <p:cNvSpPr>
                <a:spLocks noChangeAspect="1" noChangeShapeType="1"/>
              </p:cNvSpPr>
              <p:nvPr/>
            </p:nvSpPr>
            <p:spPr bwMode="auto">
              <a:xfrm>
                <a:off x="6520" y="5819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3" name="Line 691"/>
              <p:cNvSpPr>
                <a:spLocks noChangeAspect="1" noChangeShapeType="1"/>
              </p:cNvSpPr>
              <p:nvPr/>
            </p:nvSpPr>
            <p:spPr bwMode="auto">
              <a:xfrm>
                <a:off x="6600" y="5899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4" name="Line 692"/>
              <p:cNvSpPr>
                <a:spLocks noChangeAspect="1" noChangeShapeType="1"/>
              </p:cNvSpPr>
              <p:nvPr/>
            </p:nvSpPr>
            <p:spPr bwMode="auto">
              <a:xfrm>
                <a:off x="6520" y="5954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5" name="Line 693"/>
              <p:cNvSpPr>
                <a:spLocks noChangeAspect="1" noChangeShapeType="1"/>
              </p:cNvSpPr>
              <p:nvPr/>
            </p:nvSpPr>
            <p:spPr bwMode="auto">
              <a:xfrm>
                <a:off x="6600" y="6033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6" name="Line 694"/>
              <p:cNvSpPr>
                <a:spLocks noChangeAspect="1" noChangeShapeType="1"/>
              </p:cNvSpPr>
              <p:nvPr/>
            </p:nvSpPr>
            <p:spPr bwMode="auto">
              <a:xfrm>
                <a:off x="6520" y="6088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7" name="Line 695"/>
              <p:cNvSpPr>
                <a:spLocks noChangeAspect="1" noChangeShapeType="1"/>
              </p:cNvSpPr>
              <p:nvPr/>
            </p:nvSpPr>
            <p:spPr bwMode="auto">
              <a:xfrm>
                <a:off x="6600" y="6168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8" name="Line 696"/>
              <p:cNvSpPr>
                <a:spLocks noChangeAspect="1" noChangeShapeType="1"/>
              </p:cNvSpPr>
              <p:nvPr/>
            </p:nvSpPr>
            <p:spPr bwMode="auto">
              <a:xfrm>
                <a:off x="6520" y="6222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9" name="Line 697"/>
              <p:cNvSpPr>
                <a:spLocks noChangeAspect="1" noChangeShapeType="1"/>
              </p:cNvSpPr>
              <p:nvPr/>
            </p:nvSpPr>
            <p:spPr bwMode="auto">
              <a:xfrm>
                <a:off x="6600" y="6302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0" name="Line 698"/>
              <p:cNvSpPr>
                <a:spLocks noChangeAspect="1" noChangeShapeType="1"/>
              </p:cNvSpPr>
              <p:nvPr/>
            </p:nvSpPr>
            <p:spPr bwMode="auto">
              <a:xfrm>
                <a:off x="5903" y="8326"/>
                <a:ext cx="1117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1" name="Freeform 699"/>
              <p:cNvSpPr>
                <a:spLocks noChangeAspect="1"/>
              </p:cNvSpPr>
              <p:nvPr/>
            </p:nvSpPr>
            <p:spPr bwMode="auto">
              <a:xfrm>
                <a:off x="5883" y="8306"/>
                <a:ext cx="2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2" y="13"/>
                  </a:cxn>
                  <a:cxn ang="0">
                    <a:pos x="4" y="20"/>
                  </a:cxn>
                  <a:cxn ang="0">
                    <a:pos x="7" y="27"/>
                  </a:cxn>
                  <a:cxn ang="0">
                    <a:pos x="10" y="32"/>
                  </a:cxn>
                  <a:cxn ang="0">
                    <a:pos x="14" y="37"/>
                  </a:cxn>
                  <a:cxn ang="0">
                    <a:pos x="18" y="43"/>
                  </a:cxn>
                  <a:cxn ang="0">
                    <a:pos x="23" y="47"/>
                  </a:cxn>
                  <a:cxn ang="0">
                    <a:pos x="29" y="51"/>
                  </a:cxn>
                  <a:cxn ang="0">
                    <a:pos x="34" y="54"/>
                  </a:cxn>
                  <a:cxn ang="0">
                    <a:pos x="41" y="56"/>
                  </a:cxn>
                  <a:cxn ang="0">
                    <a:pos x="47" y="59"/>
                  </a:cxn>
                  <a:cxn ang="0">
                    <a:pos x="54" y="59"/>
                  </a:cxn>
                  <a:cxn ang="0">
                    <a:pos x="61" y="60"/>
                  </a:cxn>
                </a:cxnLst>
                <a:rect l="0" t="0" r="r" b="b"/>
                <a:pathLst>
                  <a:path w="61" h="60">
                    <a:moveTo>
                      <a:pt x="0" y="0"/>
                    </a:moveTo>
                    <a:lnTo>
                      <a:pt x="2" y="6"/>
                    </a:lnTo>
                    <a:lnTo>
                      <a:pt x="2" y="13"/>
                    </a:lnTo>
                    <a:lnTo>
                      <a:pt x="4" y="20"/>
                    </a:lnTo>
                    <a:lnTo>
                      <a:pt x="7" y="27"/>
                    </a:lnTo>
                    <a:lnTo>
                      <a:pt x="10" y="32"/>
                    </a:lnTo>
                    <a:lnTo>
                      <a:pt x="14" y="37"/>
                    </a:lnTo>
                    <a:lnTo>
                      <a:pt x="18" y="43"/>
                    </a:lnTo>
                    <a:lnTo>
                      <a:pt x="23" y="47"/>
                    </a:lnTo>
                    <a:lnTo>
                      <a:pt x="29" y="51"/>
                    </a:lnTo>
                    <a:lnTo>
                      <a:pt x="34" y="54"/>
                    </a:lnTo>
                    <a:lnTo>
                      <a:pt x="41" y="56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61" y="6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2" name="Line 700"/>
              <p:cNvSpPr>
                <a:spLocks noChangeAspect="1" noChangeShapeType="1"/>
              </p:cNvSpPr>
              <p:nvPr/>
            </p:nvSpPr>
            <p:spPr bwMode="auto">
              <a:xfrm>
                <a:off x="5883" y="7469"/>
                <a:ext cx="1" cy="83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3" name="Freeform 701"/>
              <p:cNvSpPr>
                <a:spLocks noChangeAspect="1"/>
              </p:cNvSpPr>
              <p:nvPr/>
            </p:nvSpPr>
            <p:spPr bwMode="auto">
              <a:xfrm>
                <a:off x="5883" y="7449"/>
                <a:ext cx="20" cy="2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54" y="1"/>
                  </a:cxn>
                  <a:cxn ang="0">
                    <a:pos x="47" y="1"/>
                  </a:cxn>
                  <a:cxn ang="0">
                    <a:pos x="41" y="4"/>
                  </a:cxn>
                  <a:cxn ang="0">
                    <a:pos x="34" y="7"/>
                  </a:cxn>
                  <a:cxn ang="0">
                    <a:pos x="29" y="9"/>
                  </a:cxn>
                  <a:cxn ang="0">
                    <a:pos x="23" y="13"/>
                  </a:cxn>
                  <a:cxn ang="0">
                    <a:pos x="18" y="17"/>
                  </a:cxn>
                  <a:cxn ang="0">
                    <a:pos x="14" y="23"/>
                  </a:cxn>
                  <a:cxn ang="0">
                    <a:pos x="10" y="28"/>
                  </a:cxn>
                  <a:cxn ang="0">
                    <a:pos x="7" y="35"/>
                  </a:cxn>
                  <a:cxn ang="0">
                    <a:pos x="4" y="40"/>
                  </a:cxn>
                  <a:cxn ang="0">
                    <a:pos x="2" y="47"/>
                  </a:cxn>
                  <a:cxn ang="0">
                    <a:pos x="2" y="54"/>
                  </a:cxn>
                  <a:cxn ang="0">
                    <a:pos x="0" y="60"/>
                  </a:cxn>
                </a:cxnLst>
                <a:rect l="0" t="0" r="r" b="b"/>
                <a:pathLst>
                  <a:path w="61" h="60">
                    <a:moveTo>
                      <a:pt x="61" y="0"/>
                    </a:moveTo>
                    <a:lnTo>
                      <a:pt x="54" y="1"/>
                    </a:lnTo>
                    <a:lnTo>
                      <a:pt x="47" y="1"/>
                    </a:lnTo>
                    <a:lnTo>
                      <a:pt x="41" y="4"/>
                    </a:lnTo>
                    <a:lnTo>
                      <a:pt x="34" y="7"/>
                    </a:lnTo>
                    <a:lnTo>
                      <a:pt x="29" y="9"/>
                    </a:lnTo>
                    <a:lnTo>
                      <a:pt x="23" y="13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4" y="40"/>
                    </a:lnTo>
                    <a:lnTo>
                      <a:pt x="2" y="47"/>
                    </a:lnTo>
                    <a:lnTo>
                      <a:pt x="2" y="54"/>
                    </a:lnTo>
                    <a:lnTo>
                      <a:pt x="0" y="6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4" name="Line 702"/>
              <p:cNvSpPr>
                <a:spLocks noChangeAspect="1" noChangeShapeType="1"/>
              </p:cNvSpPr>
              <p:nvPr/>
            </p:nvSpPr>
            <p:spPr bwMode="auto">
              <a:xfrm flipH="1">
                <a:off x="5903" y="7449"/>
                <a:ext cx="1117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5" name="Freeform 703"/>
              <p:cNvSpPr>
                <a:spLocks noChangeAspect="1"/>
              </p:cNvSpPr>
              <p:nvPr/>
            </p:nvSpPr>
            <p:spPr bwMode="auto">
              <a:xfrm>
                <a:off x="7020" y="7449"/>
                <a:ext cx="20" cy="20"/>
              </a:xfrm>
              <a:custGeom>
                <a:avLst/>
                <a:gdLst/>
                <a:ahLst/>
                <a:cxnLst>
                  <a:cxn ang="0">
                    <a:pos x="60" y="60"/>
                  </a:cxn>
                  <a:cxn ang="0">
                    <a:pos x="59" y="54"/>
                  </a:cxn>
                  <a:cxn ang="0">
                    <a:pos x="59" y="47"/>
                  </a:cxn>
                  <a:cxn ang="0">
                    <a:pos x="56" y="40"/>
                  </a:cxn>
                  <a:cxn ang="0">
                    <a:pos x="54" y="35"/>
                  </a:cxn>
                  <a:cxn ang="0">
                    <a:pos x="51" y="28"/>
                  </a:cxn>
                  <a:cxn ang="0">
                    <a:pos x="47" y="23"/>
                  </a:cxn>
                  <a:cxn ang="0">
                    <a:pos x="43" y="17"/>
                  </a:cxn>
                  <a:cxn ang="0">
                    <a:pos x="38" y="13"/>
                  </a:cxn>
                  <a:cxn ang="0">
                    <a:pos x="32" y="9"/>
                  </a:cxn>
                  <a:cxn ang="0">
                    <a:pos x="27" y="7"/>
                  </a:cxn>
                  <a:cxn ang="0">
                    <a:pos x="20" y="4"/>
                  </a:cxn>
                  <a:cxn ang="0">
                    <a:pos x="13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59" y="54"/>
                    </a:lnTo>
                    <a:lnTo>
                      <a:pt x="59" y="47"/>
                    </a:lnTo>
                    <a:lnTo>
                      <a:pt x="56" y="40"/>
                    </a:lnTo>
                    <a:lnTo>
                      <a:pt x="54" y="35"/>
                    </a:lnTo>
                    <a:lnTo>
                      <a:pt x="51" y="28"/>
                    </a:lnTo>
                    <a:lnTo>
                      <a:pt x="47" y="23"/>
                    </a:lnTo>
                    <a:lnTo>
                      <a:pt x="43" y="17"/>
                    </a:lnTo>
                    <a:lnTo>
                      <a:pt x="38" y="13"/>
                    </a:lnTo>
                    <a:lnTo>
                      <a:pt x="32" y="9"/>
                    </a:lnTo>
                    <a:lnTo>
                      <a:pt x="27" y="7"/>
                    </a:lnTo>
                    <a:lnTo>
                      <a:pt x="20" y="4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6" name="Line 704"/>
              <p:cNvSpPr>
                <a:spLocks noChangeAspect="1" noChangeShapeType="1"/>
              </p:cNvSpPr>
              <p:nvPr/>
            </p:nvSpPr>
            <p:spPr bwMode="auto">
              <a:xfrm flipV="1">
                <a:off x="7040" y="7469"/>
                <a:ext cx="1" cy="83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7" name="Freeform 705"/>
              <p:cNvSpPr>
                <a:spLocks noChangeAspect="1"/>
              </p:cNvSpPr>
              <p:nvPr/>
            </p:nvSpPr>
            <p:spPr bwMode="auto">
              <a:xfrm>
                <a:off x="7020" y="8306"/>
                <a:ext cx="20" cy="2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7" y="59"/>
                  </a:cxn>
                  <a:cxn ang="0">
                    <a:pos x="13" y="59"/>
                  </a:cxn>
                  <a:cxn ang="0">
                    <a:pos x="20" y="56"/>
                  </a:cxn>
                  <a:cxn ang="0">
                    <a:pos x="27" y="54"/>
                  </a:cxn>
                  <a:cxn ang="0">
                    <a:pos x="32" y="51"/>
                  </a:cxn>
                  <a:cxn ang="0">
                    <a:pos x="38" y="47"/>
                  </a:cxn>
                  <a:cxn ang="0">
                    <a:pos x="43" y="43"/>
                  </a:cxn>
                  <a:cxn ang="0">
                    <a:pos x="47" y="37"/>
                  </a:cxn>
                  <a:cxn ang="0">
                    <a:pos x="51" y="32"/>
                  </a:cxn>
                  <a:cxn ang="0">
                    <a:pos x="54" y="27"/>
                  </a:cxn>
                  <a:cxn ang="0">
                    <a:pos x="56" y="20"/>
                  </a:cxn>
                  <a:cxn ang="0">
                    <a:pos x="59" y="13"/>
                  </a:cxn>
                  <a:cxn ang="0">
                    <a:pos x="59" y="6"/>
                  </a:cxn>
                  <a:cxn ang="0">
                    <a:pos x="60" y="0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7" y="59"/>
                    </a:lnTo>
                    <a:lnTo>
                      <a:pt x="13" y="59"/>
                    </a:lnTo>
                    <a:lnTo>
                      <a:pt x="20" y="56"/>
                    </a:lnTo>
                    <a:lnTo>
                      <a:pt x="27" y="54"/>
                    </a:lnTo>
                    <a:lnTo>
                      <a:pt x="32" y="51"/>
                    </a:lnTo>
                    <a:lnTo>
                      <a:pt x="38" y="47"/>
                    </a:lnTo>
                    <a:lnTo>
                      <a:pt x="43" y="43"/>
                    </a:lnTo>
                    <a:lnTo>
                      <a:pt x="47" y="37"/>
                    </a:lnTo>
                    <a:lnTo>
                      <a:pt x="51" y="32"/>
                    </a:lnTo>
                    <a:lnTo>
                      <a:pt x="54" y="27"/>
                    </a:lnTo>
                    <a:lnTo>
                      <a:pt x="56" y="20"/>
                    </a:lnTo>
                    <a:lnTo>
                      <a:pt x="59" y="13"/>
                    </a:lnTo>
                    <a:lnTo>
                      <a:pt x="59" y="6"/>
                    </a:lnTo>
                    <a:lnTo>
                      <a:pt x="6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8" name="Line 706"/>
              <p:cNvSpPr>
                <a:spLocks noChangeAspect="1" noChangeShapeType="1"/>
              </p:cNvSpPr>
              <p:nvPr/>
            </p:nvSpPr>
            <p:spPr bwMode="auto">
              <a:xfrm>
                <a:off x="5903" y="8386"/>
                <a:ext cx="1117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9" name="Freeform 707"/>
              <p:cNvSpPr>
                <a:spLocks noChangeAspect="1"/>
              </p:cNvSpPr>
              <p:nvPr/>
            </p:nvSpPr>
            <p:spPr bwMode="auto">
              <a:xfrm>
                <a:off x="7020" y="8306"/>
                <a:ext cx="80" cy="8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40" y="13"/>
                  </a:cxn>
                  <a:cxn ang="0">
                    <a:pos x="238" y="27"/>
                  </a:cxn>
                  <a:cxn ang="0">
                    <a:pos x="237" y="40"/>
                  </a:cxn>
                  <a:cxn ang="0">
                    <a:pos x="234" y="54"/>
                  </a:cxn>
                  <a:cxn ang="0">
                    <a:pos x="230" y="66"/>
                  </a:cxn>
                  <a:cxn ang="0">
                    <a:pos x="226" y="79"/>
                  </a:cxn>
                  <a:cxn ang="0">
                    <a:pos x="222" y="91"/>
                  </a:cxn>
                  <a:cxn ang="0">
                    <a:pos x="215" y="103"/>
                  </a:cxn>
                  <a:cxn ang="0">
                    <a:pos x="210" y="115"/>
                  </a:cxn>
                  <a:cxn ang="0">
                    <a:pos x="203" y="128"/>
                  </a:cxn>
                  <a:cxn ang="0">
                    <a:pos x="195" y="138"/>
                  </a:cxn>
                  <a:cxn ang="0">
                    <a:pos x="187" y="149"/>
                  </a:cxn>
                  <a:cxn ang="0">
                    <a:pos x="179" y="160"/>
                  </a:cxn>
                  <a:cxn ang="0">
                    <a:pos x="169" y="169"/>
                  </a:cxn>
                  <a:cxn ang="0">
                    <a:pos x="160" y="179"/>
                  </a:cxn>
                  <a:cxn ang="0">
                    <a:pos x="149" y="187"/>
                  </a:cxn>
                  <a:cxn ang="0">
                    <a:pos x="139" y="195"/>
                  </a:cxn>
                  <a:cxn ang="0">
                    <a:pos x="128" y="203"/>
                  </a:cxn>
                  <a:cxn ang="0">
                    <a:pos x="116" y="210"/>
                  </a:cxn>
                  <a:cxn ang="0">
                    <a:pos x="104" y="215"/>
                  </a:cxn>
                  <a:cxn ang="0">
                    <a:pos x="91" y="222"/>
                  </a:cxn>
                  <a:cxn ang="0">
                    <a:pos x="79" y="226"/>
                  </a:cxn>
                  <a:cxn ang="0">
                    <a:pos x="67" y="230"/>
                  </a:cxn>
                  <a:cxn ang="0">
                    <a:pos x="54" y="234"/>
                  </a:cxn>
                  <a:cxn ang="0">
                    <a:pos x="40" y="237"/>
                  </a:cxn>
                  <a:cxn ang="0">
                    <a:pos x="27" y="238"/>
                  </a:cxn>
                  <a:cxn ang="0">
                    <a:pos x="13" y="239"/>
                  </a:cxn>
                  <a:cxn ang="0">
                    <a:pos x="0" y="239"/>
                  </a:cxn>
                </a:cxnLst>
                <a:rect l="0" t="0" r="r" b="b"/>
                <a:pathLst>
                  <a:path w="240" h="239">
                    <a:moveTo>
                      <a:pt x="240" y="0"/>
                    </a:moveTo>
                    <a:lnTo>
                      <a:pt x="240" y="13"/>
                    </a:lnTo>
                    <a:lnTo>
                      <a:pt x="238" y="27"/>
                    </a:lnTo>
                    <a:lnTo>
                      <a:pt x="237" y="40"/>
                    </a:lnTo>
                    <a:lnTo>
                      <a:pt x="234" y="54"/>
                    </a:lnTo>
                    <a:lnTo>
                      <a:pt x="230" y="66"/>
                    </a:lnTo>
                    <a:lnTo>
                      <a:pt x="226" y="79"/>
                    </a:lnTo>
                    <a:lnTo>
                      <a:pt x="222" y="91"/>
                    </a:lnTo>
                    <a:lnTo>
                      <a:pt x="215" y="103"/>
                    </a:lnTo>
                    <a:lnTo>
                      <a:pt x="210" y="115"/>
                    </a:lnTo>
                    <a:lnTo>
                      <a:pt x="203" y="128"/>
                    </a:lnTo>
                    <a:lnTo>
                      <a:pt x="195" y="138"/>
                    </a:lnTo>
                    <a:lnTo>
                      <a:pt x="187" y="149"/>
                    </a:lnTo>
                    <a:lnTo>
                      <a:pt x="179" y="160"/>
                    </a:lnTo>
                    <a:lnTo>
                      <a:pt x="169" y="169"/>
                    </a:lnTo>
                    <a:lnTo>
                      <a:pt x="160" y="179"/>
                    </a:lnTo>
                    <a:lnTo>
                      <a:pt x="149" y="187"/>
                    </a:lnTo>
                    <a:lnTo>
                      <a:pt x="139" y="195"/>
                    </a:lnTo>
                    <a:lnTo>
                      <a:pt x="128" y="203"/>
                    </a:lnTo>
                    <a:lnTo>
                      <a:pt x="116" y="210"/>
                    </a:lnTo>
                    <a:lnTo>
                      <a:pt x="104" y="215"/>
                    </a:lnTo>
                    <a:lnTo>
                      <a:pt x="91" y="222"/>
                    </a:lnTo>
                    <a:lnTo>
                      <a:pt x="79" y="226"/>
                    </a:lnTo>
                    <a:lnTo>
                      <a:pt x="67" y="230"/>
                    </a:lnTo>
                    <a:lnTo>
                      <a:pt x="54" y="234"/>
                    </a:lnTo>
                    <a:lnTo>
                      <a:pt x="40" y="237"/>
                    </a:lnTo>
                    <a:lnTo>
                      <a:pt x="27" y="238"/>
                    </a:lnTo>
                    <a:lnTo>
                      <a:pt x="13" y="239"/>
                    </a:lnTo>
                    <a:lnTo>
                      <a:pt x="0" y="239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0" name="Line 708"/>
              <p:cNvSpPr>
                <a:spLocks noChangeAspect="1" noChangeShapeType="1"/>
              </p:cNvSpPr>
              <p:nvPr/>
            </p:nvSpPr>
            <p:spPr bwMode="auto">
              <a:xfrm flipV="1">
                <a:off x="7100" y="7469"/>
                <a:ext cx="1" cy="83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1" name="Freeform 709"/>
              <p:cNvSpPr>
                <a:spLocks noChangeAspect="1"/>
              </p:cNvSpPr>
              <p:nvPr/>
            </p:nvSpPr>
            <p:spPr bwMode="auto">
              <a:xfrm>
                <a:off x="7020" y="7389"/>
                <a:ext cx="80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27" y="1"/>
                  </a:cxn>
                  <a:cxn ang="0">
                    <a:pos x="40" y="3"/>
                  </a:cxn>
                  <a:cxn ang="0">
                    <a:pos x="54" y="5"/>
                  </a:cxn>
                  <a:cxn ang="0">
                    <a:pos x="67" y="9"/>
                  </a:cxn>
                  <a:cxn ang="0">
                    <a:pos x="79" y="13"/>
                  </a:cxn>
                  <a:cxn ang="0">
                    <a:pos x="91" y="17"/>
                  </a:cxn>
                  <a:cxn ang="0">
                    <a:pos x="104" y="24"/>
                  </a:cxn>
                  <a:cxn ang="0">
                    <a:pos x="116" y="29"/>
                  </a:cxn>
                  <a:cxn ang="0">
                    <a:pos x="128" y="36"/>
                  </a:cxn>
                  <a:cxn ang="0">
                    <a:pos x="139" y="44"/>
                  </a:cxn>
                  <a:cxn ang="0">
                    <a:pos x="149" y="52"/>
                  </a:cxn>
                  <a:cxn ang="0">
                    <a:pos x="160" y="60"/>
                  </a:cxn>
                  <a:cxn ang="0">
                    <a:pos x="169" y="70"/>
                  </a:cxn>
                  <a:cxn ang="0">
                    <a:pos x="179" y="79"/>
                  </a:cxn>
                  <a:cxn ang="0">
                    <a:pos x="187" y="90"/>
                  </a:cxn>
                  <a:cxn ang="0">
                    <a:pos x="195" y="101"/>
                  </a:cxn>
                  <a:cxn ang="0">
                    <a:pos x="203" y="112"/>
                  </a:cxn>
                  <a:cxn ang="0">
                    <a:pos x="210" y="124"/>
                  </a:cxn>
                  <a:cxn ang="0">
                    <a:pos x="215" y="136"/>
                  </a:cxn>
                  <a:cxn ang="0">
                    <a:pos x="222" y="148"/>
                  </a:cxn>
                  <a:cxn ang="0">
                    <a:pos x="226" y="160"/>
                  </a:cxn>
                  <a:cxn ang="0">
                    <a:pos x="230" y="173"/>
                  </a:cxn>
                  <a:cxn ang="0">
                    <a:pos x="234" y="186"/>
                  </a:cxn>
                  <a:cxn ang="0">
                    <a:pos x="237" y="199"/>
                  </a:cxn>
                  <a:cxn ang="0">
                    <a:pos x="238" y="212"/>
                  </a:cxn>
                  <a:cxn ang="0">
                    <a:pos x="240" y="226"/>
                  </a:cxn>
                  <a:cxn ang="0">
                    <a:pos x="240" y="239"/>
                  </a:cxn>
                </a:cxnLst>
                <a:rect l="0" t="0" r="r" b="b"/>
                <a:pathLst>
                  <a:path w="240" h="239">
                    <a:moveTo>
                      <a:pt x="0" y="0"/>
                    </a:moveTo>
                    <a:lnTo>
                      <a:pt x="13" y="0"/>
                    </a:lnTo>
                    <a:lnTo>
                      <a:pt x="27" y="1"/>
                    </a:lnTo>
                    <a:lnTo>
                      <a:pt x="40" y="3"/>
                    </a:lnTo>
                    <a:lnTo>
                      <a:pt x="54" y="5"/>
                    </a:lnTo>
                    <a:lnTo>
                      <a:pt x="67" y="9"/>
                    </a:lnTo>
                    <a:lnTo>
                      <a:pt x="79" y="13"/>
                    </a:lnTo>
                    <a:lnTo>
                      <a:pt x="91" y="17"/>
                    </a:lnTo>
                    <a:lnTo>
                      <a:pt x="104" y="24"/>
                    </a:lnTo>
                    <a:lnTo>
                      <a:pt x="116" y="29"/>
                    </a:lnTo>
                    <a:lnTo>
                      <a:pt x="128" y="36"/>
                    </a:lnTo>
                    <a:lnTo>
                      <a:pt x="139" y="44"/>
                    </a:lnTo>
                    <a:lnTo>
                      <a:pt x="149" y="52"/>
                    </a:lnTo>
                    <a:lnTo>
                      <a:pt x="160" y="60"/>
                    </a:lnTo>
                    <a:lnTo>
                      <a:pt x="169" y="70"/>
                    </a:lnTo>
                    <a:lnTo>
                      <a:pt x="179" y="79"/>
                    </a:lnTo>
                    <a:lnTo>
                      <a:pt x="187" y="90"/>
                    </a:lnTo>
                    <a:lnTo>
                      <a:pt x="195" y="101"/>
                    </a:lnTo>
                    <a:lnTo>
                      <a:pt x="203" y="112"/>
                    </a:lnTo>
                    <a:lnTo>
                      <a:pt x="210" y="124"/>
                    </a:lnTo>
                    <a:lnTo>
                      <a:pt x="215" y="136"/>
                    </a:lnTo>
                    <a:lnTo>
                      <a:pt x="222" y="148"/>
                    </a:lnTo>
                    <a:lnTo>
                      <a:pt x="226" y="160"/>
                    </a:lnTo>
                    <a:lnTo>
                      <a:pt x="230" y="173"/>
                    </a:lnTo>
                    <a:lnTo>
                      <a:pt x="234" y="186"/>
                    </a:lnTo>
                    <a:lnTo>
                      <a:pt x="237" y="199"/>
                    </a:lnTo>
                    <a:lnTo>
                      <a:pt x="238" y="212"/>
                    </a:lnTo>
                    <a:lnTo>
                      <a:pt x="240" y="226"/>
                    </a:lnTo>
                    <a:lnTo>
                      <a:pt x="240" y="239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2" name="Line 710"/>
              <p:cNvSpPr>
                <a:spLocks noChangeAspect="1" noChangeShapeType="1"/>
              </p:cNvSpPr>
              <p:nvPr/>
            </p:nvSpPr>
            <p:spPr bwMode="auto">
              <a:xfrm flipH="1">
                <a:off x="5903" y="7389"/>
                <a:ext cx="1117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3" name="Freeform 711"/>
              <p:cNvSpPr>
                <a:spLocks noChangeAspect="1"/>
              </p:cNvSpPr>
              <p:nvPr/>
            </p:nvSpPr>
            <p:spPr bwMode="auto">
              <a:xfrm>
                <a:off x="5823" y="7389"/>
                <a:ext cx="80" cy="80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0" y="226"/>
                  </a:cxn>
                  <a:cxn ang="0">
                    <a:pos x="2" y="212"/>
                  </a:cxn>
                  <a:cxn ang="0">
                    <a:pos x="3" y="199"/>
                  </a:cxn>
                  <a:cxn ang="0">
                    <a:pos x="6" y="186"/>
                  </a:cxn>
                  <a:cxn ang="0">
                    <a:pos x="10" y="173"/>
                  </a:cxn>
                  <a:cxn ang="0">
                    <a:pos x="14" y="160"/>
                  </a:cxn>
                  <a:cxn ang="0">
                    <a:pos x="18" y="148"/>
                  </a:cxn>
                  <a:cxn ang="0">
                    <a:pos x="24" y="136"/>
                  </a:cxn>
                  <a:cxn ang="0">
                    <a:pos x="30" y="124"/>
                  </a:cxn>
                  <a:cxn ang="0">
                    <a:pos x="37" y="112"/>
                  </a:cxn>
                  <a:cxn ang="0">
                    <a:pos x="45" y="101"/>
                  </a:cxn>
                  <a:cxn ang="0">
                    <a:pos x="53" y="90"/>
                  </a:cxn>
                  <a:cxn ang="0">
                    <a:pos x="61" y="79"/>
                  </a:cxn>
                  <a:cxn ang="0">
                    <a:pos x="70" y="70"/>
                  </a:cxn>
                  <a:cxn ang="0">
                    <a:pos x="80" y="60"/>
                  </a:cxn>
                  <a:cxn ang="0">
                    <a:pos x="90" y="52"/>
                  </a:cxn>
                  <a:cxn ang="0">
                    <a:pos x="101" y="44"/>
                  </a:cxn>
                  <a:cxn ang="0">
                    <a:pos x="112" y="36"/>
                  </a:cxn>
                  <a:cxn ang="0">
                    <a:pos x="124" y="29"/>
                  </a:cxn>
                  <a:cxn ang="0">
                    <a:pos x="136" y="24"/>
                  </a:cxn>
                  <a:cxn ang="0">
                    <a:pos x="148" y="17"/>
                  </a:cxn>
                  <a:cxn ang="0">
                    <a:pos x="160" y="13"/>
                  </a:cxn>
                  <a:cxn ang="0">
                    <a:pos x="174" y="9"/>
                  </a:cxn>
                  <a:cxn ang="0">
                    <a:pos x="186" y="5"/>
                  </a:cxn>
                  <a:cxn ang="0">
                    <a:pos x="199" y="3"/>
                  </a:cxn>
                  <a:cxn ang="0">
                    <a:pos x="213" y="1"/>
                  </a:cxn>
                  <a:cxn ang="0">
                    <a:pos x="226" y="0"/>
                  </a:cxn>
                  <a:cxn ang="0">
                    <a:pos x="240" y="0"/>
                  </a:cxn>
                </a:cxnLst>
                <a:rect l="0" t="0" r="r" b="b"/>
                <a:pathLst>
                  <a:path w="240" h="239">
                    <a:moveTo>
                      <a:pt x="0" y="239"/>
                    </a:moveTo>
                    <a:lnTo>
                      <a:pt x="0" y="226"/>
                    </a:lnTo>
                    <a:lnTo>
                      <a:pt x="2" y="212"/>
                    </a:lnTo>
                    <a:lnTo>
                      <a:pt x="3" y="199"/>
                    </a:lnTo>
                    <a:lnTo>
                      <a:pt x="6" y="186"/>
                    </a:lnTo>
                    <a:lnTo>
                      <a:pt x="10" y="173"/>
                    </a:lnTo>
                    <a:lnTo>
                      <a:pt x="14" y="160"/>
                    </a:lnTo>
                    <a:lnTo>
                      <a:pt x="18" y="148"/>
                    </a:lnTo>
                    <a:lnTo>
                      <a:pt x="24" y="136"/>
                    </a:lnTo>
                    <a:lnTo>
                      <a:pt x="30" y="124"/>
                    </a:lnTo>
                    <a:lnTo>
                      <a:pt x="37" y="112"/>
                    </a:lnTo>
                    <a:lnTo>
                      <a:pt x="45" y="101"/>
                    </a:lnTo>
                    <a:lnTo>
                      <a:pt x="53" y="90"/>
                    </a:lnTo>
                    <a:lnTo>
                      <a:pt x="61" y="79"/>
                    </a:lnTo>
                    <a:lnTo>
                      <a:pt x="70" y="70"/>
                    </a:lnTo>
                    <a:lnTo>
                      <a:pt x="80" y="60"/>
                    </a:lnTo>
                    <a:lnTo>
                      <a:pt x="90" y="52"/>
                    </a:lnTo>
                    <a:lnTo>
                      <a:pt x="101" y="44"/>
                    </a:lnTo>
                    <a:lnTo>
                      <a:pt x="112" y="36"/>
                    </a:lnTo>
                    <a:lnTo>
                      <a:pt x="124" y="29"/>
                    </a:lnTo>
                    <a:lnTo>
                      <a:pt x="136" y="24"/>
                    </a:lnTo>
                    <a:lnTo>
                      <a:pt x="148" y="17"/>
                    </a:lnTo>
                    <a:lnTo>
                      <a:pt x="160" y="13"/>
                    </a:lnTo>
                    <a:lnTo>
                      <a:pt x="174" y="9"/>
                    </a:lnTo>
                    <a:lnTo>
                      <a:pt x="186" y="5"/>
                    </a:lnTo>
                    <a:lnTo>
                      <a:pt x="199" y="3"/>
                    </a:lnTo>
                    <a:lnTo>
                      <a:pt x="213" y="1"/>
                    </a:lnTo>
                    <a:lnTo>
                      <a:pt x="226" y="0"/>
                    </a:lnTo>
                    <a:lnTo>
                      <a:pt x="24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4" name="Line 712"/>
              <p:cNvSpPr>
                <a:spLocks noChangeAspect="1" noChangeShapeType="1"/>
              </p:cNvSpPr>
              <p:nvPr/>
            </p:nvSpPr>
            <p:spPr bwMode="auto">
              <a:xfrm>
                <a:off x="5823" y="7469"/>
                <a:ext cx="1" cy="83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5" name="Freeform 713"/>
              <p:cNvSpPr>
                <a:spLocks noChangeAspect="1"/>
              </p:cNvSpPr>
              <p:nvPr/>
            </p:nvSpPr>
            <p:spPr bwMode="auto">
              <a:xfrm>
                <a:off x="5823" y="8306"/>
                <a:ext cx="80" cy="80"/>
              </a:xfrm>
              <a:custGeom>
                <a:avLst/>
                <a:gdLst/>
                <a:ahLst/>
                <a:cxnLst>
                  <a:cxn ang="0">
                    <a:pos x="240" y="239"/>
                  </a:cxn>
                  <a:cxn ang="0">
                    <a:pos x="226" y="239"/>
                  </a:cxn>
                  <a:cxn ang="0">
                    <a:pos x="213" y="238"/>
                  </a:cxn>
                  <a:cxn ang="0">
                    <a:pos x="199" y="237"/>
                  </a:cxn>
                  <a:cxn ang="0">
                    <a:pos x="186" y="234"/>
                  </a:cxn>
                  <a:cxn ang="0">
                    <a:pos x="174" y="230"/>
                  </a:cxn>
                  <a:cxn ang="0">
                    <a:pos x="160" y="226"/>
                  </a:cxn>
                  <a:cxn ang="0">
                    <a:pos x="148" y="222"/>
                  </a:cxn>
                  <a:cxn ang="0">
                    <a:pos x="136" y="215"/>
                  </a:cxn>
                  <a:cxn ang="0">
                    <a:pos x="124" y="210"/>
                  </a:cxn>
                  <a:cxn ang="0">
                    <a:pos x="112" y="203"/>
                  </a:cxn>
                  <a:cxn ang="0">
                    <a:pos x="101" y="195"/>
                  </a:cxn>
                  <a:cxn ang="0">
                    <a:pos x="90" y="187"/>
                  </a:cxn>
                  <a:cxn ang="0">
                    <a:pos x="80" y="179"/>
                  </a:cxn>
                  <a:cxn ang="0">
                    <a:pos x="70" y="169"/>
                  </a:cxn>
                  <a:cxn ang="0">
                    <a:pos x="61" y="160"/>
                  </a:cxn>
                  <a:cxn ang="0">
                    <a:pos x="53" y="149"/>
                  </a:cxn>
                  <a:cxn ang="0">
                    <a:pos x="45" y="138"/>
                  </a:cxn>
                  <a:cxn ang="0">
                    <a:pos x="37" y="128"/>
                  </a:cxn>
                  <a:cxn ang="0">
                    <a:pos x="30" y="115"/>
                  </a:cxn>
                  <a:cxn ang="0">
                    <a:pos x="24" y="103"/>
                  </a:cxn>
                  <a:cxn ang="0">
                    <a:pos x="18" y="91"/>
                  </a:cxn>
                  <a:cxn ang="0">
                    <a:pos x="14" y="79"/>
                  </a:cxn>
                  <a:cxn ang="0">
                    <a:pos x="10" y="66"/>
                  </a:cxn>
                  <a:cxn ang="0">
                    <a:pos x="6" y="54"/>
                  </a:cxn>
                  <a:cxn ang="0">
                    <a:pos x="3" y="40"/>
                  </a:cxn>
                  <a:cxn ang="0">
                    <a:pos x="2" y="27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240" h="239">
                    <a:moveTo>
                      <a:pt x="240" y="239"/>
                    </a:moveTo>
                    <a:lnTo>
                      <a:pt x="226" y="239"/>
                    </a:lnTo>
                    <a:lnTo>
                      <a:pt x="213" y="238"/>
                    </a:lnTo>
                    <a:lnTo>
                      <a:pt x="199" y="237"/>
                    </a:lnTo>
                    <a:lnTo>
                      <a:pt x="186" y="234"/>
                    </a:lnTo>
                    <a:lnTo>
                      <a:pt x="174" y="230"/>
                    </a:lnTo>
                    <a:lnTo>
                      <a:pt x="160" y="226"/>
                    </a:lnTo>
                    <a:lnTo>
                      <a:pt x="148" y="222"/>
                    </a:lnTo>
                    <a:lnTo>
                      <a:pt x="136" y="215"/>
                    </a:lnTo>
                    <a:lnTo>
                      <a:pt x="124" y="210"/>
                    </a:lnTo>
                    <a:lnTo>
                      <a:pt x="112" y="203"/>
                    </a:lnTo>
                    <a:lnTo>
                      <a:pt x="101" y="195"/>
                    </a:lnTo>
                    <a:lnTo>
                      <a:pt x="90" y="187"/>
                    </a:lnTo>
                    <a:lnTo>
                      <a:pt x="80" y="179"/>
                    </a:lnTo>
                    <a:lnTo>
                      <a:pt x="70" y="169"/>
                    </a:lnTo>
                    <a:lnTo>
                      <a:pt x="61" y="160"/>
                    </a:lnTo>
                    <a:lnTo>
                      <a:pt x="53" y="149"/>
                    </a:lnTo>
                    <a:lnTo>
                      <a:pt x="45" y="138"/>
                    </a:lnTo>
                    <a:lnTo>
                      <a:pt x="37" y="128"/>
                    </a:lnTo>
                    <a:lnTo>
                      <a:pt x="30" y="115"/>
                    </a:lnTo>
                    <a:lnTo>
                      <a:pt x="24" y="103"/>
                    </a:lnTo>
                    <a:lnTo>
                      <a:pt x="18" y="91"/>
                    </a:lnTo>
                    <a:lnTo>
                      <a:pt x="14" y="79"/>
                    </a:lnTo>
                    <a:lnTo>
                      <a:pt x="10" y="66"/>
                    </a:lnTo>
                    <a:lnTo>
                      <a:pt x="6" y="54"/>
                    </a:lnTo>
                    <a:lnTo>
                      <a:pt x="3" y="40"/>
                    </a:lnTo>
                    <a:lnTo>
                      <a:pt x="2" y="27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6" name="Line 714"/>
              <p:cNvSpPr>
                <a:spLocks noChangeAspect="1" noChangeShapeType="1"/>
              </p:cNvSpPr>
              <p:nvPr/>
            </p:nvSpPr>
            <p:spPr bwMode="auto">
              <a:xfrm>
                <a:off x="7050" y="7395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7" name="Line 715"/>
              <p:cNvSpPr>
                <a:spLocks noChangeAspect="1" noChangeShapeType="1"/>
              </p:cNvSpPr>
              <p:nvPr/>
            </p:nvSpPr>
            <p:spPr bwMode="auto">
              <a:xfrm>
                <a:off x="6910" y="7389"/>
                <a:ext cx="59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8" name="Line 716"/>
              <p:cNvSpPr>
                <a:spLocks noChangeAspect="1" noChangeShapeType="1"/>
              </p:cNvSpPr>
              <p:nvPr/>
            </p:nvSpPr>
            <p:spPr bwMode="auto">
              <a:xfrm>
                <a:off x="7040" y="7519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9" name="Line 717"/>
              <p:cNvSpPr>
                <a:spLocks noChangeAspect="1" noChangeShapeType="1"/>
              </p:cNvSpPr>
              <p:nvPr/>
            </p:nvSpPr>
            <p:spPr bwMode="auto">
              <a:xfrm>
                <a:off x="6775" y="7389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0" name="Line 718"/>
              <p:cNvSpPr>
                <a:spLocks noChangeAspect="1" noChangeShapeType="1"/>
              </p:cNvSpPr>
              <p:nvPr/>
            </p:nvSpPr>
            <p:spPr bwMode="auto">
              <a:xfrm>
                <a:off x="7040" y="7654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1" name="Line 719"/>
              <p:cNvSpPr>
                <a:spLocks noChangeAspect="1" noChangeShapeType="1"/>
              </p:cNvSpPr>
              <p:nvPr/>
            </p:nvSpPr>
            <p:spPr bwMode="auto">
              <a:xfrm>
                <a:off x="6641" y="7389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2" name="Line 720"/>
              <p:cNvSpPr>
                <a:spLocks noChangeAspect="1" noChangeShapeType="1"/>
              </p:cNvSpPr>
              <p:nvPr/>
            </p:nvSpPr>
            <p:spPr bwMode="auto">
              <a:xfrm>
                <a:off x="7040" y="7788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3" name="Line 721"/>
              <p:cNvSpPr>
                <a:spLocks noChangeAspect="1" noChangeShapeType="1"/>
              </p:cNvSpPr>
              <p:nvPr/>
            </p:nvSpPr>
            <p:spPr bwMode="auto">
              <a:xfrm>
                <a:off x="6507" y="7389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4" name="Line 722"/>
              <p:cNvSpPr>
                <a:spLocks noChangeAspect="1" noChangeShapeType="1"/>
              </p:cNvSpPr>
              <p:nvPr/>
            </p:nvSpPr>
            <p:spPr bwMode="auto">
              <a:xfrm>
                <a:off x="7040" y="7922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5" name="Line 723"/>
              <p:cNvSpPr>
                <a:spLocks noChangeAspect="1" noChangeShapeType="1"/>
              </p:cNvSpPr>
              <p:nvPr/>
            </p:nvSpPr>
            <p:spPr bwMode="auto">
              <a:xfrm>
                <a:off x="6372" y="7389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6" name="Line 724"/>
              <p:cNvSpPr>
                <a:spLocks noChangeAspect="1" noChangeShapeType="1"/>
              </p:cNvSpPr>
              <p:nvPr/>
            </p:nvSpPr>
            <p:spPr bwMode="auto">
              <a:xfrm>
                <a:off x="7040" y="8057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7" name="Line 725"/>
              <p:cNvSpPr>
                <a:spLocks noChangeAspect="1" noChangeShapeType="1"/>
              </p:cNvSpPr>
              <p:nvPr/>
            </p:nvSpPr>
            <p:spPr bwMode="auto">
              <a:xfrm>
                <a:off x="6238" y="7389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8" name="Line 726"/>
              <p:cNvSpPr>
                <a:spLocks noChangeAspect="1" noChangeShapeType="1"/>
              </p:cNvSpPr>
              <p:nvPr/>
            </p:nvSpPr>
            <p:spPr bwMode="auto">
              <a:xfrm>
                <a:off x="7040" y="8191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9" name="Line 727"/>
              <p:cNvSpPr>
                <a:spLocks noChangeAspect="1" noChangeShapeType="1"/>
              </p:cNvSpPr>
              <p:nvPr/>
            </p:nvSpPr>
            <p:spPr bwMode="auto">
              <a:xfrm>
                <a:off x="6103" y="7389"/>
                <a:ext cx="61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0" name="Line 728"/>
              <p:cNvSpPr>
                <a:spLocks noChangeAspect="1" noChangeShapeType="1"/>
              </p:cNvSpPr>
              <p:nvPr/>
            </p:nvSpPr>
            <p:spPr bwMode="auto">
              <a:xfrm>
                <a:off x="7035" y="8320"/>
                <a:ext cx="42" cy="4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1" name="Line 729"/>
              <p:cNvSpPr>
                <a:spLocks noChangeAspect="1" noChangeShapeType="1"/>
              </p:cNvSpPr>
              <p:nvPr/>
            </p:nvSpPr>
            <p:spPr bwMode="auto">
              <a:xfrm>
                <a:off x="5969" y="7389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2" name="Line 730"/>
              <p:cNvSpPr>
                <a:spLocks noChangeAspect="1" noChangeShapeType="1"/>
              </p:cNvSpPr>
              <p:nvPr/>
            </p:nvSpPr>
            <p:spPr bwMode="auto">
              <a:xfrm>
                <a:off x="6907" y="8326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3" name="Line 731"/>
              <p:cNvSpPr>
                <a:spLocks noChangeAspect="1" noChangeShapeType="1"/>
              </p:cNvSpPr>
              <p:nvPr/>
            </p:nvSpPr>
            <p:spPr bwMode="auto">
              <a:xfrm>
                <a:off x="5853" y="7407"/>
                <a:ext cx="43" cy="4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4" name="Line 732"/>
              <p:cNvSpPr>
                <a:spLocks noChangeAspect="1" noChangeShapeType="1"/>
              </p:cNvSpPr>
              <p:nvPr/>
            </p:nvSpPr>
            <p:spPr bwMode="auto">
              <a:xfrm>
                <a:off x="6772" y="8326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5" name="Line 733"/>
              <p:cNvSpPr>
                <a:spLocks noChangeAspect="1" noChangeShapeType="1"/>
              </p:cNvSpPr>
              <p:nvPr/>
            </p:nvSpPr>
            <p:spPr bwMode="auto">
              <a:xfrm>
                <a:off x="5823" y="7512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6" name="Line 734"/>
              <p:cNvSpPr>
                <a:spLocks noChangeAspect="1" noChangeShapeType="1"/>
              </p:cNvSpPr>
              <p:nvPr/>
            </p:nvSpPr>
            <p:spPr bwMode="auto">
              <a:xfrm>
                <a:off x="6638" y="8326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7" name="Line 735"/>
              <p:cNvSpPr>
                <a:spLocks noChangeAspect="1" noChangeShapeType="1"/>
              </p:cNvSpPr>
              <p:nvPr/>
            </p:nvSpPr>
            <p:spPr bwMode="auto">
              <a:xfrm>
                <a:off x="5823" y="7646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8" name="Line 736"/>
              <p:cNvSpPr>
                <a:spLocks noChangeAspect="1" noChangeShapeType="1"/>
              </p:cNvSpPr>
              <p:nvPr/>
            </p:nvSpPr>
            <p:spPr bwMode="auto">
              <a:xfrm>
                <a:off x="6504" y="8326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9" name="Line 737"/>
              <p:cNvSpPr>
                <a:spLocks noChangeAspect="1" noChangeShapeType="1"/>
              </p:cNvSpPr>
              <p:nvPr/>
            </p:nvSpPr>
            <p:spPr bwMode="auto">
              <a:xfrm>
                <a:off x="5823" y="7781"/>
                <a:ext cx="60" cy="5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0" name="Line 738"/>
              <p:cNvSpPr>
                <a:spLocks noChangeAspect="1" noChangeShapeType="1"/>
              </p:cNvSpPr>
              <p:nvPr/>
            </p:nvSpPr>
            <p:spPr bwMode="auto">
              <a:xfrm>
                <a:off x="6369" y="8326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1" name="Line 739"/>
              <p:cNvSpPr>
                <a:spLocks noChangeAspect="1" noChangeShapeType="1"/>
              </p:cNvSpPr>
              <p:nvPr/>
            </p:nvSpPr>
            <p:spPr bwMode="auto">
              <a:xfrm>
                <a:off x="5823" y="7915"/>
                <a:ext cx="60" cy="5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2" name="Line 740"/>
              <p:cNvSpPr>
                <a:spLocks noChangeAspect="1" noChangeShapeType="1"/>
              </p:cNvSpPr>
              <p:nvPr/>
            </p:nvSpPr>
            <p:spPr bwMode="auto">
              <a:xfrm>
                <a:off x="6235" y="8326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3" name="Line 741"/>
              <p:cNvSpPr>
                <a:spLocks noChangeAspect="1" noChangeShapeType="1"/>
              </p:cNvSpPr>
              <p:nvPr/>
            </p:nvSpPr>
            <p:spPr bwMode="auto">
              <a:xfrm>
                <a:off x="5823" y="8049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4" name="Line 742"/>
              <p:cNvSpPr>
                <a:spLocks noChangeAspect="1" noChangeShapeType="1"/>
              </p:cNvSpPr>
              <p:nvPr/>
            </p:nvSpPr>
            <p:spPr bwMode="auto">
              <a:xfrm>
                <a:off x="6101" y="8326"/>
                <a:ext cx="59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5" name="Line 743"/>
              <p:cNvSpPr>
                <a:spLocks noChangeAspect="1" noChangeShapeType="1"/>
              </p:cNvSpPr>
              <p:nvPr/>
            </p:nvSpPr>
            <p:spPr bwMode="auto">
              <a:xfrm>
                <a:off x="5823" y="8183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6" name="Line 744"/>
              <p:cNvSpPr>
                <a:spLocks noChangeAspect="1" noChangeShapeType="1"/>
              </p:cNvSpPr>
              <p:nvPr/>
            </p:nvSpPr>
            <p:spPr bwMode="auto">
              <a:xfrm>
                <a:off x="5966" y="8326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7" name="Line 745"/>
              <p:cNvSpPr>
                <a:spLocks noChangeAspect="1" noChangeShapeType="1"/>
              </p:cNvSpPr>
              <p:nvPr/>
            </p:nvSpPr>
            <p:spPr bwMode="auto">
              <a:xfrm>
                <a:off x="5824" y="8319"/>
                <a:ext cx="67" cy="6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8" name="Freeform 746"/>
              <p:cNvSpPr>
                <a:spLocks noChangeAspect="1"/>
              </p:cNvSpPr>
              <p:nvPr/>
            </p:nvSpPr>
            <p:spPr bwMode="auto">
              <a:xfrm>
                <a:off x="8032" y="4971"/>
                <a:ext cx="31" cy="20"/>
              </a:xfrm>
              <a:custGeom>
                <a:avLst/>
                <a:gdLst/>
                <a:ahLst/>
                <a:cxnLst>
                  <a:cxn ang="0">
                    <a:pos x="94" y="50"/>
                  </a:cxn>
                  <a:cxn ang="0">
                    <a:pos x="88" y="53"/>
                  </a:cxn>
                  <a:cxn ang="0">
                    <a:pos x="82" y="57"/>
                  </a:cxn>
                  <a:cxn ang="0">
                    <a:pos x="75" y="58"/>
                  </a:cxn>
                  <a:cxn ang="0">
                    <a:pos x="69" y="60"/>
                  </a:cxn>
                  <a:cxn ang="0">
                    <a:pos x="62" y="60"/>
                  </a:cxn>
                  <a:cxn ang="0">
                    <a:pos x="55" y="60"/>
                  </a:cxn>
                  <a:cxn ang="0">
                    <a:pos x="49" y="58"/>
                  </a:cxn>
                  <a:cxn ang="0">
                    <a:pos x="42" y="57"/>
                  </a:cxn>
                  <a:cxn ang="0">
                    <a:pos x="35" y="54"/>
                  </a:cxn>
                  <a:cxn ang="0">
                    <a:pos x="30" y="51"/>
                  </a:cxn>
                  <a:cxn ang="0">
                    <a:pos x="24" y="47"/>
                  </a:cxn>
                  <a:cxn ang="0">
                    <a:pos x="19" y="43"/>
                  </a:cxn>
                  <a:cxn ang="0">
                    <a:pos x="14" y="38"/>
                  </a:cxn>
                  <a:cxn ang="0">
                    <a:pos x="10" y="33"/>
                  </a:cxn>
                  <a:cxn ang="0">
                    <a:pos x="7" y="26"/>
                  </a:cxn>
                  <a:cxn ang="0">
                    <a:pos x="4" y="20"/>
                  </a:cxn>
                  <a:cxn ang="0">
                    <a:pos x="3" y="14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94" h="60">
                    <a:moveTo>
                      <a:pt x="94" y="50"/>
                    </a:moveTo>
                    <a:lnTo>
                      <a:pt x="88" y="53"/>
                    </a:lnTo>
                    <a:lnTo>
                      <a:pt x="82" y="57"/>
                    </a:lnTo>
                    <a:lnTo>
                      <a:pt x="75" y="58"/>
                    </a:lnTo>
                    <a:lnTo>
                      <a:pt x="69" y="60"/>
                    </a:lnTo>
                    <a:lnTo>
                      <a:pt x="62" y="60"/>
                    </a:lnTo>
                    <a:lnTo>
                      <a:pt x="55" y="60"/>
                    </a:lnTo>
                    <a:lnTo>
                      <a:pt x="49" y="58"/>
                    </a:lnTo>
                    <a:lnTo>
                      <a:pt x="42" y="57"/>
                    </a:lnTo>
                    <a:lnTo>
                      <a:pt x="35" y="54"/>
                    </a:lnTo>
                    <a:lnTo>
                      <a:pt x="30" y="51"/>
                    </a:lnTo>
                    <a:lnTo>
                      <a:pt x="24" y="47"/>
                    </a:lnTo>
                    <a:lnTo>
                      <a:pt x="19" y="43"/>
                    </a:lnTo>
                    <a:lnTo>
                      <a:pt x="14" y="38"/>
                    </a:lnTo>
                    <a:lnTo>
                      <a:pt x="10" y="33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3" y="14"/>
                    </a:lnTo>
                    <a:lnTo>
                      <a:pt x="1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9" name="Line 747"/>
              <p:cNvSpPr>
                <a:spLocks noChangeAspect="1" noChangeShapeType="1"/>
              </p:cNvSpPr>
              <p:nvPr/>
            </p:nvSpPr>
            <p:spPr bwMode="auto">
              <a:xfrm flipV="1">
                <a:off x="8032" y="4704"/>
                <a:ext cx="1" cy="2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0" name="Freeform 748"/>
              <p:cNvSpPr>
                <a:spLocks noChangeAspect="1"/>
              </p:cNvSpPr>
              <p:nvPr/>
            </p:nvSpPr>
            <p:spPr bwMode="auto">
              <a:xfrm>
                <a:off x="8032" y="4684"/>
                <a:ext cx="20" cy="20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54"/>
                  </a:cxn>
                  <a:cxn ang="0">
                    <a:pos x="3" y="47"/>
                  </a:cxn>
                  <a:cxn ang="0">
                    <a:pos x="4" y="40"/>
                  </a:cxn>
                  <a:cxn ang="0">
                    <a:pos x="7" y="34"/>
                  </a:cxn>
                  <a:cxn ang="0">
                    <a:pos x="10" y="28"/>
                  </a:cxn>
                  <a:cxn ang="0">
                    <a:pos x="14" y="23"/>
                  </a:cxn>
                  <a:cxn ang="0">
                    <a:pos x="18" y="18"/>
                  </a:cxn>
                  <a:cxn ang="0">
                    <a:pos x="23" y="14"/>
                  </a:cxn>
                  <a:cxn ang="0">
                    <a:pos x="28" y="9"/>
                  </a:cxn>
                  <a:cxn ang="0">
                    <a:pos x="35" y="7"/>
                  </a:cxn>
                  <a:cxn ang="0">
                    <a:pos x="40" y="4"/>
                  </a:cxn>
                  <a:cxn ang="0">
                    <a:pos x="47" y="1"/>
                  </a:cxn>
                  <a:cxn ang="0">
                    <a:pos x="54" y="0"/>
                  </a:cxn>
                  <a:cxn ang="0">
                    <a:pos x="61" y="0"/>
                  </a:cxn>
                </a:cxnLst>
                <a:rect l="0" t="0" r="r" b="b"/>
                <a:pathLst>
                  <a:path w="61" h="61">
                    <a:moveTo>
                      <a:pt x="0" y="61"/>
                    </a:moveTo>
                    <a:lnTo>
                      <a:pt x="1" y="54"/>
                    </a:lnTo>
                    <a:lnTo>
                      <a:pt x="3" y="47"/>
                    </a:lnTo>
                    <a:lnTo>
                      <a:pt x="4" y="40"/>
                    </a:lnTo>
                    <a:lnTo>
                      <a:pt x="7" y="34"/>
                    </a:lnTo>
                    <a:lnTo>
                      <a:pt x="10" y="28"/>
                    </a:lnTo>
                    <a:lnTo>
                      <a:pt x="14" y="23"/>
                    </a:lnTo>
                    <a:lnTo>
                      <a:pt x="18" y="18"/>
                    </a:lnTo>
                    <a:lnTo>
                      <a:pt x="23" y="14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40" y="4"/>
                    </a:lnTo>
                    <a:lnTo>
                      <a:pt x="47" y="1"/>
                    </a:lnTo>
                    <a:lnTo>
                      <a:pt x="54" y="0"/>
                    </a:lnTo>
                    <a:lnTo>
                      <a:pt x="6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1" name="Line 749"/>
              <p:cNvSpPr>
                <a:spLocks noChangeAspect="1" noChangeShapeType="1"/>
              </p:cNvSpPr>
              <p:nvPr/>
            </p:nvSpPr>
            <p:spPr bwMode="auto">
              <a:xfrm>
                <a:off x="8052" y="4684"/>
                <a:ext cx="10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2" name="Freeform 750"/>
              <p:cNvSpPr>
                <a:spLocks noChangeAspect="1"/>
              </p:cNvSpPr>
              <p:nvPr/>
            </p:nvSpPr>
            <p:spPr bwMode="auto">
              <a:xfrm>
                <a:off x="8159" y="4684"/>
                <a:ext cx="20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1"/>
                  </a:cxn>
                  <a:cxn ang="0">
                    <a:pos x="19" y="4"/>
                  </a:cxn>
                  <a:cxn ang="0">
                    <a:pos x="26" y="5"/>
                  </a:cxn>
                  <a:cxn ang="0">
                    <a:pos x="31" y="9"/>
                  </a:cxn>
                  <a:cxn ang="0">
                    <a:pos x="36" y="12"/>
                  </a:cxn>
                  <a:cxn ang="0">
                    <a:pos x="42" y="18"/>
                  </a:cxn>
                  <a:cxn ang="0">
                    <a:pos x="46" y="22"/>
                  </a:cxn>
                  <a:cxn ang="0">
                    <a:pos x="50" y="27"/>
                  </a:cxn>
                  <a:cxn ang="0">
                    <a:pos x="53" y="32"/>
                  </a:cxn>
                  <a:cxn ang="0">
                    <a:pos x="55" y="39"/>
                  </a:cxn>
                  <a:cxn ang="0">
                    <a:pos x="58" y="46"/>
                  </a:cxn>
                  <a:cxn ang="0">
                    <a:pos x="59" y="51"/>
                  </a:cxn>
                  <a:cxn ang="0">
                    <a:pos x="59" y="58"/>
                  </a:cxn>
                </a:cxnLst>
                <a:rect l="0" t="0" r="r" b="b"/>
                <a:pathLst>
                  <a:path w="59" h="58">
                    <a:moveTo>
                      <a:pt x="0" y="0"/>
                    </a:moveTo>
                    <a:lnTo>
                      <a:pt x="7" y="0"/>
                    </a:lnTo>
                    <a:lnTo>
                      <a:pt x="12" y="1"/>
                    </a:lnTo>
                    <a:lnTo>
                      <a:pt x="19" y="4"/>
                    </a:lnTo>
                    <a:lnTo>
                      <a:pt x="26" y="5"/>
                    </a:lnTo>
                    <a:lnTo>
                      <a:pt x="31" y="9"/>
                    </a:lnTo>
                    <a:lnTo>
                      <a:pt x="36" y="12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50" y="27"/>
                    </a:lnTo>
                    <a:lnTo>
                      <a:pt x="53" y="32"/>
                    </a:lnTo>
                    <a:lnTo>
                      <a:pt x="55" y="39"/>
                    </a:lnTo>
                    <a:lnTo>
                      <a:pt x="58" y="46"/>
                    </a:lnTo>
                    <a:lnTo>
                      <a:pt x="59" y="51"/>
                    </a:lnTo>
                    <a:lnTo>
                      <a:pt x="59" y="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3" name="Line 751"/>
              <p:cNvSpPr>
                <a:spLocks noChangeAspect="1" noChangeShapeType="1"/>
              </p:cNvSpPr>
              <p:nvPr/>
            </p:nvSpPr>
            <p:spPr bwMode="auto">
              <a:xfrm>
                <a:off x="8179" y="4703"/>
                <a:ext cx="7" cy="2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4" name="Freeform 752"/>
              <p:cNvSpPr>
                <a:spLocks noChangeAspect="1"/>
              </p:cNvSpPr>
              <p:nvPr/>
            </p:nvSpPr>
            <p:spPr bwMode="auto">
              <a:xfrm>
                <a:off x="8181" y="4947"/>
                <a:ext cx="5" cy="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5" y="6"/>
                  </a:cxn>
                  <a:cxn ang="0">
                    <a:pos x="15" y="11"/>
                  </a:cxn>
                  <a:cxn ang="0">
                    <a:pos x="12" y="15"/>
                  </a:cxn>
                  <a:cxn ang="0">
                    <a:pos x="11" y="19"/>
                  </a:cxn>
                  <a:cxn ang="0">
                    <a:pos x="8" y="23"/>
                  </a:cxn>
                  <a:cxn ang="0">
                    <a:pos x="4" y="27"/>
                  </a:cxn>
                  <a:cxn ang="0">
                    <a:pos x="0" y="31"/>
                  </a:cxn>
                </a:cxnLst>
                <a:rect l="0" t="0" r="r" b="b"/>
                <a:pathLst>
                  <a:path w="16" h="31">
                    <a:moveTo>
                      <a:pt x="16" y="0"/>
                    </a:moveTo>
                    <a:lnTo>
                      <a:pt x="15" y="6"/>
                    </a:lnTo>
                    <a:lnTo>
                      <a:pt x="15" y="11"/>
                    </a:lnTo>
                    <a:lnTo>
                      <a:pt x="12" y="15"/>
                    </a:lnTo>
                    <a:lnTo>
                      <a:pt x="11" y="19"/>
                    </a:lnTo>
                    <a:lnTo>
                      <a:pt x="8" y="23"/>
                    </a:lnTo>
                    <a:lnTo>
                      <a:pt x="4" y="27"/>
                    </a:lnTo>
                    <a:lnTo>
                      <a:pt x="0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5" name="Freeform 753"/>
              <p:cNvSpPr>
                <a:spLocks noChangeAspect="1"/>
              </p:cNvSpPr>
              <p:nvPr/>
            </p:nvSpPr>
            <p:spPr bwMode="auto">
              <a:xfrm>
                <a:off x="8160" y="4958"/>
                <a:ext cx="21" cy="19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49" y="10"/>
                  </a:cxn>
                  <a:cxn ang="0">
                    <a:pos x="37" y="22"/>
                  </a:cxn>
                  <a:cxn ang="0">
                    <a:pos x="23" y="33"/>
                  </a:cxn>
                  <a:cxn ang="0">
                    <a:pos x="11" y="45"/>
                  </a:cxn>
                  <a:cxn ang="0">
                    <a:pos x="0" y="58"/>
                  </a:cxn>
                </a:cxnLst>
                <a:rect l="0" t="0" r="r" b="b"/>
                <a:pathLst>
                  <a:path w="62" h="58">
                    <a:moveTo>
                      <a:pt x="62" y="0"/>
                    </a:moveTo>
                    <a:lnTo>
                      <a:pt x="49" y="10"/>
                    </a:lnTo>
                    <a:lnTo>
                      <a:pt x="37" y="22"/>
                    </a:lnTo>
                    <a:lnTo>
                      <a:pt x="23" y="33"/>
                    </a:lnTo>
                    <a:lnTo>
                      <a:pt x="11" y="45"/>
                    </a:lnTo>
                    <a:lnTo>
                      <a:pt x="0" y="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6" name="Freeform 754"/>
              <p:cNvSpPr>
                <a:spLocks noChangeAspect="1"/>
              </p:cNvSpPr>
              <p:nvPr/>
            </p:nvSpPr>
            <p:spPr bwMode="auto">
              <a:xfrm>
                <a:off x="8148" y="4977"/>
                <a:ext cx="12" cy="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2" y="3"/>
                  </a:cxn>
                  <a:cxn ang="0">
                    <a:pos x="28" y="7"/>
                  </a:cxn>
                  <a:cxn ang="0">
                    <a:pos x="24" y="8"/>
                  </a:cxn>
                  <a:cxn ang="0">
                    <a:pos x="19" y="11"/>
                  </a:cxn>
                  <a:cxn ang="0">
                    <a:pos x="15" y="12"/>
                  </a:cxn>
                  <a:cxn ang="0">
                    <a:pos x="9" y="12"/>
                  </a:cxn>
                  <a:cxn ang="0">
                    <a:pos x="4" y="12"/>
                  </a:cxn>
                  <a:cxn ang="0">
                    <a:pos x="0" y="11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2" y="3"/>
                    </a:lnTo>
                    <a:lnTo>
                      <a:pt x="28" y="7"/>
                    </a:lnTo>
                    <a:lnTo>
                      <a:pt x="24" y="8"/>
                    </a:lnTo>
                    <a:lnTo>
                      <a:pt x="19" y="11"/>
                    </a:lnTo>
                    <a:lnTo>
                      <a:pt x="15" y="12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7" name="Line 7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31" y="4976"/>
                <a:ext cx="1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8" name="Freeform 756"/>
              <p:cNvSpPr>
                <a:spLocks noChangeAspect="1"/>
              </p:cNvSpPr>
              <p:nvPr/>
            </p:nvSpPr>
            <p:spPr bwMode="auto">
              <a:xfrm>
                <a:off x="8063" y="4973"/>
                <a:ext cx="68" cy="14"/>
              </a:xfrm>
              <a:custGeom>
                <a:avLst/>
                <a:gdLst/>
                <a:ahLst/>
                <a:cxnLst>
                  <a:cxn ang="0">
                    <a:pos x="204" y="8"/>
                  </a:cxn>
                  <a:cxn ang="0">
                    <a:pos x="192" y="6"/>
                  </a:cxn>
                  <a:cxn ang="0">
                    <a:pos x="178" y="3"/>
                  </a:cxn>
                  <a:cxn ang="0">
                    <a:pos x="165" y="2"/>
                  </a:cxn>
                  <a:cxn ang="0">
                    <a:pos x="151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112" y="2"/>
                  </a:cxn>
                  <a:cxn ang="0">
                    <a:pos x="99" y="3"/>
                  </a:cxn>
                  <a:cxn ang="0">
                    <a:pos x="85" y="6"/>
                  </a:cxn>
                  <a:cxn ang="0">
                    <a:pos x="72" y="8"/>
                  </a:cxn>
                  <a:cxn ang="0">
                    <a:pos x="60" y="12"/>
                  </a:cxn>
                  <a:cxn ang="0">
                    <a:pos x="47" y="18"/>
                  </a:cxn>
                  <a:cxn ang="0">
                    <a:pos x="34" y="22"/>
                  </a:cxn>
                  <a:cxn ang="0">
                    <a:pos x="23" y="29"/>
                  </a:cxn>
                  <a:cxn ang="0">
                    <a:pos x="11" y="35"/>
                  </a:cxn>
                  <a:cxn ang="0">
                    <a:pos x="0" y="42"/>
                  </a:cxn>
                </a:cxnLst>
                <a:rect l="0" t="0" r="r" b="b"/>
                <a:pathLst>
                  <a:path w="204" h="42">
                    <a:moveTo>
                      <a:pt x="204" y="8"/>
                    </a:moveTo>
                    <a:lnTo>
                      <a:pt x="192" y="6"/>
                    </a:lnTo>
                    <a:lnTo>
                      <a:pt x="178" y="3"/>
                    </a:lnTo>
                    <a:lnTo>
                      <a:pt x="165" y="2"/>
                    </a:lnTo>
                    <a:lnTo>
                      <a:pt x="151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112" y="2"/>
                    </a:lnTo>
                    <a:lnTo>
                      <a:pt x="99" y="3"/>
                    </a:lnTo>
                    <a:lnTo>
                      <a:pt x="85" y="6"/>
                    </a:lnTo>
                    <a:lnTo>
                      <a:pt x="72" y="8"/>
                    </a:lnTo>
                    <a:lnTo>
                      <a:pt x="60" y="12"/>
                    </a:lnTo>
                    <a:lnTo>
                      <a:pt x="47" y="18"/>
                    </a:lnTo>
                    <a:lnTo>
                      <a:pt x="34" y="22"/>
                    </a:lnTo>
                    <a:lnTo>
                      <a:pt x="23" y="29"/>
                    </a:lnTo>
                    <a:lnTo>
                      <a:pt x="11" y="35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9" name="Freeform 757"/>
              <p:cNvSpPr>
                <a:spLocks noChangeAspect="1"/>
              </p:cNvSpPr>
              <p:nvPr/>
            </p:nvSpPr>
            <p:spPr bwMode="auto">
              <a:xfrm>
                <a:off x="8171" y="4458"/>
                <a:ext cx="5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3"/>
                  </a:cxn>
                  <a:cxn ang="0">
                    <a:pos x="15" y="400"/>
                  </a:cxn>
                </a:cxnLst>
                <a:rect l="0" t="0" r="r" b="b"/>
                <a:pathLst>
                  <a:path w="15" h="400">
                    <a:moveTo>
                      <a:pt x="0" y="0"/>
                    </a:moveTo>
                    <a:lnTo>
                      <a:pt x="4" y="43"/>
                    </a:lnTo>
                    <a:lnTo>
                      <a:pt x="15" y="40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0" name="Freeform 758"/>
              <p:cNvSpPr>
                <a:spLocks noChangeAspect="1"/>
              </p:cNvSpPr>
              <p:nvPr/>
            </p:nvSpPr>
            <p:spPr bwMode="auto">
              <a:xfrm>
                <a:off x="8155" y="4591"/>
                <a:ext cx="21" cy="2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7" y="62"/>
                  </a:cxn>
                  <a:cxn ang="0">
                    <a:pos x="14" y="60"/>
                  </a:cxn>
                  <a:cxn ang="0">
                    <a:pos x="21" y="58"/>
                  </a:cxn>
                  <a:cxn ang="0">
                    <a:pos x="27" y="56"/>
                  </a:cxn>
                  <a:cxn ang="0">
                    <a:pos x="33" y="52"/>
                  </a:cxn>
                  <a:cxn ang="0">
                    <a:pos x="38" y="48"/>
                  </a:cxn>
                  <a:cxn ang="0">
                    <a:pos x="43" y="44"/>
                  </a:cxn>
                  <a:cxn ang="0">
                    <a:pos x="47" y="39"/>
                  </a:cxn>
                  <a:cxn ang="0">
                    <a:pos x="52" y="34"/>
                  </a:cxn>
                  <a:cxn ang="0">
                    <a:pos x="56" y="27"/>
                  </a:cxn>
                  <a:cxn ang="0">
                    <a:pos x="58" y="20"/>
                  </a:cxn>
                  <a:cxn ang="0">
                    <a:pos x="60" y="13"/>
                  </a:cxn>
                  <a:cxn ang="0">
                    <a:pos x="61" y="7"/>
                  </a:cxn>
                  <a:cxn ang="0">
                    <a:pos x="61" y="0"/>
                  </a:cxn>
                </a:cxnLst>
                <a:rect l="0" t="0" r="r" b="b"/>
                <a:pathLst>
                  <a:path w="61" h="62">
                    <a:moveTo>
                      <a:pt x="0" y="62"/>
                    </a:moveTo>
                    <a:lnTo>
                      <a:pt x="7" y="62"/>
                    </a:lnTo>
                    <a:lnTo>
                      <a:pt x="14" y="60"/>
                    </a:lnTo>
                    <a:lnTo>
                      <a:pt x="21" y="58"/>
                    </a:lnTo>
                    <a:lnTo>
                      <a:pt x="27" y="56"/>
                    </a:lnTo>
                    <a:lnTo>
                      <a:pt x="33" y="52"/>
                    </a:lnTo>
                    <a:lnTo>
                      <a:pt x="38" y="48"/>
                    </a:lnTo>
                    <a:lnTo>
                      <a:pt x="43" y="44"/>
                    </a:lnTo>
                    <a:lnTo>
                      <a:pt x="47" y="39"/>
                    </a:lnTo>
                    <a:lnTo>
                      <a:pt x="52" y="34"/>
                    </a:lnTo>
                    <a:lnTo>
                      <a:pt x="56" y="27"/>
                    </a:lnTo>
                    <a:lnTo>
                      <a:pt x="58" y="20"/>
                    </a:lnTo>
                    <a:lnTo>
                      <a:pt x="60" y="13"/>
                    </a:lnTo>
                    <a:lnTo>
                      <a:pt x="61" y="7"/>
                    </a:lnTo>
                    <a:lnTo>
                      <a:pt x="6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1" name="Line 759"/>
              <p:cNvSpPr>
                <a:spLocks noChangeAspect="1" noChangeShapeType="1"/>
              </p:cNvSpPr>
              <p:nvPr/>
            </p:nvSpPr>
            <p:spPr bwMode="auto">
              <a:xfrm>
                <a:off x="8032" y="4612"/>
                <a:ext cx="12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2" name="Freeform 760"/>
              <p:cNvSpPr>
                <a:spLocks noChangeAspect="1"/>
              </p:cNvSpPr>
              <p:nvPr/>
            </p:nvSpPr>
            <p:spPr bwMode="auto">
              <a:xfrm>
                <a:off x="8020" y="4600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3" y="15"/>
                  </a:cxn>
                  <a:cxn ang="0">
                    <a:pos x="5" y="21"/>
                  </a:cxn>
                  <a:cxn ang="0">
                    <a:pos x="8" y="25"/>
                  </a:cxn>
                  <a:cxn ang="0">
                    <a:pos x="12" y="29"/>
                  </a:cxn>
                  <a:cxn ang="0">
                    <a:pos x="16" y="31"/>
                  </a:cxn>
                  <a:cxn ang="0">
                    <a:pos x="20" y="34"/>
                  </a:cxn>
                  <a:cxn ang="0">
                    <a:pos x="26" y="35"/>
                  </a:cxn>
                  <a:cxn ang="0">
                    <a:pos x="31" y="37"/>
                  </a:cxn>
                  <a:cxn ang="0">
                    <a:pos x="35" y="37"/>
                  </a:cxn>
                </a:cxnLst>
                <a:rect l="0" t="0" r="r" b="b"/>
                <a:pathLst>
                  <a:path w="35" h="37">
                    <a:moveTo>
                      <a:pt x="0" y="0"/>
                    </a:moveTo>
                    <a:lnTo>
                      <a:pt x="0" y="6"/>
                    </a:lnTo>
                    <a:lnTo>
                      <a:pt x="1" y="11"/>
                    </a:lnTo>
                    <a:lnTo>
                      <a:pt x="3" y="15"/>
                    </a:lnTo>
                    <a:lnTo>
                      <a:pt x="5" y="21"/>
                    </a:lnTo>
                    <a:lnTo>
                      <a:pt x="8" y="25"/>
                    </a:lnTo>
                    <a:lnTo>
                      <a:pt x="12" y="29"/>
                    </a:lnTo>
                    <a:lnTo>
                      <a:pt x="16" y="31"/>
                    </a:lnTo>
                    <a:lnTo>
                      <a:pt x="20" y="34"/>
                    </a:lnTo>
                    <a:lnTo>
                      <a:pt x="26" y="35"/>
                    </a:lnTo>
                    <a:lnTo>
                      <a:pt x="31" y="37"/>
                    </a:lnTo>
                    <a:lnTo>
                      <a:pt x="35" y="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3" name="Line 761"/>
              <p:cNvSpPr>
                <a:spLocks noChangeAspect="1" noChangeShapeType="1"/>
              </p:cNvSpPr>
              <p:nvPr/>
            </p:nvSpPr>
            <p:spPr bwMode="auto">
              <a:xfrm flipV="1">
                <a:off x="8020" y="4564"/>
                <a:ext cx="1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4" name="Freeform 762"/>
              <p:cNvSpPr>
                <a:spLocks noChangeAspect="1"/>
              </p:cNvSpPr>
              <p:nvPr/>
            </p:nvSpPr>
            <p:spPr bwMode="auto">
              <a:xfrm>
                <a:off x="8002" y="4552"/>
                <a:ext cx="18" cy="12"/>
              </a:xfrm>
              <a:custGeom>
                <a:avLst/>
                <a:gdLst/>
                <a:ahLst/>
                <a:cxnLst>
                  <a:cxn ang="0">
                    <a:pos x="55" y="35"/>
                  </a:cxn>
                  <a:cxn ang="0">
                    <a:pos x="55" y="31"/>
                  </a:cxn>
                  <a:cxn ang="0">
                    <a:pos x="54" y="25"/>
                  </a:cxn>
                  <a:cxn ang="0">
                    <a:pos x="51" y="20"/>
                  </a:cxn>
                  <a:cxn ang="0">
                    <a:pos x="50" y="16"/>
                  </a:cxn>
                  <a:cxn ang="0">
                    <a:pos x="46" y="12"/>
                  </a:cxn>
                  <a:cxn ang="0">
                    <a:pos x="43" y="8"/>
                  </a:cxn>
                  <a:cxn ang="0">
                    <a:pos x="39" y="5"/>
                  </a:cxn>
                  <a:cxn ang="0">
                    <a:pos x="34" y="2"/>
                  </a:cxn>
                  <a:cxn ang="0">
                    <a:pos x="29" y="1"/>
                  </a:cxn>
                  <a:cxn ang="0">
                    <a:pos x="24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1"/>
                  </a:cxn>
                  <a:cxn ang="0">
                    <a:pos x="4" y="2"/>
                  </a:cxn>
                  <a:cxn ang="0">
                    <a:pos x="0" y="5"/>
                  </a:cxn>
                </a:cxnLst>
                <a:rect l="0" t="0" r="r" b="b"/>
                <a:pathLst>
                  <a:path w="55" h="35">
                    <a:moveTo>
                      <a:pt x="55" y="35"/>
                    </a:moveTo>
                    <a:lnTo>
                      <a:pt x="55" y="31"/>
                    </a:lnTo>
                    <a:lnTo>
                      <a:pt x="54" y="25"/>
                    </a:lnTo>
                    <a:lnTo>
                      <a:pt x="51" y="20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43" y="8"/>
                    </a:lnTo>
                    <a:lnTo>
                      <a:pt x="39" y="5"/>
                    </a:lnTo>
                    <a:lnTo>
                      <a:pt x="34" y="2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2"/>
                    </a:lnTo>
                    <a:lnTo>
                      <a:pt x="0" y="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5" name="Line 763"/>
              <p:cNvSpPr>
                <a:spLocks noChangeAspect="1" noChangeShapeType="1"/>
              </p:cNvSpPr>
              <p:nvPr/>
            </p:nvSpPr>
            <p:spPr bwMode="auto">
              <a:xfrm flipH="1">
                <a:off x="7970" y="4554"/>
                <a:ext cx="32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6" name="Freeform 764"/>
              <p:cNvSpPr>
                <a:spLocks noChangeAspect="1"/>
              </p:cNvSpPr>
              <p:nvPr/>
            </p:nvSpPr>
            <p:spPr bwMode="auto">
              <a:xfrm>
                <a:off x="7960" y="4574"/>
                <a:ext cx="10" cy="1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3" y="4"/>
                  </a:cxn>
                  <a:cxn ang="0">
                    <a:pos x="17" y="8"/>
                  </a:cxn>
                  <a:cxn ang="0">
                    <a:pos x="13" y="13"/>
                  </a:cxn>
                  <a:cxn ang="0">
                    <a:pos x="9" y="19"/>
                  </a:cxn>
                  <a:cxn ang="0">
                    <a:pos x="6" y="25"/>
                  </a:cxn>
                  <a:cxn ang="0">
                    <a:pos x="4" y="31"/>
                  </a:cxn>
                  <a:cxn ang="0">
                    <a:pos x="2" y="37"/>
                  </a:cxn>
                  <a:cxn ang="0">
                    <a:pos x="1" y="44"/>
                  </a:cxn>
                  <a:cxn ang="0">
                    <a:pos x="0" y="51"/>
                  </a:cxn>
                </a:cxnLst>
                <a:rect l="0" t="0" r="r" b="b"/>
                <a:pathLst>
                  <a:path w="28" h="51">
                    <a:moveTo>
                      <a:pt x="28" y="0"/>
                    </a:moveTo>
                    <a:lnTo>
                      <a:pt x="23" y="4"/>
                    </a:lnTo>
                    <a:lnTo>
                      <a:pt x="17" y="8"/>
                    </a:lnTo>
                    <a:lnTo>
                      <a:pt x="13" y="13"/>
                    </a:lnTo>
                    <a:lnTo>
                      <a:pt x="9" y="19"/>
                    </a:lnTo>
                    <a:lnTo>
                      <a:pt x="6" y="25"/>
                    </a:lnTo>
                    <a:lnTo>
                      <a:pt x="4" y="31"/>
                    </a:lnTo>
                    <a:lnTo>
                      <a:pt x="2" y="37"/>
                    </a:lnTo>
                    <a:lnTo>
                      <a:pt x="1" y="44"/>
                    </a:lnTo>
                    <a:lnTo>
                      <a:pt x="0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7" name="Line 765"/>
              <p:cNvSpPr>
                <a:spLocks noChangeAspect="1" noChangeShapeType="1"/>
              </p:cNvSpPr>
              <p:nvPr/>
            </p:nvSpPr>
            <p:spPr bwMode="auto">
              <a:xfrm>
                <a:off x="7960" y="4591"/>
                <a:ext cx="1" cy="4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8" name="Freeform 766"/>
              <p:cNvSpPr>
                <a:spLocks noChangeAspect="1"/>
              </p:cNvSpPr>
              <p:nvPr/>
            </p:nvSpPr>
            <p:spPr bwMode="auto">
              <a:xfrm>
                <a:off x="7960" y="5038"/>
                <a:ext cx="15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1" y="13"/>
                  </a:cxn>
                  <a:cxn ang="0">
                    <a:pos x="4" y="20"/>
                  </a:cxn>
                  <a:cxn ang="0">
                    <a:pos x="6" y="25"/>
                  </a:cxn>
                  <a:cxn ang="0">
                    <a:pos x="9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1" y="46"/>
                  </a:cxn>
                  <a:cxn ang="0">
                    <a:pos x="27" y="50"/>
                  </a:cxn>
                  <a:cxn ang="0">
                    <a:pos x="32" y="54"/>
                  </a:cxn>
                  <a:cxn ang="0">
                    <a:pos x="37" y="56"/>
                  </a:cxn>
                  <a:cxn ang="0">
                    <a:pos x="44" y="58"/>
                  </a:cxn>
                </a:cxnLst>
                <a:rect l="0" t="0" r="r" b="b"/>
                <a:pathLst>
                  <a:path w="44" h="58">
                    <a:moveTo>
                      <a:pt x="0" y="0"/>
                    </a:moveTo>
                    <a:lnTo>
                      <a:pt x="1" y="7"/>
                    </a:lnTo>
                    <a:lnTo>
                      <a:pt x="1" y="13"/>
                    </a:lnTo>
                    <a:lnTo>
                      <a:pt x="4" y="20"/>
                    </a:lnTo>
                    <a:lnTo>
                      <a:pt x="6" y="25"/>
                    </a:lnTo>
                    <a:lnTo>
                      <a:pt x="9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1" y="46"/>
                    </a:lnTo>
                    <a:lnTo>
                      <a:pt x="27" y="50"/>
                    </a:lnTo>
                    <a:lnTo>
                      <a:pt x="32" y="54"/>
                    </a:lnTo>
                    <a:lnTo>
                      <a:pt x="37" y="56"/>
                    </a:lnTo>
                    <a:lnTo>
                      <a:pt x="44" y="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9" name="Freeform 767"/>
              <p:cNvSpPr>
                <a:spLocks noChangeAspect="1"/>
              </p:cNvSpPr>
              <p:nvPr/>
            </p:nvSpPr>
            <p:spPr bwMode="auto">
              <a:xfrm>
                <a:off x="7975" y="5057"/>
                <a:ext cx="29" cy="59"/>
              </a:xfrm>
              <a:custGeom>
                <a:avLst/>
                <a:gdLst/>
                <a:ahLst/>
                <a:cxnLst>
                  <a:cxn ang="0">
                    <a:pos x="69" y="177"/>
                  </a:cxn>
                  <a:cxn ang="0">
                    <a:pos x="74" y="169"/>
                  </a:cxn>
                  <a:cxn ang="0">
                    <a:pos x="78" y="160"/>
                  </a:cxn>
                  <a:cxn ang="0">
                    <a:pos x="81" y="150"/>
                  </a:cxn>
                  <a:cxn ang="0">
                    <a:pos x="84" y="142"/>
                  </a:cxn>
                  <a:cxn ang="0">
                    <a:pos x="85" y="133"/>
                  </a:cxn>
                  <a:cxn ang="0">
                    <a:pos x="86" y="123"/>
                  </a:cxn>
                  <a:cxn ang="0">
                    <a:pos x="86" y="113"/>
                  </a:cxn>
                  <a:cxn ang="0">
                    <a:pos x="86" y="103"/>
                  </a:cxn>
                  <a:cxn ang="0">
                    <a:pos x="85" y="94"/>
                  </a:cxn>
                  <a:cxn ang="0">
                    <a:pos x="82" y="84"/>
                  </a:cxn>
                  <a:cxn ang="0">
                    <a:pos x="80" y="76"/>
                  </a:cxn>
                  <a:cxn ang="0">
                    <a:pos x="77" y="67"/>
                  </a:cxn>
                  <a:cxn ang="0">
                    <a:pos x="73" y="59"/>
                  </a:cxn>
                  <a:cxn ang="0">
                    <a:pos x="67" y="49"/>
                  </a:cxn>
                  <a:cxn ang="0">
                    <a:pos x="62" y="43"/>
                  </a:cxn>
                  <a:cxn ang="0">
                    <a:pos x="55" y="35"/>
                  </a:cxn>
                  <a:cxn ang="0">
                    <a:pos x="49" y="28"/>
                  </a:cxn>
                  <a:cxn ang="0">
                    <a:pos x="42" y="21"/>
                  </a:cxn>
                  <a:cxn ang="0">
                    <a:pos x="34" y="16"/>
                  </a:cxn>
                  <a:cxn ang="0">
                    <a:pos x="26" y="10"/>
                  </a:cxn>
                  <a:cxn ang="0">
                    <a:pos x="18" y="6"/>
                  </a:cxn>
                  <a:cxn ang="0">
                    <a:pos x="10" y="2"/>
                  </a:cxn>
                  <a:cxn ang="0">
                    <a:pos x="0" y="0"/>
                  </a:cxn>
                </a:cxnLst>
                <a:rect l="0" t="0" r="r" b="b"/>
                <a:pathLst>
                  <a:path w="86" h="177">
                    <a:moveTo>
                      <a:pt x="69" y="177"/>
                    </a:moveTo>
                    <a:lnTo>
                      <a:pt x="74" y="169"/>
                    </a:lnTo>
                    <a:lnTo>
                      <a:pt x="78" y="160"/>
                    </a:lnTo>
                    <a:lnTo>
                      <a:pt x="81" y="150"/>
                    </a:lnTo>
                    <a:lnTo>
                      <a:pt x="84" y="142"/>
                    </a:lnTo>
                    <a:lnTo>
                      <a:pt x="85" y="133"/>
                    </a:lnTo>
                    <a:lnTo>
                      <a:pt x="86" y="123"/>
                    </a:lnTo>
                    <a:lnTo>
                      <a:pt x="86" y="113"/>
                    </a:lnTo>
                    <a:lnTo>
                      <a:pt x="86" y="103"/>
                    </a:lnTo>
                    <a:lnTo>
                      <a:pt x="85" y="94"/>
                    </a:lnTo>
                    <a:lnTo>
                      <a:pt x="82" y="84"/>
                    </a:lnTo>
                    <a:lnTo>
                      <a:pt x="80" y="76"/>
                    </a:lnTo>
                    <a:lnTo>
                      <a:pt x="77" y="67"/>
                    </a:lnTo>
                    <a:lnTo>
                      <a:pt x="73" y="59"/>
                    </a:lnTo>
                    <a:lnTo>
                      <a:pt x="67" y="49"/>
                    </a:lnTo>
                    <a:lnTo>
                      <a:pt x="62" y="43"/>
                    </a:lnTo>
                    <a:lnTo>
                      <a:pt x="55" y="35"/>
                    </a:lnTo>
                    <a:lnTo>
                      <a:pt x="49" y="28"/>
                    </a:lnTo>
                    <a:lnTo>
                      <a:pt x="42" y="21"/>
                    </a:lnTo>
                    <a:lnTo>
                      <a:pt x="34" y="16"/>
                    </a:lnTo>
                    <a:lnTo>
                      <a:pt x="26" y="10"/>
                    </a:lnTo>
                    <a:lnTo>
                      <a:pt x="18" y="6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0" name="Freeform 768"/>
              <p:cNvSpPr>
                <a:spLocks noChangeAspect="1"/>
              </p:cNvSpPr>
              <p:nvPr/>
            </p:nvSpPr>
            <p:spPr bwMode="auto">
              <a:xfrm>
                <a:off x="7959" y="5116"/>
                <a:ext cx="39" cy="87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3" y="25"/>
                  </a:cxn>
                  <a:cxn ang="0">
                    <a:pos x="88" y="50"/>
                  </a:cxn>
                  <a:cxn ang="0">
                    <a:pos x="75" y="76"/>
                  </a:cxn>
                  <a:cxn ang="0">
                    <a:pos x="63" y="101"/>
                  </a:cxn>
                  <a:cxn ang="0">
                    <a:pos x="51" y="127"/>
                  </a:cxn>
                  <a:cxn ang="0">
                    <a:pos x="39" y="152"/>
                  </a:cxn>
                  <a:cxn ang="0">
                    <a:pos x="28" y="179"/>
                  </a:cxn>
                  <a:cxn ang="0">
                    <a:pos x="18" y="206"/>
                  </a:cxn>
                  <a:cxn ang="0">
                    <a:pos x="9" y="233"/>
                  </a:cxn>
                  <a:cxn ang="0">
                    <a:pos x="0" y="260"/>
                  </a:cxn>
                </a:cxnLst>
                <a:rect l="0" t="0" r="r" b="b"/>
                <a:pathLst>
                  <a:path w="117" h="260">
                    <a:moveTo>
                      <a:pt x="117" y="0"/>
                    </a:moveTo>
                    <a:lnTo>
                      <a:pt x="103" y="25"/>
                    </a:lnTo>
                    <a:lnTo>
                      <a:pt x="88" y="50"/>
                    </a:lnTo>
                    <a:lnTo>
                      <a:pt x="75" y="76"/>
                    </a:lnTo>
                    <a:lnTo>
                      <a:pt x="63" y="101"/>
                    </a:lnTo>
                    <a:lnTo>
                      <a:pt x="51" y="127"/>
                    </a:lnTo>
                    <a:lnTo>
                      <a:pt x="39" y="152"/>
                    </a:lnTo>
                    <a:lnTo>
                      <a:pt x="28" y="179"/>
                    </a:lnTo>
                    <a:lnTo>
                      <a:pt x="18" y="206"/>
                    </a:lnTo>
                    <a:lnTo>
                      <a:pt x="9" y="233"/>
                    </a:lnTo>
                    <a:lnTo>
                      <a:pt x="0" y="26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1" name="Freeform 769"/>
              <p:cNvSpPr>
                <a:spLocks noChangeAspect="1"/>
              </p:cNvSpPr>
              <p:nvPr/>
            </p:nvSpPr>
            <p:spPr bwMode="auto">
              <a:xfrm>
                <a:off x="7948" y="5203"/>
                <a:ext cx="11" cy="8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5" y="24"/>
                  </a:cxn>
                  <a:cxn ang="0">
                    <a:pos x="9" y="23"/>
                  </a:cxn>
                  <a:cxn ang="0">
                    <a:pos x="15" y="22"/>
                  </a:cxn>
                  <a:cxn ang="0">
                    <a:pos x="19" y="19"/>
                  </a:cxn>
                  <a:cxn ang="0">
                    <a:pos x="23" y="16"/>
                  </a:cxn>
                  <a:cxn ang="0">
                    <a:pos x="27" y="13"/>
                  </a:cxn>
                  <a:cxn ang="0">
                    <a:pos x="30" y="9"/>
                  </a:cxn>
                  <a:cxn ang="0">
                    <a:pos x="32" y="4"/>
                  </a:cxn>
                  <a:cxn ang="0">
                    <a:pos x="34" y="0"/>
                  </a:cxn>
                </a:cxnLst>
                <a:rect l="0" t="0" r="r" b="b"/>
                <a:pathLst>
                  <a:path w="34" h="26">
                    <a:moveTo>
                      <a:pt x="0" y="26"/>
                    </a:moveTo>
                    <a:lnTo>
                      <a:pt x="5" y="24"/>
                    </a:lnTo>
                    <a:lnTo>
                      <a:pt x="9" y="23"/>
                    </a:lnTo>
                    <a:lnTo>
                      <a:pt x="15" y="22"/>
                    </a:lnTo>
                    <a:lnTo>
                      <a:pt x="19" y="19"/>
                    </a:lnTo>
                    <a:lnTo>
                      <a:pt x="23" y="16"/>
                    </a:lnTo>
                    <a:lnTo>
                      <a:pt x="27" y="13"/>
                    </a:lnTo>
                    <a:lnTo>
                      <a:pt x="30" y="9"/>
                    </a:lnTo>
                    <a:lnTo>
                      <a:pt x="32" y="4"/>
                    </a:lnTo>
                    <a:lnTo>
                      <a:pt x="3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2" name="Line 770"/>
              <p:cNvSpPr>
                <a:spLocks noChangeAspect="1" noChangeShapeType="1"/>
              </p:cNvSpPr>
              <p:nvPr/>
            </p:nvSpPr>
            <p:spPr bwMode="auto">
              <a:xfrm>
                <a:off x="7940" y="5211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3" name="Freeform 771"/>
              <p:cNvSpPr>
                <a:spLocks noChangeAspect="1"/>
              </p:cNvSpPr>
              <p:nvPr/>
            </p:nvSpPr>
            <p:spPr bwMode="auto">
              <a:xfrm>
                <a:off x="7901" y="5211"/>
                <a:ext cx="39" cy="8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7" y="0"/>
                  </a:cxn>
                  <a:cxn ang="0">
                    <a:pos x="98" y="1"/>
                  </a:cxn>
                  <a:cxn ang="0">
                    <a:pos x="90" y="2"/>
                  </a:cxn>
                  <a:cxn ang="0">
                    <a:pos x="80" y="5"/>
                  </a:cxn>
                  <a:cxn ang="0">
                    <a:pos x="72" y="9"/>
                  </a:cxn>
                  <a:cxn ang="0">
                    <a:pos x="63" y="13"/>
                  </a:cxn>
                  <a:cxn ang="0">
                    <a:pos x="55" y="17"/>
                  </a:cxn>
                  <a:cxn ang="0">
                    <a:pos x="48" y="22"/>
                  </a:cxn>
                  <a:cxn ang="0">
                    <a:pos x="40" y="29"/>
                  </a:cxn>
                  <a:cxn ang="0">
                    <a:pos x="33" y="35"/>
                  </a:cxn>
                  <a:cxn ang="0">
                    <a:pos x="28" y="43"/>
                  </a:cxn>
                  <a:cxn ang="0">
                    <a:pos x="21" y="49"/>
                  </a:cxn>
                  <a:cxn ang="0">
                    <a:pos x="17" y="57"/>
                  </a:cxn>
                  <a:cxn ang="0">
                    <a:pos x="12" y="66"/>
                  </a:cxn>
                  <a:cxn ang="0">
                    <a:pos x="8" y="74"/>
                  </a:cxn>
                  <a:cxn ang="0">
                    <a:pos x="5" y="83"/>
                  </a:cxn>
                  <a:cxn ang="0">
                    <a:pos x="2" y="92"/>
                  </a:cxn>
                  <a:cxn ang="0">
                    <a:pos x="1" y="101"/>
                  </a:cxn>
                  <a:cxn ang="0">
                    <a:pos x="0" y="110"/>
                  </a:cxn>
                  <a:cxn ang="0">
                    <a:pos x="0" y="119"/>
                  </a:cxn>
                  <a:cxn ang="0">
                    <a:pos x="0" y="129"/>
                  </a:cxn>
                  <a:cxn ang="0">
                    <a:pos x="1" y="138"/>
                  </a:cxn>
                  <a:cxn ang="0">
                    <a:pos x="4" y="148"/>
                  </a:cxn>
                  <a:cxn ang="0">
                    <a:pos x="5" y="157"/>
                  </a:cxn>
                  <a:cxn ang="0">
                    <a:pos x="9" y="165"/>
                  </a:cxn>
                  <a:cxn ang="0">
                    <a:pos x="13" y="173"/>
                  </a:cxn>
                  <a:cxn ang="0">
                    <a:pos x="17" y="181"/>
                  </a:cxn>
                  <a:cxn ang="0">
                    <a:pos x="22" y="189"/>
                  </a:cxn>
                  <a:cxn ang="0">
                    <a:pos x="29" y="197"/>
                  </a:cxn>
                  <a:cxn ang="0">
                    <a:pos x="35" y="204"/>
                  </a:cxn>
                  <a:cxn ang="0">
                    <a:pos x="41" y="210"/>
                  </a:cxn>
                  <a:cxn ang="0">
                    <a:pos x="49" y="216"/>
                  </a:cxn>
                  <a:cxn ang="0">
                    <a:pos x="57" y="222"/>
                  </a:cxn>
                  <a:cxn ang="0">
                    <a:pos x="66" y="226"/>
                  </a:cxn>
                  <a:cxn ang="0">
                    <a:pos x="74" y="230"/>
                  </a:cxn>
                  <a:cxn ang="0">
                    <a:pos x="83" y="232"/>
                  </a:cxn>
                  <a:cxn ang="0">
                    <a:pos x="91" y="235"/>
                  </a:cxn>
                  <a:cxn ang="0">
                    <a:pos x="101" y="236"/>
                  </a:cxn>
                  <a:cxn ang="0">
                    <a:pos x="110" y="238"/>
                  </a:cxn>
                  <a:cxn ang="0">
                    <a:pos x="119" y="238"/>
                  </a:cxn>
                </a:cxnLst>
                <a:rect l="0" t="0" r="r" b="b"/>
                <a:pathLst>
                  <a:path w="119" h="238">
                    <a:moveTo>
                      <a:pt x="117" y="0"/>
                    </a:moveTo>
                    <a:lnTo>
                      <a:pt x="107" y="0"/>
                    </a:lnTo>
                    <a:lnTo>
                      <a:pt x="98" y="1"/>
                    </a:lnTo>
                    <a:lnTo>
                      <a:pt x="90" y="2"/>
                    </a:lnTo>
                    <a:lnTo>
                      <a:pt x="80" y="5"/>
                    </a:lnTo>
                    <a:lnTo>
                      <a:pt x="72" y="9"/>
                    </a:lnTo>
                    <a:lnTo>
                      <a:pt x="63" y="13"/>
                    </a:lnTo>
                    <a:lnTo>
                      <a:pt x="55" y="17"/>
                    </a:lnTo>
                    <a:lnTo>
                      <a:pt x="48" y="22"/>
                    </a:lnTo>
                    <a:lnTo>
                      <a:pt x="40" y="29"/>
                    </a:lnTo>
                    <a:lnTo>
                      <a:pt x="33" y="35"/>
                    </a:lnTo>
                    <a:lnTo>
                      <a:pt x="28" y="43"/>
                    </a:lnTo>
                    <a:lnTo>
                      <a:pt x="21" y="49"/>
                    </a:lnTo>
                    <a:lnTo>
                      <a:pt x="17" y="57"/>
                    </a:lnTo>
                    <a:lnTo>
                      <a:pt x="12" y="66"/>
                    </a:lnTo>
                    <a:lnTo>
                      <a:pt x="8" y="74"/>
                    </a:lnTo>
                    <a:lnTo>
                      <a:pt x="5" y="83"/>
                    </a:lnTo>
                    <a:lnTo>
                      <a:pt x="2" y="92"/>
                    </a:lnTo>
                    <a:lnTo>
                      <a:pt x="1" y="101"/>
                    </a:lnTo>
                    <a:lnTo>
                      <a:pt x="0" y="110"/>
                    </a:lnTo>
                    <a:lnTo>
                      <a:pt x="0" y="119"/>
                    </a:lnTo>
                    <a:lnTo>
                      <a:pt x="0" y="129"/>
                    </a:lnTo>
                    <a:lnTo>
                      <a:pt x="1" y="138"/>
                    </a:lnTo>
                    <a:lnTo>
                      <a:pt x="4" y="148"/>
                    </a:lnTo>
                    <a:lnTo>
                      <a:pt x="5" y="157"/>
                    </a:lnTo>
                    <a:lnTo>
                      <a:pt x="9" y="165"/>
                    </a:lnTo>
                    <a:lnTo>
                      <a:pt x="13" y="173"/>
                    </a:lnTo>
                    <a:lnTo>
                      <a:pt x="17" y="181"/>
                    </a:lnTo>
                    <a:lnTo>
                      <a:pt x="22" y="189"/>
                    </a:lnTo>
                    <a:lnTo>
                      <a:pt x="29" y="197"/>
                    </a:lnTo>
                    <a:lnTo>
                      <a:pt x="35" y="204"/>
                    </a:lnTo>
                    <a:lnTo>
                      <a:pt x="41" y="210"/>
                    </a:lnTo>
                    <a:lnTo>
                      <a:pt x="49" y="216"/>
                    </a:lnTo>
                    <a:lnTo>
                      <a:pt x="57" y="222"/>
                    </a:lnTo>
                    <a:lnTo>
                      <a:pt x="66" y="226"/>
                    </a:lnTo>
                    <a:lnTo>
                      <a:pt x="74" y="230"/>
                    </a:lnTo>
                    <a:lnTo>
                      <a:pt x="83" y="232"/>
                    </a:lnTo>
                    <a:lnTo>
                      <a:pt x="91" y="235"/>
                    </a:lnTo>
                    <a:lnTo>
                      <a:pt x="101" y="236"/>
                    </a:lnTo>
                    <a:lnTo>
                      <a:pt x="110" y="238"/>
                    </a:lnTo>
                    <a:lnTo>
                      <a:pt x="119" y="2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4" name="Line 772"/>
              <p:cNvSpPr>
                <a:spLocks noChangeAspect="1" noChangeShapeType="1"/>
              </p:cNvSpPr>
              <p:nvPr/>
            </p:nvSpPr>
            <p:spPr bwMode="auto">
              <a:xfrm>
                <a:off x="7940" y="529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5" name="Freeform 773"/>
              <p:cNvSpPr>
                <a:spLocks noChangeAspect="1"/>
              </p:cNvSpPr>
              <p:nvPr/>
            </p:nvSpPr>
            <p:spPr bwMode="auto">
              <a:xfrm>
                <a:off x="7971" y="5245"/>
                <a:ext cx="59" cy="4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2" y="136"/>
                  </a:cxn>
                  <a:cxn ang="0">
                    <a:pos x="25" y="134"/>
                  </a:cxn>
                  <a:cxn ang="0">
                    <a:pos x="37" y="133"/>
                  </a:cxn>
                  <a:cxn ang="0">
                    <a:pos x="47" y="130"/>
                  </a:cxn>
                  <a:cxn ang="0">
                    <a:pos x="60" y="126"/>
                  </a:cxn>
                  <a:cxn ang="0">
                    <a:pos x="70" y="122"/>
                  </a:cxn>
                  <a:cxn ang="0">
                    <a:pos x="81" y="117"/>
                  </a:cxn>
                  <a:cxn ang="0">
                    <a:pos x="92" y="112"/>
                  </a:cxn>
                  <a:cxn ang="0">
                    <a:pos x="101" y="105"/>
                  </a:cxn>
                  <a:cxn ang="0">
                    <a:pos x="111" y="98"/>
                  </a:cxn>
                  <a:cxn ang="0">
                    <a:pos x="120" y="91"/>
                  </a:cxn>
                  <a:cxn ang="0">
                    <a:pos x="130" y="82"/>
                  </a:cxn>
                  <a:cxn ang="0">
                    <a:pos x="138" y="74"/>
                  </a:cxn>
                  <a:cxn ang="0">
                    <a:pos x="144" y="64"/>
                  </a:cxn>
                  <a:cxn ang="0">
                    <a:pos x="151" y="55"/>
                  </a:cxn>
                  <a:cxn ang="0">
                    <a:pos x="158" y="44"/>
                  </a:cxn>
                  <a:cxn ang="0">
                    <a:pos x="163" y="34"/>
                  </a:cxn>
                  <a:cxn ang="0">
                    <a:pos x="167" y="23"/>
                  </a:cxn>
                  <a:cxn ang="0">
                    <a:pos x="171" y="12"/>
                  </a:cxn>
                  <a:cxn ang="0">
                    <a:pos x="175" y="0"/>
                  </a:cxn>
                </a:cxnLst>
                <a:rect l="0" t="0" r="r" b="b"/>
                <a:pathLst>
                  <a:path w="175" h="136">
                    <a:moveTo>
                      <a:pt x="0" y="136"/>
                    </a:moveTo>
                    <a:lnTo>
                      <a:pt x="12" y="136"/>
                    </a:lnTo>
                    <a:lnTo>
                      <a:pt x="25" y="134"/>
                    </a:lnTo>
                    <a:lnTo>
                      <a:pt x="37" y="133"/>
                    </a:lnTo>
                    <a:lnTo>
                      <a:pt x="47" y="130"/>
                    </a:lnTo>
                    <a:lnTo>
                      <a:pt x="60" y="126"/>
                    </a:lnTo>
                    <a:lnTo>
                      <a:pt x="70" y="122"/>
                    </a:lnTo>
                    <a:lnTo>
                      <a:pt x="81" y="117"/>
                    </a:lnTo>
                    <a:lnTo>
                      <a:pt x="92" y="112"/>
                    </a:lnTo>
                    <a:lnTo>
                      <a:pt x="101" y="105"/>
                    </a:lnTo>
                    <a:lnTo>
                      <a:pt x="111" y="98"/>
                    </a:lnTo>
                    <a:lnTo>
                      <a:pt x="120" y="91"/>
                    </a:lnTo>
                    <a:lnTo>
                      <a:pt x="130" y="82"/>
                    </a:lnTo>
                    <a:lnTo>
                      <a:pt x="138" y="74"/>
                    </a:lnTo>
                    <a:lnTo>
                      <a:pt x="144" y="64"/>
                    </a:lnTo>
                    <a:lnTo>
                      <a:pt x="151" y="55"/>
                    </a:lnTo>
                    <a:lnTo>
                      <a:pt x="158" y="44"/>
                    </a:lnTo>
                    <a:lnTo>
                      <a:pt x="163" y="34"/>
                    </a:lnTo>
                    <a:lnTo>
                      <a:pt x="167" y="23"/>
                    </a:lnTo>
                    <a:lnTo>
                      <a:pt x="171" y="12"/>
                    </a:lnTo>
                    <a:lnTo>
                      <a:pt x="17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6" name="Freeform 774"/>
              <p:cNvSpPr>
                <a:spLocks noChangeAspect="1"/>
              </p:cNvSpPr>
              <p:nvPr/>
            </p:nvSpPr>
            <p:spPr bwMode="auto">
              <a:xfrm>
                <a:off x="8030" y="5115"/>
                <a:ext cx="67" cy="130"/>
              </a:xfrm>
              <a:custGeom>
                <a:avLst/>
                <a:gdLst/>
                <a:ahLst/>
                <a:cxnLst>
                  <a:cxn ang="0">
                    <a:pos x="202" y="0"/>
                  </a:cxn>
                  <a:cxn ang="0">
                    <a:pos x="185" y="20"/>
                  </a:cxn>
                  <a:cxn ang="0">
                    <a:pos x="169" y="42"/>
                  </a:cxn>
                  <a:cxn ang="0">
                    <a:pos x="154" y="62"/>
                  </a:cxn>
                  <a:cxn ang="0">
                    <a:pos x="139" y="84"/>
                  </a:cxn>
                  <a:cxn ang="0">
                    <a:pos x="124" y="105"/>
                  </a:cxn>
                  <a:cxn ang="0">
                    <a:pos x="111" y="128"/>
                  </a:cxn>
                  <a:cxn ang="0">
                    <a:pos x="97" y="151"/>
                  </a:cxn>
                  <a:cxn ang="0">
                    <a:pos x="84" y="174"/>
                  </a:cxn>
                  <a:cxn ang="0">
                    <a:pos x="72" y="197"/>
                  </a:cxn>
                  <a:cxn ang="0">
                    <a:pos x="61" y="220"/>
                  </a:cxn>
                  <a:cxn ang="0">
                    <a:pos x="50" y="244"/>
                  </a:cxn>
                  <a:cxn ang="0">
                    <a:pos x="41" y="268"/>
                  </a:cxn>
                  <a:cxn ang="0">
                    <a:pos x="31" y="292"/>
                  </a:cxn>
                  <a:cxn ang="0">
                    <a:pos x="22" y="317"/>
                  </a:cxn>
                  <a:cxn ang="0">
                    <a:pos x="14" y="342"/>
                  </a:cxn>
                  <a:cxn ang="0">
                    <a:pos x="7" y="368"/>
                  </a:cxn>
                  <a:cxn ang="0">
                    <a:pos x="0" y="392"/>
                  </a:cxn>
                </a:cxnLst>
                <a:rect l="0" t="0" r="r" b="b"/>
                <a:pathLst>
                  <a:path w="202" h="392">
                    <a:moveTo>
                      <a:pt x="202" y="0"/>
                    </a:moveTo>
                    <a:lnTo>
                      <a:pt x="185" y="20"/>
                    </a:lnTo>
                    <a:lnTo>
                      <a:pt x="169" y="42"/>
                    </a:lnTo>
                    <a:lnTo>
                      <a:pt x="154" y="62"/>
                    </a:lnTo>
                    <a:lnTo>
                      <a:pt x="139" y="84"/>
                    </a:lnTo>
                    <a:lnTo>
                      <a:pt x="124" y="105"/>
                    </a:lnTo>
                    <a:lnTo>
                      <a:pt x="111" y="128"/>
                    </a:lnTo>
                    <a:lnTo>
                      <a:pt x="97" y="151"/>
                    </a:lnTo>
                    <a:lnTo>
                      <a:pt x="84" y="174"/>
                    </a:lnTo>
                    <a:lnTo>
                      <a:pt x="72" y="197"/>
                    </a:lnTo>
                    <a:lnTo>
                      <a:pt x="61" y="220"/>
                    </a:lnTo>
                    <a:lnTo>
                      <a:pt x="50" y="244"/>
                    </a:lnTo>
                    <a:lnTo>
                      <a:pt x="41" y="268"/>
                    </a:lnTo>
                    <a:lnTo>
                      <a:pt x="31" y="292"/>
                    </a:lnTo>
                    <a:lnTo>
                      <a:pt x="22" y="317"/>
                    </a:lnTo>
                    <a:lnTo>
                      <a:pt x="14" y="342"/>
                    </a:lnTo>
                    <a:lnTo>
                      <a:pt x="7" y="368"/>
                    </a:lnTo>
                    <a:lnTo>
                      <a:pt x="0" y="39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7" name="Freeform 775"/>
              <p:cNvSpPr>
                <a:spLocks noChangeAspect="1"/>
              </p:cNvSpPr>
              <p:nvPr/>
            </p:nvSpPr>
            <p:spPr bwMode="auto">
              <a:xfrm>
                <a:off x="8097" y="5107"/>
                <a:ext cx="3" cy="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" y="19"/>
                  </a:cxn>
                  <a:cxn ang="0">
                    <a:pos x="6" y="15"/>
                  </a:cxn>
                  <a:cxn ang="0">
                    <a:pos x="7" y="11"/>
                  </a:cxn>
                  <a:cxn ang="0">
                    <a:pos x="8" y="6"/>
                  </a:cxn>
                  <a:cxn ang="0">
                    <a:pos x="8" y="0"/>
                  </a:cxn>
                </a:cxnLst>
                <a:rect l="0" t="0" r="r" b="b"/>
                <a:pathLst>
                  <a:path w="8" h="23">
                    <a:moveTo>
                      <a:pt x="0" y="23"/>
                    </a:moveTo>
                    <a:lnTo>
                      <a:pt x="3" y="19"/>
                    </a:lnTo>
                    <a:lnTo>
                      <a:pt x="6" y="15"/>
                    </a:lnTo>
                    <a:lnTo>
                      <a:pt x="7" y="11"/>
                    </a:lnTo>
                    <a:lnTo>
                      <a:pt x="8" y="6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8" name="Freeform 776"/>
              <p:cNvSpPr>
                <a:spLocks noChangeAspect="1"/>
              </p:cNvSpPr>
              <p:nvPr/>
            </p:nvSpPr>
            <p:spPr bwMode="auto">
              <a:xfrm>
                <a:off x="8098" y="5058"/>
                <a:ext cx="2" cy="49"/>
              </a:xfrm>
              <a:custGeom>
                <a:avLst/>
                <a:gdLst/>
                <a:ahLst/>
                <a:cxnLst>
                  <a:cxn ang="0">
                    <a:pos x="6" y="146"/>
                  </a:cxn>
                  <a:cxn ang="0">
                    <a:pos x="6" y="75"/>
                  </a:cxn>
                  <a:cxn ang="0">
                    <a:pos x="0" y="0"/>
                  </a:cxn>
                </a:cxnLst>
                <a:rect l="0" t="0" r="r" b="b"/>
                <a:pathLst>
                  <a:path w="6" h="146">
                    <a:moveTo>
                      <a:pt x="6" y="146"/>
                    </a:moveTo>
                    <a:lnTo>
                      <a:pt x="6" y="7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9" name="Freeform 777"/>
              <p:cNvSpPr>
                <a:spLocks noChangeAspect="1"/>
              </p:cNvSpPr>
              <p:nvPr/>
            </p:nvSpPr>
            <p:spPr bwMode="auto">
              <a:xfrm>
                <a:off x="8098" y="5045"/>
                <a:ext cx="15" cy="13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0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4" y="1"/>
                  </a:cxn>
                  <a:cxn ang="0">
                    <a:pos x="20" y="4"/>
                  </a:cxn>
                  <a:cxn ang="0">
                    <a:pos x="14" y="6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5" y="19"/>
                  </a:cxn>
                  <a:cxn ang="0">
                    <a:pos x="2" y="23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39"/>
                  </a:cxn>
                </a:cxnLst>
                <a:rect l="0" t="0" r="r" b="b"/>
                <a:pathLst>
                  <a:path w="45" h="39">
                    <a:moveTo>
                      <a:pt x="45" y="1"/>
                    </a:moveTo>
                    <a:lnTo>
                      <a:pt x="40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5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0" name="Freeform 778"/>
              <p:cNvSpPr>
                <a:spLocks noChangeAspect="1"/>
              </p:cNvSpPr>
              <p:nvPr/>
            </p:nvSpPr>
            <p:spPr bwMode="auto">
              <a:xfrm>
                <a:off x="8113" y="5046"/>
                <a:ext cx="7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54"/>
                  </a:cxn>
                  <a:cxn ang="0">
                    <a:pos x="228" y="54"/>
                  </a:cxn>
                </a:cxnLst>
                <a:rect l="0" t="0" r="r" b="b"/>
                <a:pathLst>
                  <a:path w="228" h="54">
                    <a:moveTo>
                      <a:pt x="0" y="0"/>
                    </a:moveTo>
                    <a:lnTo>
                      <a:pt x="201" y="54"/>
                    </a:lnTo>
                    <a:lnTo>
                      <a:pt x="228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1" name="Freeform 779"/>
              <p:cNvSpPr>
                <a:spLocks noChangeAspect="1"/>
              </p:cNvSpPr>
              <p:nvPr/>
            </p:nvSpPr>
            <p:spPr bwMode="auto">
              <a:xfrm>
                <a:off x="8189" y="5053"/>
                <a:ext cx="11" cy="1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5" y="30"/>
                  </a:cxn>
                  <a:cxn ang="0">
                    <a:pos x="11" y="30"/>
                  </a:cxn>
                  <a:cxn ang="0">
                    <a:pos x="15" y="27"/>
                  </a:cxn>
                  <a:cxn ang="0">
                    <a:pos x="19" y="25"/>
                  </a:cxn>
                  <a:cxn ang="0">
                    <a:pos x="23" y="21"/>
                  </a:cxn>
                  <a:cxn ang="0">
                    <a:pos x="27" y="19"/>
                  </a:cxn>
                  <a:cxn ang="0">
                    <a:pos x="30" y="15"/>
                  </a:cxn>
                  <a:cxn ang="0">
                    <a:pos x="32" y="9"/>
                  </a:cxn>
                  <a:cxn ang="0">
                    <a:pos x="35" y="5"/>
                  </a:cxn>
                  <a:cxn ang="0">
                    <a:pos x="35" y="0"/>
                  </a:cxn>
                </a:cxnLst>
                <a:rect l="0" t="0" r="r" b="b"/>
                <a:pathLst>
                  <a:path w="35" h="31">
                    <a:moveTo>
                      <a:pt x="0" y="31"/>
                    </a:moveTo>
                    <a:lnTo>
                      <a:pt x="5" y="30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19" y="25"/>
                    </a:lnTo>
                    <a:lnTo>
                      <a:pt x="23" y="21"/>
                    </a:lnTo>
                    <a:lnTo>
                      <a:pt x="27" y="19"/>
                    </a:lnTo>
                    <a:lnTo>
                      <a:pt x="30" y="15"/>
                    </a:lnTo>
                    <a:lnTo>
                      <a:pt x="32" y="9"/>
                    </a:lnTo>
                    <a:lnTo>
                      <a:pt x="35" y="5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2" name="Freeform 780"/>
              <p:cNvSpPr>
                <a:spLocks noChangeAspect="1"/>
              </p:cNvSpPr>
              <p:nvPr/>
            </p:nvSpPr>
            <p:spPr bwMode="auto">
              <a:xfrm>
                <a:off x="8200" y="5004"/>
                <a:ext cx="50" cy="4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6" y="3"/>
                  </a:cxn>
                  <a:cxn ang="0">
                    <a:pos x="125" y="6"/>
                  </a:cxn>
                  <a:cxn ang="0">
                    <a:pos x="114" y="10"/>
                  </a:cxn>
                  <a:cxn ang="0">
                    <a:pos x="104" y="14"/>
                  </a:cxn>
                  <a:cxn ang="0">
                    <a:pos x="93" y="19"/>
                  </a:cxn>
                  <a:cxn ang="0">
                    <a:pos x="82" y="24"/>
                  </a:cxn>
                  <a:cxn ang="0">
                    <a:pos x="73" y="31"/>
                  </a:cxn>
                  <a:cxn ang="0">
                    <a:pos x="63" y="39"/>
                  </a:cxn>
                  <a:cxn ang="0">
                    <a:pos x="55" y="46"/>
                  </a:cxn>
                  <a:cxn ang="0">
                    <a:pos x="47" y="54"/>
                  </a:cxn>
                  <a:cxn ang="0">
                    <a:pos x="39" y="63"/>
                  </a:cxn>
                  <a:cxn ang="0">
                    <a:pos x="32" y="73"/>
                  </a:cxn>
                  <a:cxn ang="0">
                    <a:pos x="26" y="82"/>
                  </a:cxn>
                  <a:cxn ang="0">
                    <a:pos x="19" y="93"/>
                  </a:cxn>
                  <a:cxn ang="0">
                    <a:pos x="15" y="103"/>
                  </a:cxn>
                  <a:cxn ang="0">
                    <a:pos x="9" y="113"/>
                  </a:cxn>
                  <a:cxn ang="0">
                    <a:pos x="5" y="125"/>
                  </a:cxn>
                  <a:cxn ang="0">
                    <a:pos x="3" y="136"/>
                  </a:cxn>
                  <a:cxn ang="0">
                    <a:pos x="0" y="147"/>
                  </a:cxn>
                </a:cxnLst>
                <a:rect l="0" t="0" r="r" b="b"/>
                <a:pathLst>
                  <a:path w="148" h="147">
                    <a:moveTo>
                      <a:pt x="148" y="0"/>
                    </a:moveTo>
                    <a:lnTo>
                      <a:pt x="136" y="3"/>
                    </a:lnTo>
                    <a:lnTo>
                      <a:pt x="125" y="6"/>
                    </a:lnTo>
                    <a:lnTo>
                      <a:pt x="114" y="10"/>
                    </a:lnTo>
                    <a:lnTo>
                      <a:pt x="104" y="14"/>
                    </a:lnTo>
                    <a:lnTo>
                      <a:pt x="93" y="19"/>
                    </a:lnTo>
                    <a:lnTo>
                      <a:pt x="82" y="24"/>
                    </a:lnTo>
                    <a:lnTo>
                      <a:pt x="73" y="31"/>
                    </a:lnTo>
                    <a:lnTo>
                      <a:pt x="63" y="39"/>
                    </a:lnTo>
                    <a:lnTo>
                      <a:pt x="55" y="46"/>
                    </a:lnTo>
                    <a:lnTo>
                      <a:pt x="47" y="54"/>
                    </a:lnTo>
                    <a:lnTo>
                      <a:pt x="39" y="63"/>
                    </a:lnTo>
                    <a:lnTo>
                      <a:pt x="32" y="73"/>
                    </a:lnTo>
                    <a:lnTo>
                      <a:pt x="26" y="82"/>
                    </a:lnTo>
                    <a:lnTo>
                      <a:pt x="19" y="93"/>
                    </a:lnTo>
                    <a:lnTo>
                      <a:pt x="15" y="103"/>
                    </a:lnTo>
                    <a:lnTo>
                      <a:pt x="9" y="113"/>
                    </a:lnTo>
                    <a:lnTo>
                      <a:pt x="5" y="125"/>
                    </a:lnTo>
                    <a:lnTo>
                      <a:pt x="3" y="136"/>
                    </a:lnTo>
                    <a:lnTo>
                      <a:pt x="0" y="1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3" name="Freeform 781"/>
              <p:cNvSpPr>
                <a:spLocks noChangeAspect="1"/>
              </p:cNvSpPr>
              <p:nvPr/>
            </p:nvSpPr>
            <p:spPr bwMode="auto">
              <a:xfrm>
                <a:off x="8250" y="4992"/>
                <a:ext cx="10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4" y="35"/>
                  </a:cxn>
                  <a:cxn ang="0">
                    <a:pos x="10" y="34"/>
                  </a:cxn>
                  <a:cxn ang="0">
                    <a:pos x="14" y="31"/>
                  </a:cxn>
                  <a:cxn ang="0">
                    <a:pos x="18" y="27"/>
                  </a:cxn>
                  <a:cxn ang="0">
                    <a:pos x="22" y="24"/>
                  </a:cxn>
                  <a:cxn ang="0">
                    <a:pos x="24" y="20"/>
                  </a:cxn>
                  <a:cxn ang="0">
                    <a:pos x="27" y="15"/>
                  </a:cxn>
                  <a:cxn ang="0">
                    <a:pos x="28" y="9"/>
                  </a:cxn>
                  <a:cxn ang="0">
                    <a:pos x="30" y="5"/>
                  </a:cxn>
                  <a:cxn ang="0">
                    <a:pos x="30" y="0"/>
                  </a:cxn>
                </a:cxnLst>
                <a:rect l="0" t="0" r="r" b="b"/>
                <a:pathLst>
                  <a:path w="30" h="36">
                    <a:moveTo>
                      <a:pt x="0" y="36"/>
                    </a:moveTo>
                    <a:lnTo>
                      <a:pt x="4" y="35"/>
                    </a:lnTo>
                    <a:lnTo>
                      <a:pt x="10" y="34"/>
                    </a:lnTo>
                    <a:lnTo>
                      <a:pt x="14" y="31"/>
                    </a:lnTo>
                    <a:lnTo>
                      <a:pt x="18" y="27"/>
                    </a:lnTo>
                    <a:lnTo>
                      <a:pt x="22" y="24"/>
                    </a:lnTo>
                    <a:lnTo>
                      <a:pt x="24" y="20"/>
                    </a:lnTo>
                    <a:lnTo>
                      <a:pt x="27" y="15"/>
                    </a:lnTo>
                    <a:lnTo>
                      <a:pt x="28" y="9"/>
                    </a:lnTo>
                    <a:lnTo>
                      <a:pt x="30" y="5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4" name="Line 782"/>
              <p:cNvSpPr>
                <a:spLocks noChangeAspect="1" noChangeShapeType="1"/>
              </p:cNvSpPr>
              <p:nvPr/>
            </p:nvSpPr>
            <p:spPr bwMode="auto">
              <a:xfrm>
                <a:off x="8243" y="4459"/>
                <a:ext cx="17" cy="5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5" name="Freeform 783"/>
              <p:cNvSpPr>
                <a:spLocks noChangeAspect="1"/>
              </p:cNvSpPr>
              <p:nvPr/>
            </p:nvSpPr>
            <p:spPr bwMode="auto">
              <a:xfrm>
                <a:off x="8079" y="4279"/>
                <a:ext cx="164" cy="180"/>
              </a:xfrm>
              <a:custGeom>
                <a:avLst/>
                <a:gdLst/>
                <a:ahLst/>
                <a:cxnLst>
                  <a:cxn ang="0">
                    <a:pos x="493" y="542"/>
                  </a:cxn>
                  <a:cxn ang="0">
                    <a:pos x="490" y="521"/>
                  </a:cxn>
                  <a:cxn ang="0">
                    <a:pos x="488" y="501"/>
                  </a:cxn>
                  <a:cxn ang="0">
                    <a:pos x="485" y="480"/>
                  </a:cxn>
                  <a:cxn ang="0">
                    <a:pos x="481" y="460"/>
                  </a:cxn>
                  <a:cxn ang="0">
                    <a:pos x="475" y="440"/>
                  </a:cxn>
                  <a:cxn ang="0">
                    <a:pos x="470" y="420"/>
                  </a:cxn>
                  <a:cxn ang="0">
                    <a:pos x="465" y="400"/>
                  </a:cxn>
                  <a:cxn ang="0">
                    <a:pos x="457" y="381"/>
                  </a:cxn>
                  <a:cxn ang="0">
                    <a:pos x="450" y="361"/>
                  </a:cxn>
                  <a:cxn ang="0">
                    <a:pos x="442" y="342"/>
                  </a:cxn>
                  <a:cxn ang="0">
                    <a:pos x="432" y="323"/>
                  </a:cxn>
                  <a:cxn ang="0">
                    <a:pos x="423" y="305"/>
                  </a:cxn>
                  <a:cxn ang="0">
                    <a:pos x="412" y="287"/>
                  </a:cxn>
                  <a:cxn ang="0">
                    <a:pos x="401" y="269"/>
                  </a:cxn>
                  <a:cxn ang="0">
                    <a:pos x="391" y="252"/>
                  </a:cxn>
                  <a:cxn ang="0">
                    <a:pos x="378" y="235"/>
                  </a:cxn>
                  <a:cxn ang="0">
                    <a:pos x="366" y="218"/>
                  </a:cxn>
                  <a:cxn ang="0">
                    <a:pos x="353" y="203"/>
                  </a:cxn>
                  <a:cxn ang="0">
                    <a:pos x="339" y="187"/>
                  </a:cxn>
                  <a:cxn ang="0">
                    <a:pos x="325" y="172"/>
                  </a:cxn>
                  <a:cxn ang="0">
                    <a:pos x="310" y="157"/>
                  </a:cxn>
                  <a:cxn ang="0">
                    <a:pos x="295" y="143"/>
                  </a:cxn>
                  <a:cxn ang="0">
                    <a:pos x="279" y="129"/>
                  </a:cxn>
                  <a:cxn ang="0">
                    <a:pos x="263" y="117"/>
                  </a:cxn>
                  <a:cxn ang="0">
                    <a:pos x="247" y="105"/>
                  </a:cxn>
                  <a:cxn ang="0">
                    <a:pos x="229" y="93"/>
                  </a:cxn>
                  <a:cxn ang="0">
                    <a:pos x="212" y="81"/>
                  </a:cxn>
                  <a:cxn ang="0">
                    <a:pos x="194" y="71"/>
                  </a:cxn>
                  <a:cxn ang="0">
                    <a:pos x="177" y="60"/>
                  </a:cxn>
                  <a:cxn ang="0">
                    <a:pos x="158" y="51"/>
                  </a:cxn>
                  <a:cxn ang="0">
                    <a:pos x="139" y="43"/>
                  </a:cxn>
                  <a:cxn ang="0">
                    <a:pos x="120" y="35"/>
                  </a:cxn>
                  <a:cxn ang="0">
                    <a:pos x="100" y="27"/>
                  </a:cxn>
                  <a:cxn ang="0">
                    <a:pos x="81" y="20"/>
                  </a:cxn>
                  <a:cxn ang="0">
                    <a:pos x="61" y="15"/>
                  </a:cxn>
                  <a:cxn ang="0">
                    <a:pos x="41" y="9"/>
                  </a:cxn>
                  <a:cxn ang="0">
                    <a:pos x="20" y="4"/>
                  </a:cxn>
                  <a:cxn ang="0">
                    <a:pos x="0" y="0"/>
                  </a:cxn>
                </a:cxnLst>
                <a:rect l="0" t="0" r="r" b="b"/>
                <a:pathLst>
                  <a:path w="493" h="542">
                    <a:moveTo>
                      <a:pt x="493" y="542"/>
                    </a:moveTo>
                    <a:lnTo>
                      <a:pt x="490" y="521"/>
                    </a:lnTo>
                    <a:lnTo>
                      <a:pt x="488" y="501"/>
                    </a:lnTo>
                    <a:lnTo>
                      <a:pt x="485" y="480"/>
                    </a:lnTo>
                    <a:lnTo>
                      <a:pt x="481" y="460"/>
                    </a:lnTo>
                    <a:lnTo>
                      <a:pt x="475" y="440"/>
                    </a:lnTo>
                    <a:lnTo>
                      <a:pt x="470" y="420"/>
                    </a:lnTo>
                    <a:lnTo>
                      <a:pt x="465" y="400"/>
                    </a:lnTo>
                    <a:lnTo>
                      <a:pt x="457" y="381"/>
                    </a:lnTo>
                    <a:lnTo>
                      <a:pt x="450" y="361"/>
                    </a:lnTo>
                    <a:lnTo>
                      <a:pt x="442" y="342"/>
                    </a:lnTo>
                    <a:lnTo>
                      <a:pt x="432" y="323"/>
                    </a:lnTo>
                    <a:lnTo>
                      <a:pt x="423" y="305"/>
                    </a:lnTo>
                    <a:lnTo>
                      <a:pt x="412" y="287"/>
                    </a:lnTo>
                    <a:lnTo>
                      <a:pt x="401" y="269"/>
                    </a:lnTo>
                    <a:lnTo>
                      <a:pt x="391" y="252"/>
                    </a:lnTo>
                    <a:lnTo>
                      <a:pt x="378" y="235"/>
                    </a:lnTo>
                    <a:lnTo>
                      <a:pt x="366" y="218"/>
                    </a:lnTo>
                    <a:lnTo>
                      <a:pt x="353" y="203"/>
                    </a:lnTo>
                    <a:lnTo>
                      <a:pt x="339" y="187"/>
                    </a:lnTo>
                    <a:lnTo>
                      <a:pt x="325" y="172"/>
                    </a:lnTo>
                    <a:lnTo>
                      <a:pt x="310" y="157"/>
                    </a:lnTo>
                    <a:lnTo>
                      <a:pt x="295" y="143"/>
                    </a:lnTo>
                    <a:lnTo>
                      <a:pt x="279" y="129"/>
                    </a:lnTo>
                    <a:lnTo>
                      <a:pt x="263" y="117"/>
                    </a:lnTo>
                    <a:lnTo>
                      <a:pt x="247" y="105"/>
                    </a:lnTo>
                    <a:lnTo>
                      <a:pt x="229" y="93"/>
                    </a:lnTo>
                    <a:lnTo>
                      <a:pt x="212" y="81"/>
                    </a:lnTo>
                    <a:lnTo>
                      <a:pt x="194" y="71"/>
                    </a:lnTo>
                    <a:lnTo>
                      <a:pt x="177" y="60"/>
                    </a:lnTo>
                    <a:lnTo>
                      <a:pt x="158" y="51"/>
                    </a:lnTo>
                    <a:lnTo>
                      <a:pt x="139" y="43"/>
                    </a:lnTo>
                    <a:lnTo>
                      <a:pt x="120" y="35"/>
                    </a:lnTo>
                    <a:lnTo>
                      <a:pt x="100" y="27"/>
                    </a:lnTo>
                    <a:lnTo>
                      <a:pt x="81" y="20"/>
                    </a:lnTo>
                    <a:lnTo>
                      <a:pt x="61" y="15"/>
                    </a:lnTo>
                    <a:lnTo>
                      <a:pt x="41" y="9"/>
                    </a:lnTo>
                    <a:lnTo>
                      <a:pt x="2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6" name="Line 784"/>
              <p:cNvSpPr>
                <a:spLocks noChangeAspect="1" noChangeShapeType="1"/>
              </p:cNvSpPr>
              <p:nvPr/>
            </p:nvSpPr>
            <p:spPr bwMode="auto">
              <a:xfrm>
                <a:off x="8000" y="4265"/>
                <a:ext cx="79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7" name="Line 785"/>
              <p:cNvSpPr>
                <a:spLocks noChangeAspect="1" noChangeShapeType="1"/>
              </p:cNvSpPr>
              <p:nvPr/>
            </p:nvSpPr>
            <p:spPr bwMode="auto">
              <a:xfrm flipH="1">
                <a:off x="7972" y="4265"/>
                <a:ext cx="2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8" name="Freeform 786"/>
              <p:cNvSpPr>
                <a:spLocks noChangeAspect="1"/>
              </p:cNvSpPr>
              <p:nvPr/>
            </p:nvSpPr>
            <p:spPr bwMode="auto">
              <a:xfrm>
                <a:off x="7960" y="4265"/>
                <a:ext cx="12" cy="1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1" y="2"/>
                  </a:cxn>
                  <a:cxn ang="0">
                    <a:pos x="27" y="3"/>
                  </a:cxn>
                  <a:cxn ang="0">
                    <a:pos x="21" y="4"/>
                  </a:cxn>
                  <a:cxn ang="0">
                    <a:pos x="17" y="7"/>
                  </a:cxn>
                  <a:cxn ang="0">
                    <a:pos x="13" y="10"/>
                  </a:cxn>
                  <a:cxn ang="0">
                    <a:pos x="9" y="14"/>
                  </a:cxn>
                  <a:cxn ang="0">
                    <a:pos x="6" y="18"/>
                  </a:cxn>
                  <a:cxn ang="0">
                    <a:pos x="4" y="22"/>
                  </a:cxn>
                  <a:cxn ang="0">
                    <a:pos x="2" y="27"/>
                  </a:cxn>
                  <a:cxn ang="0">
                    <a:pos x="1" y="31"/>
                  </a:cxn>
                  <a:cxn ang="0">
                    <a:pos x="0" y="37"/>
                  </a:cxn>
                </a:cxnLst>
                <a:rect l="0" t="0" r="r" b="b"/>
                <a:pathLst>
                  <a:path w="36" h="37">
                    <a:moveTo>
                      <a:pt x="36" y="0"/>
                    </a:moveTo>
                    <a:lnTo>
                      <a:pt x="31" y="2"/>
                    </a:lnTo>
                    <a:lnTo>
                      <a:pt x="27" y="3"/>
                    </a:lnTo>
                    <a:lnTo>
                      <a:pt x="21" y="4"/>
                    </a:lnTo>
                    <a:lnTo>
                      <a:pt x="17" y="7"/>
                    </a:lnTo>
                    <a:lnTo>
                      <a:pt x="13" y="10"/>
                    </a:lnTo>
                    <a:lnTo>
                      <a:pt x="9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2" y="27"/>
                    </a:lnTo>
                    <a:lnTo>
                      <a:pt x="1" y="31"/>
                    </a:lnTo>
                    <a:lnTo>
                      <a:pt x="0" y="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9" name="Line 787"/>
              <p:cNvSpPr>
                <a:spLocks noChangeAspect="1" noChangeShapeType="1"/>
              </p:cNvSpPr>
              <p:nvPr/>
            </p:nvSpPr>
            <p:spPr bwMode="auto">
              <a:xfrm>
                <a:off x="7960" y="4277"/>
                <a:ext cx="1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0" name="Freeform 788"/>
              <p:cNvSpPr>
                <a:spLocks noChangeAspect="1"/>
              </p:cNvSpPr>
              <p:nvPr/>
            </p:nvSpPr>
            <p:spPr bwMode="auto">
              <a:xfrm>
                <a:off x="7960" y="4385"/>
                <a:ext cx="10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2" y="14"/>
                  </a:cxn>
                  <a:cxn ang="0">
                    <a:pos x="4" y="20"/>
                  </a:cxn>
                  <a:cxn ang="0">
                    <a:pos x="6" y="26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7" y="42"/>
                  </a:cxn>
                  <a:cxn ang="0">
                    <a:pos x="23" y="47"/>
                  </a:cxn>
                  <a:cxn ang="0">
                    <a:pos x="28" y="51"/>
                  </a:cxn>
                </a:cxnLst>
                <a:rect l="0" t="0" r="r" b="b"/>
                <a:pathLst>
                  <a:path w="28" h="51">
                    <a:moveTo>
                      <a:pt x="0" y="0"/>
                    </a:moveTo>
                    <a:lnTo>
                      <a:pt x="1" y="7"/>
                    </a:lnTo>
                    <a:lnTo>
                      <a:pt x="2" y="14"/>
                    </a:lnTo>
                    <a:lnTo>
                      <a:pt x="4" y="20"/>
                    </a:lnTo>
                    <a:lnTo>
                      <a:pt x="6" y="26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7" y="42"/>
                    </a:lnTo>
                    <a:lnTo>
                      <a:pt x="23" y="47"/>
                    </a:lnTo>
                    <a:lnTo>
                      <a:pt x="28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1" name="Line 789"/>
              <p:cNvSpPr>
                <a:spLocks noChangeAspect="1" noChangeShapeType="1"/>
              </p:cNvSpPr>
              <p:nvPr/>
            </p:nvSpPr>
            <p:spPr bwMode="auto">
              <a:xfrm>
                <a:off x="7970" y="4402"/>
                <a:ext cx="32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2" name="Freeform 790"/>
              <p:cNvSpPr>
                <a:spLocks noChangeAspect="1"/>
              </p:cNvSpPr>
              <p:nvPr/>
            </p:nvSpPr>
            <p:spPr bwMode="auto">
              <a:xfrm>
                <a:off x="8002" y="4412"/>
                <a:ext cx="18" cy="12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" y="34"/>
                  </a:cxn>
                  <a:cxn ang="0">
                    <a:pos x="9" y="35"/>
                  </a:cxn>
                  <a:cxn ang="0">
                    <a:pos x="13" y="36"/>
                  </a:cxn>
                  <a:cxn ang="0">
                    <a:pos x="19" y="36"/>
                  </a:cxn>
                  <a:cxn ang="0">
                    <a:pos x="24" y="36"/>
                  </a:cxn>
                  <a:cxn ang="0">
                    <a:pos x="29" y="35"/>
                  </a:cxn>
                  <a:cxn ang="0">
                    <a:pos x="34" y="34"/>
                  </a:cxn>
                  <a:cxn ang="0">
                    <a:pos x="39" y="31"/>
                  </a:cxn>
                  <a:cxn ang="0">
                    <a:pos x="43" y="28"/>
                  </a:cxn>
                  <a:cxn ang="0">
                    <a:pos x="46" y="24"/>
                  </a:cxn>
                  <a:cxn ang="0">
                    <a:pos x="50" y="20"/>
                  </a:cxn>
                  <a:cxn ang="0">
                    <a:pos x="51" y="16"/>
                  </a:cxn>
                  <a:cxn ang="0">
                    <a:pos x="54" y="11"/>
                  </a:cxn>
                  <a:cxn ang="0">
                    <a:pos x="55" y="5"/>
                  </a:cxn>
                  <a:cxn ang="0">
                    <a:pos x="55" y="0"/>
                  </a:cxn>
                </a:cxnLst>
                <a:rect l="0" t="0" r="r" b="b"/>
                <a:pathLst>
                  <a:path w="55" h="36">
                    <a:moveTo>
                      <a:pt x="0" y="31"/>
                    </a:moveTo>
                    <a:lnTo>
                      <a:pt x="4" y="34"/>
                    </a:lnTo>
                    <a:lnTo>
                      <a:pt x="9" y="35"/>
                    </a:lnTo>
                    <a:lnTo>
                      <a:pt x="13" y="36"/>
                    </a:lnTo>
                    <a:lnTo>
                      <a:pt x="19" y="36"/>
                    </a:lnTo>
                    <a:lnTo>
                      <a:pt x="24" y="36"/>
                    </a:lnTo>
                    <a:lnTo>
                      <a:pt x="29" y="35"/>
                    </a:lnTo>
                    <a:lnTo>
                      <a:pt x="34" y="34"/>
                    </a:lnTo>
                    <a:lnTo>
                      <a:pt x="39" y="31"/>
                    </a:lnTo>
                    <a:lnTo>
                      <a:pt x="43" y="28"/>
                    </a:lnTo>
                    <a:lnTo>
                      <a:pt x="46" y="24"/>
                    </a:lnTo>
                    <a:lnTo>
                      <a:pt x="50" y="20"/>
                    </a:lnTo>
                    <a:lnTo>
                      <a:pt x="51" y="16"/>
                    </a:lnTo>
                    <a:lnTo>
                      <a:pt x="54" y="11"/>
                    </a:lnTo>
                    <a:lnTo>
                      <a:pt x="55" y="5"/>
                    </a:lnTo>
                    <a:lnTo>
                      <a:pt x="5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3" name="Line 791"/>
              <p:cNvSpPr>
                <a:spLocks noChangeAspect="1" noChangeShapeType="1"/>
              </p:cNvSpPr>
              <p:nvPr/>
            </p:nvSpPr>
            <p:spPr bwMode="auto">
              <a:xfrm flipV="1">
                <a:off x="8020" y="436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4" name="Freeform 792"/>
              <p:cNvSpPr>
                <a:spLocks noChangeAspect="1"/>
              </p:cNvSpPr>
              <p:nvPr/>
            </p:nvSpPr>
            <p:spPr bwMode="auto">
              <a:xfrm>
                <a:off x="8020" y="4348"/>
                <a:ext cx="12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0" y="4"/>
                  </a:cxn>
                  <a:cxn ang="0">
                    <a:pos x="16" y="5"/>
                  </a:cxn>
                  <a:cxn ang="0">
                    <a:pos x="12" y="9"/>
                  </a:cxn>
                  <a:cxn ang="0">
                    <a:pos x="8" y="12"/>
                  </a:cxn>
                  <a:cxn ang="0">
                    <a:pos x="5" y="16"/>
                  </a:cxn>
                  <a:cxn ang="0">
                    <a:pos x="3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6"/>
                  </a:cxn>
                </a:cxnLst>
                <a:rect l="0" t="0" r="r" b="b"/>
                <a:pathLst>
                  <a:path w="35" h="36">
                    <a:moveTo>
                      <a:pt x="35" y="0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0" y="4"/>
                    </a:lnTo>
                    <a:lnTo>
                      <a:pt x="16" y="5"/>
                    </a:lnTo>
                    <a:lnTo>
                      <a:pt x="12" y="9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3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5" name="Freeform 793"/>
              <p:cNvSpPr>
                <a:spLocks noChangeAspect="1"/>
              </p:cNvSpPr>
              <p:nvPr/>
            </p:nvSpPr>
            <p:spPr bwMode="auto">
              <a:xfrm>
                <a:off x="8032" y="4348"/>
                <a:ext cx="3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102" y="4"/>
                  </a:cxn>
                </a:cxnLst>
                <a:rect l="0" t="0" r="r" b="b"/>
                <a:pathLst>
                  <a:path w="102" h="4">
                    <a:moveTo>
                      <a:pt x="0" y="0"/>
                    </a:moveTo>
                    <a:lnTo>
                      <a:pt x="82" y="0"/>
                    </a:lnTo>
                    <a:lnTo>
                      <a:pt x="102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6" name="Freeform 794"/>
              <p:cNvSpPr>
                <a:spLocks noChangeAspect="1"/>
              </p:cNvSpPr>
              <p:nvPr/>
            </p:nvSpPr>
            <p:spPr bwMode="auto">
              <a:xfrm>
                <a:off x="8066" y="4350"/>
                <a:ext cx="105" cy="108"/>
              </a:xfrm>
              <a:custGeom>
                <a:avLst/>
                <a:gdLst/>
                <a:ahLst/>
                <a:cxnLst>
                  <a:cxn ang="0">
                    <a:pos x="314" y="325"/>
                  </a:cxn>
                  <a:cxn ang="0">
                    <a:pos x="311" y="309"/>
                  </a:cxn>
                  <a:cxn ang="0">
                    <a:pos x="307" y="293"/>
                  </a:cxn>
                  <a:cxn ang="0">
                    <a:pos x="303" y="277"/>
                  </a:cxn>
                  <a:cxn ang="0">
                    <a:pos x="299" y="261"/>
                  </a:cxn>
                  <a:cxn ang="0">
                    <a:pos x="294" y="244"/>
                  </a:cxn>
                  <a:cxn ang="0">
                    <a:pos x="287" y="228"/>
                  </a:cxn>
                  <a:cxn ang="0">
                    <a:pos x="280" y="214"/>
                  </a:cxn>
                  <a:cxn ang="0">
                    <a:pos x="274" y="199"/>
                  </a:cxn>
                  <a:cxn ang="0">
                    <a:pos x="266" y="184"/>
                  </a:cxn>
                  <a:cxn ang="0">
                    <a:pos x="256" y="170"/>
                  </a:cxn>
                  <a:cxn ang="0">
                    <a:pos x="248" y="156"/>
                  </a:cxn>
                  <a:cxn ang="0">
                    <a:pos x="237" y="142"/>
                  </a:cxn>
                  <a:cxn ang="0">
                    <a:pos x="227" y="130"/>
                  </a:cxn>
                  <a:cxn ang="0">
                    <a:pos x="216" y="117"/>
                  </a:cxn>
                  <a:cxn ang="0">
                    <a:pos x="205" y="106"/>
                  </a:cxn>
                  <a:cxn ang="0">
                    <a:pos x="193" y="94"/>
                  </a:cxn>
                  <a:cxn ang="0">
                    <a:pos x="179" y="83"/>
                  </a:cxn>
                  <a:cxn ang="0">
                    <a:pos x="167" y="72"/>
                  </a:cxn>
                  <a:cxn ang="0">
                    <a:pos x="154" y="63"/>
                  </a:cxn>
                  <a:cxn ang="0">
                    <a:pos x="140" y="53"/>
                  </a:cxn>
                  <a:cxn ang="0">
                    <a:pos x="126" y="45"/>
                  </a:cxn>
                  <a:cxn ang="0">
                    <a:pos x="111" y="37"/>
                  </a:cxn>
                  <a:cxn ang="0">
                    <a:pos x="96" y="29"/>
                  </a:cxn>
                  <a:cxn ang="0">
                    <a:pos x="81" y="22"/>
                  </a:cxn>
                  <a:cxn ang="0">
                    <a:pos x="65" y="17"/>
                  </a:cxn>
                  <a:cxn ang="0">
                    <a:pos x="49" y="12"/>
                  </a:cxn>
                  <a:cxn ang="0">
                    <a:pos x="34" y="6"/>
                  </a:cxn>
                  <a:cxn ang="0">
                    <a:pos x="18" y="2"/>
                  </a:cxn>
                  <a:cxn ang="0">
                    <a:pos x="0" y="0"/>
                  </a:cxn>
                </a:cxnLst>
                <a:rect l="0" t="0" r="r" b="b"/>
                <a:pathLst>
                  <a:path w="314" h="325">
                    <a:moveTo>
                      <a:pt x="314" y="325"/>
                    </a:moveTo>
                    <a:lnTo>
                      <a:pt x="311" y="309"/>
                    </a:lnTo>
                    <a:lnTo>
                      <a:pt x="307" y="293"/>
                    </a:lnTo>
                    <a:lnTo>
                      <a:pt x="303" y="277"/>
                    </a:lnTo>
                    <a:lnTo>
                      <a:pt x="299" y="261"/>
                    </a:lnTo>
                    <a:lnTo>
                      <a:pt x="294" y="244"/>
                    </a:lnTo>
                    <a:lnTo>
                      <a:pt x="287" y="228"/>
                    </a:lnTo>
                    <a:lnTo>
                      <a:pt x="280" y="214"/>
                    </a:lnTo>
                    <a:lnTo>
                      <a:pt x="274" y="199"/>
                    </a:lnTo>
                    <a:lnTo>
                      <a:pt x="266" y="184"/>
                    </a:lnTo>
                    <a:lnTo>
                      <a:pt x="256" y="170"/>
                    </a:lnTo>
                    <a:lnTo>
                      <a:pt x="248" y="156"/>
                    </a:lnTo>
                    <a:lnTo>
                      <a:pt x="237" y="142"/>
                    </a:lnTo>
                    <a:lnTo>
                      <a:pt x="227" y="130"/>
                    </a:lnTo>
                    <a:lnTo>
                      <a:pt x="216" y="117"/>
                    </a:lnTo>
                    <a:lnTo>
                      <a:pt x="205" y="106"/>
                    </a:lnTo>
                    <a:lnTo>
                      <a:pt x="193" y="94"/>
                    </a:lnTo>
                    <a:lnTo>
                      <a:pt x="179" y="83"/>
                    </a:lnTo>
                    <a:lnTo>
                      <a:pt x="167" y="72"/>
                    </a:lnTo>
                    <a:lnTo>
                      <a:pt x="154" y="63"/>
                    </a:lnTo>
                    <a:lnTo>
                      <a:pt x="140" y="53"/>
                    </a:lnTo>
                    <a:lnTo>
                      <a:pt x="126" y="45"/>
                    </a:lnTo>
                    <a:lnTo>
                      <a:pt x="111" y="37"/>
                    </a:lnTo>
                    <a:lnTo>
                      <a:pt x="96" y="29"/>
                    </a:lnTo>
                    <a:lnTo>
                      <a:pt x="81" y="22"/>
                    </a:lnTo>
                    <a:lnTo>
                      <a:pt x="65" y="17"/>
                    </a:lnTo>
                    <a:lnTo>
                      <a:pt x="49" y="12"/>
                    </a:lnTo>
                    <a:lnTo>
                      <a:pt x="34" y="6"/>
                    </a:lnTo>
                    <a:lnTo>
                      <a:pt x="18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7" name="Line 795"/>
              <p:cNvSpPr>
                <a:spLocks noChangeAspect="1" noChangeShapeType="1"/>
              </p:cNvSpPr>
              <p:nvPr/>
            </p:nvSpPr>
            <p:spPr bwMode="auto">
              <a:xfrm>
                <a:off x="7302" y="3999"/>
                <a:ext cx="1" cy="8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8" name="Line 796"/>
              <p:cNvSpPr>
                <a:spLocks noChangeAspect="1" noChangeShapeType="1"/>
              </p:cNvSpPr>
              <p:nvPr/>
            </p:nvSpPr>
            <p:spPr bwMode="auto">
              <a:xfrm>
                <a:off x="7701" y="3999"/>
                <a:ext cx="1" cy="8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9" name="Line 797"/>
              <p:cNvSpPr>
                <a:spLocks noChangeAspect="1" noChangeShapeType="1"/>
              </p:cNvSpPr>
              <p:nvPr/>
            </p:nvSpPr>
            <p:spPr bwMode="auto">
              <a:xfrm>
                <a:off x="7741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0" name="Line 798"/>
              <p:cNvSpPr>
                <a:spLocks noChangeAspect="1" noChangeShapeType="1"/>
              </p:cNvSpPr>
              <p:nvPr/>
            </p:nvSpPr>
            <p:spPr bwMode="auto">
              <a:xfrm>
                <a:off x="7741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1" name="Line 799"/>
              <p:cNvSpPr>
                <a:spLocks noChangeAspect="1" noChangeShapeType="1"/>
              </p:cNvSpPr>
              <p:nvPr/>
            </p:nvSpPr>
            <p:spPr bwMode="auto">
              <a:xfrm>
                <a:off x="7741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2" name="Line 800"/>
              <p:cNvSpPr>
                <a:spLocks noChangeAspect="1" noChangeShapeType="1"/>
              </p:cNvSpPr>
              <p:nvPr/>
            </p:nvSpPr>
            <p:spPr bwMode="auto">
              <a:xfrm>
                <a:off x="7741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3" name="Line 801"/>
              <p:cNvSpPr>
                <a:spLocks noChangeAspect="1" noChangeShapeType="1"/>
              </p:cNvSpPr>
              <p:nvPr/>
            </p:nvSpPr>
            <p:spPr bwMode="auto">
              <a:xfrm>
                <a:off x="7741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4" name="Line 802"/>
              <p:cNvSpPr>
                <a:spLocks noChangeAspect="1" noChangeShapeType="1"/>
              </p:cNvSpPr>
              <p:nvPr/>
            </p:nvSpPr>
            <p:spPr bwMode="auto">
              <a:xfrm>
                <a:off x="7781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5" name="Line 803"/>
              <p:cNvSpPr>
                <a:spLocks noChangeAspect="1" noChangeShapeType="1"/>
              </p:cNvSpPr>
              <p:nvPr/>
            </p:nvSpPr>
            <p:spPr bwMode="auto">
              <a:xfrm>
                <a:off x="7781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6" name="Line 804"/>
              <p:cNvSpPr>
                <a:spLocks noChangeAspect="1" noChangeShapeType="1"/>
              </p:cNvSpPr>
              <p:nvPr/>
            </p:nvSpPr>
            <p:spPr bwMode="auto">
              <a:xfrm>
                <a:off x="7781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7" name="Line 805"/>
              <p:cNvSpPr>
                <a:spLocks noChangeAspect="1" noChangeShapeType="1"/>
              </p:cNvSpPr>
              <p:nvPr/>
            </p:nvSpPr>
            <p:spPr bwMode="auto">
              <a:xfrm>
                <a:off x="7781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8" name="Line 806"/>
              <p:cNvSpPr>
                <a:spLocks noChangeAspect="1" noChangeShapeType="1"/>
              </p:cNvSpPr>
              <p:nvPr/>
            </p:nvSpPr>
            <p:spPr bwMode="auto">
              <a:xfrm>
                <a:off x="7781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79" name="Group 807"/>
            <p:cNvGrpSpPr>
              <a:grpSpLocks noChangeAspect="1"/>
            </p:cNvGrpSpPr>
            <p:nvPr/>
          </p:nvGrpSpPr>
          <p:grpSpPr bwMode="auto">
            <a:xfrm>
              <a:off x="7302" y="3999"/>
              <a:ext cx="520" cy="865"/>
              <a:chOff x="7302" y="3999"/>
              <a:chExt cx="520" cy="865"/>
            </a:xfrm>
          </p:grpSpPr>
          <p:sp>
            <p:nvSpPr>
              <p:cNvPr id="3880" name="Line 808"/>
              <p:cNvSpPr>
                <a:spLocks noChangeAspect="1" noChangeShapeType="1"/>
              </p:cNvSpPr>
              <p:nvPr/>
            </p:nvSpPr>
            <p:spPr bwMode="auto">
              <a:xfrm>
                <a:off x="7821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1" name="Line 809"/>
              <p:cNvSpPr>
                <a:spLocks noChangeAspect="1" noChangeShapeType="1"/>
              </p:cNvSpPr>
              <p:nvPr/>
            </p:nvSpPr>
            <p:spPr bwMode="auto">
              <a:xfrm>
                <a:off x="7821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2" name="Line 810"/>
              <p:cNvSpPr>
                <a:spLocks noChangeAspect="1" noChangeShapeType="1"/>
              </p:cNvSpPr>
              <p:nvPr/>
            </p:nvSpPr>
            <p:spPr bwMode="auto">
              <a:xfrm>
                <a:off x="7821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3" name="Line 811"/>
              <p:cNvSpPr>
                <a:spLocks noChangeAspect="1" noChangeShapeType="1"/>
              </p:cNvSpPr>
              <p:nvPr/>
            </p:nvSpPr>
            <p:spPr bwMode="auto">
              <a:xfrm>
                <a:off x="7821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4" name="Line 812"/>
              <p:cNvSpPr>
                <a:spLocks noChangeAspect="1" noChangeShapeType="1"/>
              </p:cNvSpPr>
              <p:nvPr/>
            </p:nvSpPr>
            <p:spPr bwMode="auto">
              <a:xfrm>
                <a:off x="7821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5" name="Freeform 813"/>
              <p:cNvSpPr>
                <a:spLocks noChangeAspect="1"/>
              </p:cNvSpPr>
              <p:nvPr/>
            </p:nvSpPr>
            <p:spPr bwMode="auto">
              <a:xfrm>
                <a:off x="7691" y="4485"/>
                <a:ext cx="10" cy="13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0"/>
                  </a:cxn>
                  <a:cxn ang="0">
                    <a:pos x="0" y="418"/>
                  </a:cxn>
                </a:cxnLst>
                <a:rect l="0" t="0" r="r" b="b"/>
                <a:pathLst>
                  <a:path w="29" h="418">
                    <a:moveTo>
                      <a:pt x="29" y="0"/>
                    </a:moveTo>
                    <a:lnTo>
                      <a:pt x="0" y="0"/>
                    </a:lnTo>
                    <a:lnTo>
                      <a:pt x="0" y="4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6" name="Freeform 814"/>
              <p:cNvSpPr>
                <a:spLocks noChangeAspect="1"/>
              </p:cNvSpPr>
              <p:nvPr/>
            </p:nvSpPr>
            <p:spPr bwMode="auto">
              <a:xfrm>
                <a:off x="7611" y="4624"/>
                <a:ext cx="80" cy="8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26" y="2"/>
                  </a:cxn>
                  <a:cxn ang="0">
                    <a:pos x="213" y="3"/>
                  </a:cxn>
                  <a:cxn ang="0">
                    <a:pos x="199" y="4"/>
                  </a:cxn>
                  <a:cxn ang="0">
                    <a:pos x="187" y="7"/>
                  </a:cxn>
                  <a:cxn ang="0">
                    <a:pos x="174" y="10"/>
                  </a:cxn>
                  <a:cxn ang="0">
                    <a:pos x="160" y="14"/>
                  </a:cxn>
                  <a:cxn ang="0">
                    <a:pos x="148" y="19"/>
                  </a:cxn>
                  <a:cxn ang="0">
                    <a:pos x="136" y="25"/>
                  </a:cxn>
                  <a:cxn ang="0">
                    <a:pos x="124" y="31"/>
                  </a:cxn>
                  <a:cxn ang="0">
                    <a:pos x="112" y="38"/>
                  </a:cxn>
                  <a:cxn ang="0">
                    <a:pos x="101" y="45"/>
                  </a:cxn>
                  <a:cxn ang="0">
                    <a:pos x="90" y="53"/>
                  </a:cxn>
                  <a:cxn ang="0">
                    <a:pos x="81" y="62"/>
                  </a:cxn>
                  <a:cxn ang="0">
                    <a:pos x="70" y="72"/>
                  </a:cxn>
                  <a:cxn ang="0">
                    <a:pos x="62" y="81"/>
                  </a:cxn>
                  <a:cxn ang="0">
                    <a:pos x="53" y="91"/>
                  </a:cxn>
                  <a:cxn ang="0">
                    <a:pos x="45" y="101"/>
                  </a:cxn>
                  <a:cxn ang="0">
                    <a:pos x="38" y="113"/>
                  </a:cxn>
                  <a:cxn ang="0">
                    <a:pos x="30" y="124"/>
                  </a:cxn>
                  <a:cxn ang="0">
                    <a:pos x="24" y="136"/>
                  </a:cxn>
                  <a:cxn ang="0">
                    <a:pos x="19" y="148"/>
                  </a:cxn>
                  <a:cxn ang="0">
                    <a:pos x="14" y="162"/>
                  </a:cxn>
                  <a:cxn ang="0">
                    <a:pos x="10" y="174"/>
                  </a:cxn>
                  <a:cxn ang="0">
                    <a:pos x="7" y="187"/>
                  </a:cxn>
                  <a:cxn ang="0">
                    <a:pos x="4" y="200"/>
                  </a:cxn>
                  <a:cxn ang="0">
                    <a:pos x="1" y="213"/>
                  </a:cxn>
                  <a:cxn ang="0">
                    <a:pos x="1" y="227"/>
                  </a:cxn>
                  <a:cxn ang="0">
                    <a:pos x="0" y="240"/>
                  </a:cxn>
                </a:cxnLst>
                <a:rect l="0" t="0" r="r" b="b"/>
                <a:pathLst>
                  <a:path w="240" h="240">
                    <a:moveTo>
                      <a:pt x="240" y="0"/>
                    </a:moveTo>
                    <a:lnTo>
                      <a:pt x="226" y="2"/>
                    </a:lnTo>
                    <a:lnTo>
                      <a:pt x="213" y="3"/>
                    </a:lnTo>
                    <a:lnTo>
                      <a:pt x="199" y="4"/>
                    </a:lnTo>
                    <a:lnTo>
                      <a:pt x="187" y="7"/>
                    </a:lnTo>
                    <a:lnTo>
                      <a:pt x="174" y="10"/>
                    </a:lnTo>
                    <a:lnTo>
                      <a:pt x="160" y="14"/>
                    </a:lnTo>
                    <a:lnTo>
                      <a:pt x="148" y="19"/>
                    </a:lnTo>
                    <a:lnTo>
                      <a:pt x="136" y="25"/>
                    </a:lnTo>
                    <a:lnTo>
                      <a:pt x="124" y="31"/>
                    </a:lnTo>
                    <a:lnTo>
                      <a:pt x="112" y="38"/>
                    </a:lnTo>
                    <a:lnTo>
                      <a:pt x="101" y="45"/>
                    </a:lnTo>
                    <a:lnTo>
                      <a:pt x="90" y="53"/>
                    </a:lnTo>
                    <a:lnTo>
                      <a:pt x="81" y="62"/>
                    </a:lnTo>
                    <a:lnTo>
                      <a:pt x="70" y="72"/>
                    </a:lnTo>
                    <a:lnTo>
                      <a:pt x="62" y="81"/>
                    </a:lnTo>
                    <a:lnTo>
                      <a:pt x="53" y="91"/>
                    </a:lnTo>
                    <a:lnTo>
                      <a:pt x="45" y="101"/>
                    </a:lnTo>
                    <a:lnTo>
                      <a:pt x="38" y="113"/>
                    </a:lnTo>
                    <a:lnTo>
                      <a:pt x="30" y="124"/>
                    </a:lnTo>
                    <a:lnTo>
                      <a:pt x="24" y="136"/>
                    </a:lnTo>
                    <a:lnTo>
                      <a:pt x="19" y="148"/>
                    </a:lnTo>
                    <a:lnTo>
                      <a:pt x="14" y="162"/>
                    </a:lnTo>
                    <a:lnTo>
                      <a:pt x="10" y="174"/>
                    </a:lnTo>
                    <a:lnTo>
                      <a:pt x="7" y="187"/>
                    </a:lnTo>
                    <a:lnTo>
                      <a:pt x="4" y="200"/>
                    </a:lnTo>
                    <a:lnTo>
                      <a:pt x="1" y="213"/>
                    </a:lnTo>
                    <a:lnTo>
                      <a:pt x="1" y="227"/>
                    </a:lnTo>
                    <a:lnTo>
                      <a:pt x="0" y="2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7" name="Line 815"/>
              <p:cNvSpPr>
                <a:spLocks noChangeAspect="1" noChangeShapeType="1"/>
              </p:cNvSpPr>
              <p:nvPr/>
            </p:nvSpPr>
            <p:spPr bwMode="auto">
              <a:xfrm>
                <a:off x="7392" y="4704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8" name="Freeform 816"/>
              <p:cNvSpPr>
                <a:spLocks noChangeAspect="1"/>
              </p:cNvSpPr>
              <p:nvPr/>
            </p:nvSpPr>
            <p:spPr bwMode="auto">
              <a:xfrm>
                <a:off x="7312" y="4624"/>
                <a:ext cx="80" cy="80"/>
              </a:xfrm>
              <a:custGeom>
                <a:avLst/>
                <a:gdLst/>
                <a:ahLst/>
                <a:cxnLst>
                  <a:cxn ang="0">
                    <a:pos x="239" y="240"/>
                  </a:cxn>
                  <a:cxn ang="0">
                    <a:pos x="239" y="227"/>
                  </a:cxn>
                  <a:cxn ang="0">
                    <a:pos x="237" y="213"/>
                  </a:cxn>
                  <a:cxn ang="0">
                    <a:pos x="236" y="200"/>
                  </a:cxn>
                  <a:cxn ang="0">
                    <a:pos x="233" y="187"/>
                  </a:cxn>
                  <a:cxn ang="0">
                    <a:pos x="231" y="174"/>
                  </a:cxn>
                  <a:cxn ang="0">
                    <a:pos x="225" y="162"/>
                  </a:cxn>
                  <a:cxn ang="0">
                    <a:pos x="221" y="148"/>
                  </a:cxn>
                  <a:cxn ang="0">
                    <a:pos x="216" y="136"/>
                  </a:cxn>
                  <a:cxn ang="0">
                    <a:pos x="209" y="124"/>
                  </a:cxn>
                  <a:cxn ang="0">
                    <a:pos x="202" y="113"/>
                  </a:cxn>
                  <a:cxn ang="0">
                    <a:pos x="196" y="101"/>
                  </a:cxn>
                  <a:cxn ang="0">
                    <a:pos x="188" y="91"/>
                  </a:cxn>
                  <a:cxn ang="0">
                    <a:pos x="178" y="81"/>
                  </a:cxn>
                  <a:cxn ang="0">
                    <a:pos x="169" y="72"/>
                  </a:cxn>
                  <a:cxn ang="0">
                    <a:pos x="159" y="62"/>
                  </a:cxn>
                  <a:cxn ang="0">
                    <a:pos x="150" y="53"/>
                  </a:cxn>
                  <a:cxn ang="0">
                    <a:pos x="139" y="45"/>
                  </a:cxn>
                  <a:cxn ang="0">
                    <a:pos x="127" y="38"/>
                  </a:cxn>
                  <a:cxn ang="0">
                    <a:pos x="116" y="31"/>
                  </a:cxn>
                  <a:cxn ang="0">
                    <a:pos x="104" y="25"/>
                  </a:cxn>
                  <a:cxn ang="0">
                    <a:pos x="92" y="19"/>
                  </a:cxn>
                  <a:cxn ang="0">
                    <a:pos x="78" y="14"/>
                  </a:cxn>
                  <a:cxn ang="0">
                    <a:pos x="66" y="10"/>
                  </a:cxn>
                  <a:cxn ang="0">
                    <a:pos x="53" y="7"/>
                  </a:cxn>
                  <a:cxn ang="0">
                    <a:pos x="39" y="4"/>
                  </a:cxn>
                  <a:cxn ang="0">
                    <a:pos x="27" y="3"/>
                  </a:cxn>
                  <a:cxn ang="0">
                    <a:pos x="14" y="2"/>
                  </a:cxn>
                  <a:cxn ang="0">
                    <a:pos x="0" y="0"/>
                  </a:cxn>
                </a:cxnLst>
                <a:rect l="0" t="0" r="r" b="b"/>
                <a:pathLst>
                  <a:path w="239" h="240">
                    <a:moveTo>
                      <a:pt x="239" y="240"/>
                    </a:moveTo>
                    <a:lnTo>
                      <a:pt x="239" y="227"/>
                    </a:lnTo>
                    <a:lnTo>
                      <a:pt x="237" y="213"/>
                    </a:lnTo>
                    <a:lnTo>
                      <a:pt x="236" y="200"/>
                    </a:lnTo>
                    <a:lnTo>
                      <a:pt x="233" y="187"/>
                    </a:lnTo>
                    <a:lnTo>
                      <a:pt x="231" y="174"/>
                    </a:lnTo>
                    <a:lnTo>
                      <a:pt x="225" y="162"/>
                    </a:lnTo>
                    <a:lnTo>
                      <a:pt x="221" y="148"/>
                    </a:lnTo>
                    <a:lnTo>
                      <a:pt x="216" y="136"/>
                    </a:lnTo>
                    <a:lnTo>
                      <a:pt x="209" y="124"/>
                    </a:lnTo>
                    <a:lnTo>
                      <a:pt x="202" y="113"/>
                    </a:lnTo>
                    <a:lnTo>
                      <a:pt x="196" y="101"/>
                    </a:lnTo>
                    <a:lnTo>
                      <a:pt x="188" y="91"/>
                    </a:lnTo>
                    <a:lnTo>
                      <a:pt x="178" y="81"/>
                    </a:lnTo>
                    <a:lnTo>
                      <a:pt x="169" y="72"/>
                    </a:lnTo>
                    <a:lnTo>
                      <a:pt x="159" y="62"/>
                    </a:lnTo>
                    <a:lnTo>
                      <a:pt x="150" y="53"/>
                    </a:lnTo>
                    <a:lnTo>
                      <a:pt x="139" y="45"/>
                    </a:lnTo>
                    <a:lnTo>
                      <a:pt x="127" y="38"/>
                    </a:lnTo>
                    <a:lnTo>
                      <a:pt x="116" y="31"/>
                    </a:lnTo>
                    <a:lnTo>
                      <a:pt x="104" y="25"/>
                    </a:lnTo>
                    <a:lnTo>
                      <a:pt x="92" y="19"/>
                    </a:lnTo>
                    <a:lnTo>
                      <a:pt x="78" y="14"/>
                    </a:lnTo>
                    <a:lnTo>
                      <a:pt x="66" y="10"/>
                    </a:lnTo>
                    <a:lnTo>
                      <a:pt x="53" y="7"/>
                    </a:lnTo>
                    <a:lnTo>
                      <a:pt x="39" y="4"/>
                    </a:lnTo>
                    <a:lnTo>
                      <a:pt x="27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9" name="Line 817"/>
              <p:cNvSpPr>
                <a:spLocks noChangeAspect="1" noChangeShapeType="1"/>
              </p:cNvSpPr>
              <p:nvPr/>
            </p:nvSpPr>
            <p:spPr bwMode="auto">
              <a:xfrm>
                <a:off x="7312" y="4485"/>
                <a:ext cx="1" cy="1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0" name="Freeform 818"/>
              <p:cNvSpPr>
                <a:spLocks noChangeAspect="1"/>
              </p:cNvSpPr>
              <p:nvPr/>
            </p:nvSpPr>
            <p:spPr bwMode="auto">
              <a:xfrm>
                <a:off x="7302" y="4485"/>
                <a:ext cx="399" cy="37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0"/>
                  </a:cxn>
                  <a:cxn ang="0">
                    <a:pos x="0" y="1137"/>
                  </a:cxn>
                  <a:cxn ang="0">
                    <a:pos x="1197" y="1137"/>
                  </a:cxn>
                  <a:cxn ang="0">
                    <a:pos x="1197" y="0"/>
                  </a:cxn>
                </a:cxnLst>
                <a:rect l="0" t="0" r="r" b="b"/>
                <a:pathLst>
                  <a:path w="1197" h="1137">
                    <a:moveTo>
                      <a:pt x="31" y="0"/>
                    </a:moveTo>
                    <a:lnTo>
                      <a:pt x="0" y="0"/>
                    </a:lnTo>
                    <a:lnTo>
                      <a:pt x="0" y="1137"/>
                    </a:lnTo>
                    <a:lnTo>
                      <a:pt x="1197" y="1137"/>
                    </a:lnTo>
                    <a:lnTo>
                      <a:pt x="119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1" name="Line 819"/>
              <p:cNvSpPr>
                <a:spLocks noChangeAspect="1" noChangeShapeType="1"/>
              </p:cNvSpPr>
              <p:nvPr/>
            </p:nvSpPr>
            <p:spPr bwMode="auto">
              <a:xfrm>
                <a:off x="7337" y="451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2" name="Line 820"/>
              <p:cNvSpPr>
                <a:spLocks noChangeAspect="1" noChangeShapeType="1"/>
              </p:cNvSpPr>
              <p:nvPr/>
            </p:nvSpPr>
            <p:spPr bwMode="auto">
              <a:xfrm>
                <a:off x="7397" y="451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3" name="Line 821"/>
              <p:cNvSpPr>
                <a:spLocks noChangeAspect="1" noChangeShapeType="1"/>
              </p:cNvSpPr>
              <p:nvPr/>
            </p:nvSpPr>
            <p:spPr bwMode="auto">
              <a:xfrm>
                <a:off x="7457" y="4515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4" name="Line 822"/>
              <p:cNvSpPr>
                <a:spLocks noChangeAspect="1" noChangeShapeType="1"/>
              </p:cNvSpPr>
              <p:nvPr/>
            </p:nvSpPr>
            <p:spPr bwMode="auto">
              <a:xfrm>
                <a:off x="7516" y="4515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5" name="Line 823"/>
              <p:cNvSpPr>
                <a:spLocks noChangeAspect="1" noChangeShapeType="1"/>
              </p:cNvSpPr>
              <p:nvPr/>
            </p:nvSpPr>
            <p:spPr bwMode="auto">
              <a:xfrm>
                <a:off x="7576" y="451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6" name="Line 824"/>
              <p:cNvSpPr>
                <a:spLocks noChangeAspect="1" noChangeShapeType="1"/>
              </p:cNvSpPr>
              <p:nvPr/>
            </p:nvSpPr>
            <p:spPr bwMode="auto">
              <a:xfrm>
                <a:off x="7636" y="451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7" name="Line 825"/>
              <p:cNvSpPr>
                <a:spLocks noChangeAspect="1" noChangeShapeType="1"/>
              </p:cNvSpPr>
              <p:nvPr/>
            </p:nvSpPr>
            <p:spPr bwMode="auto">
              <a:xfrm>
                <a:off x="7367" y="453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8" name="Line 826"/>
              <p:cNvSpPr>
                <a:spLocks noChangeAspect="1" noChangeShapeType="1"/>
              </p:cNvSpPr>
              <p:nvPr/>
            </p:nvSpPr>
            <p:spPr bwMode="auto">
              <a:xfrm>
                <a:off x="7427" y="453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9" name="Line 827"/>
              <p:cNvSpPr>
                <a:spLocks noChangeAspect="1" noChangeShapeType="1"/>
              </p:cNvSpPr>
              <p:nvPr/>
            </p:nvSpPr>
            <p:spPr bwMode="auto">
              <a:xfrm>
                <a:off x="7486" y="453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0" name="Line 828"/>
              <p:cNvSpPr>
                <a:spLocks noChangeAspect="1" noChangeShapeType="1"/>
              </p:cNvSpPr>
              <p:nvPr/>
            </p:nvSpPr>
            <p:spPr bwMode="auto">
              <a:xfrm>
                <a:off x="7546" y="453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1" name="Line 829"/>
              <p:cNvSpPr>
                <a:spLocks noChangeAspect="1" noChangeShapeType="1"/>
              </p:cNvSpPr>
              <p:nvPr/>
            </p:nvSpPr>
            <p:spPr bwMode="auto">
              <a:xfrm>
                <a:off x="7606" y="453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2" name="Line 830"/>
              <p:cNvSpPr>
                <a:spLocks noChangeAspect="1" noChangeShapeType="1"/>
              </p:cNvSpPr>
              <p:nvPr/>
            </p:nvSpPr>
            <p:spPr bwMode="auto">
              <a:xfrm>
                <a:off x="7666" y="4533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3" name="Line 831"/>
              <p:cNvSpPr>
                <a:spLocks noChangeAspect="1" noChangeShapeType="1"/>
              </p:cNvSpPr>
              <p:nvPr/>
            </p:nvSpPr>
            <p:spPr bwMode="auto">
              <a:xfrm>
                <a:off x="7337" y="4550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4" name="Line 832"/>
              <p:cNvSpPr>
                <a:spLocks noChangeAspect="1" noChangeShapeType="1"/>
              </p:cNvSpPr>
              <p:nvPr/>
            </p:nvSpPr>
            <p:spPr bwMode="auto">
              <a:xfrm>
                <a:off x="7397" y="4550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5" name="Line 833"/>
              <p:cNvSpPr>
                <a:spLocks noChangeAspect="1" noChangeShapeType="1"/>
              </p:cNvSpPr>
              <p:nvPr/>
            </p:nvSpPr>
            <p:spPr bwMode="auto">
              <a:xfrm>
                <a:off x="7457" y="4550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6" name="Line 834"/>
              <p:cNvSpPr>
                <a:spLocks noChangeAspect="1" noChangeShapeType="1"/>
              </p:cNvSpPr>
              <p:nvPr/>
            </p:nvSpPr>
            <p:spPr bwMode="auto">
              <a:xfrm>
                <a:off x="7516" y="4550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7" name="Line 835"/>
              <p:cNvSpPr>
                <a:spLocks noChangeAspect="1" noChangeShapeType="1"/>
              </p:cNvSpPr>
              <p:nvPr/>
            </p:nvSpPr>
            <p:spPr bwMode="auto">
              <a:xfrm>
                <a:off x="7576" y="4550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8" name="Line 836"/>
              <p:cNvSpPr>
                <a:spLocks noChangeAspect="1" noChangeShapeType="1"/>
              </p:cNvSpPr>
              <p:nvPr/>
            </p:nvSpPr>
            <p:spPr bwMode="auto">
              <a:xfrm>
                <a:off x="7636" y="4550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9" name="Line 837"/>
              <p:cNvSpPr>
                <a:spLocks noChangeAspect="1" noChangeShapeType="1"/>
              </p:cNvSpPr>
              <p:nvPr/>
            </p:nvSpPr>
            <p:spPr bwMode="auto">
              <a:xfrm>
                <a:off x="7367" y="4567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0" name="Line 838"/>
              <p:cNvSpPr>
                <a:spLocks noChangeAspect="1" noChangeShapeType="1"/>
              </p:cNvSpPr>
              <p:nvPr/>
            </p:nvSpPr>
            <p:spPr bwMode="auto">
              <a:xfrm>
                <a:off x="7427" y="4567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1" name="Line 839"/>
              <p:cNvSpPr>
                <a:spLocks noChangeAspect="1" noChangeShapeType="1"/>
              </p:cNvSpPr>
              <p:nvPr/>
            </p:nvSpPr>
            <p:spPr bwMode="auto">
              <a:xfrm>
                <a:off x="7486" y="4567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2" name="Line 840"/>
              <p:cNvSpPr>
                <a:spLocks noChangeAspect="1" noChangeShapeType="1"/>
              </p:cNvSpPr>
              <p:nvPr/>
            </p:nvSpPr>
            <p:spPr bwMode="auto">
              <a:xfrm>
                <a:off x="7546" y="4567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3" name="Line 841"/>
              <p:cNvSpPr>
                <a:spLocks noChangeAspect="1" noChangeShapeType="1"/>
              </p:cNvSpPr>
              <p:nvPr/>
            </p:nvSpPr>
            <p:spPr bwMode="auto">
              <a:xfrm>
                <a:off x="7606" y="4567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4" name="Line 842"/>
              <p:cNvSpPr>
                <a:spLocks noChangeAspect="1" noChangeShapeType="1"/>
              </p:cNvSpPr>
              <p:nvPr/>
            </p:nvSpPr>
            <p:spPr bwMode="auto">
              <a:xfrm>
                <a:off x="7666" y="4567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5" name="Line 843"/>
              <p:cNvSpPr>
                <a:spLocks noChangeAspect="1" noChangeShapeType="1"/>
              </p:cNvSpPr>
              <p:nvPr/>
            </p:nvSpPr>
            <p:spPr bwMode="auto">
              <a:xfrm>
                <a:off x="7337" y="4584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6" name="Line 844"/>
              <p:cNvSpPr>
                <a:spLocks noChangeAspect="1" noChangeShapeType="1"/>
              </p:cNvSpPr>
              <p:nvPr/>
            </p:nvSpPr>
            <p:spPr bwMode="auto">
              <a:xfrm>
                <a:off x="7397" y="4584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7" name="Line 845"/>
              <p:cNvSpPr>
                <a:spLocks noChangeAspect="1" noChangeShapeType="1"/>
              </p:cNvSpPr>
              <p:nvPr/>
            </p:nvSpPr>
            <p:spPr bwMode="auto">
              <a:xfrm>
                <a:off x="7457" y="4584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8" name="Line 846"/>
              <p:cNvSpPr>
                <a:spLocks noChangeAspect="1" noChangeShapeType="1"/>
              </p:cNvSpPr>
              <p:nvPr/>
            </p:nvSpPr>
            <p:spPr bwMode="auto">
              <a:xfrm>
                <a:off x="7516" y="4584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9" name="Line 847"/>
              <p:cNvSpPr>
                <a:spLocks noChangeAspect="1" noChangeShapeType="1"/>
              </p:cNvSpPr>
              <p:nvPr/>
            </p:nvSpPr>
            <p:spPr bwMode="auto">
              <a:xfrm>
                <a:off x="7576" y="4584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0" name="Line 848"/>
              <p:cNvSpPr>
                <a:spLocks noChangeAspect="1" noChangeShapeType="1"/>
              </p:cNvSpPr>
              <p:nvPr/>
            </p:nvSpPr>
            <p:spPr bwMode="auto">
              <a:xfrm>
                <a:off x="7636" y="4584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1" name="Line 849"/>
              <p:cNvSpPr>
                <a:spLocks noChangeAspect="1" noChangeShapeType="1"/>
              </p:cNvSpPr>
              <p:nvPr/>
            </p:nvSpPr>
            <p:spPr bwMode="auto">
              <a:xfrm>
                <a:off x="7367" y="460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2" name="Line 850"/>
              <p:cNvSpPr>
                <a:spLocks noChangeAspect="1" noChangeShapeType="1"/>
              </p:cNvSpPr>
              <p:nvPr/>
            </p:nvSpPr>
            <p:spPr bwMode="auto">
              <a:xfrm>
                <a:off x="7427" y="460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3" name="Line 851"/>
              <p:cNvSpPr>
                <a:spLocks noChangeAspect="1" noChangeShapeType="1"/>
              </p:cNvSpPr>
              <p:nvPr/>
            </p:nvSpPr>
            <p:spPr bwMode="auto">
              <a:xfrm>
                <a:off x="7486" y="460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4" name="Line 852"/>
              <p:cNvSpPr>
                <a:spLocks noChangeAspect="1" noChangeShapeType="1"/>
              </p:cNvSpPr>
              <p:nvPr/>
            </p:nvSpPr>
            <p:spPr bwMode="auto">
              <a:xfrm>
                <a:off x="7546" y="460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5" name="Line 853"/>
              <p:cNvSpPr>
                <a:spLocks noChangeAspect="1" noChangeShapeType="1"/>
              </p:cNvSpPr>
              <p:nvPr/>
            </p:nvSpPr>
            <p:spPr bwMode="auto">
              <a:xfrm>
                <a:off x="7606" y="460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6" name="Line 854"/>
              <p:cNvSpPr>
                <a:spLocks noChangeAspect="1" noChangeShapeType="1"/>
              </p:cNvSpPr>
              <p:nvPr/>
            </p:nvSpPr>
            <p:spPr bwMode="auto">
              <a:xfrm>
                <a:off x="7666" y="4602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7" name="Line 855"/>
              <p:cNvSpPr>
                <a:spLocks noChangeAspect="1" noChangeShapeType="1"/>
              </p:cNvSpPr>
              <p:nvPr/>
            </p:nvSpPr>
            <p:spPr bwMode="auto">
              <a:xfrm>
                <a:off x="7397" y="461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8" name="Line 856"/>
              <p:cNvSpPr>
                <a:spLocks noChangeAspect="1" noChangeShapeType="1"/>
              </p:cNvSpPr>
              <p:nvPr/>
            </p:nvSpPr>
            <p:spPr bwMode="auto">
              <a:xfrm>
                <a:off x="7457" y="4619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9" name="Line 857"/>
              <p:cNvSpPr>
                <a:spLocks noChangeAspect="1" noChangeShapeType="1"/>
              </p:cNvSpPr>
              <p:nvPr/>
            </p:nvSpPr>
            <p:spPr bwMode="auto">
              <a:xfrm>
                <a:off x="7516" y="4619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0" name="Line 858"/>
              <p:cNvSpPr>
                <a:spLocks noChangeAspect="1" noChangeShapeType="1"/>
              </p:cNvSpPr>
              <p:nvPr/>
            </p:nvSpPr>
            <p:spPr bwMode="auto">
              <a:xfrm>
                <a:off x="7576" y="461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1" name="Line 859"/>
              <p:cNvSpPr>
                <a:spLocks noChangeAspect="1" noChangeShapeType="1"/>
              </p:cNvSpPr>
              <p:nvPr/>
            </p:nvSpPr>
            <p:spPr bwMode="auto">
              <a:xfrm>
                <a:off x="7636" y="461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2" name="Line 860"/>
              <p:cNvSpPr>
                <a:spLocks noChangeAspect="1" noChangeShapeType="1"/>
              </p:cNvSpPr>
              <p:nvPr/>
            </p:nvSpPr>
            <p:spPr bwMode="auto">
              <a:xfrm>
                <a:off x="7384" y="4636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3" name="Line 861"/>
              <p:cNvSpPr>
                <a:spLocks noChangeAspect="1" noChangeShapeType="1"/>
              </p:cNvSpPr>
              <p:nvPr/>
            </p:nvSpPr>
            <p:spPr bwMode="auto">
              <a:xfrm>
                <a:off x="7427" y="463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4" name="Line 862"/>
              <p:cNvSpPr>
                <a:spLocks noChangeAspect="1" noChangeShapeType="1"/>
              </p:cNvSpPr>
              <p:nvPr/>
            </p:nvSpPr>
            <p:spPr bwMode="auto">
              <a:xfrm>
                <a:off x="7486" y="463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5" name="Line 863"/>
              <p:cNvSpPr>
                <a:spLocks noChangeAspect="1" noChangeShapeType="1"/>
              </p:cNvSpPr>
              <p:nvPr/>
            </p:nvSpPr>
            <p:spPr bwMode="auto">
              <a:xfrm>
                <a:off x="7546" y="463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6" name="Line 864"/>
              <p:cNvSpPr>
                <a:spLocks noChangeAspect="1" noChangeShapeType="1"/>
              </p:cNvSpPr>
              <p:nvPr/>
            </p:nvSpPr>
            <p:spPr bwMode="auto">
              <a:xfrm>
                <a:off x="7606" y="4636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7" name="Line 865"/>
              <p:cNvSpPr>
                <a:spLocks noChangeAspect="1" noChangeShapeType="1"/>
              </p:cNvSpPr>
              <p:nvPr/>
            </p:nvSpPr>
            <p:spPr bwMode="auto">
              <a:xfrm>
                <a:off x="7397" y="465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8" name="Line 866"/>
              <p:cNvSpPr>
                <a:spLocks noChangeAspect="1" noChangeShapeType="1"/>
              </p:cNvSpPr>
              <p:nvPr/>
            </p:nvSpPr>
            <p:spPr bwMode="auto">
              <a:xfrm>
                <a:off x="7457" y="4653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9" name="Line 867"/>
              <p:cNvSpPr>
                <a:spLocks noChangeAspect="1" noChangeShapeType="1"/>
              </p:cNvSpPr>
              <p:nvPr/>
            </p:nvSpPr>
            <p:spPr bwMode="auto">
              <a:xfrm>
                <a:off x="7516" y="4653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0" name="Line 868"/>
              <p:cNvSpPr>
                <a:spLocks noChangeAspect="1" noChangeShapeType="1"/>
              </p:cNvSpPr>
              <p:nvPr/>
            </p:nvSpPr>
            <p:spPr bwMode="auto">
              <a:xfrm>
                <a:off x="7576" y="465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1" name="Line 869"/>
              <p:cNvSpPr>
                <a:spLocks noChangeAspect="1" noChangeShapeType="1"/>
              </p:cNvSpPr>
              <p:nvPr/>
            </p:nvSpPr>
            <p:spPr bwMode="auto">
              <a:xfrm>
                <a:off x="7427" y="467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2" name="Line 870"/>
              <p:cNvSpPr>
                <a:spLocks noChangeAspect="1" noChangeShapeType="1"/>
              </p:cNvSpPr>
              <p:nvPr/>
            </p:nvSpPr>
            <p:spPr bwMode="auto">
              <a:xfrm>
                <a:off x="7486" y="467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3" name="Line 871"/>
              <p:cNvSpPr>
                <a:spLocks noChangeAspect="1" noChangeShapeType="1"/>
              </p:cNvSpPr>
              <p:nvPr/>
            </p:nvSpPr>
            <p:spPr bwMode="auto">
              <a:xfrm>
                <a:off x="7546" y="467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4" name="Line 8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32" y="4576"/>
                <a:ext cx="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5" name="Line 8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87" y="4636"/>
                <a:ext cx="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6" name="Line 8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57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7" name="Line 8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32" y="4541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8" name="Line 8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17" y="465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9" name="Line 8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87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0" name="Line 8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57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1" name="Line 8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32" y="4507"/>
                <a:ext cx="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2" name="Line 8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47" y="4671"/>
                <a:ext cx="7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3" name="Line 8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17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4" name="Line 8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87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5" name="Line 8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57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6" name="Line 8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47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7" name="Line 8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17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8" name="Line 8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87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9" name="Line 8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76" y="465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0" name="Line 8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47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1" name="Line 8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17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2" name="Line 8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91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3" name="Line 8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06" y="4671"/>
                <a:ext cx="9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4" name="Line 8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76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5" name="Line 8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47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6" name="Line 8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17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7" name="Line 8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06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8" name="Line 8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76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9" name="Line 8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47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0" name="Line 8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37" y="4653"/>
                <a:ext cx="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1" name="Line 8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06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2" name="Line 9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76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3" name="Line 9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51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4" name="Line 9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66" y="4671"/>
                <a:ext cx="8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5" name="Line 9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37" y="4619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6" name="Line 9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06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7" name="Line 9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76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8" name="Line 9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66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9" name="Line 9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37" y="4584"/>
                <a:ext cx="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0" name="Line 9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06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1" name="Line 9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96" y="4653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2" name="Line 9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66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3" name="Line 9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37" y="4550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4" name="Line 9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11" y="4505"/>
                <a:ext cx="5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5" name="Line 9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96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6" name="Line 9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66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7" name="Line 9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37" y="4515"/>
                <a:ext cx="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8" name="Line 9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96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9" name="Line 9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66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0" name="Line 9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26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1" name="Line 9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96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2" name="Line 9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70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3" name="Line 9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26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4" name="Line 9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96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5" name="Line 9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56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6" name="Line 9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26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7" name="Line 9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56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8" name="Line 9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30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9" name="Line 9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56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0" name="Line 928"/>
              <p:cNvSpPr>
                <a:spLocks noChangeAspect="1" noChangeShapeType="1"/>
              </p:cNvSpPr>
              <p:nvPr/>
            </p:nvSpPr>
            <p:spPr bwMode="auto">
              <a:xfrm flipV="1">
                <a:off x="7332" y="4515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1" name="Line 929"/>
              <p:cNvSpPr>
                <a:spLocks noChangeAspect="1" noChangeShapeType="1"/>
              </p:cNvSpPr>
              <p:nvPr/>
            </p:nvSpPr>
            <p:spPr bwMode="auto">
              <a:xfrm flipV="1">
                <a:off x="7332" y="4550"/>
                <a:ext cx="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2" name="Line 930"/>
              <p:cNvSpPr>
                <a:spLocks noChangeAspect="1" noChangeShapeType="1"/>
              </p:cNvSpPr>
              <p:nvPr/>
            </p:nvSpPr>
            <p:spPr bwMode="auto">
              <a:xfrm flipV="1">
                <a:off x="7357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3" name="Line 931"/>
              <p:cNvSpPr>
                <a:spLocks noChangeAspect="1" noChangeShapeType="1"/>
              </p:cNvSpPr>
              <p:nvPr/>
            </p:nvSpPr>
            <p:spPr bwMode="auto">
              <a:xfrm flipV="1">
                <a:off x="7332" y="4584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4" name="Line 932"/>
              <p:cNvSpPr>
                <a:spLocks noChangeAspect="1" noChangeShapeType="1"/>
              </p:cNvSpPr>
              <p:nvPr/>
            </p:nvSpPr>
            <p:spPr bwMode="auto">
              <a:xfrm flipV="1">
                <a:off x="7357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5" name="Line 933"/>
              <p:cNvSpPr>
                <a:spLocks noChangeAspect="1" noChangeShapeType="1"/>
              </p:cNvSpPr>
              <p:nvPr/>
            </p:nvSpPr>
            <p:spPr bwMode="auto">
              <a:xfrm flipV="1">
                <a:off x="7357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6" name="Line 934"/>
              <p:cNvSpPr>
                <a:spLocks noChangeAspect="1" noChangeShapeType="1"/>
              </p:cNvSpPr>
              <p:nvPr/>
            </p:nvSpPr>
            <p:spPr bwMode="auto">
              <a:xfrm flipV="1">
                <a:off x="7387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7" name="Line 935"/>
              <p:cNvSpPr>
                <a:spLocks noChangeAspect="1" noChangeShapeType="1"/>
              </p:cNvSpPr>
              <p:nvPr/>
            </p:nvSpPr>
            <p:spPr bwMode="auto">
              <a:xfrm flipV="1">
                <a:off x="7358" y="4602"/>
                <a:ext cx="9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8" name="Line 936"/>
              <p:cNvSpPr>
                <a:spLocks noChangeAspect="1" noChangeShapeType="1"/>
              </p:cNvSpPr>
              <p:nvPr/>
            </p:nvSpPr>
            <p:spPr bwMode="auto">
              <a:xfrm flipV="1">
                <a:off x="7387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9" name="Line 937"/>
              <p:cNvSpPr>
                <a:spLocks noChangeAspect="1" noChangeShapeType="1"/>
              </p:cNvSpPr>
              <p:nvPr/>
            </p:nvSpPr>
            <p:spPr bwMode="auto">
              <a:xfrm flipV="1">
                <a:off x="7417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0" name="Line 938"/>
              <p:cNvSpPr>
                <a:spLocks noChangeAspect="1" noChangeShapeType="1"/>
              </p:cNvSpPr>
              <p:nvPr/>
            </p:nvSpPr>
            <p:spPr bwMode="auto">
              <a:xfrm flipV="1">
                <a:off x="7387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1" name="Line 939"/>
              <p:cNvSpPr>
                <a:spLocks noChangeAspect="1" noChangeShapeType="1"/>
              </p:cNvSpPr>
              <p:nvPr/>
            </p:nvSpPr>
            <p:spPr bwMode="auto">
              <a:xfrm flipV="1">
                <a:off x="7417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2" name="Line 940"/>
              <p:cNvSpPr>
                <a:spLocks noChangeAspect="1" noChangeShapeType="1"/>
              </p:cNvSpPr>
              <p:nvPr/>
            </p:nvSpPr>
            <p:spPr bwMode="auto">
              <a:xfrm flipV="1">
                <a:off x="7387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3" name="Line 941"/>
              <p:cNvSpPr>
                <a:spLocks noChangeAspect="1" noChangeShapeType="1"/>
              </p:cNvSpPr>
              <p:nvPr/>
            </p:nvSpPr>
            <p:spPr bwMode="auto">
              <a:xfrm flipV="1">
                <a:off x="7417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4" name="Line 942"/>
              <p:cNvSpPr>
                <a:spLocks noChangeAspect="1" noChangeShapeType="1"/>
              </p:cNvSpPr>
              <p:nvPr/>
            </p:nvSpPr>
            <p:spPr bwMode="auto">
              <a:xfrm flipV="1">
                <a:off x="7447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5" name="Line 943"/>
              <p:cNvSpPr>
                <a:spLocks noChangeAspect="1" noChangeShapeType="1"/>
              </p:cNvSpPr>
              <p:nvPr/>
            </p:nvSpPr>
            <p:spPr bwMode="auto">
              <a:xfrm flipV="1">
                <a:off x="7417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6" name="Line 944"/>
              <p:cNvSpPr>
                <a:spLocks noChangeAspect="1" noChangeShapeType="1"/>
              </p:cNvSpPr>
              <p:nvPr/>
            </p:nvSpPr>
            <p:spPr bwMode="auto">
              <a:xfrm flipV="1">
                <a:off x="7447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7" name="Line 945"/>
              <p:cNvSpPr>
                <a:spLocks noChangeAspect="1" noChangeShapeType="1"/>
              </p:cNvSpPr>
              <p:nvPr/>
            </p:nvSpPr>
            <p:spPr bwMode="auto">
              <a:xfrm flipV="1">
                <a:off x="7476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8" name="Line 946"/>
              <p:cNvSpPr>
                <a:spLocks noChangeAspect="1" noChangeShapeType="1"/>
              </p:cNvSpPr>
              <p:nvPr/>
            </p:nvSpPr>
            <p:spPr bwMode="auto">
              <a:xfrm flipV="1">
                <a:off x="7417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9" name="Line 947"/>
              <p:cNvSpPr>
                <a:spLocks noChangeAspect="1" noChangeShapeType="1"/>
              </p:cNvSpPr>
              <p:nvPr/>
            </p:nvSpPr>
            <p:spPr bwMode="auto">
              <a:xfrm flipV="1">
                <a:off x="7447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0" name="Line 948"/>
              <p:cNvSpPr>
                <a:spLocks noChangeAspect="1" noChangeShapeType="1"/>
              </p:cNvSpPr>
              <p:nvPr/>
            </p:nvSpPr>
            <p:spPr bwMode="auto">
              <a:xfrm flipV="1">
                <a:off x="7476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1" name="Line 949"/>
              <p:cNvSpPr>
                <a:spLocks noChangeAspect="1" noChangeShapeType="1"/>
              </p:cNvSpPr>
              <p:nvPr/>
            </p:nvSpPr>
            <p:spPr bwMode="auto">
              <a:xfrm flipV="1">
                <a:off x="7418" y="4671"/>
                <a:ext cx="9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2" name="Line 950"/>
              <p:cNvSpPr>
                <a:spLocks noChangeAspect="1" noChangeShapeType="1"/>
              </p:cNvSpPr>
              <p:nvPr/>
            </p:nvSpPr>
            <p:spPr bwMode="auto">
              <a:xfrm flipV="1">
                <a:off x="7447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3" name="Line 951"/>
              <p:cNvSpPr>
                <a:spLocks noChangeAspect="1" noChangeShapeType="1"/>
              </p:cNvSpPr>
              <p:nvPr/>
            </p:nvSpPr>
            <p:spPr bwMode="auto">
              <a:xfrm flipV="1">
                <a:off x="7476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4" name="Line 952"/>
              <p:cNvSpPr>
                <a:spLocks noChangeAspect="1" noChangeShapeType="1"/>
              </p:cNvSpPr>
              <p:nvPr/>
            </p:nvSpPr>
            <p:spPr bwMode="auto">
              <a:xfrm flipV="1">
                <a:off x="7506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5" name="Line 953"/>
              <p:cNvSpPr>
                <a:spLocks noChangeAspect="1" noChangeShapeType="1"/>
              </p:cNvSpPr>
              <p:nvPr/>
            </p:nvSpPr>
            <p:spPr bwMode="auto">
              <a:xfrm flipV="1">
                <a:off x="7447" y="465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6" name="Line 954"/>
              <p:cNvSpPr>
                <a:spLocks noChangeAspect="1" noChangeShapeType="1"/>
              </p:cNvSpPr>
              <p:nvPr/>
            </p:nvSpPr>
            <p:spPr bwMode="auto">
              <a:xfrm flipV="1">
                <a:off x="7476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7" name="Line 955"/>
              <p:cNvSpPr>
                <a:spLocks noChangeAspect="1" noChangeShapeType="1"/>
              </p:cNvSpPr>
              <p:nvPr/>
            </p:nvSpPr>
            <p:spPr bwMode="auto">
              <a:xfrm flipV="1">
                <a:off x="7506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8" name="Line 956"/>
              <p:cNvSpPr>
                <a:spLocks noChangeAspect="1" noChangeShapeType="1"/>
              </p:cNvSpPr>
              <p:nvPr/>
            </p:nvSpPr>
            <p:spPr bwMode="auto">
              <a:xfrm flipV="1">
                <a:off x="7537" y="4505"/>
                <a:ext cx="5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9" name="Line 957"/>
              <p:cNvSpPr>
                <a:spLocks noChangeAspect="1" noChangeShapeType="1"/>
              </p:cNvSpPr>
              <p:nvPr/>
            </p:nvSpPr>
            <p:spPr bwMode="auto">
              <a:xfrm flipV="1">
                <a:off x="7476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0" name="Line 958"/>
              <p:cNvSpPr>
                <a:spLocks noChangeAspect="1" noChangeShapeType="1"/>
              </p:cNvSpPr>
              <p:nvPr/>
            </p:nvSpPr>
            <p:spPr bwMode="auto">
              <a:xfrm flipV="1">
                <a:off x="7506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1" name="Line 959"/>
              <p:cNvSpPr>
                <a:spLocks noChangeAspect="1" noChangeShapeType="1"/>
              </p:cNvSpPr>
              <p:nvPr/>
            </p:nvSpPr>
            <p:spPr bwMode="auto">
              <a:xfrm flipV="1">
                <a:off x="7537" y="4533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2" name="Line 960"/>
              <p:cNvSpPr>
                <a:spLocks noChangeAspect="1" noChangeShapeType="1"/>
              </p:cNvSpPr>
              <p:nvPr/>
            </p:nvSpPr>
            <p:spPr bwMode="auto">
              <a:xfrm flipV="1">
                <a:off x="7479" y="4671"/>
                <a:ext cx="7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3" name="Line 961"/>
              <p:cNvSpPr>
                <a:spLocks noChangeAspect="1" noChangeShapeType="1"/>
              </p:cNvSpPr>
              <p:nvPr/>
            </p:nvSpPr>
            <p:spPr bwMode="auto">
              <a:xfrm flipV="1">
                <a:off x="7506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4" name="Line 962"/>
              <p:cNvSpPr>
                <a:spLocks noChangeAspect="1" noChangeShapeType="1"/>
              </p:cNvSpPr>
              <p:nvPr/>
            </p:nvSpPr>
            <p:spPr bwMode="auto">
              <a:xfrm flipV="1">
                <a:off x="7537" y="4567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5" name="Line 963"/>
              <p:cNvSpPr>
                <a:spLocks noChangeAspect="1" noChangeShapeType="1"/>
              </p:cNvSpPr>
              <p:nvPr/>
            </p:nvSpPr>
            <p:spPr bwMode="auto">
              <a:xfrm flipV="1">
                <a:off x="7566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6" name="Line 964"/>
              <p:cNvSpPr>
                <a:spLocks noChangeAspect="1" noChangeShapeType="1"/>
              </p:cNvSpPr>
              <p:nvPr/>
            </p:nvSpPr>
            <p:spPr bwMode="auto">
              <a:xfrm flipV="1">
                <a:off x="7506" y="465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7" name="Line 965"/>
              <p:cNvSpPr>
                <a:spLocks noChangeAspect="1" noChangeShapeType="1"/>
              </p:cNvSpPr>
              <p:nvPr/>
            </p:nvSpPr>
            <p:spPr bwMode="auto">
              <a:xfrm flipV="1">
                <a:off x="7537" y="4602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8" name="Line 966"/>
              <p:cNvSpPr>
                <a:spLocks noChangeAspect="1" noChangeShapeType="1"/>
              </p:cNvSpPr>
              <p:nvPr/>
            </p:nvSpPr>
            <p:spPr bwMode="auto">
              <a:xfrm flipV="1">
                <a:off x="7566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9" name="Line 967"/>
              <p:cNvSpPr>
                <a:spLocks noChangeAspect="1" noChangeShapeType="1"/>
              </p:cNvSpPr>
              <p:nvPr/>
            </p:nvSpPr>
            <p:spPr bwMode="auto">
              <a:xfrm flipV="1">
                <a:off x="7596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0" name="Line 968"/>
              <p:cNvSpPr>
                <a:spLocks noChangeAspect="1" noChangeShapeType="1"/>
              </p:cNvSpPr>
              <p:nvPr/>
            </p:nvSpPr>
            <p:spPr bwMode="auto">
              <a:xfrm flipV="1">
                <a:off x="7537" y="4636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1" name="Line 969"/>
              <p:cNvSpPr>
                <a:spLocks noChangeAspect="1" noChangeShapeType="1"/>
              </p:cNvSpPr>
              <p:nvPr/>
            </p:nvSpPr>
            <p:spPr bwMode="auto">
              <a:xfrm flipV="1">
                <a:off x="7566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2" name="Line 970"/>
              <p:cNvSpPr>
                <a:spLocks noChangeAspect="1" noChangeShapeType="1"/>
              </p:cNvSpPr>
              <p:nvPr/>
            </p:nvSpPr>
            <p:spPr bwMode="auto">
              <a:xfrm flipV="1">
                <a:off x="7596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3" name="Line 971"/>
              <p:cNvSpPr>
                <a:spLocks noChangeAspect="1" noChangeShapeType="1"/>
              </p:cNvSpPr>
              <p:nvPr/>
            </p:nvSpPr>
            <p:spPr bwMode="auto">
              <a:xfrm flipV="1">
                <a:off x="7538" y="4671"/>
                <a:ext cx="8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4" name="Line 972"/>
              <p:cNvSpPr>
                <a:spLocks noChangeAspect="1" noChangeShapeType="1"/>
              </p:cNvSpPr>
              <p:nvPr/>
            </p:nvSpPr>
            <p:spPr bwMode="auto">
              <a:xfrm flipV="1">
                <a:off x="7566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5" name="Line 973"/>
              <p:cNvSpPr>
                <a:spLocks noChangeAspect="1" noChangeShapeType="1"/>
              </p:cNvSpPr>
              <p:nvPr/>
            </p:nvSpPr>
            <p:spPr bwMode="auto">
              <a:xfrm flipV="1">
                <a:off x="7596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6" name="Line 974"/>
              <p:cNvSpPr>
                <a:spLocks noChangeAspect="1" noChangeShapeType="1"/>
              </p:cNvSpPr>
              <p:nvPr/>
            </p:nvSpPr>
            <p:spPr bwMode="auto">
              <a:xfrm flipV="1">
                <a:off x="7626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7" name="Line 975"/>
              <p:cNvSpPr>
                <a:spLocks noChangeAspect="1" noChangeShapeType="1"/>
              </p:cNvSpPr>
              <p:nvPr/>
            </p:nvSpPr>
            <p:spPr bwMode="auto">
              <a:xfrm flipV="1">
                <a:off x="7566" y="465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8" name="Line 976"/>
              <p:cNvSpPr>
                <a:spLocks noChangeAspect="1" noChangeShapeType="1"/>
              </p:cNvSpPr>
              <p:nvPr/>
            </p:nvSpPr>
            <p:spPr bwMode="auto">
              <a:xfrm flipV="1">
                <a:off x="7596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9" name="Line 977"/>
              <p:cNvSpPr>
                <a:spLocks noChangeAspect="1" noChangeShapeType="1"/>
              </p:cNvSpPr>
              <p:nvPr/>
            </p:nvSpPr>
            <p:spPr bwMode="auto">
              <a:xfrm flipV="1">
                <a:off x="7626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0" name="Line 978"/>
              <p:cNvSpPr>
                <a:spLocks noChangeAspect="1" noChangeShapeType="1"/>
              </p:cNvSpPr>
              <p:nvPr/>
            </p:nvSpPr>
            <p:spPr bwMode="auto">
              <a:xfrm flipV="1">
                <a:off x="7656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1" name="Line 979"/>
              <p:cNvSpPr>
                <a:spLocks noChangeAspect="1" noChangeShapeType="1"/>
              </p:cNvSpPr>
              <p:nvPr/>
            </p:nvSpPr>
            <p:spPr bwMode="auto">
              <a:xfrm flipV="1">
                <a:off x="7596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2" name="Line 980"/>
              <p:cNvSpPr>
                <a:spLocks noChangeAspect="1" noChangeShapeType="1"/>
              </p:cNvSpPr>
              <p:nvPr/>
            </p:nvSpPr>
            <p:spPr bwMode="auto">
              <a:xfrm flipV="1">
                <a:off x="7626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3" name="Line 981"/>
              <p:cNvSpPr>
                <a:spLocks noChangeAspect="1" noChangeShapeType="1"/>
              </p:cNvSpPr>
              <p:nvPr/>
            </p:nvSpPr>
            <p:spPr bwMode="auto">
              <a:xfrm flipV="1">
                <a:off x="7656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4" name="Line 982"/>
              <p:cNvSpPr>
                <a:spLocks noChangeAspect="1" noChangeShapeType="1"/>
              </p:cNvSpPr>
              <p:nvPr/>
            </p:nvSpPr>
            <p:spPr bwMode="auto">
              <a:xfrm flipV="1">
                <a:off x="7634" y="4619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5" name="Line 983"/>
              <p:cNvSpPr>
                <a:spLocks noChangeAspect="1" noChangeShapeType="1"/>
              </p:cNvSpPr>
              <p:nvPr/>
            </p:nvSpPr>
            <p:spPr bwMode="auto">
              <a:xfrm flipV="1">
                <a:off x="7656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6" name="Line 984"/>
              <p:cNvSpPr>
                <a:spLocks noChangeAspect="1" noChangeShapeType="1"/>
              </p:cNvSpPr>
              <p:nvPr/>
            </p:nvSpPr>
            <p:spPr bwMode="auto">
              <a:xfrm flipV="1">
                <a:off x="7662" y="4602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7" name="Freeform 985"/>
              <p:cNvSpPr>
                <a:spLocks noChangeAspect="1"/>
              </p:cNvSpPr>
              <p:nvPr/>
            </p:nvSpPr>
            <p:spPr bwMode="auto">
              <a:xfrm>
                <a:off x="7691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8"/>
                  </a:cxn>
                  <a:cxn ang="0">
                    <a:pos x="29" y="418"/>
                  </a:cxn>
                  <a:cxn ang="0">
                    <a:pos x="0" y="0"/>
                  </a:cxn>
                </a:cxnLst>
                <a:rect l="0" t="0" r="r" b="b"/>
                <a:pathLst>
                  <a:path w="29" h="418">
                    <a:moveTo>
                      <a:pt x="0" y="0"/>
                    </a:moveTo>
                    <a:lnTo>
                      <a:pt x="0" y="418"/>
                    </a:lnTo>
                    <a:lnTo>
                      <a:pt x="29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8" name="Freeform 986"/>
              <p:cNvSpPr>
                <a:spLocks noChangeAspect="1"/>
              </p:cNvSpPr>
              <p:nvPr/>
            </p:nvSpPr>
            <p:spPr bwMode="auto">
              <a:xfrm>
                <a:off x="7691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8"/>
                  </a:cxn>
                  <a:cxn ang="0">
                    <a:pos x="29" y="418"/>
                  </a:cxn>
                  <a:cxn ang="0">
                    <a:pos x="0" y="0"/>
                  </a:cxn>
                </a:cxnLst>
                <a:rect l="0" t="0" r="r" b="b"/>
                <a:pathLst>
                  <a:path w="29" h="418">
                    <a:moveTo>
                      <a:pt x="0" y="0"/>
                    </a:moveTo>
                    <a:lnTo>
                      <a:pt x="0" y="418"/>
                    </a:lnTo>
                    <a:lnTo>
                      <a:pt x="29" y="4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9" name="Freeform 987"/>
              <p:cNvSpPr>
                <a:spLocks noChangeAspect="1"/>
              </p:cNvSpPr>
              <p:nvPr/>
            </p:nvSpPr>
            <p:spPr bwMode="auto">
              <a:xfrm>
                <a:off x="7691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418"/>
                  </a:cxn>
                  <a:cxn ang="0">
                    <a:pos x="0" y="0"/>
                  </a:cxn>
                </a:cxnLst>
                <a:rect l="0" t="0" r="r" b="b"/>
                <a:pathLst>
                  <a:path w="29" h="418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0" name="Freeform 988"/>
              <p:cNvSpPr>
                <a:spLocks noChangeAspect="1"/>
              </p:cNvSpPr>
              <p:nvPr/>
            </p:nvSpPr>
            <p:spPr bwMode="auto">
              <a:xfrm>
                <a:off x="7691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418"/>
                  </a:cxn>
                  <a:cxn ang="0">
                    <a:pos x="0" y="0"/>
                  </a:cxn>
                </a:cxnLst>
                <a:rect l="0" t="0" r="r" b="b"/>
                <a:pathLst>
                  <a:path w="29" h="418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1" name="Freeform 989"/>
              <p:cNvSpPr>
                <a:spLocks noChangeAspect="1"/>
              </p:cNvSpPr>
              <p:nvPr/>
            </p:nvSpPr>
            <p:spPr bwMode="auto">
              <a:xfrm>
                <a:off x="7302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8"/>
                  </a:cxn>
                  <a:cxn ang="0">
                    <a:pos x="31" y="418"/>
                  </a:cxn>
                  <a:cxn ang="0">
                    <a:pos x="0" y="0"/>
                  </a:cxn>
                </a:cxnLst>
                <a:rect l="0" t="0" r="r" b="b"/>
                <a:pathLst>
                  <a:path w="31" h="418">
                    <a:moveTo>
                      <a:pt x="0" y="0"/>
                    </a:moveTo>
                    <a:lnTo>
                      <a:pt x="0" y="418"/>
                    </a:lnTo>
                    <a:lnTo>
                      <a:pt x="31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2" name="Freeform 990"/>
              <p:cNvSpPr>
                <a:spLocks noChangeAspect="1"/>
              </p:cNvSpPr>
              <p:nvPr/>
            </p:nvSpPr>
            <p:spPr bwMode="auto">
              <a:xfrm>
                <a:off x="7302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8"/>
                  </a:cxn>
                  <a:cxn ang="0">
                    <a:pos x="31" y="418"/>
                  </a:cxn>
                  <a:cxn ang="0">
                    <a:pos x="0" y="0"/>
                  </a:cxn>
                </a:cxnLst>
                <a:rect l="0" t="0" r="r" b="b"/>
                <a:pathLst>
                  <a:path w="31" h="418">
                    <a:moveTo>
                      <a:pt x="0" y="0"/>
                    </a:moveTo>
                    <a:lnTo>
                      <a:pt x="0" y="418"/>
                    </a:lnTo>
                    <a:lnTo>
                      <a:pt x="31" y="4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3" name="Freeform 991"/>
              <p:cNvSpPr>
                <a:spLocks noChangeAspect="1"/>
              </p:cNvSpPr>
              <p:nvPr/>
            </p:nvSpPr>
            <p:spPr bwMode="auto">
              <a:xfrm>
                <a:off x="7302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418"/>
                  </a:cxn>
                  <a:cxn ang="0">
                    <a:pos x="0" y="0"/>
                  </a:cxn>
                </a:cxnLst>
                <a:rect l="0" t="0" r="r" b="b"/>
                <a:pathLst>
                  <a:path w="31" h="418">
                    <a:moveTo>
                      <a:pt x="0" y="0"/>
                    </a:moveTo>
                    <a:lnTo>
                      <a:pt x="31" y="0"/>
                    </a:lnTo>
                    <a:lnTo>
                      <a:pt x="31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4" name="Freeform 992"/>
              <p:cNvSpPr>
                <a:spLocks noChangeAspect="1"/>
              </p:cNvSpPr>
              <p:nvPr/>
            </p:nvSpPr>
            <p:spPr bwMode="auto">
              <a:xfrm>
                <a:off x="7302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31" y="418"/>
                  </a:cxn>
                  <a:cxn ang="0">
                    <a:pos x="0" y="0"/>
                  </a:cxn>
                </a:cxnLst>
                <a:rect l="0" t="0" r="r" b="b"/>
                <a:pathLst>
                  <a:path w="31" h="418">
                    <a:moveTo>
                      <a:pt x="0" y="0"/>
                    </a:moveTo>
                    <a:lnTo>
                      <a:pt x="31" y="0"/>
                    </a:lnTo>
                    <a:lnTo>
                      <a:pt x="31" y="4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5" name="Freeform 993"/>
              <p:cNvSpPr>
                <a:spLocks noChangeAspect="1"/>
              </p:cNvSpPr>
              <p:nvPr/>
            </p:nvSpPr>
            <p:spPr bwMode="auto">
              <a:xfrm>
                <a:off x="7686" y="4624"/>
                <a:ext cx="15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"/>
                  </a:cxn>
                  <a:cxn ang="0">
                    <a:pos x="43" y="2"/>
                  </a:cxn>
                  <a:cxn ang="0">
                    <a:pos x="14" y="0"/>
                  </a:cxn>
                </a:cxnLst>
                <a:rect l="0" t="0" r="r" b="b"/>
                <a:pathLst>
                  <a:path w="43" h="2">
                    <a:moveTo>
                      <a:pt x="14" y="0"/>
                    </a:moveTo>
                    <a:lnTo>
                      <a:pt x="0" y="2"/>
                    </a:lnTo>
                    <a:lnTo>
                      <a:pt x="43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6" name="Freeform 994"/>
              <p:cNvSpPr>
                <a:spLocks noChangeAspect="1"/>
              </p:cNvSpPr>
              <p:nvPr/>
            </p:nvSpPr>
            <p:spPr bwMode="auto">
              <a:xfrm>
                <a:off x="7686" y="4624"/>
                <a:ext cx="15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"/>
                  </a:cxn>
                  <a:cxn ang="0">
                    <a:pos x="43" y="2"/>
                  </a:cxn>
                  <a:cxn ang="0">
                    <a:pos x="14" y="0"/>
                  </a:cxn>
                </a:cxnLst>
                <a:rect l="0" t="0" r="r" b="b"/>
                <a:pathLst>
                  <a:path w="43" h="2">
                    <a:moveTo>
                      <a:pt x="14" y="0"/>
                    </a:moveTo>
                    <a:lnTo>
                      <a:pt x="0" y="2"/>
                    </a:lnTo>
                    <a:lnTo>
                      <a:pt x="43" y="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7" name="Freeform 995"/>
              <p:cNvSpPr>
                <a:spLocks noChangeAspect="1"/>
              </p:cNvSpPr>
              <p:nvPr/>
            </p:nvSpPr>
            <p:spPr bwMode="auto">
              <a:xfrm>
                <a:off x="7691" y="4624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2"/>
                  </a:cxn>
                  <a:cxn ang="0">
                    <a:pos x="0" y="0"/>
                  </a:cxn>
                </a:cxnLst>
                <a:rect l="0" t="0" r="r" b="b"/>
                <a:pathLst>
                  <a:path w="29" h="2">
                    <a:moveTo>
                      <a:pt x="0" y="0"/>
                    </a:moveTo>
                    <a:lnTo>
                      <a:pt x="29" y="0"/>
                    </a:lnTo>
                    <a:lnTo>
                      <a:pt x="2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8" name="Freeform 996"/>
              <p:cNvSpPr>
                <a:spLocks noChangeAspect="1"/>
              </p:cNvSpPr>
              <p:nvPr/>
            </p:nvSpPr>
            <p:spPr bwMode="auto">
              <a:xfrm>
                <a:off x="7691" y="4624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2"/>
                  </a:cxn>
                  <a:cxn ang="0">
                    <a:pos x="0" y="0"/>
                  </a:cxn>
                </a:cxnLst>
                <a:rect l="0" t="0" r="r" b="b"/>
                <a:pathLst>
                  <a:path w="29" h="2">
                    <a:moveTo>
                      <a:pt x="0" y="0"/>
                    </a:moveTo>
                    <a:lnTo>
                      <a:pt x="29" y="0"/>
                    </a:lnTo>
                    <a:lnTo>
                      <a:pt x="2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9" name="Freeform 997"/>
              <p:cNvSpPr>
                <a:spLocks noChangeAspect="1"/>
              </p:cNvSpPr>
              <p:nvPr/>
            </p:nvSpPr>
            <p:spPr bwMode="auto">
              <a:xfrm>
                <a:off x="7302" y="4624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45" y="2"/>
                  </a:cxn>
                  <a:cxn ang="0">
                    <a:pos x="0" y="0"/>
                  </a:cxn>
                </a:cxnLst>
                <a:rect l="0" t="0" r="r" b="b"/>
                <a:pathLst>
                  <a:path w="45" h="2">
                    <a:moveTo>
                      <a:pt x="0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0" name="Freeform 998"/>
              <p:cNvSpPr>
                <a:spLocks noChangeAspect="1"/>
              </p:cNvSpPr>
              <p:nvPr/>
            </p:nvSpPr>
            <p:spPr bwMode="auto">
              <a:xfrm>
                <a:off x="7302" y="4624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45" y="2"/>
                  </a:cxn>
                  <a:cxn ang="0">
                    <a:pos x="0" y="0"/>
                  </a:cxn>
                </a:cxnLst>
                <a:rect l="0" t="0" r="r" b="b"/>
                <a:pathLst>
                  <a:path w="45" h="2">
                    <a:moveTo>
                      <a:pt x="0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1" name="Freeform 999"/>
              <p:cNvSpPr>
                <a:spLocks noChangeAspect="1"/>
              </p:cNvSpPr>
              <p:nvPr/>
            </p:nvSpPr>
            <p:spPr bwMode="auto">
              <a:xfrm>
                <a:off x="7302" y="4624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45" y="2"/>
                  </a:cxn>
                  <a:cxn ang="0">
                    <a:pos x="0" y="0"/>
                  </a:cxn>
                </a:cxnLst>
                <a:rect l="0" t="0" r="r" b="b"/>
                <a:pathLst>
                  <a:path w="45" h="2">
                    <a:moveTo>
                      <a:pt x="0" y="0"/>
                    </a:moveTo>
                    <a:lnTo>
                      <a:pt x="31" y="0"/>
                    </a:lnTo>
                    <a:lnTo>
                      <a:pt x="4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2" name="Freeform 1000"/>
              <p:cNvSpPr>
                <a:spLocks noChangeAspect="1"/>
              </p:cNvSpPr>
              <p:nvPr/>
            </p:nvSpPr>
            <p:spPr bwMode="auto">
              <a:xfrm>
                <a:off x="7302" y="4624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0"/>
                  </a:cxn>
                  <a:cxn ang="0">
                    <a:pos x="45" y="2"/>
                  </a:cxn>
                  <a:cxn ang="0">
                    <a:pos x="0" y="0"/>
                  </a:cxn>
                </a:cxnLst>
                <a:rect l="0" t="0" r="r" b="b"/>
                <a:pathLst>
                  <a:path w="45" h="2">
                    <a:moveTo>
                      <a:pt x="0" y="0"/>
                    </a:moveTo>
                    <a:lnTo>
                      <a:pt x="31" y="0"/>
                    </a:lnTo>
                    <a:lnTo>
                      <a:pt x="4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3" name="Freeform 1001"/>
              <p:cNvSpPr>
                <a:spLocks noChangeAspect="1"/>
              </p:cNvSpPr>
              <p:nvPr/>
            </p:nvSpPr>
            <p:spPr bwMode="auto">
              <a:xfrm>
                <a:off x="7682" y="4625"/>
                <a:ext cx="19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"/>
                  </a:cxn>
                  <a:cxn ang="0">
                    <a:pos x="56" y="1"/>
                  </a:cxn>
                  <a:cxn ang="0">
                    <a:pos x="13" y="0"/>
                  </a:cxn>
                </a:cxnLst>
                <a:rect l="0" t="0" r="r" b="b"/>
                <a:pathLst>
                  <a:path w="56" h="1">
                    <a:moveTo>
                      <a:pt x="13" y="0"/>
                    </a:moveTo>
                    <a:lnTo>
                      <a:pt x="0" y="1"/>
                    </a:lnTo>
                    <a:lnTo>
                      <a:pt x="56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4" name="Freeform 1002"/>
              <p:cNvSpPr>
                <a:spLocks noChangeAspect="1"/>
              </p:cNvSpPr>
              <p:nvPr/>
            </p:nvSpPr>
            <p:spPr bwMode="auto">
              <a:xfrm>
                <a:off x="7682" y="4625"/>
                <a:ext cx="19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"/>
                  </a:cxn>
                  <a:cxn ang="0">
                    <a:pos x="56" y="1"/>
                  </a:cxn>
                  <a:cxn ang="0">
                    <a:pos x="13" y="0"/>
                  </a:cxn>
                </a:cxnLst>
                <a:rect l="0" t="0" r="r" b="b"/>
                <a:pathLst>
                  <a:path w="56" h="1">
                    <a:moveTo>
                      <a:pt x="13" y="0"/>
                    </a:moveTo>
                    <a:lnTo>
                      <a:pt x="0" y="1"/>
                    </a:lnTo>
                    <a:lnTo>
                      <a:pt x="56" y="1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5" name="Freeform 1003"/>
              <p:cNvSpPr>
                <a:spLocks noChangeAspect="1"/>
              </p:cNvSpPr>
              <p:nvPr/>
            </p:nvSpPr>
            <p:spPr bwMode="auto">
              <a:xfrm>
                <a:off x="7686" y="4625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0"/>
                  </a:cxn>
                  <a:cxn ang="0">
                    <a:pos x="43" y="1"/>
                  </a:cxn>
                  <a:cxn ang="0">
                    <a:pos x="0" y="0"/>
                  </a:cxn>
                </a:cxnLst>
                <a:rect l="0" t="0" r="r" b="b"/>
                <a:pathLst>
                  <a:path w="43" h="1">
                    <a:moveTo>
                      <a:pt x="0" y="0"/>
                    </a:moveTo>
                    <a:lnTo>
                      <a:pt x="43" y="0"/>
                    </a:lnTo>
                    <a:lnTo>
                      <a:pt x="4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6" name="Freeform 1004"/>
              <p:cNvSpPr>
                <a:spLocks noChangeAspect="1"/>
              </p:cNvSpPr>
              <p:nvPr/>
            </p:nvSpPr>
            <p:spPr bwMode="auto">
              <a:xfrm>
                <a:off x="7686" y="4625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0"/>
                  </a:cxn>
                  <a:cxn ang="0">
                    <a:pos x="43" y="1"/>
                  </a:cxn>
                  <a:cxn ang="0">
                    <a:pos x="0" y="0"/>
                  </a:cxn>
                </a:cxnLst>
                <a:rect l="0" t="0" r="r" b="b"/>
                <a:pathLst>
                  <a:path w="43" h="1">
                    <a:moveTo>
                      <a:pt x="0" y="0"/>
                    </a:moveTo>
                    <a:lnTo>
                      <a:pt x="43" y="0"/>
                    </a:lnTo>
                    <a:lnTo>
                      <a:pt x="43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7" name="Freeform 1005"/>
              <p:cNvSpPr>
                <a:spLocks noChangeAspect="1"/>
              </p:cNvSpPr>
              <p:nvPr/>
            </p:nvSpPr>
            <p:spPr bwMode="auto">
              <a:xfrm>
                <a:off x="7302" y="4625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58" y="1"/>
                  </a:cxn>
                  <a:cxn ang="0">
                    <a:pos x="0" y="0"/>
                  </a:cxn>
                </a:cxnLst>
                <a:rect l="0" t="0" r="r" b="b"/>
                <a:pathLst>
                  <a:path w="58" h="1">
                    <a:moveTo>
                      <a:pt x="0" y="0"/>
                    </a:moveTo>
                    <a:lnTo>
                      <a:pt x="0" y="1"/>
                    </a:lnTo>
                    <a:lnTo>
                      <a:pt x="5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8" name="Freeform 1006"/>
              <p:cNvSpPr>
                <a:spLocks noChangeAspect="1"/>
              </p:cNvSpPr>
              <p:nvPr/>
            </p:nvSpPr>
            <p:spPr bwMode="auto">
              <a:xfrm>
                <a:off x="7302" y="4625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58" y="1"/>
                  </a:cxn>
                  <a:cxn ang="0">
                    <a:pos x="0" y="0"/>
                  </a:cxn>
                </a:cxnLst>
                <a:rect l="0" t="0" r="r" b="b"/>
                <a:pathLst>
                  <a:path w="58" h="1">
                    <a:moveTo>
                      <a:pt x="0" y="0"/>
                    </a:moveTo>
                    <a:lnTo>
                      <a:pt x="0" y="1"/>
                    </a:lnTo>
                    <a:lnTo>
                      <a:pt x="58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9" name="Freeform 1007"/>
              <p:cNvSpPr>
                <a:spLocks noChangeAspect="1"/>
              </p:cNvSpPr>
              <p:nvPr/>
            </p:nvSpPr>
            <p:spPr bwMode="auto">
              <a:xfrm>
                <a:off x="7302" y="4625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58" y="1"/>
                  </a:cxn>
                  <a:cxn ang="0">
                    <a:pos x="0" y="0"/>
                  </a:cxn>
                </a:cxnLst>
                <a:rect l="0" t="0" r="r" b="b"/>
                <a:pathLst>
                  <a:path w="58" h="1">
                    <a:moveTo>
                      <a:pt x="0" y="0"/>
                    </a:moveTo>
                    <a:lnTo>
                      <a:pt x="45" y="0"/>
                    </a:lnTo>
                    <a:lnTo>
                      <a:pt x="5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80" name="Group 1008"/>
            <p:cNvGrpSpPr>
              <a:grpSpLocks noChangeAspect="1"/>
            </p:cNvGrpSpPr>
            <p:nvPr/>
          </p:nvGrpSpPr>
          <p:grpSpPr bwMode="auto">
            <a:xfrm>
              <a:off x="7302" y="4625"/>
              <a:ext cx="399" cy="75"/>
              <a:chOff x="7302" y="4625"/>
              <a:chExt cx="399" cy="75"/>
            </a:xfrm>
          </p:grpSpPr>
          <p:sp>
            <p:nvSpPr>
              <p:cNvPr id="4081" name="Freeform 1009"/>
              <p:cNvSpPr>
                <a:spLocks noChangeAspect="1"/>
              </p:cNvSpPr>
              <p:nvPr/>
            </p:nvSpPr>
            <p:spPr bwMode="auto">
              <a:xfrm>
                <a:off x="7302" y="4625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0"/>
                  </a:cxn>
                  <a:cxn ang="0">
                    <a:pos x="58" y="1"/>
                  </a:cxn>
                  <a:cxn ang="0">
                    <a:pos x="0" y="0"/>
                  </a:cxn>
                </a:cxnLst>
                <a:rect l="0" t="0" r="r" b="b"/>
                <a:pathLst>
                  <a:path w="58" h="1">
                    <a:moveTo>
                      <a:pt x="0" y="0"/>
                    </a:moveTo>
                    <a:lnTo>
                      <a:pt x="45" y="0"/>
                    </a:lnTo>
                    <a:lnTo>
                      <a:pt x="58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2" name="Freeform 1010"/>
              <p:cNvSpPr>
                <a:spLocks noChangeAspect="1"/>
              </p:cNvSpPr>
              <p:nvPr/>
            </p:nvSpPr>
            <p:spPr bwMode="auto">
              <a:xfrm>
                <a:off x="7677" y="4625"/>
                <a:ext cx="24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"/>
                  </a:cxn>
                  <a:cxn ang="0">
                    <a:pos x="70" y="1"/>
                  </a:cxn>
                  <a:cxn ang="0">
                    <a:pos x="14" y="0"/>
                  </a:cxn>
                </a:cxnLst>
                <a:rect l="0" t="0" r="r" b="b"/>
                <a:pathLst>
                  <a:path w="70" h="1">
                    <a:moveTo>
                      <a:pt x="14" y="0"/>
                    </a:moveTo>
                    <a:lnTo>
                      <a:pt x="0" y="1"/>
                    </a:lnTo>
                    <a:lnTo>
                      <a:pt x="7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3" name="Freeform 1011"/>
              <p:cNvSpPr>
                <a:spLocks noChangeAspect="1"/>
              </p:cNvSpPr>
              <p:nvPr/>
            </p:nvSpPr>
            <p:spPr bwMode="auto">
              <a:xfrm>
                <a:off x="7677" y="4625"/>
                <a:ext cx="24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"/>
                  </a:cxn>
                  <a:cxn ang="0">
                    <a:pos x="70" y="1"/>
                  </a:cxn>
                  <a:cxn ang="0">
                    <a:pos x="14" y="0"/>
                  </a:cxn>
                </a:cxnLst>
                <a:rect l="0" t="0" r="r" b="b"/>
                <a:pathLst>
                  <a:path w="70" h="1">
                    <a:moveTo>
                      <a:pt x="14" y="0"/>
                    </a:moveTo>
                    <a:lnTo>
                      <a:pt x="0" y="1"/>
                    </a:lnTo>
                    <a:lnTo>
                      <a:pt x="70" y="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4" name="Freeform 1012"/>
              <p:cNvSpPr>
                <a:spLocks noChangeAspect="1"/>
              </p:cNvSpPr>
              <p:nvPr/>
            </p:nvSpPr>
            <p:spPr bwMode="auto">
              <a:xfrm>
                <a:off x="7682" y="4625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0"/>
                  </a:cxn>
                  <a:cxn ang="0">
                    <a:pos x="56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">
                    <a:moveTo>
                      <a:pt x="0" y="0"/>
                    </a:moveTo>
                    <a:lnTo>
                      <a:pt x="56" y="0"/>
                    </a:lnTo>
                    <a:lnTo>
                      <a:pt x="5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5" name="Freeform 1013"/>
              <p:cNvSpPr>
                <a:spLocks noChangeAspect="1"/>
              </p:cNvSpPr>
              <p:nvPr/>
            </p:nvSpPr>
            <p:spPr bwMode="auto">
              <a:xfrm>
                <a:off x="7682" y="4625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0"/>
                  </a:cxn>
                  <a:cxn ang="0">
                    <a:pos x="56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">
                    <a:moveTo>
                      <a:pt x="0" y="0"/>
                    </a:moveTo>
                    <a:lnTo>
                      <a:pt x="56" y="0"/>
                    </a:lnTo>
                    <a:lnTo>
                      <a:pt x="56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6" name="Freeform 1014"/>
              <p:cNvSpPr>
                <a:spLocks noChangeAspect="1"/>
              </p:cNvSpPr>
              <p:nvPr/>
            </p:nvSpPr>
            <p:spPr bwMode="auto">
              <a:xfrm>
                <a:off x="7302" y="4625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70" y="1"/>
                  </a:cxn>
                  <a:cxn ang="0">
                    <a:pos x="0" y="0"/>
                  </a:cxn>
                </a:cxnLst>
                <a:rect l="0" t="0" r="r" b="b"/>
                <a:pathLst>
                  <a:path w="70" h="1">
                    <a:moveTo>
                      <a:pt x="0" y="0"/>
                    </a:moveTo>
                    <a:lnTo>
                      <a:pt x="0" y="1"/>
                    </a:lnTo>
                    <a:lnTo>
                      <a:pt x="7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7" name="Freeform 1015"/>
              <p:cNvSpPr>
                <a:spLocks noChangeAspect="1"/>
              </p:cNvSpPr>
              <p:nvPr/>
            </p:nvSpPr>
            <p:spPr bwMode="auto">
              <a:xfrm>
                <a:off x="7302" y="4625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70" y="1"/>
                  </a:cxn>
                  <a:cxn ang="0">
                    <a:pos x="0" y="0"/>
                  </a:cxn>
                </a:cxnLst>
                <a:rect l="0" t="0" r="r" b="b"/>
                <a:pathLst>
                  <a:path w="70" h="1">
                    <a:moveTo>
                      <a:pt x="0" y="0"/>
                    </a:moveTo>
                    <a:lnTo>
                      <a:pt x="0" y="1"/>
                    </a:lnTo>
                    <a:lnTo>
                      <a:pt x="70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8" name="Freeform 1016"/>
              <p:cNvSpPr>
                <a:spLocks noChangeAspect="1"/>
              </p:cNvSpPr>
              <p:nvPr/>
            </p:nvSpPr>
            <p:spPr bwMode="auto">
              <a:xfrm>
                <a:off x="7302" y="4625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0"/>
                  </a:cxn>
                  <a:cxn ang="0">
                    <a:pos x="70" y="1"/>
                  </a:cxn>
                  <a:cxn ang="0">
                    <a:pos x="0" y="0"/>
                  </a:cxn>
                </a:cxnLst>
                <a:rect l="0" t="0" r="r" b="b"/>
                <a:pathLst>
                  <a:path w="70" h="1">
                    <a:moveTo>
                      <a:pt x="0" y="0"/>
                    </a:moveTo>
                    <a:lnTo>
                      <a:pt x="58" y="0"/>
                    </a:lnTo>
                    <a:lnTo>
                      <a:pt x="7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9" name="Freeform 1017"/>
              <p:cNvSpPr>
                <a:spLocks noChangeAspect="1"/>
              </p:cNvSpPr>
              <p:nvPr/>
            </p:nvSpPr>
            <p:spPr bwMode="auto">
              <a:xfrm>
                <a:off x="7302" y="4625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0"/>
                  </a:cxn>
                  <a:cxn ang="0">
                    <a:pos x="70" y="1"/>
                  </a:cxn>
                  <a:cxn ang="0">
                    <a:pos x="0" y="0"/>
                  </a:cxn>
                </a:cxnLst>
                <a:rect l="0" t="0" r="r" b="b"/>
                <a:pathLst>
                  <a:path w="70" h="1">
                    <a:moveTo>
                      <a:pt x="0" y="0"/>
                    </a:moveTo>
                    <a:lnTo>
                      <a:pt x="58" y="0"/>
                    </a:lnTo>
                    <a:lnTo>
                      <a:pt x="70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0" name="Freeform 1018"/>
              <p:cNvSpPr>
                <a:spLocks noChangeAspect="1"/>
              </p:cNvSpPr>
              <p:nvPr/>
            </p:nvSpPr>
            <p:spPr bwMode="auto">
              <a:xfrm>
                <a:off x="7673" y="4626"/>
                <a:ext cx="28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82" y="3"/>
                  </a:cxn>
                  <a:cxn ang="0">
                    <a:pos x="12" y="0"/>
                  </a:cxn>
                </a:cxnLst>
                <a:rect l="0" t="0" r="r" b="b"/>
                <a:pathLst>
                  <a:path w="82" h="3">
                    <a:moveTo>
                      <a:pt x="12" y="0"/>
                    </a:moveTo>
                    <a:lnTo>
                      <a:pt x="0" y="3"/>
                    </a:lnTo>
                    <a:lnTo>
                      <a:pt x="82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1" name="Freeform 1019"/>
              <p:cNvSpPr>
                <a:spLocks noChangeAspect="1"/>
              </p:cNvSpPr>
              <p:nvPr/>
            </p:nvSpPr>
            <p:spPr bwMode="auto">
              <a:xfrm>
                <a:off x="7673" y="4626"/>
                <a:ext cx="28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82" y="3"/>
                  </a:cxn>
                  <a:cxn ang="0">
                    <a:pos x="12" y="0"/>
                  </a:cxn>
                </a:cxnLst>
                <a:rect l="0" t="0" r="r" b="b"/>
                <a:pathLst>
                  <a:path w="82" h="3">
                    <a:moveTo>
                      <a:pt x="12" y="0"/>
                    </a:moveTo>
                    <a:lnTo>
                      <a:pt x="0" y="3"/>
                    </a:lnTo>
                    <a:lnTo>
                      <a:pt x="82" y="3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2" name="Freeform 1020"/>
              <p:cNvSpPr>
                <a:spLocks noChangeAspect="1"/>
              </p:cNvSpPr>
              <p:nvPr/>
            </p:nvSpPr>
            <p:spPr bwMode="auto">
              <a:xfrm>
                <a:off x="7677" y="4626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70" y="3"/>
                  </a:cxn>
                  <a:cxn ang="0">
                    <a:pos x="0" y="0"/>
                  </a:cxn>
                </a:cxnLst>
                <a:rect l="0" t="0" r="r" b="b"/>
                <a:pathLst>
                  <a:path w="70" h="3">
                    <a:moveTo>
                      <a:pt x="0" y="0"/>
                    </a:moveTo>
                    <a:lnTo>
                      <a:pt x="70" y="0"/>
                    </a:lnTo>
                    <a:lnTo>
                      <a:pt x="7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3" name="Freeform 1021"/>
              <p:cNvSpPr>
                <a:spLocks noChangeAspect="1"/>
              </p:cNvSpPr>
              <p:nvPr/>
            </p:nvSpPr>
            <p:spPr bwMode="auto">
              <a:xfrm>
                <a:off x="7677" y="4626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70" y="3"/>
                  </a:cxn>
                  <a:cxn ang="0">
                    <a:pos x="0" y="0"/>
                  </a:cxn>
                </a:cxnLst>
                <a:rect l="0" t="0" r="r" b="b"/>
                <a:pathLst>
                  <a:path w="70" h="3">
                    <a:moveTo>
                      <a:pt x="0" y="0"/>
                    </a:moveTo>
                    <a:lnTo>
                      <a:pt x="70" y="0"/>
                    </a:lnTo>
                    <a:lnTo>
                      <a:pt x="7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4" name="Freeform 1022"/>
              <p:cNvSpPr>
                <a:spLocks noChangeAspect="1"/>
              </p:cNvSpPr>
              <p:nvPr/>
            </p:nvSpPr>
            <p:spPr bwMode="auto">
              <a:xfrm>
                <a:off x="7302" y="4626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84" y="3"/>
                  </a:cxn>
                  <a:cxn ang="0">
                    <a:pos x="0" y="0"/>
                  </a:cxn>
                </a:cxnLst>
                <a:rect l="0" t="0" r="r" b="b"/>
                <a:pathLst>
                  <a:path w="84" h="3">
                    <a:moveTo>
                      <a:pt x="0" y="0"/>
                    </a:moveTo>
                    <a:lnTo>
                      <a:pt x="0" y="3"/>
                    </a:lnTo>
                    <a:lnTo>
                      <a:pt x="8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5" name="Freeform 1023"/>
              <p:cNvSpPr>
                <a:spLocks noChangeAspect="1"/>
              </p:cNvSpPr>
              <p:nvPr/>
            </p:nvSpPr>
            <p:spPr bwMode="auto">
              <a:xfrm>
                <a:off x="7302" y="4626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84" y="3"/>
                  </a:cxn>
                  <a:cxn ang="0">
                    <a:pos x="0" y="0"/>
                  </a:cxn>
                </a:cxnLst>
                <a:rect l="0" t="0" r="r" b="b"/>
                <a:pathLst>
                  <a:path w="84" h="3">
                    <a:moveTo>
                      <a:pt x="0" y="0"/>
                    </a:moveTo>
                    <a:lnTo>
                      <a:pt x="0" y="3"/>
                    </a:lnTo>
                    <a:lnTo>
                      <a:pt x="84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6" name="Freeform 1024"/>
              <p:cNvSpPr>
                <a:spLocks noChangeAspect="1"/>
              </p:cNvSpPr>
              <p:nvPr/>
            </p:nvSpPr>
            <p:spPr bwMode="auto">
              <a:xfrm>
                <a:off x="7302" y="4626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84" y="3"/>
                  </a:cxn>
                  <a:cxn ang="0">
                    <a:pos x="0" y="0"/>
                  </a:cxn>
                </a:cxnLst>
                <a:rect l="0" t="0" r="r" b="b"/>
                <a:pathLst>
                  <a:path w="84" h="3">
                    <a:moveTo>
                      <a:pt x="0" y="0"/>
                    </a:moveTo>
                    <a:lnTo>
                      <a:pt x="70" y="0"/>
                    </a:lnTo>
                    <a:lnTo>
                      <a:pt x="8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7" name="Freeform 1025"/>
              <p:cNvSpPr>
                <a:spLocks noChangeAspect="1"/>
              </p:cNvSpPr>
              <p:nvPr/>
            </p:nvSpPr>
            <p:spPr bwMode="auto">
              <a:xfrm>
                <a:off x="7302" y="4626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84" y="3"/>
                  </a:cxn>
                  <a:cxn ang="0">
                    <a:pos x="0" y="0"/>
                  </a:cxn>
                </a:cxnLst>
                <a:rect l="0" t="0" r="r" b="b"/>
                <a:pathLst>
                  <a:path w="84" h="3">
                    <a:moveTo>
                      <a:pt x="0" y="0"/>
                    </a:moveTo>
                    <a:lnTo>
                      <a:pt x="70" y="0"/>
                    </a:lnTo>
                    <a:lnTo>
                      <a:pt x="84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8" name="Freeform 1026"/>
              <p:cNvSpPr>
                <a:spLocks noChangeAspect="1"/>
              </p:cNvSpPr>
              <p:nvPr/>
            </p:nvSpPr>
            <p:spPr bwMode="auto">
              <a:xfrm>
                <a:off x="7669" y="4627"/>
                <a:ext cx="32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"/>
                  </a:cxn>
                  <a:cxn ang="0">
                    <a:pos x="95" y="3"/>
                  </a:cxn>
                  <a:cxn ang="0">
                    <a:pos x="13" y="0"/>
                  </a:cxn>
                </a:cxnLst>
                <a:rect l="0" t="0" r="r" b="b"/>
                <a:pathLst>
                  <a:path w="95" h="3">
                    <a:moveTo>
                      <a:pt x="13" y="0"/>
                    </a:moveTo>
                    <a:lnTo>
                      <a:pt x="0" y="3"/>
                    </a:lnTo>
                    <a:lnTo>
                      <a:pt x="95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9" name="Freeform 1027"/>
              <p:cNvSpPr>
                <a:spLocks noChangeAspect="1"/>
              </p:cNvSpPr>
              <p:nvPr/>
            </p:nvSpPr>
            <p:spPr bwMode="auto">
              <a:xfrm>
                <a:off x="7669" y="4627"/>
                <a:ext cx="32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"/>
                  </a:cxn>
                  <a:cxn ang="0">
                    <a:pos x="95" y="3"/>
                  </a:cxn>
                  <a:cxn ang="0">
                    <a:pos x="13" y="0"/>
                  </a:cxn>
                </a:cxnLst>
                <a:rect l="0" t="0" r="r" b="b"/>
                <a:pathLst>
                  <a:path w="95" h="3">
                    <a:moveTo>
                      <a:pt x="13" y="0"/>
                    </a:moveTo>
                    <a:lnTo>
                      <a:pt x="0" y="3"/>
                    </a:lnTo>
                    <a:lnTo>
                      <a:pt x="95" y="3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0" name="Freeform 1028"/>
              <p:cNvSpPr>
                <a:spLocks noChangeAspect="1"/>
              </p:cNvSpPr>
              <p:nvPr/>
            </p:nvSpPr>
            <p:spPr bwMode="auto">
              <a:xfrm>
                <a:off x="7673" y="4627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3"/>
                  </a:cxn>
                  <a:cxn ang="0">
                    <a:pos x="0" y="0"/>
                  </a:cxn>
                </a:cxnLst>
                <a:rect l="0" t="0" r="r" b="b"/>
                <a:pathLst>
                  <a:path w="82" h="3">
                    <a:moveTo>
                      <a:pt x="0" y="0"/>
                    </a:moveTo>
                    <a:lnTo>
                      <a:pt x="82" y="0"/>
                    </a:lnTo>
                    <a:lnTo>
                      <a:pt x="8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1" name="Freeform 1029"/>
              <p:cNvSpPr>
                <a:spLocks noChangeAspect="1"/>
              </p:cNvSpPr>
              <p:nvPr/>
            </p:nvSpPr>
            <p:spPr bwMode="auto">
              <a:xfrm>
                <a:off x="7673" y="4627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3"/>
                  </a:cxn>
                  <a:cxn ang="0">
                    <a:pos x="0" y="0"/>
                  </a:cxn>
                </a:cxnLst>
                <a:rect l="0" t="0" r="r" b="b"/>
                <a:pathLst>
                  <a:path w="82" h="3">
                    <a:moveTo>
                      <a:pt x="0" y="0"/>
                    </a:moveTo>
                    <a:lnTo>
                      <a:pt x="82" y="0"/>
                    </a:lnTo>
                    <a:lnTo>
                      <a:pt x="82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Freeform 1030"/>
              <p:cNvSpPr>
                <a:spLocks noChangeAspect="1"/>
              </p:cNvSpPr>
              <p:nvPr/>
            </p:nvSpPr>
            <p:spPr bwMode="auto">
              <a:xfrm>
                <a:off x="7302" y="4627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97" y="3"/>
                  </a:cxn>
                  <a:cxn ang="0">
                    <a:pos x="0" y="0"/>
                  </a:cxn>
                </a:cxnLst>
                <a:rect l="0" t="0" r="r" b="b"/>
                <a:pathLst>
                  <a:path w="97" h="3">
                    <a:moveTo>
                      <a:pt x="0" y="0"/>
                    </a:moveTo>
                    <a:lnTo>
                      <a:pt x="0" y="3"/>
                    </a:lnTo>
                    <a:lnTo>
                      <a:pt x="9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Freeform 1031"/>
              <p:cNvSpPr>
                <a:spLocks noChangeAspect="1"/>
              </p:cNvSpPr>
              <p:nvPr/>
            </p:nvSpPr>
            <p:spPr bwMode="auto">
              <a:xfrm>
                <a:off x="7302" y="4627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97" y="3"/>
                  </a:cxn>
                  <a:cxn ang="0">
                    <a:pos x="0" y="0"/>
                  </a:cxn>
                </a:cxnLst>
                <a:rect l="0" t="0" r="r" b="b"/>
                <a:pathLst>
                  <a:path w="97" h="3">
                    <a:moveTo>
                      <a:pt x="0" y="0"/>
                    </a:moveTo>
                    <a:lnTo>
                      <a:pt x="0" y="3"/>
                    </a:lnTo>
                    <a:lnTo>
                      <a:pt x="97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Freeform 1032"/>
              <p:cNvSpPr>
                <a:spLocks noChangeAspect="1"/>
              </p:cNvSpPr>
              <p:nvPr/>
            </p:nvSpPr>
            <p:spPr bwMode="auto">
              <a:xfrm>
                <a:off x="7302" y="4627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97" y="3"/>
                  </a:cxn>
                  <a:cxn ang="0">
                    <a:pos x="0" y="0"/>
                  </a:cxn>
                </a:cxnLst>
                <a:rect l="0" t="0" r="r" b="b"/>
                <a:pathLst>
                  <a:path w="97" h="3">
                    <a:moveTo>
                      <a:pt x="0" y="0"/>
                    </a:moveTo>
                    <a:lnTo>
                      <a:pt x="84" y="0"/>
                    </a:lnTo>
                    <a:lnTo>
                      <a:pt x="9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Freeform 1033"/>
              <p:cNvSpPr>
                <a:spLocks noChangeAspect="1"/>
              </p:cNvSpPr>
              <p:nvPr/>
            </p:nvSpPr>
            <p:spPr bwMode="auto">
              <a:xfrm>
                <a:off x="7302" y="4627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97" y="3"/>
                  </a:cxn>
                  <a:cxn ang="0">
                    <a:pos x="0" y="0"/>
                  </a:cxn>
                </a:cxnLst>
                <a:rect l="0" t="0" r="r" b="b"/>
                <a:pathLst>
                  <a:path w="97" h="3">
                    <a:moveTo>
                      <a:pt x="0" y="0"/>
                    </a:moveTo>
                    <a:lnTo>
                      <a:pt x="84" y="0"/>
                    </a:lnTo>
                    <a:lnTo>
                      <a:pt x="97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Freeform 1034"/>
              <p:cNvSpPr>
                <a:spLocks noChangeAspect="1"/>
              </p:cNvSpPr>
              <p:nvPr/>
            </p:nvSpPr>
            <p:spPr bwMode="auto">
              <a:xfrm>
                <a:off x="7664" y="4628"/>
                <a:ext cx="37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4"/>
                  </a:cxn>
                  <a:cxn ang="0">
                    <a:pos x="109" y="4"/>
                  </a:cxn>
                  <a:cxn ang="0">
                    <a:pos x="14" y="0"/>
                  </a:cxn>
                </a:cxnLst>
                <a:rect l="0" t="0" r="r" b="b"/>
                <a:pathLst>
                  <a:path w="109" h="4">
                    <a:moveTo>
                      <a:pt x="14" y="0"/>
                    </a:moveTo>
                    <a:lnTo>
                      <a:pt x="0" y="4"/>
                    </a:lnTo>
                    <a:lnTo>
                      <a:pt x="109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Freeform 1035"/>
              <p:cNvSpPr>
                <a:spLocks noChangeAspect="1"/>
              </p:cNvSpPr>
              <p:nvPr/>
            </p:nvSpPr>
            <p:spPr bwMode="auto">
              <a:xfrm>
                <a:off x="7664" y="4628"/>
                <a:ext cx="37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4"/>
                  </a:cxn>
                  <a:cxn ang="0">
                    <a:pos x="109" y="4"/>
                  </a:cxn>
                  <a:cxn ang="0">
                    <a:pos x="14" y="0"/>
                  </a:cxn>
                </a:cxnLst>
                <a:rect l="0" t="0" r="r" b="b"/>
                <a:pathLst>
                  <a:path w="109" h="4">
                    <a:moveTo>
                      <a:pt x="14" y="0"/>
                    </a:moveTo>
                    <a:lnTo>
                      <a:pt x="0" y="4"/>
                    </a:lnTo>
                    <a:lnTo>
                      <a:pt x="109" y="4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Freeform 1036"/>
              <p:cNvSpPr>
                <a:spLocks noChangeAspect="1"/>
              </p:cNvSpPr>
              <p:nvPr/>
            </p:nvSpPr>
            <p:spPr bwMode="auto">
              <a:xfrm>
                <a:off x="7669" y="4628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4"/>
                  </a:cxn>
                  <a:cxn ang="0">
                    <a:pos x="0" y="0"/>
                  </a:cxn>
                </a:cxnLst>
                <a:rect l="0" t="0" r="r" b="b"/>
                <a:pathLst>
                  <a:path w="95" h="4">
                    <a:moveTo>
                      <a:pt x="0" y="0"/>
                    </a:moveTo>
                    <a:lnTo>
                      <a:pt x="95" y="0"/>
                    </a:lnTo>
                    <a:lnTo>
                      <a:pt x="9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9" name="Freeform 1037"/>
              <p:cNvSpPr>
                <a:spLocks noChangeAspect="1"/>
              </p:cNvSpPr>
              <p:nvPr/>
            </p:nvSpPr>
            <p:spPr bwMode="auto">
              <a:xfrm>
                <a:off x="7669" y="4628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4"/>
                  </a:cxn>
                  <a:cxn ang="0">
                    <a:pos x="0" y="0"/>
                  </a:cxn>
                </a:cxnLst>
                <a:rect l="0" t="0" r="r" b="b"/>
                <a:pathLst>
                  <a:path w="95" h="4">
                    <a:moveTo>
                      <a:pt x="0" y="0"/>
                    </a:moveTo>
                    <a:lnTo>
                      <a:pt x="95" y="0"/>
                    </a:lnTo>
                    <a:lnTo>
                      <a:pt x="95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0" name="Freeform 1038"/>
              <p:cNvSpPr>
                <a:spLocks noChangeAspect="1"/>
              </p:cNvSpPr>
              <p:nvPr/>
            </p:nvSpPr>
            <p:spPr bwMode="auto">
              <a:xfrm>
                <a:off x="7302" y="4628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09" y="4"/>
                  </a:cxn>
                  <a:cxn ang="0">
                    <a:pos x="0" y="0"/>
                  </a:cxn>
                </a:cxnLst>
                <a:rect l="0" t="0" r="r" b="b"/>
                <a:pathLst>
                  <a:path w="109" h="4">
                    <a:moveTo>
                      <a:pt x="0" y="0"/>
                    </a:moveTo>
                    <a:lnTo>
                      <a:pt x="0" y="4"/>
                    </a:lnTo>
                    <a:lnTo>
                      <a:pt x="10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1" name="Freeform 1039"/>
              <p:cNvSpPr>
                <a:spLocks noChangeAspect="1"/>
              </p:cNvSpPr>
              <p:nvPr/>
            </p:nvSpPr>
            <p:spPr bwMode="auto">
              <a:xfrm>
                <a:off x="7302" y="4628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09" y="4"/>
                  </a:cxn>
                  <a:cxn ang="0">
                    <a:pos x="0" y="0"/>
                  </a:cxn>
                </a:cxnLst>
                <a:rect l="0" t="0" r="r" b="b"/>
                <a:pathLst>
                  <a:path w="109" h="4">
                    <a:moveTo>
                      <a:pt x="0" y="0"/>
                    </a:moveTo>
                    <a:lnTo>
                      <a:pt x="0" y="4"/>
                    </a:lnTo>
                    <a:lnTo>
                      <a:pt x="109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2" name="Freeform 1040"/>
              <p:cNvSpPr>
                <a:spLocks noChangeAspect="1"/>
              </p:cNvSpPr>
              <p:nvPr/>
            </p:nvSpPr>
            <p:spPr bwMode="auto">
              <a:xfrm>
                <a:off x="7302" y="4628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0"/>
                  </a:cxn>
                  <a:cxn ang="0">
                    <a:pos x="109" y="4"/>
                  </a:cxn>
                  <a:cxn ang="0">
                    <a:pos x="0" y="0"/>
                  </a:cxn>
                </a:cxnLst>
                <a:rect l="0" t="0" r="r" b="b"/>
                <a:pathLst>
                  <a:path w="109" h="4">
                    <a:moveTo>
                      <a:pt x="0" y="0"/>
                    </a:moveTo>
                    <a:lnTo>
                      <a:pt x="97" y="0"/>
                    </a:lnTo>
                    <a:lnTo>
                      <a:pt x="10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3" name="Freeform 1041"/>
              <p:cNvSpPr>
                <a:spLocks noChangeAspect="1"/>
              </p:cNvSpPr>
              <p:nvPr/>
            </p:nvSpPr>
            <p:spPr bwMode="auto">
              <a:xfrm>
                <a:off x="7302" y="4628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0"/>
                  </a:cxn>
                  <a:cxn ang="0">
                    <a:pos x="109" y="4"/>
                  </a:cxn>
                  <a:cxn ang="0">
                    <a:pos x="0" y="0"/>
                  </a:cxn>
                </a:cxnLst>
                <a:rect l="0" t="0" r="r" b="b"/>
                <a:pathLst>
                  <a:path w="109" h="4">
                    <a:moveTo>
                      <a:pt x="0" y="0"/>
                    </a:moveTo>
                    <a:lnTo>
                      <a:pt x="97" y="0"/>
                    </a:lnTo>
                    <a:lnTo>
                      <a:pt x="109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4" name="Freeform 1042"/>
              <p:cNvSpPr>
                <a:spLocks noChangeAspect="1"/>
              </p:cNvSpPr>
              <p:nvPr/>
            </p:nvSpPr>
            <p:spPr bwMode="auto">
              <a:xfrm>
                <a:off x="7660" y="4629"/>
                <a:ext cx="41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5"/>
                  </a:cxn>
                  <a:cxn ang="0">
                    <a:pos x="121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">
                    <a:moveTo>
                      <a:pt x="12" y="0"/>
                    </a:moveTo>
                    <a:lnTo>
                      <a:pt x="0" y="5"/>
                    </a:lnTo>
                    <a:lnTo>
                      <a:pt x="121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5" name="Freeform 1043"/>
              <p:cNvSpPr>
                <a:spLocks noChangeAspect="1"/>
              </p:cNvSpPr>
              <p:nvPr/>
            </p:nvSpPr>
            <p:spPr bwMode="auto">
              <a:xfrm>
                <a:off x="7660" y="4629"/>
                <a:ext cx="41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5"/>
                  </a:cxn>
                  <a:cxn ang="0">
                    <a:pos x="121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">
                    <a:moveTo>
                      <a:pt x="12" y="0"/>
                    </a:moveTo>
                    <a:lnTo>
                      <a:pt x="0" y="5"/>
                    </a:lnTo>
                    <a:lnTo>
                      <a:pt x="121" y="5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6" name="Freeform 1044"/>
              <p:cNvSpPr>
                <a:spLocks noChangeAspect="1"/>
              </p:cNvSpPr>
              <p:nvPr/>
            </p:nvSpPr>
            <p:spPr bwMode="auto">
              <a:xfrm>
                <a:off x="7664" y="4629"/>
                <a:ext cx="3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5"/>
                  </a:cxn>
                  <a:cxn ang="0">
                    <a:pos x="0" y="0"/>
                  </a:cxn>
                </a:cxnLst>
                <a:rect l="0" t="0" r="r" b="b"/>
                <a:pathLst>
                  <a:path w="109" h="5">
                    <a:moveTo>
                      <a:pt x="0" y="0"/>
                    </a:moveTo>
                    <a:lnTo>
                      <a:pt x="109" y="0"/>
                    </a:lnTo>
                    <a:lnTo>
                      <a:pt x="10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7" name="Freeform 1045"/>
              <p:cNvSpPr>
                <a:spLocks noChangeAspect="1"/>
              </p:cNvSpPr>
              <p:nvPr/>
            </p:nvSpPr>
            <p:spPr bwMode="auto">
              <a:xfrm>
                <a:off x="7664" y="4629"/>
                <a:ext cx="3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5"/>
                  </a:cxn>
                  <a:cxn ang="0">
                    <a:pos x="0" y="0"/>
                  </a:cxn>
                </a:cxnLst>
                <a:rect l="0" t="0" r="r" b="b"/>
                <a:pathLst>
                  <a:path w="109" h="5">
                    <a:moveTo>
                      <a:pt x="0" y="0"/>
                    </a:moveTo>
                    <a:lnTo>
                      <a:pt x="109" y="0"/>
                    </a:lnTo>
                    <a:lnTo>
                      <a:pt x="109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8" name="Freeform 1046"/>
              <p:cNvSpPr>
                <a:spLocks noChangeAspect="1"/>
              </p:cNvSpPr>
              <p:nvPr/>
            </p:nvSpPr>
            <p:spPr bwMode="auto">
              <a:xfrm>
                <a:off x="7302" y="4629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23" y="5"/>
                  </a:cxn>
                  <a:cxn ang="0">
                    <a:pos x="0" y="0"/>
                  </a:cxn>
                </a:cxnLst>
                <a:rect l="0" t="0" r="r" b="b"/>
                <a:pathLst>
                  <a:path w="123" h="5">
                    <a:moveTo>
                      <a:pt x="0" y="0"/>
                    </a:moveTo>
                    <a:lnTo>
                      <a:pt x="0" y="5"/>
                    </a:lnTo>
                    <a:lnTo>
                      <a:pt x="1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9" name="Freeform 1047"/>
              <p:cNvSpPr>
                <a:spLocks noChangeAspect="1"/>
              </p:cNvSpPr>
              <p:nvPr/>
            </p:nvSpPr>
            <p:spPr bwMode="auto">
              <a:xfrm>
                <a:off x="7302" y="4629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23" y="5"/>
                  </a:cxn>
                  <a:cxn ang="0">
                    <a:pos x="0" y="0"/>
                  </a:cxn>
                </a:cxnLst>
                <a:rect l="0" t="0" r="r" b="b"/>
                <a:pathLst>
                  <a:path w="123" h="5">
                    <a:moveTo>
                      <a:pt x="0" y="0"/>
                    </a:moveTo>
                    <a:lnTo>
                      <a:pt x="0" y="5"/>
                    </a:lnTo>
                    <a:lnTo>
                      <a:pt x="123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0" name="Freeform 1048"/>
              <p:cNvSpPr>
                <a:spLocks noChangeAspect="1"/>
              </p:cNvSpPr>
              <p:nvPr/>
            </p:nvSpPr>
            <p:spPr bwMode="auto">
              <a:xfrm>
                <a:off x="7302" y="4629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23" y="5"/>
                  </a:cxn>
                  <a:cxn ang="0">
                    <a:pos x="0" y="0"/>
                  </a:cxn>
                </a:cxnLst>
                <a:rect l="0" t="0" r="r" b="b"/>
                <a:pathLst>
                  <a:path w="123" h="5">
                    <a:moveTo>
                      <a:pt x="0" y="0"/>
                    </a:moveTo>
                    <a:lnTo>
                      <a:pt x="109" y="0"/>
                    </a:lnTo>
                    <a:lnTo>
                      <a:pt x="1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1" name="Freeform 1049"/>
              <p:cNvSpPr>
                <a:spLocks noChangeAspect="1"/>
              </p:cNvSpPr>
              <p:nvPr/>
            </p:nvSpPr>
            <p:spPr bwMode="auto">
              <a:xfrm>
                <a:off x="7302" y="4629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23" y="5"/>
                  </a:cxn>
                  <a:cxn ang="0">
                    <a:pos x="0" y="0"/>
                  </a:cxn>
                </a:cxnLst>
                <a:rect l="0" t="0" r="r" b="b"/>
                <a:pathLst>
                  <a:path w="123" h="5">
                    <a:moveTo>
                      <a:pt x="0" y="0"/>
                    </a:moveTo>
                    <a:lnTo>
                      <a:pt x="109" y="0"/>
                    </a:lnTo>
                    <a:lnTo>
                      <a:pt x="123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2" name="Freeform 1050"/>
              <p:cNvSpPr>
                <a:spLocks noChangeAspect="1"/>
              </p:cNvSpPr>
              <p:nvPr/>
            </p:nvSpPr>
            <p:spPr bwMode="auto">
              <a:xfrm>
                <a:off x="7656" y="4631"/>
                <a:ext cx="45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"/>
                  </a:cxn>
                  <a:cxn ang="0">
                    <a:pos x="133" y="6"/>
                  </a:cxn>
                  <a:cxn ang="0">
                    <a:pos x="12" y="0"/>
                  </a:cxn>
                </a:cxnLst>
                <a:rect l="0" t="0" r="r" b="b"/>
                <a:pathLst>
                  <a:path w="133" h="6">
                    <a:moveTo>
                      <a:pt x="12" y="0"/>
                    </a:moveTo>
                    <a:lnTo>
                      <a:pt x="0" y="6"/>
                    </a:lnTo>
                    <a:lnTo>
                      <a:pt x="133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3" name="Freeform 1051"/>
              <p:cNvSpPr>
                <a:spLocks noChangeAspect="1"/>
              </p:cNvSpPr>
              <p:nvPr/>
            </p:nvSpPr>
            <p:spPr bwMode="auto">
              <a:xfrm>
                <a:off x="7656" y="4631"/>
                <a:ext cx="45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"/>
                  </a:cxn>
                  <a:cxn ang="0">
                    <a:pos x="133" y="6"/>
                  </a:cxn>
                  <a:cxn ang="0">
                    <a:pos x="12" y="0"/>
                  </a:cxn>
                </a:cxnLst>
                <a:rect l="0" t="0" r="r" b="b"/>
                <a:pathLst>
                  <a:path w="133" h="6">
                    <a:moveTo>
                      <a:pt x="12" y="0"/>
                    </a:moveTo>
                    <a:lnTo>
                      <a:pt x="0" y="6"/>
                    </a:lnTo>
                    <a:lnTo>
                      <a:pt x="133" y="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4" name="Freeform 1052"/>
              <p:cNvSpPr>
                <a:spLocks noChangeAspect="1"/>
              </p:cNvSpPr>
              <p:nvPr/>
            </p:nvSpPr>
            <p:spPr bwMode="auto">
              <a:xfrm>
                <a:off x="7660" y="4631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6"/>
                  </a:cxn>
                  <a:cxn ang="0">
                    <a:pos x="0" y="0"/>
                  </a:cxn>
                </a:cxnLst>
                <a:rect l="0" t="0" r="r" b="b"/>
                <a:pathLst>
                  <a:path w="121" h="6">
                    <a:moveTo>
                      <a:pt x="0" y="0"/>
                    </a:moveTo>
                    <a:lnTo>
                      <a:pt x="121" y="0"/>
                    </a:lnTo>
                    <a:lnTo>
                      <a:pt x="12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5" name="Freeform 1053"/>
              <p:cNvSpPr>
                <a:spLocks noChangeAspect="1"/>
              </p:cNvSpPr>
              <p:nvPr/>
            </p:nvSpPr>
            <p:spPr bwMode="auto">
              <a:xfrm>
                <a:off x="7660" y="4631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6"/>
                  </a:cxn>
                  <a:cxn ang="0">
                    <a:pos x="0" y="0"/>
                  </a:cxn>
                </a:cxnLst>
                <a:rect l="0" t="0" r="r" b="b"/>
                <a:pathLst>
                  <a:path w="121" h="6">
                    <a:moveTo>
                      <a:pt x="0" y="0"/>
                    </a:moveTo>
                    <a:lnTo>
                      <a:pt x="121" y="0"/>
                    </a:lnTo>
                    <a:lnTo>
                      <a:pt x="121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6" name="Freeform 1054"/>
              <p:cNvSpPr>
                <a:spLocks noChangeAspect="1"/>
              </p:cNvSpPr>
              <p:nvPr/>
            </p:nvSpPr>
            <p:spPr bwMode="auto">
              <a:xfrm>
                <a:off x="7302" y="463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5" y="6"/>
                  </a:cxn>
                  <a:cxn ang="0">
                    <a:pos x="0" y="0"/>
                  </a:cxn>
                </a:cxnLst>
                <a:rect l="0" t="0" r="r" b="b"/>
                <a:pathLst>
                  <a:path w="135" h="6">
                    <a:moveTo>
                      <a:pt x="0" y="0"/>
                    </a:moveTo>
                    <a:lnTo>
                      <a:pt x="0" y="6"/>
                    </a:lnTo>
                    <a:lnTo>
                      <a:pt x="13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7" name="Freeform 1055"/>
              <p:cNvSpPr>
                <a:spLocks noChangeAspect="1"/>
              </p:cNvSpPr>
              <p:nvPr/>
            </p:nvSpPr>
            <p:spPr bwMode="auto">
              <a:xfrm>
                <a:off x="7302" y="463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5" y="6"/>
                  </a:cxn>
                  <a:cxn ang="0">
                    <a:pos x="0" y="0"/>
                  </a:cxn>
                </a:cxnLst>
                <a:rect l="0" t="0" r="r" b="b"/>
                <a:pathLst>
                  <a:path w="135" h="6">
                    <a:moveTo>
                      <a:pt x="0" y="0"/>
                    </a:moveTo>
                    <a:lnTo>
                      <a:pt x="0" y="6"/>
                    </a:lnTo>
                    <a:lnTo>
                      <a:pt x="135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Freeform 1056"/>
              <p:cNvSpPr>
                <a:spLocks noChangeAspect="1"/>
              </p:cNvSpPr>
              <p:nvPr/>
            </p:nvSpPr>
            <p:spPr bwMode="auto">
              <a:xfrm>
                <a:off x="7302" y="463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135" y="6"/>
                  </a:cxn>
                  <a:cxn ang="0">
                    <a:pos x="0" y="0"/>
                  </a:cxn>
                </a:cxnLst>
                <a:rect l="0" t="0" r="r" b="b"/>
                <a:pathLst>
                  <a:path w="135" h="6">
                    <a:moveTo>
                      <a:pt x="0" y="0"/>
                    </a:moveTo>
                    <a:lnTo>
                      <a:pt x="123" y="0"/>
                    </a:lnTo>
                    <a:lnTo>
                      <a:pt x="13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9" name="Freeform 1057"/>
              <p:cNvSpPr>
                <a:spLocks noChangeAspect="1"/>
              </p:cNvSpPr>
              <p:nvPr/>
            </p:nvSpPr>
            <p:spPr bwMode="auto">
              <a:xfrm>
                <a:off x="7302" y="463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135" y="6"/>
                  </a:cxn>
                  <a:cxn ang="0">
                    <a:pos x="0" y="0"/>
                  </a:cxn>
                </a:cxnLst>
                <a:rect l="0" t="0" r="r" b="b"/>
                <a:pathLst>
                  <a:path w="135" h="6">
                    <a:moveTo>
                      <a:pt x="0" y="0"/>
                    </a:moveTo>
                    <a:lnTo>
                      <a:pt x="123" y="0"/>
                    </a:lnTo>
                    <a:lnTo>
                      <a:pt x="135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0" name="Freeform 1058"/>
              <p:cNvSpPr>
                <a:spLocks noChangeAspect="1"/>
              </p:cNvSpPr>
              <p:nvPr/>
            </p:nvSpPr>
            <p:spPr bwMode="auto">
              <a:xfrm>
                <a:off x="7652" y="4633"/>
                <a:ext cx="49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"/>
                  </a:cxn>
                  <a:cxn ang="0">
                    <a:pos x="145" y="6"/>
                  </a:cxn>
                  <a:cxn ang="0">
                    <a:pos x="12" y="0"/>
                  </a:cxn>
                </a:cxnLst>
                <a:rect l="0" t="0" r="r" b="b"/>
                <a:pathLst>
                  <a:path w="145" h="6">
                    <a:moveTo>
                      <a:pt x="12" y="0"/>
                    </a:moveTo>
                    <a:lnTo>
                      <a:pt x="0" y="6"/>
                    </a:lnTo>
                    <a:lnTo>
                      <a:pt x="145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1" name="Freeform 1059"/>
              <p:cNvSpPr>
                <a:spLocks noChangeAspect="1"/>
              </p:cNvSpPr>
              <p:nvPr/>
            </p:nvSpPr>
            <p:spPr bwMode="auto">
              <a:xfrm>
                <a:off x="7652" y="4633"/>
                <a:ext cx="49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"/>
                  </a:cxn>
                  <a:cxn ang="0">
                    <a:pos x="145" y="6"/>
                  </a:cxn>
                  <a:cxn ang="0">
                    <a:pos x="12" y="0"/>
                  </a:cxn>
                </a:cxnLst>
                <a:rect l="0" t="0" r="r" b="b"/>
                <a:pathLst>
                  <a:path w="145" h="6">
                    <a:moveTo>
                      <a:pt x="12" y="0"/>
                    </a:moveTo>
                    <a:lnTo>
                      <a:pt x="0" y="6"/>
                    </a:lnTo>
                    <a:lnTo>
                      <a:pt x="145" y="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2" name="Freeform 1060"/>
              <p:cNvSpPr>
                <a:spLocks noChangeAspect="1"/>
              </p:cNvSpPr>
              <p:nvPr/>
            </p:nvSpPr>
            <p:spPr bwMode="auto">
              <a:xfrm>
                <a:off x="7656" y="4633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6"/>
                  </a:cxn>
                  <a:cxn ang="0">
                    <a:pos x="0" y="0"/>
                  </a:cxn>
                </a:cxnLst>
                <a:rect l="0" t="0" r="r" b="b"/>
                <a:pathLst>
                  <a:path w="133" h="6">
                    <a:moveTo>
                      <a:pt x="0" y="0"/>
                    </a:moveTo>
                    <a:lnTo>
                      <a:pt x="133" y="0"/>
                    </a:lnTo>
                    <a:lnTo>
                      <a:pt x="13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3" name="Freeform 1061"/>
              <p:cNvSpPr>
                <a:spLocks noChangeAspect="1"/>
              </p:cNvSpPr>
              <p:nvPr/>
            </p:nvSpPr>
            <p:spPr bwMode="auto">
              <a:xfrm>
                <a:off x="7656" y="4633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6"/>
                  </a:cxn>
                  <a:cxn ang="0">
                    <a:pos x="0" y="0"/>
                  </a:cxn>
                </a:cxnLst>
                <a:rect l="0" t="0" r="r" b="b"/>
                <a:pathLst>
                  <a:path w="133" h="6">
                    <a:moveTo>
                      <a:pt x="0" y="0"/>
                    </a:moveTo>
                    <a:lnTo>
                      <a:pt x="133" y="0"/>
                    </a:lnTo>
                    <a:lnTo>
                      <a:pt x="133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4" name="Freeform 1062"/>
              <p:cNvSpPr>
                <a:spLocks noChangeAspect="1"/>
              </p:cNvSpPr>
              <p:nvPr/>
            </p:nvSpPr>
            <p:spPr bwMode="auto">
              <a:xfrm>
                <a:off x="7302" y="4633"/>
                <a:ext cx="4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47" y="6"/>
                  </a:cxn>
                  <a:cxn ang="0">
                    <a:pos x="0" y="0"/>
                  </a:cxn>
                </a:cxnLst>
                <a:rect l="0" t="0" r="r" b="b"/>
                <a:pathLst>
                  <a:path w="147" h="6">
                    <a:moveTo>
                      <a:pt x="0" y="0"/>
                    </a:moveTo>
                    <a:lnTo>
                      <a:pt x="0" y="6"/>
                    </a:lnTo>
                    <a:lnTo>
                      <a:pt x="14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5" name="Freeform 1063"/>
              <p:cNvSpPr>
                <a:spLocks noChangeAspect="1"/>
              </p:cNvSpPr>
              <p:nvPr/>
            </p:nvSpPr>
            <p:spPr bwMode="auto">
              <a:xfrm>
                <a:off x="7302" y="4633"/>
                <a:ext cx="4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47" y="6"/>
                  </a:cxn>
                  <a:cxn ang="0">
                    <a:pos x="0" y="0"/>
                  </a:cxn>
                </a:cxnLst>
                <a:rect l="0" t="0" r="r" b="b"/>
                <a:pathLst>
                  <a:path w="147" h="6">
                    <a:moveTo>
                      <a:pt x="0" y="0"/>
                    </a:moveTo>
                    <a:lnTo>
                      <a:pt x="0" y="6"/>
                    </a:lnTo>
                    <a:lnTo>
                      <a:pt x="147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6" name="Freeform 1064"/>
              <p:cNvSpPr>
                <a:spLocks noChangeAspect="1"/>
              </p:cNvSpPr>
              <p:nvPr/>
            </p:nvSpPr>
            <p:spPr bwMode="auto">
              <a:xfrm>
                <a:off x="7302" y="4633"/>
                <a:ext cx="4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147" y="6"/>
                  </a:cxn>
                  <a:cxn ang="0">
                    <a:pos x="0" y="0"/>
                  </a:cxn>
                </a:cxnLst>
                <a:rect l="0" t="0" r="r" b="b"/>
                <a:pathLst>
                  <a:path w="147" h="6">
                    <a:moveTo>
                      <a:pt x="0" y="0"/>
                    </a:moveTo>
                    <a:lnTo>
                      <a:pt x="135" y="0"/>
                    </a:lnTo>
                    <a:lnTo>
                      <a:pt x="14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7" name="Freeform 1065"/>
              <p:cNvSpPr>
                <a:spLocks noChangeAspect="1"/>
              </p:cNvSpPr>
              <p:nvPr/>
            </p:nvSpPr>
            <p:spPr bwMode="auto">
              <a:xfrm>
                <a:off x="7302" y="4633"/>
                <a:ext cx="4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147" y="6"/>
                  </a:cxn>
                  <a:cxn ang="0">
                    <a:pos x="0" y="0"/>
                  </a:cxn>
                </a:cxnLst>
                <a:rect l="0" t="0" r="r" b="b"/>
                <a:pathLst>
                  <a:path w="147" h="6">
                    <a:moveTo>
                      <a:pt x="0" y="0"/>
                    </a:moveTo>
                    <a:lnTo>
                      <a:pt x="135" y="0"/>
                    </a:lnTo>
                    <a:lnTo>
                      <a:pt x="147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8" name="Freeform 1066"/>
              <p:cNvSpPr>
                <a:spLocks noChangeAspect="1"/>
              </p:cNvSpPr>
              <p:nvPr/>
            </p:nvSpPr>
            <p:spPr bwMode="auto">
              <a:xfrm>
                <a:off x="7648" y="4635"/>
                <a:ext cx="53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7"/>
                  </a:cxn>
                  <a:cxn ang="0">
                    <a:pos x="157" y="7"/>
                  </a:cxn>
                  <a:cxn ang="0">
                    <a:pos x="12" y="0"/>
                  </a:cxn>
                </a:cxnLst>
                <a:rect l="0" t="0" r="r" b="b"/>
                <a:pathLst>
                  <a:path w="157" h="7">
                    <a:moveTo>
                      <a:pt x="12" y="0"/>
                    </a:moveTo>
                    <a:lnTo>
                      <a:pt x="0" y="7"/>
                    </a:lnTo>
                    <a:lnTo>
                      <a:pt x="157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9" name="Freeform 1067"/>
              <p:cNvSpPr>
                <a:spLocks noChangeAspect="1"/>
              </p:cNvSpPr>
              <p:nvPr/>
            </p:nvSpPr>
            <p:spPr bwMode="auto">
              <a:xfrm>
                <a:off x="7648" y="4635"/>
                <a:ext cx="53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7"/>
                  </a:cxn>
                  <a:cxn ang="0">
                    <a:pos x="157" y="7"/>
                  </a:cxn>
                  <a:cxn ang="0">
                    <a:pos x="12" y="0"/>
                  </a:cxn>
                </a:cxnLst>
                <a:rect l="0" t="0" r="r" b="b"/>
                <a:pathLst>
                  <a:path w="157" h="7">
                    <a:moveTo>
                      <a:pt x="12" y="0"/>
                    </a:moveTo>
                    <a:lnTo>
                      <a:pt x="0" y="7"/>
                    </a:lnTo>
                    <a:lnTo>
                      <a:pt x="157" y="7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0" name="Freeform 1068"/>
              <p:cNvSpPr>
                <a:spLocks noChangeAspect="1"/>
              </p:cNvSpPr>
              <p:nvPr/>
            </p:nvSpPr>
            <p:spPr bwMode="auto">
              <a:xfrm>
                <a:off x="7652" y="4635"/>
                <a:ext cx="4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7"/>
                  </a:cxn>
                  <a:cxn ang="0">
                    <a:pos x="0" y="0"/>
                  </a:cxn>
                </a:cxnLst>
                <a:rect l="0" t="0" r="r" b="b"/>
                <a:pathLst>
                  <a:path w="145" h="7">
                    <a:moveTo>
                      <a:pt x="0" y="0"/>
                    </a:moveTo>
                    <a:lnTo>
                      <a:pt x="145" y="0"/>
                    </a:lnTo>
                    <a:lnTo>
                      <a:pt x="14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1" name="Freeform 1069"/>
              <p:cNvSpPr>
                <a:spLocks noChangeAspect="1"/>
              </p:cNvSpPr>
              <p:nvPr/>
            </p:nvSpPr>
            <p:spPr bwMode="auto">
              <a:xfrm>
                <a:off x="7652" y="4635"/>
                <a:ext cx="4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7"/>
                  </a:cxn>
                  <a:cxn ang="0">
                    <a:pos x="0" y="0"/>
                  </a:cxn>
                </a:cxnLst>
                <a:rect l="0" t="0" r="r" b="b"/>
                <a:pathLst>
                  <a:path w="145" h="7">
                    <a:moveTo>
                      <a:pt x="0" y="0"/>
                    </a:moveTo>
                    <a:lnTo>
                      <a:pt x="145" y="0"/>
                    </a:lnTo>
                    <a:lnTo>
                      <a:pt x="145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2" name="Freeform 1070"/>
              <p:cNvSpPr>
                <a:spLocks noChangeAspect="1"/>
              </p:cNvSpPr>
              <p:nvPr/>
            </p:nvSpPr>
            <p:spPr bwMode="auto">
              <a:xfrm>
                <a:off x="7302" y="4635"/>
                <a:ext cx="5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58" y="7"/>
                  </a:cxn>
                  <a:cxn ang="0">
                    <a:pos x="0" y="0"/>
                  </a:cxn>
                </a:cxnLst>
                <a:rect l="0" t="0" r="r" b="b"/>
                <a:pathLst>
                  <a:path w="158" h="7">
                    <a:moveTo>
                      <a:pt x="0" y="0"/>
                    </a:moveTo>
                    <a:lnTo>
                      <a:pt x="0" y="7"/>
                    </a:lnTo>
                    <a:lnTo>
                      <a:pt x="15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3" name="Freeform 1071"/>
              <p:cNvSpPr>
                <a:spLocks noChangeAspect="1"/>
              </p:cNvSpPr>
              <p:nvPr/>
            </p:nvSpPr>
            <p:spPr bwMode="auto">
              <a:xfrm>
                <a:off x="7302" y="4635"/>
                <a:ext cx="5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58" y="7"/>
                  </a:cxn>
                  <a:cxn ang="0">
                    <a:pos x="0" y="0"/>
                  </a:cxn>
                </a:cxnLst>
                <a:rect l="0" t="0" r="r" b="b"/>
                <a:pathLst>
                  <a:path w="158" h="7">
                    <a:moveTo>
                      <a:pt x="0" y="0"/>
                    </a:moveTo>
                    <a:lnTo>
                      <a:pt x="0" y="7"/>
                    </a:lnTo>
                    <a:lnTo>
                      <a:pt x="158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4" name="Freeform 1072"/>
              <p:cNvSpPr>
                <a:spLocks noChangeAspect="1"/>
              </p:cNvSpPr>
              <p:nvPr/>
            </p:nvSpPr>
            <p:spPr bwMode="auto">
              <a:xfrm>
                <a:off x="7302" y="4635"/>
                <a:ext cx="5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58" y="7"/>
                  </a:cxn>
                  <a:cxn ang="0">
                    <a:pos x="0" y="0"/>
                  </a:cxn>
                </a:cxnLst>
                <a:rect l="0" t="0" r="r" b="b"/>
                <a:pathLst>
                  <a:path w="158" h="7">
                    <a:moveTo>
                      <a:pt x="0" y="0"/>
                    </a:moveTo>
                    <a:lnTo>
                      <a:pt x="147" y="0"/>
                    </a:lnTo>
                    <a:lnTo>
                      <a:pt x="15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5" name="Freeform 1073"/>
              <p:cNvSpPr>
                <a:spLocks noChangeAspect="1"/>
              </p:cNvSpPr>
              <p:nvPr/>
            </p:nvSpPr>
            <p:spPr bwMode="auto">
              <a:xfrm>
                <a:off x="7302" y="4635"/>
                <a:ext cx="5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58" y="7"/>
                  </a:cxn>
                  <a:cxn ang="0">
                    <a:pos x="0" y="0"/>
                  </a:cxn>
                </a:cxnLst>
                <a:rect l="0" t="0" r="r" b="b"/>
                <a:pathLst>
                  <a:path w="158" h="7">
                    <a:moveTo>
                      <a:pt x="0" y="0"/>
                    </a:moveTo>
                    <a:lnTo>
                      <a:pt x="147" y="0"/>
                    </a:lnTo>
                    <a:lnTo>
                      <a:pt x="158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6" name="Freeform 1074"/>
              <p:cNvSpPr>
                <a:spLocks noChangeAspect="1"/>
              </p:cNvSpPr>
              <p:nvPr/>
            </p:nvSpPr>
            <p:spPr bwMode="auto">
              <a:xfrm>
                <a:off x="7645" y="4637"/>
                <a:ext cx="56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7"/>
                  </a:cxn>
                  <a:cxn ang="0">
                    <a:pos x="168" y="7"/>
                  </a:cxn>
                  <a:cxn ang="0">
                    <a:pos x="11" y="0"/>
                  </a:cxn>
                </a:cxnLst>
                <a:rect l="0" t="0" r="r" b="b"/>
                <a:pathLst>
                  <a:path w="168" h="7">
                    <a:moveTo>
                      <a:pt x="11" y="0"/>
                    </a:moveTo>
                    <a:lnTo>
                      <a:pt x="0" y="7"/>
                    </a:lnTo>
                    <a:lnTo>
                      <a:pt x="168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7" name="Freeform 1075"/>
              <p:cNvSpPr>
                <a:spLocks noChangeAspect="1"/>
              </p:cNvSpPr>
              <p:nvPr/>
            </p:nvSpPr>
            <p:spPr bwMode="auto">
              <a:xfrm>
                <a:off x="7645" y="4637"/>
                <a:ext cx="56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7"/>
                  </a:cxn>
                  <a:cxn ang="0">
                    <a:pos x="168" y="7"/>
                  </a:cxn>
                  <a:cxn ang="0">
                    <a:pos x="11" y="0"/>
                  </a:cxn>
                </a:cxnLst>
                <a:rect l="0" t="0" r="r" b="b"/>
                <a:pathLst>
                  <a:path w="168" h="7">
                    <a:moveTo>
                      <a:pt x="11" y="0"/>
                    </a:moveTo>
                    <a:lnTo>
                      <a:pt x="0" y="7"/>
                    </a:lnTo>
                    <a:lnTo>
                      <a:pt x="168" y="7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8" name="Freeform 1076"/>
              <p:cNvSpPr>
                <a:spLocks noChangeAspect="1"/>
              </p:cNvSpPr>
              <p:nvPr/>
            </p:nvSpPr>
            <p:spPr bwMode="auto">
              <a:xfrm>
                <a:off x="7648" y="4637"/>
                <a:ext cx="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7" y="0"/>
                  </a:cxn>
                  <a:cxn ang="0">
                    <a:pos x="157" y="7"/>
                  </a:cxn>
                  <a:cxn ang="0">
                    <a:pos x="0" y="0"/>
                  </a:cxn>
                </a:cxnLst>
                <a:rect l="0" t="0" r="r" b="b"/>
                <a:pathLst>
                  <a:path w="157" h="7">
                    <a:moveTo>
                      <a:pt x="0" y="0"/>
                    </a:moveTo>
                    <a:lnTo>
                      <a:pt x="157" y="0"/>
                    </a:lnTo>
                    <a:lnTo>
                      <a:pt x="15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9" name="Freeform 1077"/>
              <p:cNvSpPr>
                <a:spLocks noChangeAspect="1"/>
              </p:cNvSpPr>
              <p:nvPr/>
            </p:nvSpPr>
            <p:spPr bwMode="auto">
              <a:xfrm>
                <a:off x="7648" y="4637"/>
                <a:ext cx="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7" y="0"/>
                  </a:cxn>
                  <a:cxn ang="0">
                    <a:pos x="157" y="7"/>
                  </a:cxn>
                  <a:cxn ang="0">
                    <a:pos x="0" y="0"/>
                  </a:cxn>
                </a:cxnLst>
                <a:rect l="0" t="0" r="r" b="b"/>
                <a:pathLst>
                  <a:path w="157" h="7">
                    <a:moveTo>
                      <a:pt x="0" y="0"/>
                    </a:moveTo>
                    <a:lnTo>
                      <a:pt x="157" y="0"/>
                    </a:lnTo>
                    <a:lnTo>
                      <a:pt x="157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0" name="Freeform 1078"/>
              <p:cNvSpPr>
                <a:spLocks noChangeAspect="1"/>
              </p:cNvSpPr>
              <p:nvPr/>
            </p:nvSpPr>
            <p:spPr bwMode="auto">
              <a:xfrm>
                <a:off x="7302" y="4637"/>
                <a:ext cx="5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70" y="7"/>
                  </a:cxn>
                  <a:cxn ang="0">
                    <a:pos x="0" y="0"/>
                  </a:cxn>
                </a:cxnLst>
                <a:rect l="0" t="0" r="r" b="b"/>
                <a:pathLst>
                  <a:path w="170" h="7">
                    <a:moveTo>
                      <a:pt x="0" y="0"/>
                    </a:moveTo>
                    <a:lnTo>
                      <a:pt x="0" y="7"/>
                    </a:lnTo>
                    <a:lnTo>
                      <a:pt x="17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1" name="Freeform 1079"/>
              <p:cNvSpPr>
                <a:spLocks noChangeAspect="1"/>
              </p:cNvSpPr>
              <p:nvPr/>
            </p:nvSpPr>
            <p:spPr bwMode="auto">
              <a:xfrm>
                <a:off x="7302" y="4637"/>
                <a:ext cx="5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70" y="7"/>
                  </a:cxn>
                  <a:cxn ang="0">
                    <a:pos x="0" y="0"/>
                  </a:cxn>
                </a:cxnLst>
                <a:rect l="0" t="0" r="r" b="b"/>
                <a:pathLst>
                  <a:path w="170" h="7">
                    <a:moveTo>
                      <a:pt x="0" y="0"/>
                    </a:moveTo>
                    <a:lnTo>
                      <a:pt x="0" y="7"/>
                    </a:lnTo>
                    <a:lnTo>
                      <a:pt x="170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2" name="Freeform 1080"/>
              <p:cNvSpPr>
                <a:spLocks noChangeAspect="1"/>
              </p:cNvSpPr>
              <p:nvPr/>
            </p:nvSpPr>
            <p:spPr bwMode="auto">
              <a:xfrm>
                <a:off x="7302" y="4637"/>
                <a:ext cx="5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0"/>
                  </a:cxn>
                  <a:cxn ang="0">
                    <a:pos x="170" y="7"/>
                  </a:cxn>
                  <a:cxn ang="0">
                    <a:pos x="0" y="0"/>
                  </a:cxn>
                </a:cxnLst>
                <a:rect l="0" t="0" r="r" b="b"/>
                <a:pathLst>
                  <a:path w="170" h="7">
                    <a:moveTo>
                      <a:pt x="0" y="0"/>
                    </a:moveTo>
                    <a:lnTo>
                      <a:pt x="158" y="0"/>
                    </a:lnTo>
                    <a:lnTo>
                      <a:pt x="17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3" name="Freeform 1081"/>
              <p:cNvSpPr>
                <a:spLocks noChangeAspect="1"/>
              </p:cNvSpPr>
              <p:nvPr/>
            </p:nvSpPr>
            <p:spPr bwMode="auto">
              <a:xfrm>
                <a:off x="7302" y="4637"/>
                <a:ext cx="5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0"/>
                  </a:cxn>
                  <a:cxn ang="0">
                    <a:pos x="170" y="7"/>
                  </a:cxn>
                  <a:cxn ang="0">
                    <a:pos x="0" y="0"/>
                  </a:cxn>
                </a:cxnLst>
                <a:rect l="0" t="0" r="r" b="b"/>
                <a:pathLst>
                  <a:path w="170" h="7">
                    <a:moveTo>
                      <a:pt x="0" y="0"/>
                    </a:moveTo>
                    <a:lnTo>
                      <a:pt x="158" y="0"/>
                    </a:lnTo>
                    <a:lnTo>
                      <a:pt x="170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4" name="Freeform 1082"/>
              <p:cNvSpPr>
                <a:spLocks noChangeAspect="1"/>
              </p:cNvSpPr>
              <p:nvPr/>
            </p:nvSpPr>
            <p:spPr bwMode="auto">
              <a:xfrm>
                <a:off x="7641" y="4639"/>
                <a:ext cx="60" cy="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8"/>
                  </a:cxn>
                  <a:cxn ang="0">
                    <a:pos x="179" y="8"/>
                  </a:cxn>
                  <a:cxn ang="0">
                    <a:pos x="11" y="0"/>
                  </a:cxn>
                </a:cxnLst>
                <a:rect l="0" t="0" r="r" b="b"/>
                <a:pathLst>
                  <a:path w="179" h="8">
                    <a:moveTo>
                      <a:pt x="11" y="0"/>
                    </a:moveTo>
                    <a:lnTo>
                      <a:pt x="0" y="8"/>
                    </a:lnTo>
                    <a:lnTo>
                      <a:pt x="179" y="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5" name="Freeform 1083"/>
              <p:cNvSpPr>
                <a:spLocks noChangeAspect="1"/>
              </p:cNvSpPr>
              <p:nvPr/>
            </p:nvSpPr>
            <p:spPr bwMode="auto">
              <a:xfrm>
                <a:off x="7641" y="4639"/>
                <a:ext cx="60" cy="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8"/>
                  </a:cxn>
                  <a:cxn ang="0">
                    <a:pos x="179" y="8"/>
                  </a:cxn>
                  <a:cxn ang="0">
                    <a:pos x="11" y="0"/>
                  </a:cxn>
                </a:cxnLst>
                <a:rect l="0" t="0" r="r" b="b"/>
                <a:pathLst>
                  <a:path w="179" h="8">
                    <a:moveTo>
                      <a:pt x="11" y="0"/>
                    </a:moveTo>
                    <a:lnTo>
                      <a:pt x="0" y="8"/>
                    </a:lnTo>
                    <a:lnTo>
                      <a:pt x="179" y="8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6" name="Freeform 1084"/>
              <p:cNvSpPr>
                <a:spLocks noChangeAspect="1"/>
              </p:cNvSpPr>
              <p:nvPr/>
            </p:nvSpPr>
            <p:spPr bwMode="auto">
              <a:xfrm>
                <a:off x="7645" y="4639"/>
                <a:ext cx="5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0"/>
                  </a:cxn>
                  <a:cxn ang="0">
                    <a:pos x="168" y="8"/>
                  </a:cxn>
                  <a:cxn ang="0">
                    <a:pos x="0" y="0"/>
                  </a:cxn>
                </a:cxnLst>
                <a:rect l="0" t="0" r="r" b="b"/>
                <a:pathLst>
                  <a:path w="168" h="8">
                    <a:moveTo>
                      <a:pt x="0" y="0"/>
                    </a:moveTo>
                    <a:lnTo>
                      <a:pt x="168" y="0"/>
                    </a:lnTo>
                    <a:lnTo>
                      <a:pt x="16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7" name="Freeform 1085"/>
              <p:cNvSpPr>
                <a:spLocks noChangeAspect="1"/>
              </p:cNvSpPr>
              <p:nvPr/>
            </p:nvSpPr>
            <p:spPr bwMode="auto">
              <a:xfrm>
                <a:off x="7645" y="4639"/>
                <a:ext cx="5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0"/>
                  </a:cxn>
                  <a:cxn ang="0">
                    <a:pos x="168" y="8"/>
                  </a:cxn>
                  <a:cxn ang="0">
                    <a:pos x="0" y="0"/>
                  </a:cxn>
                </a:cxnLst>
                <a:rect l="0" t="0" r="r" b="b"/>
                <a:pathLst>
                  <a:path w="168" h="8">
                    <a:moveTo>
                      <a:pt x="0" y="0"/>
                    </a:moveTo>
                    <a:lnTo>
                      <a:pt x="168" y="0"/>
                    </a:lnTo>
                    <a:lnTo>
                      <a:pt x="168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8" name="Freeform 1086"/>
              <p:cNvSpPr>
                <a:spLocks noChangeAspect="1"/>
              </p:cNvSpPr>
              <p:nvPr/>
            </p:nvSpPr>
            <p:spPr bwMode="auto">
              <a:xfrm>
                <a:off x="7302" y="4639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0" y="8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9" name="Freeform 1087"/>
              <p:cNvSpPr>
                <a:spLocks noChangeAspect="1"/>
              </p:cNvSpPr>
              <p:nvPr/>
            </p:nvSpPr>
            <p:spPr bwMode="auto">
              <a:xfrm>
                <a:off x="7302" y="4639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0" y="8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0" name="Freeform 1088"/>
              <p:cNvSpPr>
                <a:spLocks noChangeAspect="1"/>
              </p:cNvSpPr>
              <p:nvPr/>
            </p:nvSpPr>
            <p:spPr bwMode="auto">
              <a:xfrm>
                <a:off x="7302" y="4639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170" y="0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1" name="Freeform 1089"/>
              <p:cNvSpPr>
                <a:spLocks noChangeAspect="1"/>
              </p:cNvSpPr>
              <p:nvPr/>
            </p:nvSpPr>
            <p:spPr bwMode="auto">
              <a:xfrm>
                <a:off x="7302" y="4639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170" y="0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2" name="Freeform 1090"/>
              <p:cNvSpPr>
                <a:spLocks noChangeAspect="1"/>
              </p:cNvSpPr>
              <p:nvPr/>
            </p:nvSpPr>
            <p:spPr bwMode="auto">
              <a:xfrm>
                <a:off x="7638" y="4642"/>
                <a:ext cx="63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9"/>
                  </a:cxn>
                  <a:cxn ang="0">
                    <a:pos x="188" y="9"/>
                  </a:cxn>
                  <a:cxn ang="0">
                    <a:pos x="9" y="0"/>
                  </a:cxn>
                </a:cxnLst>
                <a:rect l="0" t="0" r="r" b="b"/>
                <a:pathLst>
                  <a:path w="188" h="9">
                    <a:moveTo>
                      <a:pt x="9" y="0"/>
                    </a:moveTo>
                    <a:lnTo>
                      <a:pt x="0" y="9"/>
                    </a:lnTo>
                    <a:lnTo>
                      <a:pt x="18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3" name="Freeform 1091"/>
              <p:cNvSpPr>
                <a:spLocks noChangeAspect="1"/>
              </p:cNvSpPr>
              <p:nvPr/>
            </p:nvSpPr>
            <p:spPr bwMode="auto">
              <a:xfrm>
                <a:off x="7638" y="4642"/>
                <a:ext cx="63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9"/>
                  </a:cxn>
                  <a:cxn ang="0">
                    <a:pos x="188" y="9"/>
                  </a:cxn>
                  <a:cxn ang="0">
                    <a:pos x="9" y="0"/>
                  </a:cxn>
                </a:cxnLst>
                <a:rect l="0" t="0" r="r" b="b"/>
                <a:pathLst>
                  <a:path w="188" h="9">
                    <a:moveTo>
                      <a:pt x="9" y="0"/>
                    </a:moveTo>
                    <a:lnTo>
                      <a:pt x="0" y="9"/>
                    </a:lnTo>
                    <a:lnTo>
                      <a:pt x="188" y="9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4" name="Freeform 1092"/>
              <p:cNvSpPr>
                <a:spLocks noChangeAspect="1"/>
              </p:cNvSpPr>
              <p:nvPr/>
            </p:nvSpPr>
            <p:spPr bwMode="auto">
              <a:xfrm>
                <a:off x="7641" y="4642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9" y="0"/>
                  </a:cxn>
                  <a:cxn ang="0">
                    <a:pos x="179" y="9"/>
                  </a:cxn>
                  <a:cxn ang="0">
                    <a:pos x="0" y="0"/>
                  </a:cxn>
                </a:cxnLst>
                <a:rect l="0" t="0" r="r" b="b"/>
                <a:pathLst>
                  <a:path w="179" h="9">
                    <a:moveTo>
                      <a:pt x="0" y="0"/>
                    </a:moveTo>
                    <a:lnTo>
                      <a:pt x="179" y="0"/>
                    </a:lnTo>
                    <a:lnTo>
                      <a:pt x="17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5" name="Freeform 1093"/>
              <p:cNvSpPr>
                <a:spLocks noChangeAspect="1"/>
              </p:cNvSpPr>
              <p:nvPr/>
            </p:nvSpPr>
            <p:spPr bwMode="auto">
              <a:xfrm>
                <a:off x="7641" y="4642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9" y="0"/>
                  </a:cxn>
                  <a:cxn ang="0">
                    <a:pos x="179" y="9"/>
                  </a:cxn>
                  <a:cxn ang="0">
                    <a:pos x="0" y="0"/>
                  </a:cxn>
                </a:cxnLst>
                <a:rect l="0" t="0" r="r" b="b"/>
                <a:pathLst>
                  <a:path w="179" h="9">
                    <a:moveTo>
                      <a:pt x="0" y="0"/>
                    </a:moveTo>
                    <a:lnTo>
                      <a:pt x="179" y="0"/>
                    </a:lnTo>
                    <a:lnTo>
                      <a:pt x="179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6" name="Freeform 1094"/>
              <p:cNvSpPr>
                <a:spLocks noChangeAspect="1"/>
              </p:cNvSpPr>
              <p:nvPr/>
            </p:nvSpPr>
            <p:spPr bwMode="auto">
              <a:xfrm>
                <a:off x="7302" y="4642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90" y="9"/>
                  </a:cxn>
                  <a:cxn ang="0">
                    <a:pos x="0" y="0"/>
                  </a:cxn>
                </a:cxnLst>
                <a:rect l="0" t="0" r="r" b="b"/>
                <a:pathLst>
                  <a:path w="190" h="9">
                    <a:moveTo>
                      <a:pt x="0" y="0"/>
                    </a:moveTo>
                    <a:lnTo>
                      <a:pt x="0" y="9"/>
                    </a:lnTo>
                    <a:lnTo>
                      <a:pt x="19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7" name="Freeform 1095"/>
              <p:cNvSpPr>
                <a:spLocks noChangeAspect="1"/>
              </p:cNvSpPr>
              <p:nvPr/>
            </p:nvSpPr>
            <p:spPr bwMode="auto">
              <a:xfrm>
                <a:off x="7302" y="4642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90" y="9"/>
                  </a:cxn>
                  <a:cxn ang="0">
                    <a:pos x="0" y="0"/>
                  </a:cxn>
                </a:cxnLst>
                <a:rect l="0" t="0" r="r" b="b"/>
                <a:pathLst>
                  <a:path w="190" h="9">
                    <a:moveTo>
                      <a:pt x="0" y="0"/>
                    </a:moveTo>
                    <a:lnTo>
                      <a:pt x="0" y="9"/>
                    </a:lnTo>
                    <a:lnTo>
                      <a:pt x="190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8" name="Freeform 1096"/>
              <p:cNvSpPr>
                <a:spLocks noChangeAspect="1"/>
              </p:cNvSpPr>
              <p:nvPr/>
            </p:nvSpPr>
            <p:spPr bwMode="auto">
              <a:xfrm>
                <a:off x="7302" y="4642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1" y="0"/>
                  </a:cxn>
                  <a:cxn ang="0">
                    <a:pos x="190" y="9"/>
                  </a:cxn>
                  <a:cxn ang="0">
                    <a:pos x="0" y="0"/>
                  </a:cxn>
                </a:cxnLst>
                <a:rect l="0" t="0" r="r" b="b"/>
                <a:pathLst>
                  <a:path w="190" h="9">
                    <a:moveTo>
                      <a:pt x="0" y="0"/>
                    </a:moveTo>
                    <a:lnTo>
                      <a:pt x="181" y="0"/>
                    </a:lnTo>
                    <a:lnTo>
                      <a:pt x="19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9" name="Freeform 1097"/>
              <p:cNvSpPr>
                <a:spLocks noChangeAspect="1"/>
              </p:cNvSpPr>
              <p:nvPr/>
            </p:nvSpPr>
            <p:spPr bwMode="auto">
              <a:xfrm>
                <a:off x="7302" y="4642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1" y="0"/>
                  </a:cxn>
                  <a:cxn ang="0">
                    <a:pos x="190" y="9"/>
                  </a:cxn>
                  <a:cxn ang="0">
                    <a:pos x="0" y="0"/>
                  </a:cxn>
                </a:cxnLst>
                <a:rect l="0" t="0" r="r" b="b"/>
                <a:pathLst>
                  <a:path w="190" h="9">
                    <a:moveTo>
                      <a:pt x="0" y="0"/>
                    </a:moveTo>
                    <a:lnTo>
                      <a:pt x="181" y="0"/>
                    </a:lnTo>
                    <a:lnTo>
                      <a:pt x="190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0" name="Freeform 1098"/>
              <p:cNvSpPr>
                <a:spLocks noChangeAspect="1"/>
              </p:cNvSpPr>
              <p:nvPr/>
            </p:nvSpPr>
            <p:spPr bwMode="auto">
              <a:xfrm>
                <a:off x="7634" y="4645"/>
                <a:ext cx="67" cy="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0"/>
                  </a:cxn>
                  <a:cxn ang="0">
                    <a:pos x="199" y="10"/>
                  </a:cxn>
                  <a:cxn ang="0">
                    <a:pos x="11" y="0"/>
                  </a:cxn>
                </a:cxnLst>
                <a:rect l="0" t="0" r="r" b="b"/>
                <a:pathLst>
                  <a:path w="199" h="10">
                    <a:moveTo>
                      <a:pt x="11" y="0"/>
                    </a:moveTo>
                    <a:lnTo>
                      <a:pt x="0" y="10"/>
                    </a:lnTo>
                    <a:lnTo>
                      <a:pt x="199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1" name="Freeform 1099"/>
              <p:cNvSpPr>
                <a:spLocks noChangeAspect="1"/>
              </p:cNvSpPr>
              <p:nvPr/>
            </p:nvSpPr>
            <p:spPr bwMode="auto">
              <a:xfrm>
                <a:off x="7634" y="4645"/>
                <a:ext cx="67" cy="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0"/>
                  </a:cxn>
                  <a:cxn ang="0">
                    <a:pos x="199" y="10"/>
                  </a:cxn>
                  <a:cxn ang="0">
                    <a:pos x="11" y="0"/>
                  </a:cxn>
                </a:cxnLst>
                <a:rect l="0" t="0" r="r" b="b"/>
                <a:pathLst>
                  <a:path w="199" h="10">
                    <a:moveTo>
                      <a:pt x="11" y="0"/>
                    </a:moveTo>
                    <a:lnTo>
                      <a:pt x="0" y="10"/>
                    </a:lnTo>
                    <a:lnTo>
                      <a:pt x="199" y="10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2" name="Freeform 1100"/>
              <p:cNvSpPr>
                <a:spLocks noChangeAspect="1"/>
              </p:cNvSpPr>
              <p:nvPr/>
            </p:nvSpPr>
            <p:spPr bwMode="auto">
              <a:xfrm>
                <a:off x="7638" y="4645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8" y="0"/>
                  </a:cxn>
                  <a:cxn ang="0">
                    <a:pos x="188" y="10"/>
                  </a:cxn>
                  <a:cxn ang="0">
                    <a:pos x="0" y="0"/>
                  </a:cxn>
                </a:cxnLst>
                <a:rect l="0" t="0" r="r" b="b"/>
                <a:pathLst>
                  <a:path w="188" h="10">
                    <a:moveTo>
                      <a:pt x="0" y="0"/>
                    </a:moveTo>
                    <a:lnTo>
                      <a:pt x="188" y="0"/>
                    </a:lnTo>
                    <a:lnTo>
                      <a:pt x="18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3" name="Freeform 1101"/>
              <p:cNvSpPr>
                <a:spLocks noChangeAspect="1"/>
              </p:cNvSpPr>
              <p:nvPr/>
            </p:nvSpPr>
            <p:spPr bwMode="auto">
              <a:xfrm>
                <a:off x="7638" y="4645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8" y="0"/>
                  </a:cxn>
                  <a:cxn ang="0">
                    <a:pos x="188" y="10"/>
                  </a:cxn>
                  <a:cxn ang="0">
                    <a:pos x="0" y="0"/>
                  </a:cxn>
                </a:cxnLst>
                <a:rect l="0" t="0" r="r" b="b"/>
                <a:pathLst>
                  <a:path w="188" h="10">
                    <a:moveTo>
                      <a:pt x="0" y="0"/>
                    </a:moveTo>
                    <a:lnTo>
                      <a:pt x="188" y="0"/>
                    </a:lnTo>
                    <a:lnTo>
                      <a:pt x="188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4" name="Freeform 1102"/>
              <p:cNvSpPr>
                <a:spLocks noChangeAspect="1"/>
              </p:cNvSpPr>
              <p:nvPr/>
            </p:nvSpPr>
            <p:spPr bwMode="auto">
              <a:xfrm>
                <a:off x="7302" y="4645"/>
                <a:ext cx="6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00" y="10"/>
                  </a:cxn>
                  <a:cxn ang="0">
                    <a:pos x="0" y="0"/>
                  </a:cxn>
                </a:cxnLst>
                <a:rect l="0" t="0" r="r" b="b"/>
                <a:pathLst>
                  <a:path w="200" h="10">
                    <a:moveTo>
                      <a:pt x="0" y="0"/>
                    </a:moveTo>
                    <a:lnTo>
                      <a:pt x="0" y="10"/>
                    </a:lnTo>
                    <a:lnTo>
                      <a:pt x="20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5" name="Freeform 1103"/>
              <p:cNvSpPr>
                <a:spLocks noChangeAspect="1"/>
              </p:cNvSpPr>
              <p:nvPr/>
            </p:nvSpPr>
            <p:spPr bwMode="auto">
              <a:xfrm>
                <a:off x="7302" y="4645"/>
                <a:ext cx="6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00" y="10"/>
                  </a:cxn>
                  <a:cxn ang="0">
                    <a:pos x="0" y="0"/>
                  </a:cxn>
                </a:cxnLst>
                <a:rect l="0" t="0" r="r" b="b"/>
                <a:pathLst>
                  <a:path w="200" h="10">
                    <a:moveTo>
                      <a:pt x="0" y="0"/>
                    </a:moveTo>
                    <a:lnTo>
                      <a:pt x="0" y="10"/>
                    </a:lnTo>
                    <a:lnTo>
                      <a:pt x="20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6" name="Freeform 1104"/>
              <p:cNvSpPr>
                <a:spLocks noChangeAspect="1"/>
              </p:cNvSpPr>
              <p:nvPr/>
            </p:nvSpPr>
            <p:spPr bwMode="auto">
              <a:xfrm>
                <a:off x="7302" y="4645"/>
                <a:ext cx="6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200" y="10"/>
                  </a:cxn>
                  <a:cxn ang="0">
                    <a:pos x="0" y="0"/>
                  </a:cxn>
                </a:cxnLst>
                <a:rect l="0" t="0" r="r" b="b"/>
                <a:pathLst>
                  <a:path w="200" h="10">
                    <a:moveTo>
                      <a:pt x="0" y="0"/>
                    </a:moveTo>
                    <a:lnTo>
                      <a:pt x="190" y="0"/>
                    </a:lnTo>
                    <a:lnTo>
                      <a:pt x="20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7" name="Freeform 1105"/>
              <p:cNvSpPr>
                <a:spLocks noChangeAspect="1"/>
              </p:cNvSpPr>
              <p:nvPr/>
            </p:nvSpPr>
            <p:spPr bwMode="auto">
              <a:xfrm>
                <a:off x="7302" y="4645"/>
                <a:ext cx="6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200" y="10"/>
                  </a:cxn>
                  <a:cxn ang="0">
                    <a:pos x="0" y="0"/>
                  </a:cxn>
                </a:cxnLst>
                <a:rect l="0" t="0" r="r" b="b"/>
                <a:pathLst>
                  <a:path w="200" h="10">
                    <a:moveTo>
                      <a:pt x="0" y="0"/>
                    </a:moveTo>
                    <a:lnTo>
                      <a:pt x="190" y="0"/>
                    </a:lnTo>
                    <a:lnTo>
                      <a:pt x="20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8" name="Freeform 1106"/>
              <p:cNvSpPr>
                <a:spLocks noChangeAspect="1"/>
              </p:cNvSpPr>
              <p:nvPr/>
            </p:nvSpPr>
            <p:spPr bwMode="auto">
              <a:xfrm>
                <a:off x="7632" y="4648"/>
                <a:ext cx="69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207" y="9"/>
                  </a:cxn>
                  <a:cxn ang="0">
                    <a:pos x="8" y="0"/>
                  </a:cxn>
                </a:cxnLst>
                <a:rect l="0" t="0" r="r" b="b"/>
                <a:pathLst>
                  <a:path w="207" h="9">
                    <a:moveTo>
                      <a:pt x="8" y="0"/>
                    </a:moveTo>
                    <a:lnTo>
                      <a:pt x="0" y="9"/>
                    </a:lnTo>
                    <a:lnTo>
                      <a:pt x="207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9" name="Freeform 1107"/>
              <p:cNvSpPr>
                <a:spLocks noChangeAspect="1"/>
              </p:cNvSpPr>
              <p:nvPr/>
            </p:nvSpPr>
            <p:spPr bwMode="auto">
              <a:xfrm>
                <a:off x="7632" y="4648"/>
                <a:ext cx="69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207" y="9"/>
                  </a:cxn>
                  <a:cxn ang="0">
                    <a:pos x="8" y="0"/>
                  </a:cxn>
                </a:cxnLst>
                <a:rect l="0" t="0" r="r" b="b"/>
                <a:pathLst>
                  <a:path w="207" h="9">
                    <a:moveTo>
                      <a:pt x="8" y="0"/>
                    </a:moveTo>
                    <a:lnTo>
                      <a:pt x="0" y="9"/>
                    </a:lnTo>
                    <a:lnTo>
                      <a:pt x="207" y="9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0" name="Freeform 1108"/>
              <p:cNvSpPr>
                <a:spLocks noChangeAspect="1"/>
              </p:cNvSpPr>
              <p:nvPr/>
            </p:nvSpPr>
            <p:spPr bwMode="auto">
              <a:xfrm>
                <a:off x="7634" y="4648"/>
                <a:ext cx="6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9"/>
                  </a:cxn>
                  <a:cxn ang="0">
                    <a:pos x="0" y="0"/>
                  </a:cxn>
                </a:cxnLst>
                <a:rect l="0" t="0" r="r" b="b"/>
                <a:pathLst>
                  <a:path w="199" h="9">
                    <a:moveTo>
                      <a:pt x="0" y="0"/>
                    </a:moveTo>
                    <a:lnTo>
                      <a:pt x="199" y="0"/>
                    </a:lnTo>
                    <a:lnTo>
                      <a:pt x="19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1" name="Freeform 1109"/>
              <p:cNvSpPr>
                <a:spLocks noChangeAspect="1"/>
              </p:cNvSpPr>
              <p:nvPr/>
            </p:nvSpPr>
            <p:spPr bwMode="auto">
              <a:xfrm>
                <a:off x="7634" y="4648"/>
                <a:ext cx="6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9"/>
                  </a:cxn>
                  <a:cxn ang="0">
                    <a:pos x="0" y="0"/>
                  </a:cxn>
                </a:cxnLst>
                <a:rect l="0" t="0" r="r" b="b"/>
                <a:pathLst>
                  <a:path w="199" h="9">
                    <a:moveTo>
                      <a:pt x="0" y="0"/>
                    </a:moveTo>
                    <a:lnTo>
                      <a:pt x="199" y="0"/>
                    </a:lnTo>
                    <a:lnTo>
                      <a:pt x="199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2" name="Freeform 1110"/>
              <p:cNvSpPr>
                <a:spLocks noChangeAspect="1"/>
              </p:cNvSpPr>
              <p:nvPr/>
            </p:nvSpPr>
            <p:spPr bwMode="auto">
              <a:xfrm>
                <a:off x="7302" y="4648"/>
                <a:ext cx="6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209" y="9"/>
                  </a:cxn>
                  <a:cxn ang="0">
                    <a:pos x="0" y="0"/>
                  </a:cxn>
                </a:cxnLst>
                <a:rect l="0" t="0" r="r" b="b"/>
                <a:pathLst>
                  <a:path w="209" h="9">
                    <a:moveTo>
                      <a:pt x="0" y="0"/>
                    </a:moveTo>
                    <a:lnTo>
                      <a:pt x="0" y="9"/>
                    </a:lnTo>
                    <a:lnTo>
                      <a:pt x="20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3" name="Freeform 1111"/>
              <p:cNvSpPr>
                <a:spLocks noChangeAspect="1"/>
              </p:cNvSpPr>
              <p:nvPr/>
            </p:nvSpPr>
            <p:spPr bwMode="auto">
              <a:xfrm>
                <a:off x="7302" y="4648"/>
                <a:ext cx="6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209" y="9"/>
                  </a:cxn>
                  <a:cxn ang="0">
                    <a:pos x="0" y="0"/>
                  </a:cxn>
                </a:cxnLst>
                <a:rect l="0" t="0" r="r" b="b"/>
                <a:pathLst>
                  <a:path w="209" h="9">
                    <a:moveTo>
                      <a:pt x="0" y="0"/>
                    </a:moveTo>
                    <a:lnTo>
                      <a:pt x="0" y="9"/>
                    </a:lnTo>
                    <a:lnTo>
                      <a:pt x="209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4" name="Freeform 1112"/>
              <p:cNvSpPr>
                <a:spLocks noChangeAspect="1"/>
              </p:cNvSpPr>
              <p:nvPr/>
            </p:nvSpPr>
            <p:spPr bwMode="auto">
              <a:xfrm>
                <a:off x="7302" y="4648"/>
                <a:ext cx="6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0" y="0"/>
                  </a:cxn>
                  <a:cxn ang="0">
                    <a:pos x="209" y="9"/>
                  </a:cxn>
                  <a:cxn ang="0">
                    <a:pos x="0" y="0"/>
                  </a:cxn>
                </a:cxnLst>
                <a:rect l="0" t="0" r="r" b="b"/>
                <a:pathLst>
                  <a:path w="209" h="9">
                    <a:moveTo>
                      <a:pt x="0" y="0"/>
                    </a:moveTo>
                    <a:lnTo>
                      <a:pt x="200" y="0"/>
                    </a:lnTo>
                    <a:lnTo>
                      <a:pt x="20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5" name="Freeform 1113"/>
              <p:cNvSpPr>
                <a:spLocks noChangeAspect="1"/>
              </p:cNvSpPr>
              <p:nvPr/>
            </p:nvSpPr>
            <p:spPr bwMode="auto">
              <a:xfrm>
                <a:off x="7302" y="4648"/>
                <a:ext cx="6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0" y="0"/>
                  </a:cxn>
                  <a:cxn ang="0">
                    <a:pos x="209" y="9"/>
                  </a:cxn>
                  <a:cxn ang="0">
                    <a:pos x="0" y="0"/>
                  </a:cxn>
                </a:cxnLst>
                <a:rect l="0" t="0" r="r" b="b"/>
                <a:pathLst>
                  <a:path w="209" h="9">
                    <a:moveTo>
                      <a:pt x="0" y="0"/>
                    </a:moveTo>
                    <a:lnTo>
                      <a:pt x="200" y="0"/>
                    </a:lnTo>
                    <a:lnTo>
                      <a:pt x="209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6" name="Freeform 1114"/>
              <p:cNvSpPr>
                <a:spLocks noChangeAspect="1"/>
              </p:cNvSpPr>
              <p:nvPr/>
            </p:nvSpPr>
            <p:spPr bwMode="auto">
              <a:xfrm>
                <a:off x="7629" y="4651"/>
                <a:ext cx="72" cy="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216" y="10"/>
                  </a:cxn>
                  <a:cxn ang="0">
                    <a:pos x="9" y="0"/>
                  </a:cxn>
                </a:cxnLst>
                <a:rect l="0" t="0" r="r" b="b"/>
                <a:pathLst>
                  <a:path w="216" h="10">
                    <a:moveTo>
                      <a:pt x="9" y="0"/>
                    </a:moveTo>
                    <a:lnTo>
                      <a:pt x="0" y="10"/>
                    </a:lnTo>
                    <a:lnTo>
                      <a:pt x="216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7" name="Freeform 1115"/>
              <p:cNvSpPr>
                <a:spLocks noChangeAspect="1"/>
              </p:cNvSpPr>
              <p:nvPr/>
            </p:nvSpPr>
            <p:spPr bwMode="auto">
              <a:xfrm>
                <a:off x="7629" y="4651"/>
                <a:ext cx="72" cy="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216" y="10"/>
                  </a:cxn>
                  <a:cxn ang="0">
                    <a:pos x="9" y="0"/>
                  </a:cxn>
                </a:cxnLst>
                <a:rect l="0" t="0" r="r" b="b"/>
                <a:pathLst>
                  <a:path w="216" h="10">
                    <a:moveTo>
                      <a:pt x="9" y="0"/>
                    </a:moveTo>
                    <a:lnTo>
                      <a:pt x="0" y="10"/>
                    </a:lnTo>
                    <a:lnTo>
                      <a:pt x="216" y="10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8" name="Freeform 1116"/>
              <p:cNvSpPr>
                <a:spLocks noChangeAspect="1"/>
              </p:cNvSpPr>
              <p:nvPr/>
            </p:nvSpPr>
            <p:spPr bwMode="auto">
              <a:xfrm>
                <a:off x="7632" y="4651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0"/>
                  </a:cxn>
                  <a:cxn ang="0">
                    <a:pos x="207" y="10"/>
                  </a:cxn>
                  <a:cxn ang="0">
                    <a:pos x="0" y="0"/>
                  </a:cxn>
                </a:cxnLst>
                <a:rect l="0" t="0" r="r" b="b"/>
                <a:pathLst>
                  <a:path w="207" h="10">
                    <a:moveTo>
                      <a:pt x="0" y="0"/>
                    </a:moveTo>
                    <a:lnTo>
                      <a:pt x="207" y="0"/>
                    </a:lnTo>
                    <a:lnTo>
                      <a:pt x="20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9" name="Freeform 1117"/>
              <p:cNvSpPr>
                <a:spLocks noChangeAspect="1"/>
              </p:cNvSpPr>
              <p:nvPr/>
            </p:nvSpPr>
            <p:spPr bwMode="auto">
              <a:xfrm>
                <a:off x="7632" y="4651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0"/>
                  </a:cxn>
                  <a:cxn ang="0">
                    <a:pos x="207" y="10"/>
                  </a:cxn>
                  <a:cxn ang="0">
                    <a:pos x="0" y="0"/>
                  </a:cxn>
                </a:cxnLst>
                <a:rect l="0" t="0" r="r" b="b"/>
                <a:pathLst>
                  <a:path w="207" h="10">
                    <a:moveTo>
                      <a:pt x="0" y="0"/>
                    </a:moveTo>
                    <a:lnTo>
                      <a:pt x="207" y="0"/>
                    </a:lnTo>
                    <a:lnTo>
                      <a:pt x="20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0" name="Freeform 1118"/>
              <p:cNvSpPr>
                <a:spLocks noChangeAspect="1"/>
              </p:cNvSpPr>
              <p:nvPr/>
            </p:nvSpPr>
            <p:spPr bwMode="auto">
              <a:xfrm>
                <a:off x="7302" y="4651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19" y="10"/>
                  </a:cxn>
                  <a:cxn ang="0">
                    <a:pos x="0" y="0"/>
                  </a:cxn>
                </a:cxnLst>
                <a:rect l="0" t="0" r="r" b="b"/>
                <a:pathLst>
                  <a:path w="219" h="10">
                    <a:moveTo>
                      <a:pt x="0" y="0"/>
                    </a:moveTo>
                    <a:lnTo>
                      <a:pt x="0" y="10"/>
                    </a:lnTo>
                    <a:lnTo>
                      <a:pt x="21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1" name="Freeform 1119"/>
              <p:cNvSpPr>
                <a:spLocks noChangeAspect="1"/>
              </p:cNvSpPr>
              <p:nvPr/>
            </p:nvSpPr>
            <p:spPr bwMode="auto">
              <a:xfrm>
                <a:off x="7302" y="4651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19" y="10"/>
                  </a:cxn>
                  <a:cxn ang="0">
                    <a:pos x="0" y="0"/>
                  </a:cxn>
                </a:cxnLst>
                <a:rect l="0" t="0" r="r" b="b"/>
                <a:pathLst>
                  <a:path w="219" h="10">
                    <a:moveTo>
                      <a:pt x="0" y="0"/>
                    </a:moveTo>
                    <a:lnTo>
                      <a:pt x="0" y="10"/>
                    </a:lnTo>
                    <a:lnTo>
                      <a:pt x="21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2" name="Freeform 1120"/>
              <p:cNvSpPr>
                <a:spLocks noChangeAspect="1"/>
              </p:cNvSpPr>
              <p:nvPr/>
            </p:nvSpPr>
            <p:spPr bwMode="auto">
              <a:xfrm>
                <a:off x="7302" y="4651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9" y="0"/>
                  </a:cxn>
                  <a:cxn ang="0">
                    <a:pos x="219" y="10"/>
                  </a:cxn>
                  <a:cxn ang="0">
                    <a:pos x="0" y="0"/>
                  </a:cxn>
                </a:cxnLst>
                <a:rect l="0" t="0" r="r" b="b"/>
                <a:pathLst>
                  <a:path w="219" h="10">
                    <a:moveTo>
                      <a:pt x="0" y="0"/>
                    </a:moveTo>
                    <a:lnTo>
                      <a:pt x="209" y="0"/>
                    </a:lnTo>
                    <a:lnTo>
                      <a:pt x="21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3" name="Freeform 1121"/>
              <p:cNvSpPr>
                <a:spLocks noChangeAspect="1"/>
              </p:cNvSpPr>
              <p:nvPr/>
            </p:nvSpPr>
            <p:spPr bwMode="auto">
              <a:xfrm>
                <a:off x="7302" y="4651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9" y="0"/>
                  </a:cxn>
                  <a:cxn ang="0">
                    <a:pos x="219" y="10"/>
                  </a:cxn>
                  <a:cxn ang="0">
                    <a:pos x="0" y="0"/>
                  </a:cxn>
                </a:cxnLst>
                <a:rect l="0" t="0" r="r" b="b"/>
                <a:pathLst>
                  <a:path w="219" h="10">
                    <a:moveTo>
                      <a:pt x="0" y="0"/>
                    </a:moveTo>
                    <a:lnTo>
                      <a:pt x="209" y="0"/>
                    </a:lnTo>
                    <a:lnTo>
                      <a:pt x="21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4" name="Freeform 1122"/>
              <p:cNvSpPr>
                <a:spLocks noChangeAspect="1"/>
              </p:cNvSpPr>
              <p:nvPr/>
            </p:nvSpPr>
            <p:spPr bwMode="auto">
              <a:xfrm>
                <a:off x="7626" y="4655"/>
                <a:ext cx="75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224" y="10"/>
                  </a:cxn>
                  <a:cxn ang="0">
                    <a:pos x="8" y="0"/>
                  </a:cxn>
                </a:cxnLst>
                <a:rect l="0" t="0" r="r" b="b"/>
                <a:pathLst>
                  <a:path w="224" h="10">
                    <a:moveTo>
                      <a:pt x="8" y="0"/>
                    </a:moveTo>
                    <a:lnTo>
                      <a:pt x="0" y="10"/>
                    </a:lnTo>
                    <a:lnTo>
                      <a:pt x="224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5" name="Freeform 1123"/>
              <p:cNvSpPr>
                <a:spLocks noChangeAspect="1"/>
              </p:cNvSpPr>
              <p:nvPr/>
            </p:nvSpPr>
            <p:spPr bwMode="auto">
              <a:xfrm>
                <a:off x="7626" y="4655"/>
                <a:ext cx="75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224" y="10"/>
                  </a:cxn>
                  <a:cxn ang="0">
                    <a:pos x="8" y="0"/>
                  </a:cxn>
                </a:cxnLst>
                <a:rect l="0" t="0" r="r" b="b"/>
                <a:pathLst>
                  <a:path w="224" h="10">
                    <a:moveTo>
                      <a:pt x="8" y="0"/>
                    </a:moveTo>
                    <a:lnTo>
                      <a:pt x="0" y="10"/>
                    </a:lnTo>
                    <a:lnTo>
                      <a:pt x="224" y="1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6" name="Freeform 1124"/>
              <p:cNvSpPr>
                <a:spLocks noChangeAspect="1"/>
              </p:cNvSpPr>
              <p:nvPr/>
            </p:nvSpPr>
            <p:spPr bwMode="auto">
              <a:xfrm>
                <a:off x="7629" y="4655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0"/>
                  </a:cxn>
                  <a:cxn ang="0">
                    <a:pos x="216" y="10"/>
                  </a:cxn>
                  <a:cxn ang="0">
                    <a:pos x="0" y="0"/>
                  </a:cxn>
                </a:cxnLst>
                <a:rect l="0" t="0" r="r" b="b"/>
                <a:pathLst>
                  <a:path w="216" h="10">
                    <a:moveTo>
                      <a:pt x="0" y="0"/>
                    </a:moveTo>
                    <a:lnTo>
                      <a:pt x="216" y="0"/>
                    </a:lnTo>
                    <a:lnTo>
                      <a:pt x="21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7" name="Freeform 1125"/>
              <p:cNvSpPr>
                <a:spLocks noChangeAspect="1"/>
              </p:cNvSpPr>
              <p:nvPr/>
            </p:nvSpPr>
            <p:spPr bwMode="auto">
              <a:xfrm>
                <a:off x="7629" y="4655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0"/>
                  </a:cxn>
                  <a:cxn ang="0">
                    <a:pos x="216" y="10"/>
                  </a:cxn>
                  <a:cxn ang="0">
                    <a:pos x="0" y="0"/>
                  </a:cxn>
                </a:cxnLst>
                <a:rect l="0" t="0" r="r" b="b"/>
                <a:pathLst>
                  <a:path w="216" h="10">
                    <a:moveTo>
                      <a:pt x="0" y="0"/>
                    </a:moveTo>
                    <a:lnTo>
                      <a:pt x="216" y="0"/>
                    </a:lnTo>
                    <a:lnTo>
                      <a:pt x="216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8" name="Freeform 1126"/>
              <p:cNvSpPr>
                <a:spLocks noChangeAspect="1"/>
              </p:cNvSpPr>
              <p:nvPr/>
            </p:nvSpPr>
            <p:spPr bwMode="auto">
              <a:xfrm>
                <a:off x="7302" y="4655"/>
                <a:ext cx="7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27" y="10"/>
                  </a:cxn>
                  <a:cxn ang="0">
                    <a:pos x="0" y="0"/>
                  </a:cxn>
                </a:cxnLst>
                <a:rect l="0" t="0" r="r" b="b"/>
                <a:pathLst>
                  <a:path w="227" h="10">
                    <a:moveTo>
                      <a:pt x="0" y="0"/>
                    </a:moveTo>
                    <a:lnTo>
                      <a:pt x="0" y="10"/>
                    </a:lnTo>
                    <a:lnTo>
                      <a:pt x="22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9" name="Freeform 1127"/>
              <p:cNvSpPr>
                <a:spLocks noChangeAspect="1"/>
              </p:cNvSpPr>
              <p:nvPr/>
            </p:nvSpPr>
            <p:spPr bwMode="auto">
              <a:xfrm>
                <a:off x="7302" y="4655"/>
                <a:ext cx="7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27" y="10"/>
                  </a:cxn>
                  <a:cxn ang="0">
                    <a:pos x="0" y="0"/>
                  </a:cxn>
                </a:cxnLst>
                <a:rect l="0" t="0" r="r" b="b"/>
                <a:pathLst>
                  <a:path w="227" h="10">
                    <a:moveTo>
                      <a:pt x="0" y="0"/>
                    </a:moveTo>
                    <a:lnTo>
                      <a:pt x="0" y="10"/>
                    </a:lnTo>
                    <a:lnTo>
                      <a:pt x="22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0" name="Freeform 1128"/>
              <p:cNvSpPr>
                <a:spLocks noChangeAspect="1"/>
              </p:cNvSpPr>
              <p:nvPr/>
            </p:nvSpPr>
            <p:spPr bwMode="auto">
              <a:xfrm>
                <a:off x="7302" y="4655"/>
                <a:ext cx="7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9" y="0"/>
                  </a:cxn>
                  <a:cxn ang="0">
                    <a:pos x="227" y="10"/>
                  </a:cxn>
                  <a:cxn ang="0">
                    <a:pos x="0" y="0"/>
                  </a:cxn>
                </a:cxnLst>
                <a:rect l="0" t="0" r="r" b="b"/>
                <a:pathLst>
                  <a:path w="227" h="10">
                    <a:moveTo>
                      <a:pt x="0" y="0"/>
                    </a:moveTo>
                    <a:lnTo>
                      <a:pt x="219" y="0"/>
                    </a:lnTo>
                    <a:lnTo>
                      <a:pt x="22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1" name="Freeform 1129"/>
              <p:cNvSpPr>
                <a:spLocks noChangeAspect="1"/>
              </p:cNvSpPr>
              <p:nvPr/>
            </p:nvSpPr>
            <p:spPr bwMode="auto">
              <a:xfrm>
                <a:off x="7302" y="4655"/>
                <a:ext cx="7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9" y="0"/>
                  </a:cxn>
                  <a:cxn ang="0">
                    <a:pos x="227" y="10"/>
                  </a:cxn>
                  <a:cxn ang="0">
                    <a:pos x="0" y="0"/>
                  </a:cxn>
                </a:cxnLst>
                <a:rect l="0" t="0" r="r" b="b"/>
                <a:pathLst>
                  <a:path w="227" h="10">
                    <a:moveTo>
                      <a:pt x="0" y="0"/>
                    </a:moveTo>
                    <a:lnTo>
                      <a:pt x="219" y="0"/>
                    </a:lnTo>
                    <a:lnTo>
                      <a:pt x="22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2" name="Freeform 1130"/>
              <p:cNvSpPr>
                <a:spLocks noChangeAspect="1"/>
              </p:cNvSpPr>
              <p:nvPr/>
            </p:nvSpPr>
            <p:spPr bwMode="auto">
              <a:xfrm>
                <a:off x="7624" y="4658"/>
                <a:ext cx="77" cy="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2"/>
                  </a:cxn>
                  <a:cxn ang="0">
                    <a:pos x="231" y="12"/>
                  </a:cxn>
                  <a:cxn ang="0">
                    <a:pos x="7" y="0"/>
                  </a:cxn>
                </a:cxnLst>
                <a:rect l="0" t="0" r="r" b="b"/>
                <a:pathLst>
                  <a:path w="231" h="12">
                    <a:moveTo>
                      <a:pt x="7" y="0"/>
                    </a:moveTo>
                    <a:lnTo>
                      <a:pt x="0" y="12"/>
                    </a:lnTo>
                    <a:lnTo>
                      <a:pt x="231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3" name="Freeform 1131"/>
              <p:cNvSpPr>
                <a:spLocks noChangeAspect="1"/>
              </p:cNvSpPr>
              <p:nvPr/>
            </p:nvSpPr>
            <p:spPr bwMode="auto">
              <a:xfrm>
                <a:off x="7624" y="4658"/>
                <a:ext cx="77" cy="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2"/>
                  </a:cxn>
                  <a:cxn ang="0">
                    <a:pos x="231" y="12"/>
                  </a:cxn>
                  <a:cxn ang="0">
                    <a:pos x="7" y="0"/>
                  </a:cxn>
                </a:cxnLst>
                <a:rect l="0" t="0" r="r" b="b"/>
                <a:pathLst>
                  <a:path w="231" h="12">
                    <a:moveTo>
                      <a:pt x="7" y="0"/>
                    </a:moveTo>
                    <a:lnTo>
                      <a:pt x="0" y="12"/>
                    </a:lnTo>
                    <a:lnTo>
                      <a:pt x="231" y="12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4" name="Freeform 1132"/>
              <p:cNvSpPr>
                <a:spLocks noChangeAspect="1"/>
              </p:cNvSpPr>
              <p:nvPr/>
            </p:nvSpPr>
            <p:spPr bwMode="auto">
              <a:xfrm>
                <a:off x="7626" y="4658"/>
                <a:ext cx="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4" y="0"/>
                  </a:cxn>
                  <a:cxn ang="0">
                    <a:pos x="224" y="12"/>
                  </a:cxn>
                  <a:cxn ang="0">
                    <a:pos x="0" y="0"/>
                  </a:cxn>
                </a:cxnLst>
                <a:rect l="0" t="0" r="r" b="b"/>
                <a:pathLst>
                  <a:path w="224" h="12">
                    <a:moveTo>
                      <a:pt x="0" y="0"/>
                    </a:moveTo>
                    <a:lnTo>
                      <a:pt x="224" y="0"/>
                    </a:lnTo>
                    <a:lnTo>
                      <a:pt x="2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5" name="Freeform 1133"/>
              <p:cNvSpPr>
                <a:spLocks noChangeAspect="1"/>
              </p:cNvSpPr>
              <p:nvPr/>
            </p:nvSpPr>
            <p:spPr bwMode="auto">
              <a:xfrm>
                <a:off x="7626" y="4658"/>
                <a:ext cx="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4" y="0"/>
                  </a:cxn>
                  <a:cxn ang="0">
                    <a:pos x="224" y="12"/>
                  </a:cxn>
                  <a:cxn ang="0">
                    <a:pos x="0" y="0"/>
                  </a:cxn>
                </a:cxnLst>
                <a:rect l="0" t="0" r="r" b="b"/>
                <a:pathLst>
                  <a:path w="224" h="12">
                    <a:moveTo>
                      <a:pt x="0" y="0"/>
                    </a:moveTo>
                    <a:lnTo>
                      <a:pt x="224" y="0"/>
                    </a:lnTo>
                    <a:lnTo>
                      <a:pt x="224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6" name="Freeform 1134"/>
              <p:cNvSpPr>
                <a:spLocks noChangeAspect="1"/>
              </p:cNvSpPr>
              <p:nvPr/>
            </p:nvSpPr>
            <p:spPr bwMode="auto">
              <a:xfrm>
                <a:off x="7302" y="4658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7" name="Freeform 1135"/>
              <p:cNvSpPr>
                <a:spLocks noChangeAspect="1"/>
              </p:cNvSpPr>
              <p:nvPr/>
            </p:nvSpPr>
            <p:spPr bwMode="auto">
              <a:xfrm>
                <a:off x="7302" y="4658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8" name="Freeform 1136"/>
              <p:cNvSpPr>
                <a:spLocks noChangeAspect="1"/>
              </p:cNvSpPr>
              <p:nvPr/>
            </p:nvSpPr>
            <p:spPr bwMode="auto">
              <a:xfrm>
                <a:off x="7302" y="4658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7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27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9" name="Freeform 1137"/>
              <p:cNvSpPr>
                <a:spLocks noChangeAspect="1"/>
              </p:cNvSpPr>
              <p:nvPr/>
            </p:nvSpPr>
            <p:spPr bwMode="auto">
              <a:xfrm>
                <a:off x="7302" y="4658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7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27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0" name="Freeform 1138"/>
              <p:cNvSpPr>
                <a:spLocks noChangeAspect="1"/>
              </p:cNvSpPr>
              <p:nvPr/>
            </p:nvSpPr>
            <p:spPr bwMode="auto">
              <a:xfrm>
                <a:off x="7621" y="4662"/>
                <a:ext cx="80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1"/>
                  </a:cxn>
                  <a:cxn ang="0">
                    <a:pos x="239" y="11"/>
                  </a:cxn>
                  <a:cxn ang="0">
                    <a:pos x="8" y="0"/>
                  </a:cxn>
                </a:cxnLst>
                <a:rect l="0" t="0" r="r" b="b"/>
                <a:pathLst>
                  <a:path w="239" h="11">
                    <a:moveTo>
                      <a:pt x="8" y="0"/>
                    </a:moveTo>
                    <a:lnTo>
                      <a:pt x="0" y="11"/>
                    </a:lnTo>
                    <a:lnTo>
                      <a:pt x="239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1" name="Freeform 1139"/>
              <p:cNvSpPr>
                <a:spLocks noChangeAspect="1"/>
              </p:cNvSpPr>
              <p:nvPr/>
            </p:nvSpPr>
            <p:spPr bwMode="auto">
              <a:xfrm>
                <a:off x="7621" y="4662"/>
                <a:ext cx="80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1"/>
                  </a:cxn>
                  <a:cxn ang="0">
                    <a:pos x="239" y="11"/>
                  </a:cxn>
                  <a:cxn ang="0">
                    <a:pos x="8" y="0"/>
                  </a:cxn>
                </a:cxnLst>
                <a:rect l="0" t="0" r="r" b="b"/>
                <a:pathLst>
                  <a:path w="239" h="11">
                    <a:moveTo>
                      <a:pt x="8" y="0"/>
                    </a:moveTo>
                    <a:lnTo>
                      <a:pt x="0" y="11"/>
                    </a:lnTo>
                    <a:lnTo>
                      <a:pt x="239" y="11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2" name="Freeform 1140"/>
              <p:cNvSpPr>
                <a:spLocks noChangeAspect="1"/>
              </p:cNvSpPr>
              <p:nvPr/>
            </p:nvSpPr>
            <p:spPr bwMode="auto">
              <a:xfrm>
                <a:off x="7624" y="4662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11"/>
                  </a:cxn>
                  <a:cxn ang="0">
                    <a:pos x="0" y="0"/>
                  </a:cxn>
                </a:cxnLst>
                <a:rect l="0" t="0" r="r" b="b"/>
                <a:pathLst>
                  <a:path w="231" h="11">
                    <a:moveTo>
                      <a:pt x="0" y="0"/>
                    </a:moveTo>
                    <a:lnTo>
                      <a:pt x="231" y="0"/>
                    </a:lnTo>
                    <a:lnTo>
                      <a:pt x="23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3" name="Freeform 1141"/>
              <p:cNvSpPr>
                <a:spLocks noChangeAspect="1"/>
              </p:cNvSpPr>
              <p:nvPr/>
            </p:nvSpPr>
            <p:spPr bwMode="auto">
              <a:xfrm>
                <a:off x="7624" y="4662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11"/>
                  </a:cxn>
                  <a:cxn ang="0">
                    <a:pos x="0" y="0"/>
                  </a:cxn>
                </a:cxnLst>
                <a:rect l="0" t="0" r="r" b="b"/>
                <a:pathLst>
                  <a:path w="231" h="11">
                    <a:moveTo>
                      <a:pt x="0" y="0"/>
                    </a:moveTo>
                    <a:lnTo>
                      <a:pt x="231" y="0"/>
                    </a:lnTo>
                    <a:lnTo>
                      <a:pt x="231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4" name="Freeform 1142"/>
              <p:cNvSpPr>
                <a:spLocks noChangeAspect="1"/>
              </p:cNvSpPr>
              <p:nvPr/>
            </p:nvSpPr>
            <p:spPr bwMode="auto">
              <a:xfrm>
                <a:off x="7302" y="4662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40" y="11"/>
                  </a:cxn>
                  <a:cxn ang="0">
                    <a:pos x="0" y="0"/>
                  </a:cxn>
                </a:cxnLst>
                <a:rect l="0" t="0" r="r" b="b"/>
                <a:pathLst>
                  <a:path w="240" h="11">
                    <a:moveTo>
                      <a:pt x="0" y="0"/>
                    </a:moveTo>
                    <a:lnTo>
                      <a:pt x="0" y="11"/>
                    </a:lnTo>
                    <a:lnTo>
                      <a:pt x="24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5" name="Freeform 1143"/>
              <p:cNvSpPr>
                <a:spLocks noChangeAspect="1"/>
              </p:cNvSpPr>
              <p:nvPr/>
            </p:nvSpPr>
            <p:spPr bwMode="auto">
              <a:xfrm>
                <a:off x="7302" y="4662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40" y="11"/>
                  </a:cxn>
                  <a:cxn ang="0">
                    <a:pos x="0" y="0"/>
                  </a:cxn>
                </a:cxnLst>
                <a:rect l="0" t="0" r="r" b="b"/>
                <a:pathLst>
                  <a:path w="240" h="11">
                    <a:moveTo>
                      <a:pt x="0" y="0"/>
                    </a:moveTo>
                    <a:lnTo>
                      <a:pt x="0" y="11"/>
                    </a:lnTo>
                    <a:lnTo>
                      <a:pt x="24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6" name="Freeform 1144"/>
              <p:cNvSpPr>
                <a:spLocks noChangeAspect="1"/>
              </p:cNvSpPr>
              <p:nvPr/>
            </p:nvSpPr>
            <p:spPr bwMode="auto">
              <a:xfrm>
                <a:off x="7302" y="4662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40" y="11"/>
                  </a:cxn>
                  <a:cxn ang="0">
                    <a:pos x="0" y="0"/>
                  </a:cxn>
                </a:cxnLst>
                <a:rect l="0" t="0" r="r" b="b"/>
                <a:pathLst>
                  <a:path w="240" h="11">
                    <a:moveTo>
                      <a:pt x="0" y="0"/>
                    </a:moveTo>
                    <a:lnTo>
                      <a:pt x="233" y="0"/>
                    </a:lnTo>
                    <a:lnTo>
                      <a:pt x="24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7" name="Freeform 1145"/>
              <p:cNvSpPr>
                <a:spLocks noChangeAspect="1"/>
              </p:cNvSpPr>
              <p:nvPr/>
            </p:nvSpPr>
            <p:spPr bwMode="auto">
              <a:xfrm>
                <a:off x="7302" y="4662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40" y="11"/>
                  </a:cxn>
                  <a:cxn ang="0">
                    <a:pos x="0" y="0"/>
                  </a:cxn>
                </a:cxnLst>
                <a:rect l="0" t="0" r="r" b="b"/>
                <a:pathLst>
                  <a:path w="240" h="11">
                    <a:moveTo>
                      <a:pt x="0" y="0"/>
                    </a:moveTo>
                    <a:lnTo>
                      <a:pt x="233" y="0"/>
                    </a:lnTo>
                    <a:lnTo>
                      <a:pt x="24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8" name="Freeform 1146"/>
              <p:cNvSpPr>
                <a:spLocks noChangeAspect="1"/>
              </p:cNvSpPr>
              <p:nvPr/>
            </p:nvSpPr>
            <p:spPr bwMode="auto">
              <a:xfrm>
                <a:off x="7619" y="4666"/>
                <a:ext cx="82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245" y="12"/>
                  </a:cxn>
                  <a:cxn ang="0">
                    <a:pos x="6" y="0"/>
                  </a:cxn>
                </a:cxnLst>
                <a:rect l="0" t="0" r="r" b="b"/>
                <a:pathLst>
                  <a:path w="245" h="12">
                    <a:moveTo>
                      <a:pt x="6" y="0"/>
                    </a:moveTo>
                    <a:lnTo>
                      <a:pt x="0" y="12"/>
                    </a:lnTo>
                    <a:lnTo>
                      <a:pt x="245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9" name="Freeform 1147"/>
              <p:cNvSpPr>
                <a:spLocks noChangeAspect="1"/>
              </p:cNvSpPr>
              <p:nvPr/>
            </p:nvSpPr>
            <p:spPr bwMode="auto">
              <a:xfrm>
                <a:off x="7619" y="4666"/>
                <a:ext cx="82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245" y="12"/>
                  </a:cxn>
                  <a:cxn ang="0">
                    <a:pos x="6" y="0"/>
                  </a:cxn>
                </a:cxnLst>
                <a:rect l="0" t="0" r="r" b="b"/>
                <a:pathLst>
                  <a:path w="245" h="12">
                    <a:moveTo>
                      <a:pt x="6" y="0"/>
                    </a:moveTo>
                    <a:lnTo>
                      <a:pt x="0" y="12"/>
                    </a:lnTo>
                    <a:lnTo>
                      <a:pt x="245" y="12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0" name="Freeform 1148"/>
              <p:cNvSpPr>
                <a:spLocks noChangeAspect="1"/>
              </p:cNvSpPr>
              <p:nvPr/>
            </p:nvSpPr>
            <p:spPr bwMode="auto">
              <a:xfrm>
                <a:off x="7621" y="4666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0"/>
                  </a:cxn>
                  <a:cxn ang="0">
                    <a:pos x="239" y="12"/>
                  </a:cxn>
                  <a:cxn ang="0">
                    <a:pos x="0" y="0"/>
                  </a:cxn>
                </a:cxnLst>
                <a:rect l="0" t="0" r="r" b="b"/>
                <a:pathLst>
                  <a:path w="239" h="12">
                    <a:moveTo>
                      <a:pt x="0" y="0"/>
                    </a:moveTo>
                    <a:lnTo>
                      <a:pt x="239" y="0"/>
                    </a:lnTo>
                    <a:lnTo>
                      <a:pt x="239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1" name="Freeform 1149"/>
              <p:cNvSpPr>
                <a:spLocks noChangeAspect="1"/>
              </p:cNvSpPr>
              <p:nvPr/>
            </p:nvSpPr>
            <p:spPr bwMode="auto">
              <a:xfrm>
                <a:off x="7621" y="4666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0"/>
                  </a:cxn>
                  <a:cxn ang="0">
                    <a:pos x="239" y="12"/>
                  </a:cxn>
                  <a:cxn ang="0">
                    <a:pos x="0" y="0"/>
                  </a:cxn>
                </a:cxnLst>
                <a:rect l="0" t="0" r="r" b="b"/>
                <a:pathLst>
                  <a:path w="239" h="12">
                    <a:moveTo>
                      <a:pt x="0" y="0"/>
                    </a:moveTo>
                    <a:lnTo>
                      <a:pt x="239" y="0"/>
                    </a:lnTo>
                    <a:lnTo>
                      <a:pt x="239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2" name="Freeform 1150"/>
              <p:cNvSpPr>
                <a:spLocks noChangeAspect="1"/>
              </p:cNvSpPr>
              <p:nvPr/>
            </p:nvSpPr>
            <p:spPr bwMode="auto">
              <a:xfrm>
                <a:off x="7302" y="4666"/>
                <a:ext cx="8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47" y="12"/>
                  </a:cxn>
                  <a:cxn ang="0">
                    <a:pos x="0" y="0"/>
                  </a:cxn>
                </a:cxnLst>
                <a:rect l="0" t="0" r="r" b="b"/>
                <a:pathLst>
                  <a:path w="247" h="12">
                    <a:moveTo>
                      <a:pt x="0" y="0"/>
                    </a:moveTo>
                    <a:lnTo>
                      <a:pt x="0" y="12"/>
                    </a:lnTo>
                    <a:lnTo>
                      <a:pt x="24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3" name="Freeform 1151"/>
              <p:cNvSpPr>
                <a:spLocks noChangeAspect="1"/>
              </p:cNvSpPr>
              <p:nvPr/>
            </p:nvSpPr>
            <p:spPr bwMode="auto">
              <a:xfrm>
                <a:off x="7302" y="4666"/>
                <a:ext cx="8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47" y="12"/>
                  </a:cxn>
                  <a:cxn ang="0">
                    <a:pos x="0" y="0"/>
                  </a:cxn>
                </a:cxnLst>
                <a:rect l="0" t="0" r="r" b="b"/>
                <a:pathLst>
                  <a:path w="247" h="12">
                    <a:moveTo>
                      <a:pt x="0" y="0"/>
                    </a:moveTo>
                    <a:lnTo>
                      <a:pt x="0" y="12"/>
                    </a:lnTo>
                    <a:lnTo>
                      <a:pt x="24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4" name="Freeform 1152"/>
              <p:cNvSpPr>
                <a:spLocks noChangeAspect="1"/>
              </p:cNvSpPr>
              <p:nvPr/>
            </p:nvSpPr>
            <p:spPr bwMode="auto">
              <a:xfrm>
                <a:off x="7302" y="4666"/>
                <a:ext cx="8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47" y="12"/>
                  </a:cxn>
                  <a:cxn ang="0">
                    <a:pos x="0" y="0"/>
                  </a:cxn>
                </a:cxnLst>
                <a:rect l="0" t="0" r="r" b="b"/>
                <a:pathLst>
                  <a:path w="247" h="12">
                    <a:moveTo>
                      <a:pt x="0" y="0"/>
                    </a:moveTo>
                    <a:lnTo>
                      <a:pt x="240" y="0"/>
                    </a:lnTo>
                    <a:lnTo>
                      <a:pt x="24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5" name="Freeform 1153"/>
              <p:cNvSpPr>
                <a:spLocks noChangeAspect="1"/>
              </p:cNvSpPr>
              <p:nvPr/>
            </p:nvSpPr>
            <p:spPr bwMode="auto">
              <a:xfrm>
                <a:off x="7302" y="4666"/>
                <a:ext cx="8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47" y="12"/>
                  </a:cxn>
                  <a:cxn ang="0">
                    <a:pos x="0" y="0"/>
                  </a:cxn>
                </a:cxnLst>
                <a:rect l="0" t="0" r="r" b="b"/>
                <a:pathLst>
                  <a:path w="247" h="12">
                    <a:moveTo>
                      <a:pt x="0" y="0"/>
                    </a:moveTo>
                    <a:lnTo>
                      <a:pt x="240" y="0"/>
                    </a:lnTo>
                    <a:lnTo>
                      <a:pt x="24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6" name="Freeform 1154"/>
              <p:cNvSpPr>
                <a:spLocks noChangeAspect="1"/>
              </p:cNvSpPr>
              <p:nvPr/>
            </p:nvSpPr>
            <p:spPr bwMode="auto">
              <a:xfrm>
                <a:off x="7617" y="4670"/>
                <a:ext cx="84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250" y="12"/>
                  </a:cxn>
                  <a:cxn ang="0">
                    <a:pos x="5" y="0"/>
                  </a:cxn>
                </a:cxnLst>
                <a:rect l="0" t="0" r="r" b="b"/>
                <a:pathLst>
                  <a:path w="250" h="12">
                    <a:moveTo>
                      <a:pt x="5" y="0"/>
                    </a:moveTo>
                    <a:lnTo>
                      <a:pt x="0" y="12"/>
                    </a:lnTo>
                    <a:lnTo>
                      <a:pt x="25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7" name="Freeform 1155"/>
              <p:cNvSpPr>
                <a:spLocks noChangeAspect="1"/>
              </p:cNvSpPr>
              <p:nvPr/>
            </p:nvSpPr>
            <p:spPr bwMode="auto">
              <a:xfrm>
                <a:off x="7617" y="4670"/>
                <a:ext cx="84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250" y="12"/>
                  </a:cxn>
                  <a:cxn ang="0">
                    <a:pos x="5" y="0"/>
                  </a:cxn>
                </a:cxnLst>
                <a:rect l="0" t="0" r="r" b="b"/>
                <a:pathLst>
                  <a:path w="250" h="12">
                    <a:moveTo>
                      <a:pt x="5" y="0"/>
                    </a:moveTo>
                    <a:lnTo>
                      <a:pt x="0" y="12"/>
                    </a:lnTo>
                    <a:lnTo>
                      <a:pt x="250" y="12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8" name="Freeform 1156"/>
              <p:cNvSpPr>
                <a:spLocks noChangeAspect="1"/>
              </p:cNvSpPr>
              <p:nvPr/>
            </p:nvSpPr>
            <p:spPr bwMode="auto">
              <a:xfrm>
                <a:off x="7619" y="4670"/>
                <a:ext cx="8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0"/>
                  </a:cxn>
                  <a:cxn ang="0">
                    <a:pos x="245" y="12"/>
                  </a:cxn>
                  <a:cxn ang="0">
                    <a:pos x="0" y="0"/>
                  </a:cxn>
                </a:cxnLst>
                <a:rect l="0" t="0" r="r" b="b"/>
                <a:pathLst>
                  <a:path w="245" h="12">
                    <a:moveTo>
                      <a:pt x="0" y="0"/>
                    </a:moveTo>
                    <a:lnTo>
                      <a:pt x="245" y="0"/>
                    </a:lnTo>
                    <a:lnTo>
                      <a:pt x="24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9" name="Freeform 1157"/>
              <p:cNvSpPr>
                <a:spLocks noChangeAspect="1"/>
              </p:cNvSpPr>
              <p:nvPr/>
            </p:nvSpPr>
            <p:spPr bwMode="auto">
              <a:xfrm>
                <a:off x="7619" y="4670"/>
                <a:ext cx="8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0"/>
                  </a:cxn>
                  <a:cxn ang="0">
                    <a:pos x="245" y="12"/>
                  </a:cxn>
                  <a:cxn ang="0">
                    <a:pos x="0" y="0"/>
                  </a:cxn>
                </a:cxnLst>
                <a:rect l="0" t="0" r="r" b="b"/>
                <a:pathLst>
                  <a:path w="245" h="12">
                    <a:moveTo>
                      <a:pt x="0" y="0"/>
                    </a:moveTo>
                    <a:lnTo>
                      <a:pt x="245" y="0"/>
                    </a:lnTo>
                    <a:lnTo>
                      <a:pt x="24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0" name="Freeform 1158"/>
              <p:cNvSpPr>
                <a:spLocks noChangeAspect="1"/>
              </p:cNvSpPr>
              <p:nvPr/>
            </p:nvSpPr>
            <p:spPr bwMode="auto">
              <a:xfrm>
                <a:off x="7302" y="4670"/>
                <a:ext cx="8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2" y="12"/>
                  </a:cxn>
                  <a:cxn ang="0">
                    <a:pos x="0" y="0"/>
                  </a:cxn>
                </a:cxnLst>
                <a:rect l="0" t="0" r="r" b="b"/>
                <a:pathLst>
                  <a:path w="252" h="12">
                    <a:moveTo>
                      <a:pt x="0" y="0"/>
                    </a:moveTo>
                    <a:lnTo>
                      <a:pt x="0" y="12"/>
                    </a:lnTo>
                    <a:lnTo>
                      <a:pt x="25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1" name="Freeform 1159"/>
              <p:cNvSpPr>
                <a:spLocks noChangeAspect="1"/>
              </p:cNvSpPr>
              <p:nvPr/>
            </p:nvSpPr>
            <p:spPr bwMode="auto">
              <a:xfrm>
                <a:off x="7302" y="4670"/>
                <a:ext cx="8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2" y="12"/>
                  </a:cxn>
                  <a:cxn ang="0">
                    <a:pos x="0" y="0"/>
                  </a:cxn>
                </a:cxnLst>
                <a:rect l="0" t="0" r="r" b="b"/>
                <a:pathLst>
                  <a:path w="252" h="12">
                    <a:moveTo>
                      <a:pt x="0" y="0"/>
                    </a:moveTo>
                    <a:lnTo>
                      <a:pt x="0" y="12"/>
                    </a:lnTo>
                    <a:lnTo>
                      <a:pt x="25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2" name="Freeform 1160"/>
              <p:cNvSpPr>
                <a:spLocks noChangeAspect="1"/>
              </p:cNvSpPr>
              <p:nvPr/>
            </p:nvSpPr>
            <p:spPr bwMode="auto">
              <a:xfrm>
                <a:off x="7302" y="4670"/>
                <a:ext cx="8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7" y="0"/>
                  </a:cxn>
                  <a:cxn ang="0">
                    <a:pos x="252" y="12"/>
                  </a:cxn>
                  <a:cxn ang="0">
                    <a:pos x="0" y="0"/>
                  </a:cxn>
                </a:cxnLst>
                <a:rect l="0" t="0" r="r" b="b"/>
                <a:pathLst>
                  <a:path w="252" h="12">
                    <a:moveTo>
                      <a:pt x="0" y="0"/>
                    </a:moveTo>
                    <a:lnTo>
                      <a:pt x="247" y="0"/>
                    </a:lnTo>
                    <a:lnTo>
                      <a:pt x="25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3" name="Freeform 1161"/>
              <p:cNvSpPr>
                <a:spLocks noChangeAspect="1"/>
              </p:cNvSpPr>
              <p:nvPr/>
            </p:nvSpPr>
            <p:spPr bwMode="auto">
              <a:xfrm>
                <a:off x="7302" y="4670"/>
                <a:ext cx="8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7" y="0"/>
                  </a:cxn>
                  <a:cxn ang="0">
                    <a:pos x="252" y="12"/>
                  </a:cxn>
                  <a:cxn ang="0">
                    <a:pos x="0" y="0"/>
                  </a:cxn>
                </a:cxnLst>
                <a:rect l="0" t="0" r="r" b="b"/>
                <a:pathLst>
                  <a:path w="252" h="12">
                    <a:moveTo>
                      <a:pt x="0" y="0"/>
                    </a:moveTo>
                    <a:lnTo>
                      <a:pt x="247" y="0"/>
                    </a:lnTo>
                    <a:lnTo>
                      <a:pt x="25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4" name="Freeform 1162"/>
              <p:cNvSpPr>
                <a:spLocks noChangeAspect="1"/>
              </p:cNvSpPr>
              <p:nvPr/>
            </p:nvSpPr>
            <p:spPr bwMode="auto">
              <a:xfrm>
                <a:off x="7616" y="4674"/>
                <a:ext cx="8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4"/>
                  </a:cxn>
                  <a:cxn ang="0">
                    <a:pos x="255" y="14"/>
                  </a:cxn>
                  <a:cxn ang="0">
                    <a:pos x="5" y="0"/>
                  </a:cxn>
                </a:cxnLst>
                <a:rect l="0" t="0" r="r" b="b"/>
                <a:pathLst>
                  <a:path w="255" h="14">
                    <a:moveTo>
                      <a:pt x="5" y="0"/>
                    </a:moveTo>
                    <a:lnTo>
                      <a:pt x="0" y="14"/>
                    </a:lnTo>
                    <a:lnTo>
                      <a:pt x="255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5" name="Freeform 1163"/>
              <p:cNvSpPr>
                <a:spLocks noChangeAspect="1"/>
              </p:cNvSpPr>
              <p:nvPr/>
            </p:nvSpPr>
            <p:spPr bwMode="auto">
              <a:xfrm>
                <a:off x="7616" y="4674"/>
                <a:ext cx="8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4"/>
                  </a:cxn>
                  <a:cxn ang="0">
                    <a:pos x="255" y="14"/>
                  </a:cxn>
                  <a:cxn ang="0">
                    <a:pos x="5" y="0"/>
                  </a:cxn>
                </a:cxnLst>
                <a:rect l="0" t="0" r="r" b="b"/>
                <a:pathLst>
                  <a:path w="255" h="14">
                    <a:moveTo>
                      <a:pt x="5" y="0"/>
                    </a:moveTo>
                    <a:lnTo>
                      <a:pt x="0" y="14"/>
                    </a:lnTo>
                    <a:lnTo>
                      <a:pt x="255" y="14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6" name="Freeform 1164"/>
              <p:cNvSpPr>
                <a:spLocks noChangeAspect="1"/>
              </p:cNvSpPr>
              <p:nvPr/>
            </p:nvSpPr>
            <p:spPr bwMode="auto">
              <a:xfrm>
                <a:off x="7617" y="4674"/>
                <a:ext cx="8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0" y="0"/>
                  </a:cxn>
                  <a:cxn ang="0">
                    <a:pos x="250" y="14"/>
                  </a:cxn>
                  <a:cxn ang="0">
                    <a:pos x="0" y="0"/>
                  </a:cxn>
                </a:cxnLst>
                <a:rect l="0" t="0" r="r" b="b"/>
                <a:pathLst>
                  <a:path w="250" h="14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7" name="Freeform 1165"/>
              <p:cNvSpPr>
                <a:spLocks noChangeAspect="1"/>
              </p:cNvSpPr>
              <p:nvPr/>
            </p:nvSpPr>
            <p:spPr bwMode="auto">
              <a:xfrm>
                <a:off x="7617" y="4674"/>
                <a:ext cx="8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0" y="0"/>
                  </a:cxn>
                  <a:cxn ang="0">
                    <a:pos x="250" y="14"/>
                  </a:cxn>
                  <a:cxn ang="0">
                    <a:pos x="0" y="0"/>
                  </a:cxn>
                </a:cxnLst>
                <a:rect l="0" t="0" r="r" b="b"/>
                <a:pathLst>
                  <a:path w="250" h="14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8" name="Freeform 1166"/>
              <p:cNvSpPr>
                <a:spLocks noChangeAspect="1"/>
              </p:cNvSpPr>
              <p:nvPr/>
            </p:nvSpPr>
            <p:spPr bwMode="auto">
              <a:xfrm>
                <a:off x="7302" y="4674"/>
                <a:ext cx="8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256" y="14"/>
                  </a:cxn>
                  <a:cxn ang="0">
                    <a:pos x="0" y="0"/>
                  </a:cxn>
                </a:cxnLst>
                <a:rect l="0" t="0" r="r" b="b"/>
                <a:pathLst>
                  <a:path w="256" h="14">
                    <a:moveTo>
                      <a:pt x="0" y="0"/>
                    </a:moveTo>
                    <a:lnTo>
                      <a:pt x="0" y="14"/>
                    </a:lnTo>
                    <a:lnTo>
                      <a:pt x="25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9" name="Freeform 1167"/>
              <p:cNvSpPr>
                <a:spLocks noChangeAspect="1"/>
              </p:cNvSpPr>
              <p:nvPr/>
            </p:nvSpPr>
            <p:spPr bwMode="auto">
              <a:xfrm>
                <a:off x="7302" y="4674"/>
                <a:ext cx="8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256" y="14"/>
                  </a:cxn>
                  <a:cxn ang="0">
                    <a:pos x="0" y="0"/>
                  </a:cxn>
                </a:cxnLst>
                <a:rect l="0" t="0" r="r" b="b"/>
                <a:pathLst>
                  <a:path w="256" h="14">
                    <a:moveTo>
                      <a:pt x="0" y="0"/>
                    </a:moveTo>
                    <a:lnTo>
                      <a:pt x="0" y="14"/>
                    </a:lnTo>
                    <a:lnTo>
                      <a:pt x="256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0" name="Freeform 1168"/>
              <p:cNvSpPr>
                <a:spLocks noChangeAspect="1"/>
              </p:cNvSpPr>
              <p:nvPr/>
            </p:nvSpPr>
            <p:spPr bwMode="auto">
              <a:xfrm>
                <a:off x="7302" y="4674"/>
                <a:ext cx="8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2" y="0"/>
                  </a:cxn>
                  <a:cxn ang="0">
                    <a:pos x="256" y="14"/>
                  </a:cxn>
                  <a:cxn ang="0">
                    <a:pos x="0" y="0"/>
                  </a:cxn>
                </a:cxnLst>
                <a:rect l="0" t="0" r="r" b="b"/>
                <a:pathLst>
                  <a:path w="256" h="14">
                    <a:moveTo>
                      <a:pt x="0" y="0"/>
                    </a:moveTo>
                    <a:lnTo>
                      <a:pt x="252" y="0"/>
                    </a:lnTo>
                    <a:lnTo>
                      <a:pt x="25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1" name="Freeform 1169"/>
              <p:cNvSpPr>
                <a:spLocks noChangeAspect="1"/>
              </p:cNvSpPr>
              <p:nvPr/>
            </p:nvSpPr>
            <p:spPr bwMode="auto">
              <a:xfrm>
                <a:off x="7302" y="4674"/>
                <a:ext cx="8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2" y="0"/>
                  </a:cxn>
                  <a:cxn ang="0">
                    <a:pos x="256" y="14"/>
                  </a:cxn>
                  <a:cxn ang="0">
                    <a:pos x="0" y="0"/>
                  </a:cxn>
                </a:cxnLst>
                <a:rect l="0" t="0" r="r" b="b"/>
                <a:pathLst>
                  <a:path w="256" h="14">
                    <a:moveTo>
                      <a:pt x="0" y="0"/>
                    </a:moveTo>
                    <a:lnTo>
                      <a:pt x="252" y="0"/>
                    </a:lnTo>
                    <a:lnTo>
                      <a:pt x="256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2" name="Freeform 1170"/>
              <p:cNvSpPr>
                <a:spLocks noChangeAspect="1"/>
              </p:cNvSpPr>
              <p:nvPr/>
            </p:nvSpPr>
            <p:spPr bwMode="auto">
              <a:xfrm>
                <a:off x="7614" y="4678"/>
                <a:ext cx="87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2"/>
                  </a:cxn>
                  <a:cxn ang="0">
                    <a:pos x="259" y="12"/>
                  </a:cxn>
                  <a:cxn ang="0">
                    <a:pos x="4" y="0"/>
                  </a:cxn>
                </a:cxnLst>
                <a:rect l="0" t="0" r="r" b="b"/>
                <a:pathLst>
                  <a:path w="259" h="12">
                    <a:moveTo>
                      <a:pt x="4" y="0"/>
                    </a:moveTo>
                    <a:lnTo>
                      <a:pt x="0" y="12"/>
                    </a:lnTo>
                    <a:lnTo>
                      <a:pt x="259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3" name="Freeform 1171"/>
              <p:cNvSpPr>
                <a:spLocks noChangeAspect="1"/>
              </p:cNvSpPr>
              <p:nvPr/>
            </p:nvSpPr>
            <p:spPr bwMode="auto">
              <a:xfrm>
                <a:off x="7614" y="4678"/>
                <a:ext cx="87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2"/>
                  </a:cxn>
                  <a:cxn ang="0">
                    <a:pos x="259" y="12"/>
                  </a:cxn>
                  <a:cxn ang="0">
                    <a:pos x="4" y="0"/>
                  </a:cxn>
                </a:cxnLst>
                <a:rect l="0" t="0" r="r" b="b"/>
                <a:pathLst>
                  <a:path w="259" h="12">
                    <a:moveTo>
                      <a:pt x="4" y="0"/>
                    </a:moveTo>
                    <a:lnTo>
                      <a:pt x="0" y="12"/>
                    </a:lnTo>
                    <a:lnTo>
                      <a:pt x="259" y="1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4" name="Freeform 1172"/>
              <p:cNvSpPr>
                <a:spLocks noChangeAspect="1"/>
              </p:cNvSpPr>
              <p:nvPr/>
            </p:nvSpPr>
            <p:spPr bwMode="auto">
              <a:xfrm>
                <a:off x="7616" y="4678"/>
                <a:ext cx="8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5" y="0"/>
                  </a:cxn>
                  <a:cxn ang="0">
                    <a:pos x="255" y="12"/>
                  </a:cxn>
                  <a:cxn ang="0">
                    <a:pos x="0" y="0"/>
                  </a:cxn>
                </a:cxnLst>
                <a:rect l="0" t="0" r="r" b="b"/>
                <a:pathLst>
                  <a:path w="255" h="12">
                    <a:moveTo>
                      <a:pt x="0" y="0"/>
                    </a:moveTo>
                    <a:lnTo>
                      <a:pt x="255" y="0"/>
                    </a:lnTo>
                    <a:lnTo>
                      <a:pt x="25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5" name="Freeform 1173"/>
              <p:cNvSpPr>
                <a:spLocks noChangeAspect="1"/>
              </p:cNvSpPr>
              <p:nvPr/>
            </p:nvSpPr>
            <p:spPr bwMode="auto">
              <a:xfrm>
                <a:off x="7616" y="4678"/>
                <a:ext cx="8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5" y="0"/>
                  </a:cxn>
                  <a:cxn ang="0">
                    <a:pos x="255" y="12"/>
                  </a:cxn>
                  <a:cxn ang="0">
                    <a:pos x="0" y="0"/>
                  </a:cxn>
                </a:cxnLst>
                <a:rect l="0" t="0" r="r" b="b"/>
                <a:pathLst>
                  <a:path w="255" h="12">
                    <a:moveTo>
                      <a:pt x="0" y="0"/>
                    </a:moveTo>
                    <a:lnTo>
                      <a:pt x="255" y="0"/>
                    </a:lnTo>
                    <a:lnTo>
                      <a:pt x="25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6" name="Freeform 1174"/>
              <p:cNvSpPr>
                <a:spLocks noChangeAspect="1"/>
              </p:cNvSpPr>
              <p:nvPr/>
            </p:nvSpPr>
            <p:spPr bwMode="auto">
              <a:xfrm>
                <a:off x="7302" y="4678"/>
                <a:ext cx="8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62" y="12"/>
                  </a:cxn>
                  <a:cxn ang="0">
                    <a:pos x="0" y="0"/>
                  </a:cxn>
                </a:cxnLst>
                <a:rect l="0" t="0" r="r" b="b"/>
                <a:pathLst>
                  <a:path w="262" h="12">
                    <a:moveTo>
                      <a:pt x="0" y="0"/>
                    </a:moveTo>
                    <a:lnTo>
                      <a:pt x="0" y="12"/>
                    </a:lnTo>
                    <a:lnTo>
                      <a:pt x="26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7" name="Freeform 1175"/>
              <p:cNvSpPr>
                <a:spLocks noChangeAspect="1"/>
              </p:cNvSpPr>
              <p:nvPr/>
            </p:nvSpPr>
            <p:spPr bwMode="auto">
              <a:xfrm>
                <a:off x="7302" y="4678"/>
                <a:ext cx="8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62" y="12"/>
                  </a:cxn>
                  <a:cxn ang="0">
                    <a:pos x="0" y="0"/>
                  </a:cxn>
                </a:cxnLst>
                <a:rect l="0" t="0" r="r" b="b"/>
                <a:pathLst>
                  <a:path w="262" h="12">
                    <a:moveTo>
                      <a:pt x="0" y="0"/>
                    </a:moveTo>
                    <a:lnTo>
                      <a:pt x="0" y="12"/>
                    </a:lnTo>
                    <a:lnTo>
                      <a:pt x="26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8" name="Freeform 1176"/>
              <p:cNvSpPr>
                <a:spLocks noChangeAspect="1"/>
              </p:cNvSpPr>
              <p:nvPr/>
            </p:nvSpPr>
            <p:spPr bwMode="auto">
              <a:xfrm>
                <a:off x="7302" y="4678"/>
                <a:ext cx="8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6" y="0"/>
                  </a:cxn>
                  <a:cxn ang="0">
                    <a:pos x="262" y="12"/>
                  </a:cxn>
                  <a:cxn ang="0">
                    <a:pos x="0" y="0"/>
                  </a:cxn>
                </a:cxnLst>
                <a:rect l="0" t="0" r="r" b="b"/>
                <a:pathLst>
                  <a:path w="262" h="12">
                    <a:moveTo>
                      <a:pt x="0" y="0"/>
                    </a:moveTo>
                    <a:lnTo>
                      <a:pt x="256" y="0"/>
                    </a:lnTo>
                    <a:lnTo>
                      <a:pt x="26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9" name="Freeform 1177"/>
              <p:cNvSpPr>
                <a:spLocks noChangeAspect="1"/>
              </p:cNvSpPr>
              <p:nvPr/>
            </p:nvSpPr>
            <p:spPr bwMode="auto">
              <a:xfrm>
                <a:off x="7302" y="4678"/>
                <a:ext cx="8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6" y="0"/>
                  </a:cxn>
                  <a:cxn ang="0">
                    <a:pos x="262" y="12"/>
                  </a:cxn>
                  <a:cxn ang="0">
                    <a:pos x="0" y="0"/>
                  </a:cxn>
                </a:cxnLst>
                <a:rect l="0" t="0" r="r" b="b"/>
                <a:pathLst>
                  <a:path w="262" h="12">
                    <a:moveTo>
                      <a:pt x="0" y="0"/>
                    </a:moveTo>
                    <a:lnTo>
                      <a:pt x="256" y="0"/>
                    </a:lnTo>
                    <a:lnTo>
                      <a:pt x="26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0" name="Freeform 1178"/>
              <p:cNvSpPr>
                <a:spLocks noChangeAspect="1"/>
              </p:cNvSpPr>
              <p:nvPr/>
            </p:nvSpPr>
            <p:spPr bwMode="auto">
              <a:xfrm>
                <a:off x="7613" y="4682"/>
                <a:ext cx="88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3"/>
                  </a:cxn>
                  <a:cxn ang="0">
                    <a:pos x="262" y="13"/>
                  </a:cxn>
                  <a:cxn ang="0">
                    <a:pos x="3" y="0"/>
                  </a:cxn>
                </a:cxnLst>
                <a:rect l="0" t="0" r="r" b="b"/>
                <a:pathLst>
                  <a:path w="262" h="13">
                    <a:moveTo>
                      <a:pt x="3" y="0"/>
                    </a:moveTo>
                    <a:lnTo>
                      <a:pt x="0" y="13"/>
                    </a:lnTo>
                    <a:lnTo>
                      <a:pt x="262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1" name="Freeform 1179"/>
              <p:cNvSpPr>
                <a:spLocks noChangeAspect="1"/>
              </p:cNvSpPr>
              <p:nvPr/>
            </p:nvSpPr>
            <p:spPr bwMode="auto">
              <a:xfrm>
                <a:off x="7613" y="4682"/>
                <a:ext cx="88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3"/>
                  </a:cxn>
                  <a:cxn ang="0">
                    <a:pos x="262" y="13"/>
                  </a:cxn>
                  <a:cxn ang="0">
                    <a:pos x="3" y="0"/>
                  </a:cxn>
                </a:cxnLst>
                <a:rect l="0" t="0" r="r" b="b"/>
                <a:pathLst>
                  <a:path w="262" h="13">
                    <a:moveTo>
                      <a:pt x="3" y="0"/>
                    </a:moveTo>
                    <a:lnTo>
                      <a:pt x="0" y="13"/>
                    </a:lnTo>
                    <a:lnTo>
                      <a:pt x="262" y="1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2" name="Freeform 1180"/>
              <p:cNvSpPr>
                <a:spLocks noChangeAspect="1"/>
              </p:cNvSpPr>
              <p:nvPr/>
            </p:nvSpPr>
            <p:spPr bwMode="auto">
              <a:xfrm>
                <a:off x="7614" y="4682"/>
                <a:ext cx="8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9" y="0"/>
                  </a:cxn>
                  <a:cxn ang="0">
                    <a:pos x="259" y="13"/>
                  </a:cxn>
                  <a:cxn ang="0">
                    <a:pos x="0" y="0"/>
                  </a:cxn>
                </a:cxnLst>
                <a:rect l="0" t="0" r="r" b="b"/>
                <a:pathLst>
                  <a:path w="259" h="13">
                    <a:moveTo>
                      <a:pt x="0" y="0"/>
                    </a:moveTo>
                    <a:lnTo>
                      <a:pt x="259" y="0"/>
                    </a:lnTo>
                    <a:lnTo>
                      <a:pt x="25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3" name="Freeform 1181"/>
              <p:cNvSpPr>
                <a:spLocks noChangeAspect="1"/>
              </p:cNvSpPr>
              <p:nvPr/>
            </p:nvSpPr>
            <p:spPr bwMode="auto">
              <a:xfrm>
                <a:off x="7614" y="4682"/>
                <a:ext cx="8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9" y="0"/>
                  </a:cxn>
                  <a:cxn ang="0">
                    <a:pos x="259" y="13"/>
                  </a:cxn>
                  <a:cxn ang="0">
                    <a:pos x="0" y="0"/>
                  </a:cxn>
                </a:cxnLst>
                <a:rect l="0" t="0" r="r" b="b"/>
                <a:pathLst>
                  <a:path w="259" h="13">
                    <a:moveTo>
                      <a:pt x="0" y="0"/>
                    </a:moveTo>
                    <a:lnTo>
                      <a:pt x="259" y="0"/>
                    </a:lnTo>
                    <a:lnTo>
                      <a:pt x="25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4" name="Freeform 1182"/>
              <p:cNvSpPr>
                <a:spLocks noChangeAspect="1"/>
              </p:cNvSpPr>
              <p:nvPr/>
            </p:nvSpPr>
            <p:spPr bwMode="auto">
              <a:xfrm>
                <a:off x="7302" y="4682"/>
                <a:ext cx="8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4" y="13"/>
                  </a:cxn>
                  <a:cxn ang="0">
                    <a:pos x="0" y="0"/>
                  </a:cxn>
                </a:cxnLst>
                <a:rect l="0" t="0" r="r" b="b"/>
                <a:pathLst>
                  <a:path w="264" h="13">
                    <a:moveTo>
                      <a:pt x="0" y="0"/>
                    </a:moveTo>
                    <a:lnTo>
                      <a:pt x="0" y="13"/>
                    </a:lnTo>
                    <a:lnTo>
                      <a:pt x="26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5" name="Freeform 1183"/>
              <p:cNvSpPr>
                <a:spLocks noChangeAspect="1"/>
              </p:cNvSpPr>
              <p:nvPr/>
            </p:nvSpPr>
            <p:spPr bwMode="auto">
              <a:xfrm>
                <a:off x="7302" y="4682"/>
                <a:ext cx="8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4" y="13"/>
                  </a:cxn>
                  <a:cxn ang="0">
                    <a:pos x="0" y="0"/>
                  </a:cxn>
                </a:cxnLst>
                <a:rect l="0" t="0" r="r" b="b"/>
                <a:pathLst>
                  <a:path w="264" h="13">
                    <a:moveTo>
                      <a:pt x="0" y="0"/>
                    </a:moveTo>
                    <a:lnTo>
                      <a:pt x="0" y="13"/>
                    </a:lnTo>
                    <a:lnTo>
                      <a:pt x="264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6" name="Freeform 1184"/>
              <p:cNvSpPr>
                <a:spLocks noChangeAspect="1"/>
              </p:cNvSpPr>
              <p:nvPr/>
            </p:nvSpPr>
            <p:spPr bwMode="auto">
              <a:xfrm>
                <a:off x="7302" y="4682"/>
                <a:ext cx="8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2" y="0"/>
                  </a:cxn>
                  <a:cxn ang="0">
                    <a:pos x="264" y="13"/>
                  </a:cxn>
                  <a:cxn ang="0">
                    <a:pos x="0" y="0"/>
                  </a:cxn>
                </a:cxnLst>
                <a:rect l="0" t="0" r="r" b="b"/>
                <a:pathLst>
                  <a:path w="264" h="13">
                    <a:moveTo>
                      <a:pt x="0" y="0"/>
                    </a:moveTo>
                    <a:lnTo>
                      <a:pt x="262" y="0"/>
                    </a:lnTo>
                    <a:lnTo>
                      <a:pt x="26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7" name="Freeform 1185"/>
              <p:cNvSpPr>
                <a:spLocks noChangeAspect="1"/>
              </p:cNvSpPr>
              <p:nvPr/>
            </p:nvSpPr>
            <p:spPr bwMode="auto">
              <a:xfrm>
                <a:off x="7302" y="4682"/>
                <a:ext cx="8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2" y="0"/>
                  </a:cxn>
                  <a:cxn ang="0">
                    <a:pos x="264" y="13"/>
                  </a:cxn>
                  <a:cxn ang="0">
                    <a:pos x="0" y="0"/>
                  </a:cxn>
                </a:cxnLst>
                <a:rect l="0" t="0" r="r" b="b"/>
                <a:pathLst>
                  <a:path w="264" h="13">
                    <a:moveTo>
                      <a:pt x="0" y="0"/>
                    </a:moveTo>
                    <a:lnTo>
                      <a:pt x="262" y="0"/>
                    </a:lnTo>
                    <a:lnTo>
                      <a:pt x="264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8" name="Freeform 1186"/>
              <p:cNvSpPr>
                <a:spLocks noChangeAspect="1"/>
              </p:cNvSpPr>
              <p:nvPr/>
            </p:nvSpPr>
            <p:spPr bwMode="auto">
              <a:xfrm>
                <a:off x="7612" y="4687"/>
                <a:ext cx="89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3"/>
                  </a:cxn>
                  <a:cxn ang="0">
                    <a:pos x="265" y="13"/>
                  </a:cxn>
                  <a:cxn ang="0">
                    <a:pos x="3" y="0"/>
                  </a:cxn>
                </a:cxnLst>
                <a:rect l="0" t="0" r="r" b="b"/>
                <a:pathLst>
                  <a:path w="265" h="13">
                    <a:moveTo>
                      <a:pt x="3" y="0"/>
                    </a:moveTo>
                    <a:lnTo>
                      <a:pt x="0" y="13"/>
                    </a:lnTo>
                    <a:lnTo>
                      <a:pt x="265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9" name="Freeform 1187"/>
              <p:cNvSpPr>
                <a:spLocks noChangeAspect="1"/>
              </p:cNvSpPr>
              <p:nvPr/>
            </p:nvSpPr>
            <p:spPr bwMode="auto">
              <a:xfrm>
                <a:off x="7612" y="4687"/>
                <a:ext cx="89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3"/>
                  </a:cxn>
                  <a:cxn ang="0">
                    <a:pos x="265" y="13"/>
                  </a:cxn>
                  <a:cxn ang="0">
                    <a:pos x="3" y="0"/>
                  </a:cxn>
                </a:cxnLst>
                <a:rect l="0" t="0" r="r" b="b"/>
                <a:pathLst>
                  <a:path w="265" h="13">
                    <a:moveTo>
                      <a:pt x="3" y="0"/>
                    </a:moveTo>
                    <a:lnTo>
                      <a:pt x="0" y="13"/>
                    </a:lnTo>
                    <a:lnTo>
                      <a:pt x="265" y="1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0" name="Freeform 1188"/>
              <p:cNvSpPr>
                <a:spLocks noChangeAspect="1"/>
              </p:cNvSpPr>
              <p:nvPr/>
            </p:nvSpPr>
            <p:spPr bwMode="auto">
              <a:xfrm>
                <a:off x="7613" y="4687"/>
                <a:ext cx="8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2" y="0"/>
                  </a:cxn>
                  <a:cxn ang="0">
                    <a:pos x="262" y="13"/>
                  </a:cxn>
                  <a:cxn ang="0">
                    <a:pos x="0" y="0"/>
                  </a:cxn>
                </a:cxnLst>
                <a:rect l="0" t="0" r="r" b="b"/>
                <a:pathLst>
                  <a:path w="262" h="13">
                    <a:moveTo>
                      <a:pt x="0" y="0"/>
                    </a:moveTo>
                    <a:lnTo>
                      <a:pt x="262" y="0"/>
                    </a:lnTo>
                    <a:lnTo>
                      <a:pt x="26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1" name="Freeform 1189"/>
              <p:cNvSpPr>
                <a:spLocks noChangeAspect="1"/>
              </p:cNvSpPr>
              <p:nvPr/>
            </p:nvSpPr>
            <p:spPr bwMode="auto">
              <a:xfrm>
                <a:off x="7613" y="4687"/>
                <a:ext cx="8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2" y="0"/>
                  </a:cxn>
                  <a:cxn ang="0">
                    <a:pos x="262" y="13"/>
                  </a:cxn>
                  <a:cxn ang="0">
                    <a:pos x="0" y="0"/>
                  </a:cxn>
                </a:cxnLst>
                <a:rect l="0" t="0" r="r" b="b"/>
                <a:pathLst>
                  <a:path w="262" h="13">
                    <a:moveTo>
                      <a:pt x="0" y="0"/>
                    </a:moveTo>
                    <a:lnTo>
                      <a:pt x="262" y="0"/>
                    </a:lnTo>
                    <a:lnTo>
                      <a:pt x="262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2" name="Freeform 1190"/>
              <p:cNvSpPr>
                <a:spLocks noChangeAspect="1"/>
              </p:cNvSpPr>
              <p:nvPr/>
            </p:nvSpPr>
            <p:spPr bwMode="auto">
              <a:xfrm>
                <a:off x="7302" y="4687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7" y="13"/>
                  </a:cxn>
                  <a:cxn ang="0">
                    <a:pos x="0" y="0"/>
                  </a:cxn>
                </a:cxnLst>
                <a:rect l="0" t="0" r="r" b="b"/>
                <a:pathLst>
                  <a:path w="267" h="13">
                    <a:moveTo>
                      <a:pt x="0" y="0"/>
                    </a:moveTo>
                    <a:lnTo>
                      <a:pt x="0" y="13"/>
                    </a:lnTo>
                    <a:lnTo>
                      <a:pt x="26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3" name="Freeform 1191"/>
              <p:cNvSpPr>
                <a:spLocks noChangeAspect="1"/>
              </p:cNvSpPr>
              <p:nvPr/>
            </p:nvSpPr>
            <p:spPr bwMode="auto">
              <a:xfrm>
                <a:off x="7302" y="4687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7" y="13"/>
                  </a:cxn>
                  <a:cxn ang="0">
                    <a:pos x="0" y="0"/>
                  </a:cxn>
                </a:cxnLst>
                <a:rect l="0" t="0" r="r" b="b"/>
                <a:pathLst>
                  <a:path w="267" h="13">
                    <a:moveTo>
                      <a:pt x="0" y="0"/>
                    </a:moveTo>
                    <a:lnTo>
                      <a:pt x="0" y="13"/>
                    </a:lnTo>
                    <a:lnTo>
                      <a:pt x="267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4" name="Freeform 1192"/>
              <p:cNvSpPr>
                <a:spLocks noChangeAspect="1"/>
              </p:cNvSpPr>
              <p:nvPr/>
            </p:nvSpPr>
            <p:spPr bwMode="auto">
              <a:xfrm>
                <a:off x="7302" y="4687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4" y="0"/>
                  </a:cxn>
                  <a:cxn ang="0">
                    <a:pos x="267" y="13"/>
                  </a:cxn>
                  <a:cxn ang="0">
                    <a:pos x="0" y="0"/>
                  </a:cxn>
                </a:cxnLst>
                <a:rect l="0" t="0" r="r" b="b"/>
                <a:pathLst>
                  <a:path w="267" h="13">
                    <a:moveTo>
                      <a:pt x="0" y="0"/>
                    </a:moveTo>
                    <a:lnTo>
                      <a:pt x="264" y="0"/>
                    </a:lnTo>
                    <a:lnTo>
                      <a:pt x="26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5" name="Freeform 1193"/>
              <p:cNvSpPr>
                <a:spLocks noChangeAspect="1"/>
              </p:cNvSpPr>
              <p:nvPr/>
            </p:nvSpPr>
            <p:spPr bwMode="auto">
              <a:xfrm>
                <a:off x="7302" y="4687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4" y="0"/>
                  </a:cxn>
                  <a:cxn ang="0">
                    <a:pos x="267" y="13"/>
                  </a:cxn>
                  <a:cxn ang="0">
                    <a:pos x="0" y="0"/>
                  </a:cxn>
                </a:cxnLst>
                <a:rect l="0" t="0" r="r" b="b"/>
                <a:pathLst>
                  <a:path w="267" h="13">
                    <a:moveTo>
                      <a:pt x="0" y="0"/>
                    </a:moveTo>
                    <a:lnTo>
                      <a:pt x="264" y="0"/>
                    </a:lnTo>
                    <a:lnTo>
                      <a:pt x="267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6" name="Freeform 1194"/>
              <p:cNvSpPr>
                <a:spLocks noChangeAspect="1"/>
              </p:cNvSpPr>
              <p:nvPr/>
            </p:nvSpPr>
            <p:spPr bwMode="auto">
              <a:xfrm>
                <a:off x="7611" y="4691"/>
                <a:ext cx="90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3"/>
                  </a:cxn>
                  <a:cxn ang="0">
                    <a:pos x="268" y="13"/>
                  </a:cxn>
                  <a:cxn ang="0">
                    <a:pos x="3" y="0"/>
                  </a:cxn>
                </a:cxnLst>
                <a:rect l="0" t="0" r="r" b="b"/>
                <a:pathLst>
                  <a:path w="268" h="13">
                    <a:moveTo>
                      <a:pt x="3" y="0"/>
                    </a:moveTo>
                    <a:lnTo>
                      <a:pt x="0" y="13"/>
                    </a:lnTo>
                    <a:lnTo>
                      <a:pt x="268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7" name="Freeform 1195"/>
              <p:cNvSpPr>
                <a:spLocks noChangeAspect="1"/>
              </p:cNvSpPr>
              <p:nvPr/>
            </p:nvSpPr>
            <p:spPr bwMode="auto">
              <a:xfrm>
                <a:off x="7611" y="4691"/>
                <a:ext cx="90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3"/>
                  </a:cxn>
                  <a:cxn ang="0">
                    <a:pos x="268" y="13"/>
                  </a:cxn>
                  <a:cxn ang="0">
                    <a:pos x="3" y="0"/>
                  </a:cxn>
                </a:cxnLst>
                <a:rect l="0" t="0" r="r" b="b"/>
                <a:pathLst>
                  <a:path w="268" h="13">
                    <a:moveTo>
                      <a:pt x="3" y="0"/>
                    </a:moveTo>
                    <a:lnTo>
                      <a:pt x="0" y="13"/>
                    </a:lnTo>
                    <a:lnTo>
                      <a:pt x="268" y="1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8" name="Freeform 1196"/>
              <p:cNvSpPr>
                <a:spLocks noChangeAspect="1"/>
              </p:cNvSpPr>
              <p:nvPr/>
            </p:nvSpPr>
            <p:spPr bwMode="auto">
              <a:xfrm>
                <a:off x="7612" y="4691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5" y="0"/>
                  </a:cxn>
                  <a:cxn ang="0">
                    <a:pos x="265" y="13"/>
                  </a:cxn>
                  <a:cxn ang="0">
                    <a:pos x="0" y="0"/>
                  </a:cxn>
                </a:cxnLst>
                <a:rect l="0" t="0" r="r" b="b"/>
                <a:pathLst>
                  <a:path w="265" h="13">
                    <a:moveTo>
                      <a:pt x="0" y="0"/>
                    </a:moveTo>
                    <a:lnTo>
                      <a:pt x="265" y="0"/>
                    </a:lnTo>
                    <a:lnTo>
                      <a:pt x="26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9" name="Freeform 1197"/>
              <p:cNvSpPr>
                <a:spLocks noChangeAspect="1"/>
              </p:cNvSpPr>
              <p:nvPr/>
            </p:nvSpPr>
            <p:spPr bwMode="auto">
              <a:xfrm>
                <a:off x="7612" y="4691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5" y="0"/>
                  </a:cxn>
                  <a:cxn ang="0">
                    <a:pos x="265" y="13"/>
                  </a:cxn>
                  <a:cxn ang="0">
                    <a:pos x="0" y="0"/>
                  </a:cxn>
                </a:cxnLst>
                <a:rect l="0" t="0" r="r" b="b"/>
                <a:pathLst>
                  <a:path w="265" h="13">
                    <a:moveTo>
                      <a:pt x="0" y="0"/>
                    </a:moveTo>
                    <a:lnTo>
                      <a:pt x="265" y="0"/>
                    </a:lnTo>
                    <a:lnTo>
                      <a:pt x="265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0" name="Freeform 1198"/>
              <p:cNvSpPr>
                <a:spLocks noChangeAspect="1"/>
              </p:cNvSpPr>
              <p:nvPr/>
            </p:nvSpPr>
            <p:spPr bwMode="auto">
              <a:xfrm>
                <a:off x="7302" y="4691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8" y="13"/>
                  </a:cxn>
                  <a:cxn ang="0">
                    <a:pos x="0" y="0"/>
                  </a:cxn>
                </a:cxnLst>
                <a:rect l="0" t="0" r="r" b="b"/>
                <a:pathLst>
                  <a:path w="268" h="13">
                    <a:moveTo>
                      <a:pt x="0" y="0"/>
                    </a:moveTo>
                    <a:lnTo>
                      <a:pt x="0" y="13"/>
                    </a:lnTo>
                    <a:lnTo>
                      <a:pt x="26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1" name="Freeform 1199"/>
              <p:cNvSpPr>
                <a:spLocks noChangeAspect="1"/>
              </p:cNvSpPr>
              <p:nvPr/>
            </p:nvSpPr>
            <p:spPr bwMode="auto">
              <a:xfrm>
                <a:off x="7302" y="4691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8" y="13"/>
                  </a:cxn>
                  <a:cxn ang="0">
                    <a:pos x="0" y="0"/>
                  </a:cxn>
                </a:cxnLst>
                <a:rect l="0" t="0" r="r" b="b"/>
                <a:pathLst>
                  <a:path w="268" h="13">
                    <a:moveTo>
                      <a:pt x="0" y="0"/>
                    </a:moveTo>
                    <a:lnTo>
                      <a:pt x="0" y="13"/>
                    </a:lnTo>
                    <a:lnTo>
                      <a:pt x="26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2" name="Freeform 1200"/>
              <p:cNvSpPr>
                <a:spLocks noChangeAspect="1"/>
              </p:cNvSpPr>
              <p:nvPr/>
            </p:nvSpPr>
            <p:spPr bwMode="auto">
              <a:xfrm>
                <a:off x="7302" y="4691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7" y="0"/>
                  </a:cxn>
                  <a:cxn ang="0">
                    <a:pos x="268" y="13"/>
                  </a:cxn>
                  <a:cxn ang="0">
                    <a:pos x="0" y="0"/>
                  </a:cxn>
                </a:cxnLst>
                <a:rect l="0" t="0" r="r" b="b"/>
                <a:pathLst>
                  <a:path w="268" h="13">
                    <a:moveTo>
                      <a:pt x="0" y="0"/>
                    </a:moveTo>
                    <a:lnTo>
                      <a:pt x="267" y="0"/>
                    </a:lnTo>
                    <a:lnTo>
                      <a:pt x="26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3" name="Freeform 1201"/>
              <p:cNvSpPr>
                <a:spLocks noChangeAspect="1"/>
              </p:cNvSpPr>
              <p:nvPr/>
            </p:nvSpPr>
            <p:spPr bwMode="auto">
              <a:xfrm>
                <a:off x="7302" y="4691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7" y="0"/>
                  </a:cxn>
                  <a:cxn ang="0">
                    <a:pos x="268" y="13"/>
                  </a:cxn>
                  <a:cxn ang="0">
                    <a:pos x="0" y="0"/>
                  </a:cxn>
                </a:cxnLst>
                <a:rect l="0" t="0" r="r" b="b"/>
                <a:pathLst>
                  <a:path w="268" h="13">
                    <a:moveTo>
                      <a:pt x="0" y="0"/>
                    </a:moveTo>
                    <a:lnTo>
                      <a:pt x="267" y="0"/>
                    </a:lnTo>
                    <a:lnTo>
                      <a:pt x="26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4" name="Freeform 1202"/>
              <p:cNvSpPr>
                <a:spLocks noChangeAspect="1"/>
              </p:cNvSpPr>
              <p:nvPr/>
            </p:nvSpPr>
            <p:spPr bwMode="auto">
              <a:xfrm>
                <a:off x="7611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268" y="14"/>
                  </a:cxn>
                  <a:cxn ang="0">
                    <a:pos x="0" y="0"/>
                  </a:cxn>
                </a:cxnLst>
                <a:rect l="0" t="0" r="r" b="b"/>
                <a:pathLst>
                  <a:path w="268" h="14">
                    <a:moveTo>
                      <a:pt x="0" y="0"/>
                    </a:moveTo>
                    <a:lnTo>
                      <a:pt x="0" y="14"/>
                    </a:lnTo>
                    <a:lnTo>
                      <a:pt x="268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5" name="Freeform 1203"/>
              <p:cNvSpPr>
                <a:spLocks noChangeAspect="1"/>
              </p:cNvSpPr>
              <p:nvPr/>
            </p:nvSpPr>
            <p:spPr bwMode="auto">
              <a:xfrm>
                <a:off x="7611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268" y="14"/>
                  </a:cxn>
                  <a:cxn ang="0">
                    <a:pos x="0" y="0"/>
                  </a:cxn>
                </a:cxnLst>
                <a:rect l="0" t="0" r="r" b="b"/>
                <a:pathLst>
                  <a:path w="268" h="14">
                    <a:moveTo>
                      <a:pt x="0" y="0"/>
                    </a:moveTo>
                    <a:lnTo>
                      <a:pt x="0" y="14"/>
                    </a:lnTo>
                    <a:lnTo>
                      <a:pt x="268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6" name="Freeform 1204"/>
              <p:cNvSpPr>
                <a:spLocks noChangeAspect="1"/>
              </p:cNvSpPr>
              <p:nvPr/>
            </p:nvSpPr>
            <p:spPr bwMode="auto">
              <a:xfrm>
                <a:off x="7611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14"/>
                  </a:cxn>
                  <a:cxn ang="0">
                    <a:pos x="0" y="0"/>
                  </a:cxn>
                </a:cxnLst>
                <a:rect l="0" t="0" r="r" b="b"/>
                <a:pathLst>
                  <a:path w="268" h="14">
                    <a:moveTo>
                      <a:pt x="0" y="0"/>
                    </a:moveTo>
                    <a:lnTo>
                      <a:pt x="268" y="0"/>
                    </a:lnTo>
                    <a:lnTo>
                      <a:pt x="268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7" name="Freeform 1205"/>
              <p:cNvSpPr>
                <a:spLocks noChangeAspect="1"/>
              </p:cNvSpPr>
              <p:nvPr/>
            </p:nvSpPr>
            <p:spPr bwMode="auto">
              <a:xfrm>
                <a:off x="7611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14"/>
                  </a:cxn>
                  <a:cxn ang="0">
                    <a:pos x="0" y="0"/>
                  </a:cxn>
                </a:cxnLst>
                <a:rect l="0" t="0" r="r" b="b"/>
                <a:pathLst>
                  <a:path w="268" h="14">
                    <a:moveTo>
                      <a:pt x="0" y="0"/>
                    </a:moveTo>
                    <a:lnTo>
                      <a:pt x="268" y="0"/>
                    </a:lnTo>
                    <a:lnTo>
                      <a:pt x="268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8" name="Freeform 1206"/>
              <p:cNvSpPr>
                <a:spLocks noChangeAspect="1"/>
              </p:cNvSpPr>
              <p:nvPr/>
            </p:nvSpPr>
            <p:spPr bwMode="auto">
              <a:xfrm>
                <a:off x="7302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270" y="14"/>
                  </a:cxn>
                  <a:cxn ang="0">
                    <a:pos x="0" y="0"/>
                  </a:cxn>
                </a:cxnLst>
                <a:rect l="0" t="0" r="r" b="b"/>
                <a:pathLst>
                  <a:path w="270" h="14">
                    <a:moveTo>
                      <a:pt x="0" y="0"/>
                    </a:moveTo>
                    <a:lnTo>
                      <a:pt x="0" y="14"/>
                    </a:lnTo>
                    <a:lnTo>
                      <a:pt x="27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9" name="Freeform 1207"/>
              <p:cNvSpPr>
                <a:spLocks noChangeAspect="1"/>
              </p:cNvSpPr>
              <p:nvPr/>
            </p:nvSpPr>
            <p:spPr bwMode="auto">
              <a:xfrm>
                <a:off x="7302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270" y="14"/>
                  </a:cxn>
                  <a:cxn ang="0">
                    <a:pos x="0" y="0"/>
                  </a:cxn>
                </a:cxnLst>
                <a:rect l="0" t="0" r="r" b="b"/>
                <a:pathLst>
                  <a:path w="270" h="14">
                    <a:moveTo>
                      <a:pt x="0" y="0"/>
                    </a:moveTo>
                    <a:lnTo>
                      <a:pt x="0" y="14"/>
                    </a:lnTo>
                    <a:lnTo>
                      <a:pt x="270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0" name="Freeform 1208"/>
              <p:cNvSpPr>
                <a:spLocks noChangeAspect="1"/>
              </p:cNvSpPr>
              <p:nvPr/>
            </p:nvSpPr>
            <p:spPr bwMode="auto">
              <a:xfrm>
                <a:off x="7302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70" y="14"/>
                  </a:cxn>
                  <a:cxn ang="0">
                    <a:pos x="0" y="0"/>
                  </a:cxn>
                </a:cxnLst>
                <a:rect l="0" t="0" r="r" b="b"/>
                <a:pathLst>
                  <a:path w="270" h="14">
                    <a:moveTo>
                      <a:pt x="0" y="0"/>
                    </a:moveTo>
                    <a:lnTo>
                      <a:pt x="268" y="0"/>
                    </a:lnTo>
                    <a:lnTo>
                      <a:pt x="27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81" name="Group 1209"/>
            <p:cNvGrpSpPr>
              <a:grpSpLocks noChangeAspect="1"/>
            </p:cNvGrpSpPr>
            <p:nvPr/>
          </p:nvGrpSpPr>
          <p:grpSpPr bwMode="auto">
            <a:xfrm>
              <a:off x="6743" y="3999"/>
              <a:ext cx="1119" cy="865"/>
              <a:chOff x="6743" y="3999"/>
              <a:chExt cx="1119" cy="865"/>
            </a:xfrm>
          </p:grpSpPr>
          <p:sp>
            <p:nvSpPr>
              <p:cNvPr id="4282" name="Freeform 1210"/>
              <p:cNvSpPr>
                <a:spLocks noChangeAspect="1"/>
              </p:cNvSpPr>
              <p:nvPr/>
            </p:nvSpPr>
            <p:spPr bwMode="auto">
              <a:xfrm>
                <a:off x="7302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70" y="14"/>
                  </a:cxn>
                  <a:cxn ang="0">
                    <a:pos x="0" y="0"/>
                  </a:cxn>
                </a:cxnLst>
                <a:rect l="0" t="0" r="r" b="b"/>
                <a:pathLst>
                  <a:path w="270" h="14">
                    <a:moveTo>
                      <a:pt x="0" y="0"/>
                    </a:moveTo>
                    <a:lnTo>
                      <a:pt x="268" y="0"/>
                    </a:lnTo>
                    <a:lnTo>
                      <a:pt x="270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3" name="Freeform 1211"/>
              <p:cNvSpPr>
                <a:spLocks noChangeAspect="1"/>
              </p:cNvSpPr>
              <p:nvPr/>
            </p:nvSpPr>
            <p:spPr bwMode="auto">
              <a:xfrm>
                <a:off x="7611" y="4700"/>
                <a:ext cx="90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3"/>
                  </a:cxn>
                  <a:cxn ang="0">
                    <a:pos x="269" y="13"/>
                  </a:cxn>
                  <a:cxn ang="0">
                    <a:pos x="1" y="0"/>
                  </a:cxn>
                </a:cxnLst>
                <a:rect l="0" t="0" r="r" b="b"/>
                <a:pathLst>
                  <a:path w="269" h="13">
                    <a:moveTo>
                      <a:pt x="1" y="0"/>
                    </a:moveTo>
                    <a:lnTo>
                      <a:pt x="0" y="13"/>
                    </a:lnTo>
                    <a:lnTo>
                      <a:pt x="269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4" name="Freeform 1212"/>
              <p:cNvSpPr>
                <a:spLocks noChangeAspect="1"/>
              </p:cNvSpPr>
              <p:nvPr/>
            </p:nvSpPr>
            <p:spPr bwMode="auto">
              <a:xfrm>
                <a:off x="7611" y="4700"/>
                <a:ext cx="90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3"/>
                  </a:cxn>
                  <a:cxn ang="0">
                    <a:pos x="269" y="13"/>
                  </a:cxn>
                  <a:cxn ang="0">
                    <a:pos x="1" y="0"/>
                  </a:cxn>
                </a:cxnLst>
                <a:rect l="0" t="0" r="r" b="b"/>
                <a:pathLst>
                  <a:path w="269" h="13">
                    <a:moveTo>
                      <a:pt x="1" y="0"/>
                    </a:moveTo>
                    <a:lnTo>
                      <a:pt x="0" y="13"/>
                    </a:lnTo>
                    <a:lnTo>
                      <a:pt x="269" y="13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5" name="Freeform 1213"/>
              <p:cNvSpPr>
                <a:spLocks noChangeAspect="1"/>
              </p:cNvSpPr>
              <p:nvPr/>
            </p:nvSpPr>
            <p:spPr bwMode="auto">
              <a:xfrm>
                <a:off x="7611" y="4700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13"/>
                  </a:cxn>
                  <a:cxn ang="0">
                    <a:pos x="0" y="0"/>
                  </a:cxn>
                </a:cxnLst>
                <a:rect l="0" t="0" r="r" b="b"/>
                <a:pathLst>
                  <a:path w="268" h="13">
                    <a:moveTo>
                      <a:pt x="0" y="0"/>
                    </a:moveTo>
                    <a:lnTo>
                      <a:pt x="268" y="0"/>
                    </a:lnTo>
                    <a:lnTo>
                      <a:pt x="26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6" name="Freeform 1214"/>
              <p:cNvSpPr>
                <a:spLocks noChangeAspect="1"/>
              </p:cNvSpPr>
              <p:nvPr/>
            </p:nvSpPr>
            <p:spPr bwMode="auto">
              <a:xfrm>
                <a:off x="7611" y="4700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13"/>
                  </a:cxn>
                  <a:cxn ang="0">
                    <a:pos x="0" y="0"/>
                  </a:cxn>
                </a:cxnLst>
                <a:rect l="0" t="0" r="r" b="b"/>
                <a:pathLst>
                  <a:path w="268" h="13">
                    <a:moveTo>
                      <a:pt x="0" y="0"/>
                    </a:moveTo>
                    <a:lnTo>
                      <a:pt x="268" y="0"/>
                    </a:lnTo>
                    <a:lnTo>
                      <a:pt x="26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7" name="Freeform 1215"/>
              <p:cNvSpPr>
                <a:spLocks noChangeAspect="1"/>
              </p:cNvSpPr>
              <p:nvPr/>
            </p:nvSpPr>
            <p:spPr bwMode="auto">
              <a:xfrm>
                <a:off x="7302" y="4700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70" y="13"/>
                  </a:cxn>
                  <a:cxn ang="0">
                    <a:pos x="0" y="0"/>
                  </a:cxn>
                </a:cxnLst>
                <a:rect l="0" t="0" r="r" b="b"/>
                <a:pathLst>
                  <a:path w="270" h="13">
                    <a:moveTo>
                      <a:pt x="0" y="0"/>
                    </a:moveTo>
                    <a:lnTo>
                      <a:pt x="0" y="13"/>
                    </a:lnTo>
                    <a:lnTo>
                      <a:pt x="27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8" name="Freeform 1216"/>
              <p:cNvSpPr>
                <a:spLocks noChangeAspect="1"/>
              </p:cNvSpPr>
              <p:nvPr/>
            </p:nvSpPr>
            <p:spPr bwMode="auto">
              <a:xfrm>
                <a:off x="7302" y="4700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70" y="13"/>
                  </a:cxn>
                  <a:cxn ang="0">
                    <a:pos x="0" y="0"/>
                  </a:cxn>
                </a:cxnLst>
                <a:rect l="0" t="0" r="r" b="b"/>
                <a:pathLst>
                  <a:path w="270" h="13">
                    <a:moveTo>
                      <a:pt x="0" y="0"/>
                    </a:moveTo>
                    <a:lnTo>
                      <a:pt x="0" y="13"/>
                    </a:lnTo>
                    <a:lnTo>
                      <a:pt x="270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9" name="Freeform 1217"/>
              <p:cNvSpPr>
                <a:spLocks noChangeAspect="1"/>
              </p:cNvSpPr>
              <p:nvPr/>
            </p:nvSpPr>
            <p:spPr bwMode="auto">
              <a:xfrm>
                <a:off x="7302" y="4700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3"/>
                  </a:cxn>
                  <a:cxn ang="0">
                    <a:pos x="0" y="0"/>
                  </a:cxn>
                </a:cxnLst>
                <a:rect l="0" t="0" r="r" b="b"/>
                <a:pathLst>
                  <a:path w="270" h="13">
                    <a:moveTo>
                      <a:pt x="0" y="0"/>
                    </a:moveTo>
                    <a:lnTo>
                      <a:pt x="270" y="0"/>
                    </a:lnTo>
                    <a:lnTo>
                      <a:pt x="27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0" name="Freeform 1218"/>
              <p:cNvSpPr>
                <a:spLocks noChangeAspect="1"/>
              </p:cNvSpPr>
              <p:nvPr/>
            </p:nvSpPr>
            <p:spPr bwMode="auto">
              <a:xfrm>
                <a:off x="7302" y="4700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3"/>
                  </a:cxn>
                  <a:cxn ang="0">
                    <a:pos x="0" y="0"/>
                  </a:cxn>
                </a:cxnLst>
                <a:rect l="0" t="0" r="r" b="b"/>
                <a:pathLst>
                  <a:path w="270" h="13">
                    <a:moveTo>
                      <a:pt x="0" y="0"/>
                    </a:moveTo>
                    <a:lnTo>
                      <a:pt x="270" y="0"/>
                    </a:lnTo>
                    <a:lnTo>
                      <a:pt x="270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1" name="Freeform 1219"/>
              <p:cNvSpPr>
                <a:spLocks noChangeAspect="1"/>
              </p:cNvSpPr>
              <p:nvPr/>
            </p:nvSpPr>
            <p:spPr bwMode="auto">
              <a:xfrm>
                <a:off x="7302" y="4704"/>
                <a:ext cx="399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9"/>
                  </a:cxn>
                  <a:cxn ang="0">
                    <a:pos x="1197" y="479"/>
                  </a:cxn>
                  <a:cxn ang="0">
                    <a:pos x="0" y="0"/>
                  </a:cxn>
                </a:cxnLst>
                <a:rect l="0" t="0" r="r" b="b"/>
                <a:pathLst>
                  <a:path w="1197" h="479">
                    <a:moveTo>
                      <a:pt x="0" y="0"/>
                    </a:moveTo>
                    <a:lnTo>
                      <a:pt x="0" y="479"/>
                    </a:lnTo>
                    <a:lnTo>
                      <a:pt x="1197" y="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2" name="Freeform 1220"/>
              <p:cNvSpPr>
                <a:spLocks noChangeAspect="1"/>
              </p:cNvSpPr>
              <p:nvPr/>
            </p:nvSpPr>
            <p:spPr bwMode="auto">
              <a:xfrm>
                <a:off x="7302" y="4704"/>
                <a:ext cx="399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9"/>
                  </a:cxn>
                  <a:cxn ang="0">
                    <a:pos x="1197" y="479"/>
                  </a:cxn>
                  <a:cxn ang="0">
                    <a:pos x="0" y="0"/>
                  </a:cxn>
                </a:cxnLst>
                <a:rect l="0" t="0" r="r" b="b"/>
                <a:pathLst>
                  <a:path w="1197" h="479">
                    <a:moveTo>
                      <a:pt x="0" y="0"/>
                    </a:moveTo>
                    <a:lnTo>
                      <a:pt x="0" y="479"/>
                    </a:lnTo>
                    <a:lnTo>
                      <a:pt x="1197" y="4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3" name="Freeform 1221"/>
              <p:cNvSpPr>
                <a:spLocks noChangeAspect="1"/>
              </p:cNvSpPr>
              <p:nvPr/>
            </p:nvSpPr>
            <p:spPr bwMode="auto">
              <a:xfrm>
                <a:off x="7302" y="4704"/>
                <a:ext cx="399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7" y="0"/>
                  </a:cxn>
                  <a:cxn ang="0">
                    <a:pos x="1197" y="479"/>
                  </a:cxn>
                  <a:cxn ang="0">
                    <a:pos x="0" y="0"/>
                  </a:cxn>
                </a:cxnLst>
                <a:rect l="0" t="0" r="r" b="b"/>
                <a:pathLst>
                  <a:path w="1197" h="479">
                    <a:moveTo>
                      <a:pt x="0" y="0"/>
                    </a:moveTo>
                    <a:lnTo>
                      <a:pt x="1197" y="0"/>
                    </a:lnTo>
                    <a:lnTo>
                      <a:pt x="1197" y="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4" name="Freeform 1222"/>
              <p:cNvSpPr>
                <a:spLocks noChangeAspect="1"/>
              </p:cNvSpPr>
              <p:nvPr/>
            </p:nvSpPr>
            <p:spPr bwMode="auto">
              <a:xfrm>
                <a:off x="7302" y="4704"/>
                <a:ext cx="399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7" y="0"/>
                  </a:cxn>
                  <a:cxn ang="0">
                    <a:pos x="1197" y="479"/>
                  </a:cxn>
                  <a:cxn ang="0">
                    <a:pos x="0" y="0"/>
                  </a:cxn>
                </a:cxnLst>
                <a:rect l="0" t="0" r="r" b="b"/>
                <a:pathLst>
                  <a:path w="1197" h="479">
                    <a:moveTo>
                      <a:pt x="0" y="0"/>
                    </a:moveTo>
                    <a:lnTo>
                      <a:pt x="1197" y="0"/>
                    </a:lnTo>
                    <a:lnTo>
                      <a:pt x="1197" y="4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5" name="Line 1223"/>
              <p:cNvSpPr>
                <a:spLocks noChangeAspect="1" noChangeShapeType="1"/>
              </p:cNvSpPr>
              <p:nvPr/>
            </p:nvSpPr>
            <p:spPr bwMode="auto">
              <a:xfrm flipH="1">
                <a:off x="7410" y="4685"/>
                <a:ext cx="18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6" name="Freeform 1224"/>
              <p:cNvSpPr>
                <a:spLocks noChangeAspect="1"/>
              </p:cNvSpPr>
              <p:nvPr/>
            </p:nvSpPr>
            <p:spPr bwMode="auto">
              <a:xfrm>
                <a:off x="7332" y="4607"/>
                <a:ext cx="78" cy="78"/>
              </a:xfrm>
              <a:custGeom>
                <a:avLst/>
                <a:gdLst/>
                <a:ahLst/>
                <a:cxnLst>
                  <a:cxn ang="0">
                    <a:pos x="233" y="234"/>
                  </a:cxn>
                  <a:cxn ang="0">
                    <a:pos x="230" y="219"/>
                  </a:cxn>
                  <a:cxn ang="0">
                    <a:pos x="226" y="206"/>
                  </a:cxn>
                  <a:cxn ang="0">
                    <a:pos x="222" y="192"/>
                  </a:cxn>
                  <a:cxn ang="0">
                    <a:pos x="216" y="179"/>
                  </a:cxn>
                  <a:cxn ang="0">
                    <a:pos x="210" y="165"/>
                  </a:cxn>
                  <a:cxn ang="0">
                    <a:pos x="203" y="152"/>
                  </a:cxn>
                  <a:cxn ang="0">
                    <a:pos x="196" y="140"/>
                  </a:cxn>
                  <a:cxn ang="0">
                    <a:pos x="188" y="126"/>
                  </a:cxn>
                  <a:cxn ang="0">
                    <a:pos x="180" y="115"/>
                  </a:cxn>
                  <a:cxn ang="0">
                    <a:pos x="171" y="103"/>
                  </a:cxn>
                  <a:cxn ang="0">
                    <a:pos x="161" y="92"/>
                  </a:cxn>
                  <a:cxn ang="0">
                    <a:pos x="152" y="82"/>
                  </a:cxn>
                  <a:cxn ang="0">
                    <a:pos x="141" y="72"/>
                  </a:cxn>
                  <a:cxn ang="0">
                    <a:pos x="130" y="63"/>
                  </a:cxn>
                  <a:cxn ang="0">
                    <a:pos x="118" y="53"/>
                  </a:cxn>
                  <a:cxn ang="0">
                    <a:pos x="106" y="45"/>
                  </a:cxn>
                  <a:cxn ang="0">
                    <a:pos x="94" y="37"/>
                  </a:cxn>
                  <a:cxn ang="0">
                    <a:pos x="82" y="29"/>
                  </a:cxn>
                  <a:cxn ang="0">
                    <a:pos x="68" y="24"/>
                  </a:cxn>
                  <a:cxn ang="0">
                    <a:pos x="55" y="17"/>
                  </a:cxn>
                  <a:cxn ang="0">
                    <a:pos x="41" y="12"/>
                  </a:cxn>
                  <a:cxn ang="0">
                    <a:pos x="28" y="8"/>
                  </a:cxn>
                  <a:cxn ang="0">
                    <a:pos x="14" y="4"/>
                  </a:cxn>
                  <a:cxn ang="0">
                    <a:pos x="0" y="0"/>
                  </a:cxn>
                </a:cxnLst>
                <a:rect l="0" t="0" r="r" b="b"/>
                <a:pathLst>
                  <a:path w="233" h="234">
                    <a:moveTo>
                      <a:pt x="233" y="234"/>
                    </a:moveTo>
                    <a:lnTo>
                      <a:pt x="230" y="219"/>
                    </a:lnTo>
                    <a:lnTo>
                      <a:pt x="226" y="206"/>
                    </a:lnTo>
                    <a:lnTo>
                      <a:pt x="222" y="192"/>
                    </a:lnTo>
                    <a:lnTo>
                      <a:pt x="216" y="179"/>
                    </a:lnTo>
                    <a:lnTo>
                      <a:pt x="210" y="165"/>
                    </a:lnTo>
                    <a:lnTo>
                      <a:pt x="203" y="152"/>
                    </a:lnTo>
                    <a:lnTo>
                      <a:pt x="196" y="140"/>
                    </a:lnTo>
                    <a:lnTo>
                      <a:pt x="188" y="126"/>
                    </a:lnTo>
                    <a:lnTo>
                      <a:pt x="180" y="115"/>
                    </a:lnTo>
                    <a:lnTo>
                      <a:pt x="171" y="103"/>
                    </a:lnTo>
                    <a:lnTo>
                      <a:pt x="161" y="92"/>
                    </a:lnTo>
                    <a:lnTo>
                      <a:pt x="152" y="82"/>
                    </a:lnTo>
                    <a:lnTo>
                      <a:pt x="141" y="72"/>
                    </a:lnTo>
                    <a:lnTo>
                      <a:pt x="130" y="63"/>
                    </a:lnTo>
                    <a:lnTo>
                      <a:pt x="118" y="53"/>
                    </a:lnTo>
                    <a:lnTo>
                      <a:pt x="106" y="45"/>
                    </a:lnTo>
                    <a:lnTo>
                      <a:pt x="94" y="37"/>
                    </a:lnTo>
                    <a:lnTo>
                      <a:pt x="82" y="29"/>
                    </a:lnTo>
                    <a:lnTo>
                      <a:pt x="68" y="24"/>
                    </a:lnTo>
                    <a:lnTo>
                      <a:pt x="55" y="17"/>
                    </a:lnTo>
                    <a:lnTo>
                      <a:pt x="41" y="12"/>
                    </a:lnTo>
                    <a:lnTo>
                      <a:pt x="28" y="8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7" name="Freeform 1225"/>
              <p:cNvSpPr>
                <a:spLocks noChangeAspect="1"/>
              </p:cNvSpPr>
              <p:nvPr/>
            </p:nvSpPr>
            <p:spPr bwMode="auto">
              <a:xfrm>
                <a:off x="7332" y="4505"/>
                <a:ext cx="339" cy="102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0" y="0"/>
                  </a:cxn>
                  <a:cxn ang="0">
                    <a:pos x="1018" y="0"/>
                  </a:cxn>
                  <a:cxn ang="0">
                    <a:pos x="1018" y="304"/>
                  </a:cxn>
                </a:cxnLst>
                <a:rect l="0" t="0" r="r" b="b"/>
                <a:pathLst>
                  <a:path w="1018" h="304">
                    <a:moveTo>
                      <a:pt x="0" y="304"/>
                    </a:moveTo>
                    <a:lnTo>
                      <a:pt x="0" y="0"/>
                    </a:lnTo>
                    <a:lnTo>
                      <a:pt x="1018" y="0"/>
                    </a:lnTo>
                    <a:lnTo>
                      <a:pt x="1018" y="30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8" name="Freeform 1226"/>
              <p:cNvSpPr>
                <a:spLocks noChangeAspect="1"/>
              </p:cNvSpPr>
              <p:nvPr/>
            </p:nvSpPr>
            <p:spPr bwMode="auto">
              <a:xfrm>
                <a:off x="7593" y="4607"/>
                <a:ext cx="78" cy="78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220" y="4"/>
                  </a:cxn>
                  <a:cxn ang="0">
                    <a:pos x="206" y="8"/>
                  </a:cxn>
                  <a:cxn ang="0">
                    <a:pos x="191" y="12"/>
                  </a:cxn>
                  <a:cxn ang="0">
                    <a:pos x="178" y="17"/>
                  </a:cxn>
                  <a:cxn ang="0">
                    <a:pos x="165" y="24"/>
                  </a:cxn>
                  <a:cxn ang="0">
                    <a:pos x="152" y="29"/>
                  </a:cxn>
                  <a:cxn ang="0">
                    <a:pos x="139" y="37"/>
                  </a:cxn>
                  <a:cxn ang="0">
                    <a:pos x="127" y="45"/>
                  </a:cxn>
                  <a:cxn ang="0">
                    <a:pos x="115" y="53"/>
                  </a:cxn>
                  <a:cxn ang="0">
                    <a:pos x="104" y="63"/>
                  </a:cxn>
                  <a:cxn ang="0">
                    <a:pos x="93" y="72"/>
                  </a:cxn>
                  <a:cxn ang="0">
                    <a:pos x="82" y="82"/>
                  </a:cxn>
                  <a:cxn ang="0">
                    <a:pos x="72" y="92"/>
                  </a:cxn>
                  <a:cxn ang="0">
                    <a:pos x="62" y="103"/>
                  </a:cxn>
                  <a:cxn ang="0">
                    <a:pos x="54" y="115"/>
                  </a:cxn>
                  <a:cxn ang="0">
                    <a:pos x="46" y="126"/>
                  </a:cxn>
                  <a:cxn ang="0">
                    <a:pos x="38" y="140"/>
                  </a:cxn>
                  <a:cxn ang="0">
                    <a:pos x="30" y="152"/>
                  </a:cxn>
                  <a:cxn ang="0">
                    <a:pos x="23" y="165"/>
                  </a:cxn>
                  <a:cxn ang="0">
                    <a:pos x="18" y="179"/>
                  </a:cxn>
                  <a:cxn ang="0">
                    <a:pos x="12" y="192"/>
                  </a:cxn>
                  <a:cxn ang="0">
                    <a:pos x="8" y="206"/>
                  </a:cxn>
                  <a:cxn ang="0">
                    <a:pos x="4" y="219"/>
                  </a:cxn>
                  <a:cxn ang="0">
                    <a:pos x="0" y="234"/>
                  </a:cxn>
                </a:cxnLst>
                <a:rect l="0" t="0" r="r" b="b"/>
                <a:pathLst>
                  <a:path w="235" h="234">
                    <a:moveTo>
                      <a:pt x="235" y="0"/>
                    </a:moveTo>
                    <a:lnTo>
                      <a:pt x="220" y="4"/>
                    </a:lnTo>
                    <a:lnTo>
                      <a:pt x="206" y="8"/>
                    </a:lnTo>
                    <a:lnTo>
                      <a:pt x="191" y="12"/>
                    </a:lnTo>
                    <a:lnTo>
                      <a:pt x="178" y="17"/>
                    </a:lnTo>
                    <a:lnTo>
                      <a:pt x="165" y="24"/>
                    </a:lnTo>
                    <a:lnTo>
                      <a:pt x="152" y="29"/>
                    </a:lnTo>
                    <a:lnTo>
                      <a:pt x="139" y="37"/>
                    </a:lnTo>
                    <a:lnTo>
                      <a:pt x="127" y="45"/>
                    </a:lnTo>
                    <a:lnTo>
                      <a:pt x="115" y="53"/>
                    </a:lnTo>
                    <a:lnTo>
                      <a:pt x="104" y="63"/>
                    </a:lnTo>
                    <a:lnTo>
                      <a:pt x="93" y="72"/>
                    </a:lnTo>
                    <a:lnTo>
                      <a:pt x="82" y="82"/>
                    </a:lnTo>
                    <a:lnTo>
                      <a:pt x="72" y="92"/>
                    </a:lnTo>
                    <a:lnTo>
                      <a:pt x="62" y="103"/>
                    </a:lnTo>
                    <a:lnTo>
                      <a:pt x="54" y="115"/>
                    </a:lnTo>
                    <a:lnTo>
                      <a:pt x="46" y="126"/>
                    </a:lnTo>
                    <a:lnTo>
                      <a:pt x="38" y="140"/>
                    </a:lnTo>
                    <a:lnTo>
                      <a:pt x="30" y="152"/>
                    </a:lnTo>
                    <a:lnTo>
                      <a:pt x="23" y="165"/>
                    </a:lnTo>
                    <a:lnTo>
                      <a:pt x="18" y="179"/>
                    </a:lnTo>
                    <a:lnTo>
                      <a:pt x="12" y="192"/>
                    </a:lnTo>
                    <a:lnTo>
                      <a:pt x="8" y="206"/>
                    </a:lnTo>
                    <a:lnTo>
                      <a:pt x="4" y="219"/>
                    </a:lnTo>
                    <a:lnTo>
                      <a:pt x="0" y="23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9" name="Line 1227"/>
              <p:cNvSpPr>
                <a:spLocks noChangeAspect="1" noChangeShapeType="1"/>
              </p:cNvSpPr>
              <p:nvPr/>
            </p:nvSpPr>
            <p:spPr bwMode="auto">
              <a:xfrm>
                <a:off x="7312" y="4485"/>
                <a:ext cx="3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0" name="Line 1228"/>
              <p:cNvSpPr>
                <a:spLocks noChangeAspect="1" noChangeShapeType="1"/>
              </p:cNvSpPr>
              <p:nvPr/>
            </p:nvSpPr>
            <p:spPr bwMode="auto">
              <a:xfrm flipV="1">
                <a:off x="7312" y="4485"/>
                <a:ext cx="1" cy="1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" name="Freeform 1229"/>
              <p:cNvSpPr>
                <a:spLocks noChangeAspect="1"/>
              </p:cNvSpPr>
              <p:nvPr/>
            </p:nvSpPr>
            <p:spPr bwMode="auto">
              <a:xfrm>
                <a:off x="7312" y="4624"/>
                <a:ext cx="80" cy="80"/>
              </a:xfrm>
              <a:custGeom>
                <a:avLst/>
                <a:gdLst/>
                <a:ahLst/>
                <a:cxnLst>
                  <a:cxn ang="0">
                    <a:pos x="239" y="240"/>
                  </a:cxn>
                  <a:cxn ang="0">
                    <a:pos x="239" y="227"/>
                  </a:cxn>
                  <a:cxn ang="0">
                    <a:pos x="237" y="213"/>
                  </a:cxn>
                  <a:cxn ang="0">
                    <a:pos x="236" y="200"/>
                  </a:cxn>
                  <a:cxn ang="0">
                    <a:pos x="233" y="187"/>
                  </a:cxn>
                  <a:cxn ang="0">
                    <a:pos x="231" y="174"/>
                  </a:cxn>
                  <a:cxn ang="0">
                    <a:pos x="225" y="162"/>
                  </a:cxn>
                  <a:cxn ang="0">
                    <a:pos x="221" y="148"/>
                  </a:cxn>
                  <a:cxn ang="0">
                    <a:pos x="216" y="136"/>
                  </a:cxn>
                  <a:cxn ang="0">
                    <a:pos x="209" y="124"/>
                  </a:cxn>
                  <a:cxn ang="0">
                    <a:pos x="202" y="113"/>
                  </a:cxn>
                  <a:cxn ang="0">
                    <a:pos x="196" y="101"/>
                  </a:cxn>
                  <a:cxn ang="0">
                    <a:pos x="188" y="91"/>
                  </a:cxn>
                  <a:cxn ang="0">
                    <a:pos x="178" y="81"/>
                  </a:cxn>
                  <a:cxn ang="0">
                    <a:pos x="169" y="72"/>
                  </a:cxn>
                  <a:cxn ang="0">
                    <a:pos x="159" y="62"/>
                  </a:cxn>
                  <a:cxn ang="0">
                    <a:pos x="150" y="53"/>
                  </a:cxn>
                  <a:cxn ang="0">
                    <a:pos x="139" y="45"/>
                  </a:cxn>
                  <a:cxn ang="0">
                    <a:pos x="127" y="38"/>
                  </a:cxn>
                  <a:cxn ang="0">
                    <a:pos x="116" y="31"/>
                  </a:cxn>
                  <a:cxn ang="0">
                    <a:pos x="104" y="25"/>
                  </a:cxn>
                  <a:cxn ang="0">
                    <a:pos x="92" y="19"/>
                  </a:cxn>
                  <a:cxn ang="0">
                    <a:pos x="78" y="14"/>
                  </a:cxn>
                  <a:cxn ang="0">
                    <a:pos x="66" y="10"/>
                  </a:cxn>
                  <a:cxn ang="0">
                    <a:pos x="53" y="7"/>
                  </a:cxn>
                  <a:cxn ang="0">
                    <a:pos x="39" y="4"/>
                  </a:cxn>
                  <a:cxn ang="0">
                    <a:pos x="27" y="3"/>
                  </a:cxn>
                  <a:cxn ang="0">
                    <a:pos x="14" y="2"/>
                  </a:cxn>
                  <a:cxn ang="0">
                    <a:pos x="0" y="0"/>
                  </a:cxn>
                </a:cxnLst>
                <a:rect l="0" t="0" r="r" b="b"/>
                <a:pathLst>
                  <a:path w="239" h="240">
                    <a:moveTo>
                      <a:pt x="239" y="240"/>
                    </a:moveTo>
                    <a:lnTo>
                      <a:pt x="239" y="227"/>
                    </a:lnTo>
                    <a:lnTo>
                      <a:pt x="237" y="213"/>
                    </a:lnTo>
                    <a:lnTo>
                      <a:pt x="236" y="200"/>
                    </a:lnTo>
                    <a:lnTo>
                      <a:pt x="233" y="187"/>
                    </a:lnTo>
                    <a:lnTo>
                      <a:pt x="231" y="174"/>
                    </a:lnTo>
                    <a:lnTo>
                      <a:pt x="225" y="162"/>
                    </a:lnTo>
                    <a:lnTo>
                      <a:pt x="221" y="148"/>
                    </a:lnTo>
                    <a:lnTo>
                      <a:pt x="216" y="136"/>
                    </a:lnTo>
                    <a:lnTo>
                      <a:pt x="209" y="124"/>
                    </a:lnTo>
                    <a:lnTo>
                      <a:pt x="202" y="113"/>
                    </a:lnTo>
                    <a:lnTo>
                      <a:pt x="196" y="101"/>
                    </a:lnTo>
                    <a:lnTo>
                      <a:pt x="188" y="91"/>
                    </a:lnTo>
                    <a:lnTo>
                      <a:pt x="178" y="81"/>
                    </a:lnTo>
                    <a:lnTo>
                      <a:pt x="169" y="72"/>
                    </a:lnTo>
                    <a:lnTo>
                      <a:pt x="159" y="62"/>
                    </a:lnTo>
                    <a:lnTo>
                      <a:pt x="150" y="53"/>
                    </a:lnTo>
                    <a:lnTo>
                      <a:pt x="139" y="45"/>
                    </a:lnTo>
                    <a:lnTo>
                      <a:pt x="127" y="38"/>
                    </a:lnTo>
                    <a:lnTo>
                      <a:pt x="116" y="31"/>
                    </a:lnTo>
                    <a:lnTo>
                      <a:pt x="104" y="25"/>
                    </a:lnTo>
                    <a:lnTo>
                      <a:pt x="92" y="19"/>
                    </a:lnTo>
                    <a:lnTo>
                      <a:pt x="78" y="14"/>
                    </a:lnTo>
                    <a:lnTo>
                      <a:pt x="66" y="10"/>
                    </a:lnTo>
                    <a:lnTo>
                      <a:pt x="53" y="7"/>
                    </a:lnTo>
                    <a:lnTo>
                      <a:pt x="39" y="4"/>
                    </a:lnTo>
                    <a:lnTo>
                      <a:pt x="27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" name="Line 1230"/>
              <p:cNvSpPr>
                <a:spLocks noChangeAspect="1" noChangeShapeType="1"/>
              </p:cNvSpPr>
              <p:nvPr/>
            </p:nvSpPr>
            <p:spPr bwMode="auto">
              <a:xfrm flipH="1">
                <a:off x="7392" y="4704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3" name="Freeform 1231"/>
              <p:cNvSpPr>
                <a:spLocks noChangeAspect="1"/>
              </p:cNvSpPr>
              <p:nvPr/>
            </p:nvSpPr>
            <p:spPr bwMode="auto">
              <a:xfrm>
                <a:off x="7611" y="4624"/>
                <a:ext cx="80" cy="8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26" y="2"/>
                  </a:cxn>
                  <a:cxn ang="0">
                    <a:pos x="213" y="3"/>
                  </a:cxn>
                  <a:cxn ang="0">
                    <a:pos x="199" y="4"/>
                  </a:cxn>
                  <a:cxn ang="0">
                    <a:pos x="187" y="7"/>
                  </a:cxn>
                  <a:cxn ang="0">
                    <a:pos x="174" y="10"/>
                  </a:cxn>
                  <a:cxn ang="0">
                    <a:pos x="160" y="14"/>
                  </a:cxn>
                  <a:cxn ang="0">
                    <a:pos x="148" y="19"/>
                  </a:cxn>
                  <a:cxn ang="0">
                    <a:pos x="136" y="25"/>
                  </a:cxn>
                  <a:cxn ang="0">
                    <a:pos x="124" y="31"/>
                  </a:cxn>
                  <a:cxn ang="0">
                    <a:pos x="112" y="38"/>
                  </a:cxn>
                  <a:cxn ang="0">
                    <a:pos x="101" y="45"/>
                  </a:cxn>
                  <a:cxn ang="0">
                    <a:pos x="90" y="53"/>
                  </a:cxn>
                  <a:cxn ang="0">
                    <a:pos x="81" y="62"/>
                  </a:cxn>
                  <a:cxn ang="0">
                    <a:pos x="70" y="72"/>
                  </a:cxn>
                  <a:cxn ang="0">
                    <a:pos x="62" y="81"/>
                  </a:cxn>
                  <a:cxn ang="0">
                    <a:pos x="53" y="91"/>
                  </a:cxn>
                  <a:cxn ang="0">
                    <a:pos x="45" y="101"/>
                  </a:cxn>
                  <a:cxn ang="0">
                    <a:pos x="38" y="113"/>
                  </a:cxn>
                  <a:cxn ang="0">
                    <a:pos x="30" y="124"/>
                  </a:cxn>
                  <a:cxn ang="0">
                    <a:pos x="24" y="136"/>
                  </a:cxn>
                  <a:cxn ang="0">
                    <a:pos x="19" y="148"/>
                  </a:cxn>
                  <a:cxn ang="0">
                    <a:pos x="14" y="162"/>
                  </a:cxn>
                  <a:cxn ang="0">
                    <a:pos x="10" y="174"/>
                  </a:cxn>
                  <a:cxn ang="0">
                    <a:pos x="7" y="187"/>
                  </a:cxn>
                  <a:cxn ang="0">
                    <a:pos x="4" y="200"/>
                  </a:cxn>
                  <a:cxn ang="0">
                    <a:pos x="1" y="213"/>
                  </a:cxn>
                  <a:cxn ang="0">
                    <a:pos x="1" y="227"/>
                  </a:cxn>
                  <a:cxn ang="0">
                    <a:pos x="0" y="240"/>
                  </a:cxn>
                </a:cxnLst>
                <a:rect l="0" t="0" r="r" b="b"/>
                <a:pathLst>
                  <a:path w="240" h="240">
                    <a:moveTo>
                      <a:pt x="240" y="0"/>
                    </a:moveTo>
                    <a:lnTo>
                      <a:pt x="226" y="2"/>
                    </a:lnTo>
                    <a:lnTo>
                      <a:pt x="213" y="3"/>
                    </a:lnTo>
                    <a:lnTo>
                      <a:pt x="199" y="4"/>
                    </a:lnTo>
                    <a:lnTo>
                      <a:pt x="187" y="7"/>
                    </a:lnTo>
                    <a:lnTo>
                      <a:pt x="174" y="10"/>
                    </a:lnTo>
                    <a:lnTo>
                      <a:pt x="160" y="14"/>
                    </a:lnTo>
                    <a:lnTo>
                      <a:pt x="148" y="19"/>
                    </a:lnTo>
                    <a:lnTo>
                      <a:pt x="136" y="25"/>
                    </a:lnTo>
                    <a:lnTo>
                      <a:pt x="124" y="31"/>
                    </a:lnTo>
                    <a:lnTo>
                      <a:pt x="112" y="38"/>
                    </a:lnTo>
                    <a:lnTo>
                      <a:pt x="101" y="45"/>
                    </a:lnTo>
                    <a:lnTo>
                      <a:pt x="90" y="53"/>
                    </a:lnTo>
                    <a:lnTo>
                      <a:pt x="81" y="62"/>
                    </a:lnTo>
                    <a:lnTo>
                      <a:pt x="70" y="72"/>
                    </a:lnTo>
                    <a:lnTo>
                      <a:pt x="62" y="81"/>
                    </a:lnTo>
                    <a:lnTo>
                      <a:pt x="53" y="91"/>
                    </a:lnTo>
                    <a:lnTo>
                      <a:pt x="45" y="101"/>
                    </a:lnTo>
                    <a:lnTo>
                      <a:pt x="38" y="113"/>
                    </a:lnTo>
                    <a:lnTo>
                      <a:pt x="30" y="124"/>
                    </a:lnTo>
                    <a:lnTo>
                      <a:pt x="24" y="136"/>
                    </a:lnTo>
                    <a:lnTo>
                      <a:pt x="19" y="148"/>
                    </a:lnTo>
                    <a:lnTo>
                      <a:pt x="14" y="162"/>
                    </a:lnTo>
                    <a:lnTo>
                      <a:pt x="10" y="174"/>
                    </a:lnTo>
                    <a:lnTo>
                      <a:pt x="7" y="187"/>
                    </a:lnTo>
                    <a:lnTo>
                      <a:pt x="4" y="200"/>
                    </a:lnTo>
                    <a:lnTo>
                      <a:pt x="1" y="213"/>
                    </a:lnTo>
                    <a:lnTo>
                      <a:pt x="1" y="227"/>
                    </a:lnTo>
                    <a:lnTo>
                      <a:pt x="0" y="2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4" name="Line 1232"/>
              <p:cNvSpPr>
                <a:spLocks noChangeAspect="1" noChangeShapeType="1"/>
              </p:cNvSpPr>
              <p:nvPr/>
            </p:nvSpPr>
            <p:spPr bwMode="auto">
              <a:xfrm>
                <a:off x="7691" y="4485"/>
                <a:ext cx="1" cy="1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5" name="Line 1233"/>
              <p:cNvSpPr>
                <a:spLocks noChangeAspect="1" noChangeShapeType="1"/>
              </p:cNvSpPr>
              <p:nvPr/>
            </p:nvSpPr>
            <p:spPr bwMode="auto">
              <a:xfrm flipV="1">
                <a:off x="7312" y="4485"/>
                <a:ext cx="37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6" name="Line 1234"/>
              <p:cNvSpPr>
                <a:spLocks noChangeAspect="1" noChangeShapeType="1"/>
              </p:cNvSpPr>
              <p:nvPr/>
            </p:nvSpPr>
            <p:spPr bwMode="auto">
              <a:xfrm flipV="1">
                <a:off x="7312" y="4559"/>
                <a:ext cx="2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7" name="Line 1235"/>
              <p:cNvSpPr>
                <a:spLocks noChangeAspect="1" noChangeShapeType="1"/>
              </p:cNvSpPr>
              <p:nvPr/>
            </p:nvSpPr>
            <p:spPr bwMode="auto">
              <a:xfrm flipV="1">
                <a:off x="7385" y="4485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8" name="Line 1236"/>
              <p:cNvSpPr>
                <a:spLocks noChangeAspect="1" noChangeShapeType="1"/>
              </p:cNvSpPr>
              <p:nvPr/>
            </p:nvSpPr>
            <p:spPr bwMode="auto">
              <a:xfrm flipV="1">
                <a:off x="7322" y="4608"/>
                <a:ext cx="17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9" name="Line 1237"/>
              <p:cNvSpPr>
                <a:spLocks noChangeAspect="1" noChangeShapeType="1"/>
              </p:cNvSpPr>
              <p:nvPr/>
            </p:nvSpPr>
            <p:spPr bwMode="auto">
              <a:xfrm flipV="1">
                <a:off x="7442" y="4485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0" name="Line 1238"/>
              <p:cNvSpPr>
                <a:spLocks noChangeAspect="1" noChangeShapeType="1"/>
              </p:cNvSpPr>
              <p:nvPr/>
            </p:nvSpPr>
            <p:spPr bwMode="auto">
              <a:xfrm flipV="1">
                <a:off x="7361" y="4628"/>
                <a:ext cx="14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1" name="Line 1239"/>
              <p:cNvSpPr>
                <a:spLocks noChangeAspect="1" noChangeShapeType="1"/>
              </p:cNvSpPr>
              <p:nvPr/>
            </p:nvSpPr>
            <p:spPr bwMode="auto">
              <a:xfrm flipV="1">
                <a:off x="7498" y="4485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2" name="Line 1240"/>
              <p:cNvSpPr>
                <a:spLocks noChangeAspect="1" noChangeShapeType="1"/>
              </p:cNvSpPr>
              <p:nvPr/>
            </p:nvSpPr>
            <p:spPr bwMode="auto">
              <a:xfrm flipV="1">
                <a:off x="7386" y="4659"/>
                <a:ext cx="15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3" name="Line 1241"/>
              <p:cNvSpPr>
                <a:spLocks noChangeAspect="1" noChangeShapeType="1"/>
              </p:cNvSpPr>
              <p:nvPr/>
            </p:nvSpPr>
            <p:spPr bwMode="auto">
              <a:xfrm flipV="1">
                <a:off x="7554" y="4485"/>
                <a:ext cx="21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4" name="Line 1242"/>
              <p:cNvSpPr>
                <a:spLocks noChangeAspect="1" noChangeShapeType="1"/>
              </p:cNvSpPr>
              <p:nvPr/>
            </p:nvSpPr>
            <p:spPr bwMode="auto">
              <a:xfrm flipV="1">
                <a:off x="7412" y="4685"/>
                <a:ext cx="2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5" name="Line 1243"/>
              <p:cNvSpPr>
                <a:spLocks noChangeAspect="1" noChangeShapeType="1"/>
              </p:cNvSpPr>
              <p:nvPr/>
            </p:nvSpPr>
            <p:spPr bwMode="auto">
              <a:xfrm flipV="1">
                <a:off x="7611" y="4485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6" name="Line 1244"/>
              <p:cNvSpPr>
                <a:spLocks noChangeAspect="1" noChangeShapeType="1"/>
              </p:cNvSpPr>
              <p:nvPr/>
            </p:nvSpPr>
            <p:spPr bwMode="auto">
              <a:xfrm flipV="1">
                <a:off x="7468" y="4685"/>
                <a:ext cx="2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7" name="Line 1245"/>
              <p:cNvSpPr>
                <a:spLocks noChangeAspect="1" noChangeShapeType="1"/>
              </p:cNvSpPr>
              <p:nvPr/>
            </p:nvSpPr>
            <p:spPr bwMode="auto">
              <a:xfrm flipV="1">
                <a:off x="7668" y="4485"/>
                <a:ext cx="19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8" name="Line 1246"/>
              <p:cNvSpPr>
                <a:spLocks noChangeAspect="1" noChangeShapeType="1"/>
              </p:cNvSpPr>
              <p:nvPr/>
            </p:nvSpPr>
            <p:spPr bwMode="auto">
              <a:xfrm flipV="1">
                <a:off x="7524" y="4685"/>
                <a:ext cx="2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9" name="Line 1247"/>
              <p:cNvSpPr>
                <a:spLocks noChangeAspect="1" noChangeShapeType="1"/>
              </p:cNvSpPr>
              <p:nvPr/>
            </p:nvSpPr>
            <p:spPr bwMode="auto">
              <a:xfrm flipV="1">
                <a:off x="7671" y="4538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0" name="Line 1248"/>
              <p:cNvSpPr>
                <a:spLocks noChangeAspect="1" noChangeShapeType="1"/>
              </p:cNvSpPr>
              <p:nvPr/>
            </p:nvSpPr>
            <p:spPr bwMode="auto">
              <a:xfrm flipV="1">
                <a:off x="7581" y="4662"/>
                <a:ext cx="43" cy="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1" name="Line 1249"/>
              <p:cNvSpPr>
                <a:spLocks noChangeAspect="1" noChangeShapeType="1"/>
              </p:cNvSpPr>
              <p:nvPr/>
            </p:nvSpPr>
            <p:spPr bwMode="auto">
              <a:xfrm flipV="1">
                <a:off x="7648" y="4594"/>
                <a:ext cx="43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2" name="Line 1250"/>
              <p:cNvSpPr>
                <a:spLocks noChangeAspect="1" noChangeShapeType="1"/>
              </p:cNvSpPr>
              <p:nvPr/>
            </p:nvSpPr>
            <p:spPr bwMode="auto">
              <a:xfrm>
                <a:off x="7701" y="3999"/>
                <a:ext cx="1" cy="8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3" name="Line 1251"/>
              <p:cNvSpPr>
                <a:spLocks noChangeAspect="1" noChangeShapeType="1"/>
              </p:cNvSpPr>
              <p:nvPr/>
            </p:nvSpPr>
            <p:spPr bwMode="auto">
              <a:xfrm>
                <a:off x="7861" y="3999"/>
                <a:ext cx="1" cy="8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4" name="Line 1252"/>
              <p:cNvSpPr>
                <a:spLocks noChangeAspect="1" noChangeShapeType="1"/>
              </p:cNvSpPr>
              <p:nvPr/>
            </p:nvSpPr>
            <p:spPr bwMode="auto">
              <a:xfrm>
                <a:off x="7741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5" name="Line 1253"/>
              <p:cNvSpPr>
                <a:spLocks noChangeAspect="1" noChangeShapeType="1"/>
              </p:cNvSpPr>
              <p:nvPr/>
            </p:nvSpPr>
            <p:spPr bwMode="auto">
              <a:xfrm>
                <a:off x="7741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6" name="Line 1254"/>
              <p:cNvSpPr>
                <a:spLocks noChangeAspect="1" noChangeShapeType="1"/>
              </p:cNvSpPr>
              <p:nvPr/>
            </p:nvSpPr>
            <p:spPr bwMode="auto">
              <a:xfrm>
                <a:off x="7741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7" name="Line 1255"/>
              <p:cNvSpPr>
                <a:spLocks noChangeAspect="1" noChangeShapeType="1"/>
              </p:cNvSpPr>
              <p:nvPr/>
            </p:nvSpPr>
            <p:spPr bwMode="auto">
              <a:xfrm>
                <a:off x="7741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8" name="Line 1256"/>
              <p:cNvSpPr>
                <a:spLocks noChangeAspect="1" noChangeShapeType="1"/>
              </p:cNvSpPr>
              <p:nvPr/>
            </p:nvSpPr>
            <p:spPr bwMode="auto">
              <a:xfrm>
                <a:off x="7741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9" name="Line 1257"/>
              <p:cNvSpPr>
                <a:spLocks noChangeAspect="1" noChangeShapeType="1"/>
              </p:cNvSpPr>
              <p:nvPr/>
            </p:nvSpPr>
            <p:spPr bwMode="auto">
              <a:xfrm>
                <a:off x="7781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0" name="Line 1258"/>
              <p:cNvSpPr>
                <a:spLocks noChangeAspect="1" noChangeShapeType="1"/>
              </p:cNvSpPr>
              <p:nvPr/>
            </p:nvSpPr>
            <p:spPr bwMode="auto">
              <a:xfrm>
                <a:off x="7781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1" name="Line 1259"/>
              <p:cNvSpPr>
                <a:spLocks noChangeAspect="1" noChangeShapeType="1"/>
              </p:cNvSpPr>
              <p:nvPr/>
            </p:nvSpPr>
            <p:spPr bwMode="auto">
              <a:xfrm>
                <a:off x="7781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2" name="Line 1260"/>
              <p:cNvSpPr>
                <a:spLocks noChangeAspect="1" noChangeShapeType="1"/>
              </p:cNvSpPr>
              <p:nvPr/>
            </p:nvSpPr>
            <p:spPr bwMode="auto">
              <a:xfrm>
                <a:off x="7781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3" name="Line 1261"/>
              <p:cNvSpPr>
                <a:spLocks noChangeAspect="1" noChangeShapeType="1"/>
              </p:cNvSpPr>
              <p:nvPr/>
            </p:nvSpPr>
            <p:spPr bwMode="auto">
              <a:xfrm>
                <a:off x="7781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4" name="Line 1262"/>
              <p:cNvSpPr>
                <a:spLocks noChangeAspect="1" noChangeShapeType="1"/>
              </p:cNvSpPr>
              <p:nvPr/>
            </p:nvSpPr>
            <p:spPr bwMode="auto">
              <a:xfrm>
                <a:off x="7821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5" name="Line 1263"/>
              <p:cNvSpPr>
                <a:spLocks noChangeAspect="1" noChangeShapeType="1"/>
              </p:cNvSpPr>
              <p:nvPr/>
            </p:nvSpPr>
            <p:spPr bwMode="auto">
              <a:xfrm>
                <a:off x="7821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6" name="Line 1264"/>
              <p:cNvSpPr>
                <a:spLocks noChangeAspect="1" noChangeShapeType="1"/>
              </p:cNvSpPr>
              <p:nvPr/>
            </p:nvSpPr>
            <p:spPr bwMode="auto">
              <a:xfrm>
                <a:off x="7821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7" name="Line 1265"/>
              <p:cNvSpPr>
                <a:spLocks noChangeAspect="1" noChangeShapeType="1"/>
              </p:cNvSpPr>
              <p:nvPr/>
            </p:nvSpPr>
            <p:spPr bwMode="auto">
              <a:xfrm>
                <a:off x="7821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8" name="Line 1266"/>
              <p:cNvSpPr>
                <a:spLocks noChangeAspect="1" noChangeShapeType="1"/>
              </p:cNvSpPr>
              <p:nvPr/>
            </p:nvSpPr>
            <p:spPr bwMode="auto">
              <a:xfrm>
                <a:off x="7821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9" name="Line 1267"/>
              <p:cNvSpPr>
                <a:spLocks noChangeAspect="1" noChangeShapeType="1"/>
              </p:cNvSpPr>
              <p:nvPr/>
            </p:nvSpPr>
            <p:spPr bwMode="auto">
              <a:xfrm>
                <a:off x="7262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0" name="Line 1268"/>
              <p:cNvSpPr>
                <a:spLocks noChangeAspect="1" noChangeShapeType="1"/>
              </p:cNvSpPr>
              <p:nvPr/>
            </p:nvSpPr>
            <p:spPr bwMode="auto">
              <a:xfrm>
                <a:off x="7262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1" name="Line 1269"/>
              <p:cNvSpPr>
                <a:spLocks noChangeAspect="1" noChangeShapeType="1"/>
              </p:cNvSpPr>
              <p:nvPr/>
            </p:nvSpPr>
            <p:spPr bwMode="auto">
              <a:xfrm>
                <a:off x="7262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2" name="Line 1270"/>
              <p:cNvSpPr>
                <a:spLocks noChangeAspect="1" noChangeShapeType="1"/>
              </p:cNvSpPr>
              <p:nvPr/>
            </p:nvSpPr>
            <p:spPr bwMode="auto">
              <a:xfrm>
                <a:off x="7262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3" name="Line 1271"/>
              <p:cNvSpPr>
                <a:spLocks noChangeAspect="1" noChangeShapeType="1"/>
              </p:cNvSpPr>
              <p:nvPr/>
            </p:nvSpPr>
            <p:spPr bwMode="auto">
              <a:xfrm>
                <a:off x="7262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4" name="Line 1272"/>
              <p:cNvSpPr>
                <a:spLocks noChangeAspect="1" noChangeShapeType="1"/>
              </p:cNvSpPr>
              <p:nvPr/>
            </p:nvSpPr>
            <p:spPr bwMode="auto">
              <a:xfrm>
                <a:off x="7222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5" name="Line 1273"/>
              <p:cNvSpPr>
                <a:spLocks noChangeAspect="1" noChangeShapeType="1"/>
              </p:cNvSpPr>
              <p:nvPr/>
            </p:nvSpPr>
            <p:spPr bwMode="auto">
              <a:xfrm>
                <a:off x="7222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6" name="Line 1274"/>
              <p:cNvSpPr>
                <a:spLocks noChangeAspect="1" noChangeShapeType="1"/>
              </p:cNvSpPr>
              <p:nvPr/>
            </p:nvSpPr>
            <p:spPr bwMode="auto">
              <a:xfrm>
                <a:off x="7222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7" name="Line 1275"/>
              <p:cNvSpPr>
                <a:spLocks noChangeAspect="1" noChangeShapeType="1"/>
              </p:cNvSpPr>
              <p:nvPr/>
            </p:nvSpPr>
            <p:spPr bwMode="auto">
              <a:xfrm>
                <a:off x="7222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8" name="Line 1276"/>
              <p:cNvSpPr>
                <a:spLocks noChangeAspect="1" noChangeShapeType="1"/>
              </p:cNvSpPr>
              <p:nvPr/>
            </p:nvSpPr>
            <p:spPr bwMode="auto">
              <a:xfrm>
                <a:off x="7222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9" name="Line 1277"/>
              <p:cNvSpPr>
                <a:spLocks noChangeAspect="1" noChangeShapeType="1"/>
              </p:cNvSpPr>
              <p:nvPr/>
            </p:nvSpPr>
            <p:spPr bwMode="auto">
              <a:xfrm>
                <a:off x="7182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0" name="Line 1278"/>
              <p:cNvSpPr>
                <a:spLocks noChangeAspect="1" noChangeShapeType="1"/>
              </p:cNvSpPr>
              <p:nvPr/>
            </p:nvSpPr>
            <p:spPr bwMode="auto">
              <a:xfrm>
                <a:off x="7182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1" name="Line 1279"/>
              <p:cNvSpPr>
                <a:spLocks noChangeAspect="1" noChangeShapeType="1"/>
              </p:cNvSpPr>
              <p:nvPr/>
            </p:nvSpPr>
            <p:spPr bwMode="auto">
              <a:xfrm>
                <a:off x="7182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2" name="Line 1280"/>
              <p:cNvSpPr>
                <a:spLocks noChangeAspect="1" noChangeShapeType="1"/>
              </p:cNvSpPr>
              <p:nvPr/>
            </p:nvSpPr>
            <p:spPr bwMode="auto">
              <a:xfrm>
                <a:off x="7182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3" name="Line 1281"/>
              <p:cNvSpPr>
                <a:spLocks noChangeAspect="1" noChangeShapeType="1"/>
              </p:cNvSpPr>
              <p:nvPr/>
            </p:nvSpPr>
            <p:spPr bwMode="auto">
              <a:xfrm>
                <a:off x="7182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4" name="Line 1282"/>
              <p:cNvSpPr>
                <a:spLocks noChangeAspect="1" noChangeShapeType="1"/>
              </p:cNvSpPr>
              <p:nvPr/>
            </p:nvSpPr>
            <p:spPr bwMode="auto">
              <a:xfrm>
                <a:off x="7142" y="3999"/>
                <a:ext cx="1" cy="8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5" name="Line 1283"/>
              <p:cNvSpPr>
                <a:spLocks noChangeAspect="1" noChangeShapeType="1"/>
              </p:cNvSpPr>
              <p:nvPr/>
            </p:nvSpPr>
            <p:spPr bwMode="auto">
              <a:xfrm flipV="1">
                <a:off x="6753" y="4485"/>
                <a:ext cx="38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6" name="Line 1284"/>
              <p:cNvSpPr>
                <a:spLocks noChangeAspect="1" noChangeShapeType="1"/>
              </p:cNvSpPr>
              <p:nvPr/>
            </p:nvSpPr>
            <p:spPr bwMode="auto">
              <a:xfrm flipV="1">
                <a:off x="6753" y="4559"/>
                <a:ext cx="2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7" name="Line 1285"/>
              <p:cNvSpPr>
                <a:spLocks noChangeAspect="1" noChangeShapeType="1"/>
              </p:cNvSpPr>
              <p:nvPr/>
            </p:nvSpPr>
            <p:spPr bwMode="auto">
              <a:xfrm flipV="1">
                <a:off x="6827" y="4485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8" name="Line 1286"/>
              <p:cNvSpPr>
                <a:spLocks noChangeAspect="1" noChangeShapeType="1"/>
              </p:cNvSpPr>
              <p:nvPr/>
            </p:nvSpPr>
            <p:spPr bwMode="auto">
              <a:xfrm flipV="1">
                <a:off x="6763" y="4608"/>
                <a:ext cx="17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9" name="Line 1287"/>
              <p:cNvSpPr>
                <a:spLocks noChangeAspect="1" noChangeShapeType="1"/>
              </p:cNvSpPr>
              <p:nvPr/>
            </p:nvSpPr>
            <p:spPr bwMode="auto">
              <a:xfrm flipV="1">
                <a:off x="6884" y="4485"/>
                <a:ext cx="19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0" name="Line 1288"/>
              <p:cNvSpPr>
                <a:spLocks noChangeAspect="1" noChangeShapeType="1"/>
              </p:cNvSpPr>
              <p:nvPr/>
            </p:nvSpPr>
            <p:spPr bwMode="auto">
              <a:xfrm flipV="1">
                <a:off x="6803" y="4628"/>
                <a:ext cx="14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1" name="Line 1289"/>
              <p:cNvSpPr>
                <a:spLocks noChangeAspect="1" noChangeShapeType="1"/>
              </p:cNvSpPr>
              <p:nvPr/>
            </p:nvSpPr>
            <p:spPr bwMode="auto">
              <a:xfrm flipV="1">
                <a:off x="6940" y="4485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2" name="Line 1290"/>
              <p:cNvSpPr>
                <a:spLocks noChangeAspect="1" noChangeShapeType="1"/>
              </p:cNvSpPr>
              <p:nvPr/>
            </p:nvSpPr>
            <p:spPr bwMode="auto">
              <a:xfrm flipV="1">
                <a:off x="6827" y="4659"/>
                <a:ext cx="15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3" name="Line 1291"/>
              <p:cNvSpPr>
                <a:spLocks noChangeAspect="1" noChangeShapeType="1"/>
              </p:cNvSpPr>
              <p:nvPr/>
            </p:nvSpPr>
            <p:spPr bwMode="auto">
              <a:xfrm flipV="1">
                <a:off x="6996" y="4485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4" name="Line 1292"/>
              <p:cNvSpPr>
                <a:spLocks noChangeAspect="1" noChangeShapeType="1"/>
              </p:cNvSpPr>
              <p:nvPr/>
            </p:nvSpPr>
            <p:spPr bwMode="auto">
              <a:xfrm flipV="1">
                <a:off x="6853" y="4685"/>
                <a:ext cx="2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5" name="Line 1293"/>
              <p:cNvSpPr>
                <a:spLocks noChangeAspect="1" noChangeShapeType="1"/>
              </p:cNvSpPr>
              <p:nvPr/>
            </p:nvSpPr>
            <p:spPr bwMode="auto">
              <a:xfrm flipV="1">
                <a:off x="7053" y="4485"/>
                <a:ext cx="19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6" name="Line 1294"/>
              <p:cNvSpPr>
                <a:spLocks noChangeAspect="1" noChangeShapeType="1"/>
              </p:cNvSpPr>
              <p:nvPr/>
            </p:nvSpPr>
            <p:spPr bwMode="auto">
              <a:xfrm flipV="1">
                <a:off x="6910" y="4685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7" name="Line 1295"/>
              <p:cNvSpPr>
                <a:spLocks noChangeAspect="1" noChangeShapeType="1"/>
              </p:cNvSpPr>
              <p:nvPr/>
            </p:nvSpPr>
            <p:spPr bwMode="auto">
              <a:xfrm flipV="1">
                <a:off x="7109" y="4485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8" name="Line 1296"/>
              <p:cNvSpPr>
                <a:spLocks noChangeAspect="1" noChangeShapeType="1"/>
              </p:cNvSpPr>
              <p:nvPr/>
            </p:nvSpPr>
            <p:spPr bwMode="auto">
              <a:xfrm flipV="1">
                <a:off x="6966" y="4685"/>
                <a:ext cx="2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9" name="Line 1297"/>
              <p:cNvSpPr>
                <a:spLocks noChangeAspect="1" noChangeShapeType="1"/>
              </p:cNvSpPr>
              <p:nvPr/>
            </p:nvSpPr>
            <p:spPr bwMode="auto">
              <a:xfrm flipV="1">
                <a:off x="7112" y="4538"/>
                <a:ext cx="21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0" name="Line 1298"/>
              <p:cNvSpPr>
                <a:spLocks noChangeAspect="1" noChangeShapeType="1"/>
              </p:cNvSpPr>
              <p:nvPr/>
            </p:nvSpPr>
            <p:spPr bwMode="auto">
              <a:xfrm flipV="1">
                <a:off x="7022" y="4662"/>
                <a:ext cx="43" cy="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1" name="Line 1299"/>
              <p:cNvSpPr>
                <a:spLocks noChangeAspect="1" noChangeShapeType="1"/>
              </p:cNvSpPr>
              <p:nvPr/>
            </p:nvSpPr>
            <p:spPr bwMode="auto">
              <a:xfrm flipV="1">
                <a:off x="7090" y="4594"/>
                <a:ext cx="43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2" name="Line 1300"/>
              <p:cNvSpPr>
                <a:spLocks noChangeAspect="1" noChangeShapeType="1"/>
              </p:cNvSpPr>
              <p:nvPr/>
            </p:nvSpPr>
            <p:spPr bwMode="auto">
              <a:xfrm flipH="1">
                <a:off x="6851" y="4685"/>
                <a:ext cx="18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3" name="Freeform 1301"/>
              <p:cNvSpPr>
                <a:spLocks noChangeAspect="1"/>
              </p:cNvSpPr>
              <p:nvPr/>
            </p:nvSpPr>
            <p:spPr bwMode="auto">
              <a:xfrm>
                <a:off x="6774" y="4607"/>
                <a:ext cx="77" cy="78"/>
              </a:xfrm>
              <a:custGeom>
                <a:avLst/>
                <a:gdLst/>
                <a:ahLst/>
                <a:cxnLst>
                  <a:cxn ang="0">
                    <a:pos x="233" y="234"/>
                  </a:cxn>
                  <a:cxn ang="0">
                    <a:pos x="230" y="219"/>
                  </a:cxn>
                  <a:cxn ang="0">
                    <a:pos x="226" y="206"/>
                  </a:cxn>
                  <a:cxn ang="0">
                    <a:pos x="220" y="192"/>
                  </a:cxn>
                  <a:cxn ang="0">
                    <a:pos x="215" y="179"/>
                  </a:cxn>
                  <a:cxn ang="0">
                    <a:pos x="210" y="165"/>
                  </a:cxn>
                  <a:cxn ang="0">
                    <a:pos x="203" y="152"/>
                  </a:cxn>
                  <a:cxn ang="0">
                    <a:pos x="196" y="140"/>
                  </a:cxn>
                  <a:cxn ang="0">
                    <a:pos x="188" y="126"/>
                  </a:cxn>
                  <a:cxn ang="0">
                    <a:pos x="180" y="115"/>
                  </a:cxn>
                  <a:cxn ang="0">
                    <a:pos x="171" y="103"/>
                  </a:cxn>
                  <a:cxn ang="0">
                    <a:pos x="161" y="92"/>
                  </a:cxn>
                  <a:cxn ang="0">
                    <a:pos x="152" y="82"/>
                  </a:cxn>
                  <a:cxn ang="0">
                    <a:pos x="141" y="72"/>
                  </a:cxn>
                  <a:cxn ang="0">
                    <a:pos x="130" y="63"/>
                  </a:cxn>
                  <a:cxn ang="0">
                    <a:pos x="118" y="53"/>
                  </a:cxn>
                  <a:cxn ang="0">
                    <a:pos x="106" y="45"/>
                  </a:cxn>
                  <a:cxn ang="0">
                    <a:pos x="94" y="37"/>
                  </a:cxn>
                  <a:cxn ang="0">
                    <a:pos x="82" y="29"/>
                  </a:cxn>
                  <a:cxn ang="0">
                    <a:pos x="68" y="24"/>
                  </a:cxn>
                  <a:cxn ang="0">
                    <a:pos x="55" y="17"/>
                  </a:cxn>
                  <a:cxn ang="0">
                    <a:pos x="41" y="12"/>
                  </a:cxn>
                  <a:cxn ang="0">
                    <a:pos x="28" y="8"/>
                  </a:cxn>
                  <a:cxn ang="0">
                    <a:pos x="13" y="4"/>
                  </a:cxn>
                  <a:cxn ang="0">
                    <a:pos x="0" y="0"/>
                  </a:cxn>
                </a:cxnLst>
                <a:rect l="0" t="0" r="r" b="b"/>
                <a:pathLst>
                  <a:path w="233" h="234">
                    <a:moveTo>
                      <a:pt x="233" y="234"/>
                    </a:moveTo>
                    <a:lnTo>
                      <a:pt x="230" y="219"/>
                    </a:lnTo>
                    <a:lnTo>
                      <a:pt x="226" y="206"/>
                    </a:lnTo>
                    <a:lnTo>
                      <a:pt x="220" y="192"/>
                    </a:lnTo>
                    <a:lnTo>
                      <a:pt x="215" y="179"/>
                    </a:lnTo>
                    <a:lnTo>
                      <a:pt x="210" y="165"/>
                    </a:lnTo>
                    <a:lnTo>
                      <a:pt x="203" y="152"/>
                    </a:lnTo>
                    <a:lnTo>
                      <a:pt x="196" y="140"/>
                    </a:lnTo>
                    <a:lnTo>
                      <a:pt x="188" y="126"/>
                    </a:lnTo>
                    <a:lnTo>
                      <a:pt x="180" y="115"/>
                    </a:lnTo>
                    <a:lnTo>
                      <a:pt x="171" y="103"/>
                    </a:lnTo>
                    <a:lnTo>
                      <a:pt x="161" y="92"/>
                    </a:lnTo>
                    <a:lnTo>
                      <a:pt x="152" y="82"/>
                    </a:lnTo>
                    <a:lnTo>
                      <a:pt x="141" y="72"/>
                    </a:lnTo>
                    <a:lnTo>
                      <a:pt x="130" y="63"/>
                    </a:lnTo>
                    <a:lnTo>
                      <a:pt x="118" y="53"/>
                    </a:lnTo>
                    <a:lnTo>
                      <a:pt x="106" y="45"/>
                    </a:lnTo>
                    <a:lnTo>
                      <a:pt x="94" y="37"/>
                    </a:lnTo>
                    <a:lnTo>
                      <a:pt x="82" y="29"/>
                    </a:lnTo>
                    <a:lnTo>
                      <a:pt x="68" y="24"/>
                    </a:lnTo>
                    <a:lnTo>
                      <a:pt x="55" y="17"/>
                    </a:lnTo>
                    <a:lnTo>
                      <a:pt x="41" y="12"/>
                    </a:lnTo>
                    <a:lnTo>
                      <a:pt x="28" y="8"/>
                    </a:lnTo>
                    <a:lnTo>
                      <a:pt x="13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4" name="Freeform 1302"/>
              <p:cNvSpPr>
                <a:spLocks noChangeAspect="1"/>
              </p:cNvSpPr>
              <p:nvPr/>
            </p:nvSpPr>
            <p:spPr bwMode="auto">
              <a:xfrm>
                <a:off x="6774" y="4505"/>
                <a:ext cx="338" cy="102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0" y="0"/>
                  </a:cxn>
                  <a:cxn ang="0">
                    <a:pos x="1016" y="0"/>
                  </a:cxn>
                  <a:cxn ang="0">
                    <a:pos x="1016" y="304"/>
                  </a:cxn>
                </a:cxnLst>
                <a:rect l="0" t="0" r="r" b="b"/>
                <a:pathLst>
                  <a:path w="1016" h="304">
                    <a:moveTo>
                      <a:pt x="0" y="304"/>
                    </a:moveTo>
                    <a:lnTo>
                      <a:pt x="0" y="0"/>
                    </a:lnTo>
                    <a:lnTo>
                      <a:pt x="1016" y="0"/>
                    </a:lnTo>
                    <a:lnTo>
                      <a:pt x="1016" y="30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5" name="Freeform 1303"/>
              <p:cNvSpPr>
                <a:spLocks noChangeAspect="1"/>
              </p:cNvSpPr>
              <p:nvPr/>
            </p:nvSpPr>
            <p:spPr bwMode="auto">
              <a:xfrm>
                <a:off x="7035" y="4607"/>
                <a:ext cx="77" cy="78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20" y="4"/>
                  </a:cxn>
                  <a:cxn ang="0">
                    <a:pos x="205" y="8"/>
                  </a:cxn>
                  <a:cxn ang="0">
                    <a:pos x="191" y="12"/>
                  </a:cxn>
                  <a:cxn ang="0">
                    <a:pos x="178" y="17"/>
                  </a:cxn>
                  <a:cxn ang="0">
                    <a:pos x="165" y="24"/>
                  </a:cxn>
                  <a:cxn ang="0">
                    <a:pos x="152" y="29"/>
                  </a:cxn>
                  <a:cxn ang="0">
                    <a:pos x="139" y="37"/>
                  </a:cxn>
                  <a:cxn ang="0">
                    <a:pos x="127" y="45"/>
                  </a:cxn>
                  <a:cxn ang="0">
                    <a:pos x="115" y="53"/>
                  </a:cxn>
                  <a:cxn ang="0">
                    <a:pos x="104" y="63"/>
                  </a:cxn>
                  <a:cxn ang="0">
                    <a:pos x="92" y="72"/>
                  </a:cxn>
                  <a:cxn ang="0">
                    <a:pos x="82" y="82"/>
                  </a:cxn>
                  <a:cxn ang="0">
                    <a:pos x="72" y="92"/>
                  </a:cxn>
                  <a:cxn ang="0">
                    <a:pos x="62" y="103"/>
                  </a:cxn>
                  <a:cxn ang="0">
                    <a:pos x="53" y="115"/>
                  </a:cxn>
                  <a:cxn ang="0">
                    <a:pos x="45" y="126"/>
                  </a:cxn>
                  <a:cxn ang="0">
                    <a:pos x="37" y="140"/>
                  </a:cxn>
                  <a:cxn ang="0">
                    <a:pos x="30" y="152"/>
                  </a:cxn>
                  <a:cxn ang="0">
                    <a:pos x="23" y="165"/>
                  </a:cxn>
                  <a:cxn ang="0">
                    <a:pos x="18" y="179"/>
                  </a:cxn>
                  <a:cxn ang="0">
                    <a:pos x="12" y="192"/>
                  </a:cxn>
                  <a:cxn ang="0">
                    <a:pos x="7" y="206"/>
                  </a:cxn>
                  <a:cxn ang="0">
                    <a:pos x="3" y="219"/>
                  </a:cxn>
                  <a:cxn ang="0">
                    <a:pos x="0" y="234"/>
                  </a:cxn>
                </a:cxnLst>
                <a:rect l="0" t="0" r="r" b="b"/>
                <a:pathLst>
                  <a:path w="233" h="234">
                    <a:moveTo>
                      <a:pt x="233" y="0"/>
                    </a:moveTo>
                    <a:lnTo>
                      <a:pt x="220" y="4"/>
                    </a:lnTo>
                    <a:lnTo>
                      <a:pt x="205" y="8"/>
                    </a:lnTo>
                    <a:lnTo>
                      <a:pt x="191" y="12"/>
                    </a:lnTo>
                    <a:lnTo>
                      <a:pt x="178" y="17"/>
                    </a:lnTo>
                    <a:lnTo>
                      <a:pt x="165" y="24"/>
                    </a:lnTo>
                    <a:lnTo>
                      <a:pt x="152" y="29"/>
                    </a:lnTo>
                    <a:lnTo>
                      <a:pt x="139" y="37"/>
                    </a:lnTo>
                    <a:lnTo>
                      <a:pt x="127" y="45"/>
                    </a:lnTo>
                    <a:lnTo>
                      <a:pt x="115" y="53"/>
                    </a:lnTo>
                    <a:lnTo>
                      <a:pt x="104" y="63"/>
                    </a:lnTo>
                    <a:lnTo>
                      <a:pt x="92" y="72"/>
                    </a:lnTo>
                    <a:lnTo>
                      <a:pt x="82" y="82"/>
                    </a:lnTo>
                    <a:lnTo>
                      <a:pt x="72" y="92"/>
                    </a:lnTo>
                    <a:lnTo>
                      <a:pt x="62" y="103"/>
                    </a:lnTo>
                    <a:lnTo>
                      <a:pt x="53" y="115"/>
                    </a:lnTo>
                    <a:lnTo>
                      <a:pt x="45" y="126"/>
                    </a:lnTo>
                    <a:lnTo>
                      <a:pt x="37" y="140"/>
                    </a:lnTo>
                    <a:lnTo>
                      <a:pt x="30" y="152"/>
                    </a:lnTo>
                    <a:lnTo>
                      <a:pt x="23" y="165"/>
                    </a:lnTo>
                    <a:lnTo>
                      <a:pt x="18" y="179"/>
                    </a:lnTo>
                    <a:lnTo>
                      <a:pt x="12" y="192"/>
                    </a:lnTo>
                    <a:lnTo>
                      <a:pt x="7" y="206"/>
                    </a:lnTo>
                    <a:lnTo>
                      <a:pt x="3" y="219"/>
                    </a:lnTo>
                    <a:lnTo>
                      <a:pt x="0" y="23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6" name="Line 1304"/>
              <p:cNvSpPr>
                <a:spLocks noChangeAspect="1" noChangeShapeType="1"/>
              </p:cNvSpPr>
              <p:nvPr/>
            </p:nvSpPr>
            <p:spPr bwMode="auto">
              <a:xfrm>
                <a:off x="6753" y="4485"/>
                <a:ext cx="38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7" name="Line 1305"/>
              <p:cNvSpPr>
                <a:spLocks noChangeAspect="1" noChangeShapeType="1"/>
              </p:cNvSpPr>
              <p:nvPr/>
            </p:nvSpPr>
            <p:spPr bwMode="auto">
              <a:xfrm flipV="1">
                <a:off x="6753" y="4485"/>
                <a:ext cx="1" cy="1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8" name="Freeform 1306"/>
              <p:cNvSpPr>
                <a:spLocks noChangeAspect="1"/>
              </p:cNvSpPr>
              <p:nvPr/>
            </p:nvSpPr>
            <p:spPr bwMode="auto">
              <a:xfrm>
                <a:off x="6753" y="4624"/>
                <a:ext cx="80" cy="80"/>
              </a:xfrm>
              <a:custGeom>
                <a:avLst/>
                <a:gdLst/>
                <a:ahLst/>
                <a:cxnLst>
                  <a:cxn ang="0">
                    <a:pos x="240" y="240"/>
                  </a:cxn>
                  <a:cxn ang="0">
                    <a:pos x="240" y="227"/>
                  </a:cxn>
                  <a:cxn ang="0">
                    <a:pos x="238" y="213"/>
                  </a:cxn>
                  <a:cxn ang="0">
                    <a:pos x="237" y="200"/>
                  </a:cxn>
                  <a:cxn ang="0">
                    <a:pos x="234" y="187"/>
                  </a:cxn>
                  <a:cxn ang="0">
                    <a:pos x="230" y="174"/>
                  </a:cxn>
                  <a:cxn ang="0">
                    <a:pos x="226" y="162"/>
                  </a:cxn>
                  <a:cxn ang="0">
                    <a:pos x="222" y="148"/>
                  </a:cxn>
                  <a:cxn ang="0">
                    <a:pos x="217" y="136"/>
                  </a:cxn>
                  <a:cxn ang="0">
                    <a:pos x="210" y="124"/>
                  </a:cxn>
                  <a:cxn ang="0">
                    <a:pos x="203" y="113"/>
                  </a:cxn>
                  <a:cxn ang="0">
                    <a:pos x="195" y="101"/>
                  </a:cxn>
                  <a:cxn ang="0">
                    <a:pos x="187" y="91"/>
                  </a:cxn>
                  <a:cxn ang="0">
                    <a:pos x="179" y="81"/>
                  </a:cxn>
                  <a:cxn ang="0">
                    <a:pos x="170" y="72"/>
                  </a:cxn>
                  <a:cxn ang="0">
                    <a:pos x="160" y="62"/>
                  </a:cxn>
                  <a:cxn ang="0">
                    <a:pos x="150" y="53"/>
                  </a:cxn>
                  <a:cxn ang="0">
                    <a:pos x="139" y="45"/>
                  </a:cxn>
                  <a:cxn ang="0">
                    <a:pos x="128" y="38"/>
                  </a:cxn>
                  <a:cxn ang="0">
                    <a:pos x="116" y="31"/>
                  </a:cxn>
                  <a:cxn ang="0">
                    <a:pos x="105" y="25"/>
                  </a:cxn>
                  <a:cxn ang="0">
                    <a:pos x="92" y="19"/>
                  </a:cxn>
                  <a:cxn ang="0">
                    <a:pos x="79" y="14"/>
                  </a:cxn>
                  <a:cxn ang="0">
                    <a:pos x="67" y="10"/>
                  </a:cxn>
                  <a:cxn ang="0">
                    <a:pos x="54" y="7"/>
                  </a:cxn>
                  <a:cxn ang="0">
                    <a:pos x="40" y="4"/>
                  </a:cxn>
                  <a:cxn ang="0">
                    <a:pos x="27" y="3"/>
                  </a:cxn>
                  <a:cxn ang="0">
                    <a:pos x="14" y="2"/>
                  </a:cxn>
                  <a:cxn ang="0">
                    <a:pos x="0" y="0"/>
                  </a:cxn>
                </a:cxnLst>
                <a:rect l="0" t="0" r="r" b="b"/>
                <a:pathLst>
                  <a:path w="240" h="240">
                    <a:moveTo>
                      <a:pt x="240" y="240"/>
                    </a:moveTo>
                    <a:lnTo>
                      <a:pt x="240" y="227"/>
                    </a:lnTo>
                    <a:lnTo>
                      <a:pt x="238" y="213"/>
                    </a:lnTo>
                    <a:lnTo>
                      <a:pt x="237" y="200"/>
                    </a:lnTo>
                    <a:lnTo>
                      <a:pt x="234" y="187"/>
                    </a:lnTo>
                    <a:lnTo>
                      <a:pt x="230" y="174"/>
                    </a:lnTo>
                    <a:lnTo>
                      <a:pt x="226" y="162"/>
                    </a:lnTo>
                    <a:lnTo>
                      <a:pt x="222" y="148"/>
                    </a:lnTo>
                    <a:lnTo>
                      <a:pt x="217" y="136"/>
                    </a:lnTo>
                    <a:lnTo>
                      <a:pt x="210" y="124"/>
                    </a:lnTo>
                    <a:lnTo>
                      <a:pt x="203" y="113"/>
                    </a:lnTo>
                    <a:lnTo>
                      <a:pt x="195" y="101"/>
                    </a:lnTo>
                    <a:lnTo>
                      <a:pt x="187" y="91"/>
                    </a:lnTo>
                    <a:lnTo>
                      <a:pt x="179" y="81"/>
                    </a:lnTo>
                    <a:lnTo>
                      <a:pt x="170" y="72"/>
                    </a:lnTo>
                    <a:lnTo>
                      <a:pt x="160" y="62"/>
                    </a:lnTo>
                    <a:lnTo>
                      <a:pt x="150" y="53"/>
                    </a:lnTo>
                    <a:lnTo>
                      <a:pt x="139" y="45"/>
                    </a:lnTo>
                    <a:lnTo>
                      <a:pt x="128" y="38"/>
                    </a:lnTo>
                    <a:lnTo>
                      <a:pt x="116" y="31"/>
                    </a:lnTo>
                    <a:lnTo>
                      <a:pt x="105" y="25"/>
                    </a:lnTo>
                    <a:lnTo>
                      <a:pt x="92" y="19"/>
                    </a:lnTo>
                    <a:lnTo>
                      <a:pt x="79" y="14"/>
                    </a:lnTo>
                    <a:lnTo>
                      <a:pt x="67" y="10"/>
                    </a:lnTo>
                    <a:lnTo>
                      <a:pt x="54" y="7"/>
                    </a:lnTo>
                    <a:lnTo>
                      <a:pt x="40" y="4"/>
                    </a:lnTo>
                    <a:lnTo>
                      <a:pt x="27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9" name="Line 1307"/>
              <p:cNvSpPr>
                <a:spLocks noChangeAspect="1" noChangeShapeType="1"/>
              </p:cNvSpPr>
              <p:nvPr/>
            </p:nvSpPr>
            <p:spPr bwMode="auto">
              <a:xfrm flipH="1">
                <a:off x="6833" y="4704"/>
                <a:ext cx="2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0" name="Freeform 1308"/>
              <p:cNvSpPr>
                <a:spLocks noChangeAspect="1"/>
              </p:cNvSpPr>
              <p:nvPr/>
            </p:nvSpPr>
            <p:spPr bwMode="auto">
              <a:xfrm>
                <a:off x="7053" y="4624"/>
                <a:ext cx="80" cy="8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26" y="2"/>
                  </a:cxn>
                  <a:cxn ang="0">
                    <a:pos x="213" y="3"/>
                  </a:cxn>
                  <a:cxn ang="0">
                    <a:pos x="199" y="4"/>
                  </a:cxn>
                  <a:cxn ang="0">
                    <a:pos x="186" y="7"/>
                  </a:cxn>
                  <a:cxn ang="0">
                    <a:pos x="174" y="10"/>
                  </a:cxn>
                  <a:cxn ang="0">
                    <a:pos x="160" y="14"/>
                  </a:cxn>
                  <a:cxn ang="0">
                    <a:pos x="148" y="19"/>
                  </a:cxn>
                  <a:cxn ang="0">
                    <a:pos x="136" y="25"/>
                  </a:cxn>
                  <a:cxn ang="0">
                    <a:pos x="124" y="31"/>
                  </a:cxn>
                  <a:cxn ang="0">
                    <a:pos x="112" y="38"/>
                  </a:cxn>
                  <a:cxn ang="0">
                    <a:pos x="101" y="45"/>
                  </a:cxn>
                  <a:cxn ang="0">
                    <a:pos x="90" y="53"/>
                  </a:cxn>
                  <a:cxn ang="0">
                    <a:pos x="80" y="62"/>
                  </a:cxn>
                  <a:cxn ang="0">
                    <a:pos x="70" y="72"/>
                  </a:cxn>
                  <a:cxn ang="0">
                    <a:pos x="61" y="81"/>
                  </a:cxn>
                  <a:cxn ang="0">
                    <a:pos x="53" y="91"/>
                  </a:cxn>
                  <a:cxn ang="0">
                    <a:pos x="45" y="101"/>
                  </a:cxn>
                  <a:cxn ang="0">
                    <a:pos x="36" y="113"/>
                  </a:cxn>
                  <a:cxn ang="0">
                    <a:pos x="30" y="124"/>
                  </a:cxn>
                  <a:cxn ang="0">
                    <a:pos x="24" y="136"/>
                  </a:cxn>
                  <a:cxn ang="0">
                    <a:pos x="19" y="148"/>
                  </a:cxn>
                  <a:cxn ang="0">
                    <a:pos x="14" y="162"/>
                  </a:cxn>
                  <a:cxn ang="0">
                    <a:pos x="10" y="174"/>
                  </a:cxn>
                  <a:cxn ang="0">
                    <a:pos x="6" y="187"/>
                  </a:cxn>
                  <a:cxn ang="0">
                    <a:pos x="4" y="200"/>
                  </a:cxn>
                  <a:cxn ang="0">
                    <a:pos x="1" y="213"/>
                  </a:cxn>
                  <a:cxn ang="0">
                    <a:pos x="0" y="227"/>
                  </a:cxn>
                  <a:cxn ang="0">
                    <a:pos x="0" y="240"/>
                  </a:cxn>
                </a:cxnLst>
                <a:rect l="0" t="0" r="r" b="b"/>
                <a:pathLst>
                  <a:path w="240" h="240">
                    <a:moveTo>
                      <a:pt x="240" y="0"/>
                    </a:moveTo>
                    <a:lnTo>
                      <a:pt x="226" y="2"/>
                    </a:lnTo>
                    <a:lnTo>
                      <a:pt x="213" y="3"/>
                    </a:lnTo>
                    <a:lnTo>
                      <a:pt x="199" y="4"/>
                    </a:lnTo>
                    <a:lnTo>
                      <a:pt x="186" y="7"/>
                    </a:lnTo>
                    <a:lnTo>
                      <a:pt x="174" y="10"/>
                    </a:lnTo>
                    <a:lnTo>
                      <a:pt x="160" y="14"/>
                    </a:lnTo>
                    <a:lnTo>
                      <a:pt x="148" y="19"/>
                    </a:lnTo>
                    <a:lnTo>
                      <a:pt x="136" y="25"/>
                    </a:lnTo>
                    <a:lnTo>
                      <a:pt x="124" y="31"/>
                    </a:lnTo>
                    <a:lnTo>
                      <a:pt x="112" y="38"/>
                    </a:lnTo>
                    <a:lnTo>
                      <a:pt x="101" y="45"/>
                    </a:lnTo>
                    <a:lnTo>
                      <a:pt x="90" y="53"/>
                    </a:lnTo>
                    <a:lnTo>
                      <a:pt x="80" y="62"/>
                    </a:lnTo>
                    <a:lnTo>
                      <a:pt x="70" y="72"/>
                    </a:lnTo>
                    <a:lnTo>
                      <a:pt x="61" y="81"/>
                    </a:lnTo>
                    <a:lnTo>
                      <a:pt x="53" y="91"/>
                    </a:lnTo>
                    <a:lnTo>
                      <a:pt x="45" y="101"/>
                    </a:lnTo>
                    <a:lnTo>
                      <a:pt x="36" y="113"/>
                    </a:lnTo>
                    <a:lnTo>
                      <a:pt x="30" y="124"/>
                    </a:lnTo>
                    <a:lnTo>
                      <a:pt x="24" y="136"/>
                    </a:lnTo>
                    <a:lnTo>
                      <a:pt x="19" y="148"/>
                    </a:lnTo>
                    <a:lnTo>
                      <a:pt x="14" y="162"/>
                    </a:lnTo>
                    <a:lnTo>
                      <a:pt x="10" y="174"/>
                    </a:lnTo>
                    <a:lnTo>
                      <a:pt x="6" y="187"/>
                    </a:lnTo>
                    <a:lnTo>
                      <a:pt x="4" y="200"/>
                    </a:lnTo>
                    <a:lnTo>
                      <a:pt x="1" y="213"/>
                    </a:lnTo>
                    <a:lnTo>
                      <a:pt x="0" y="227"/>
                    </a:lnTo>
                    <a:lnTo>
                      <a:pt x="0" y="2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1" name="Line 1309"/>
              <p:cNvSpPr>
                <a:spLocks noChangeAspect="1" noChangeShapeType="1"/>
              </p:cNvSpPr>
              <p:nvPr/>
            </p:nvSpPr>
            <p:spPr bwMode="auto">
              <a:xfrm>
                <a:off x="7133" y="4485"/>
                <a:ext cx="1" cy="1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2" name="Freeform 1310"/>
              <p:cNvSpPr>
                <a:spLocks noChangeAspect="1"/>
              </p:cNvSpPr>
              <p:nvPr/>
            </p:nvSpPr>
            <p:spPr bwMode="auto">
              <a:xfrm>
                <a:off x="7133" y="4485"/>
                <a:ext cx="9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8"/>
                  </a:cxn>
                  <a:cxn ang="0">
                    <a:pos x="29" y="418"/>
                  </a:cxn>
                  <a:cxn ang="0">
                    <a:pos x="0" y="0"/>
                  </a:cxn>
                </a:cxnLst>
                <a:rect l="0" t="0" r="r" b="b"/>
                <a:pathLst>
                  <a:path w="29" h="418">
                    <a:moveTo>
                      <a:pt x="0" y="0"/>
                    </a:moveTo>
                    <a:lnTo>
                      <a:pt x="0" y="418"/>
                    </a:lnTo>
                    <a:lnTo>
                      <a:pt x="29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3" name="Freeform 1311"/>
              <p:cNvSpPr>
                <a:spLocks noChangeAspect="1"/>
              </p:cNvSpPr>
              <p:nvPr/>
            </p:nvSpPr>
            <p:spPr bwMode="auto">
              <a:xfrm>
                <a:off x="7133" y="4485"/>
                <a:ext cx="9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8"/>
                  </a:cxn>
                  <a:cxn ang="0">
                    <a:pos x="29" y="418"/>
                  </a:cxn>
                  <a:cxn ang="0">
                    <a:pos x="0" y="0"/>
                  </a:cxn>
                </a:cxnLst>
                <a:rect l="0" t="0" r="r" b="b"/>
                <a:pathLst>
                  <a:path w="29" h="418">
                    <a:moveTo>
                      <a:pt x="0" y="0"/>
                    </a:moveTo>
                    <a:lnTo>
                      <a:pt x="0" y="418"/>
                    </a:lnTo>
                    <a:lnTo>
                      <a:pt x="29" y="4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4" name="Freeform 1312"/>
              <p:cNvSpPr>
                <a:spLocks noChangeAspect="1"/>
              </p:cNvSpPr>
              <p:nvPr/>
            </p:nvSpPr>
            <p:spPr bwMode="auto">
              <a:xfrm>
                <a:off x="7133" y="4485"/>
                <a:ext cx="9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418"/>
                  </a:cxn>
                  <a:cxn ang="0">
                    <a:pos x="0" y="0"/>
                  </a:cxn>
                </a:cxnLst>
                <a:rect l="0" t="0" r="r" b="b"/>
                <a:pathLst>
                  <a:path w="29" h="418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5" name="Freeform 1313"/>
              <p:cNvSpPr>
                <a:spLocks noChangeAspect="1"/>
              </p:cNvSpPr>
              <p:nvPr/>
            </p:nvSpPr>
            <p:spPr bwMode="auto">
              <a:xfrm>
                <a:off x="7133" y="4485"/>
                <a:ext cx="9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418"/>
                  </a:cxn>
                  <a:cxn ang="0">
                    <a:pos x="0" y="0"/>
                  </a:cxn>
                </a:cxnLst>
                <a:rect l="0" t="0" r="r" b="b"/>
                <a:pathLst>
                  <a:path w="29" h="418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6" name="Freeform 1314"/>
              <p:cNvSpPr>
                <a:spLocks noChangeAspect="1"/>
              </p:cNvSpPr>
              <p:nvPr/>
            </p:nvSpPr>
            <p:spPr bwMode="auto">
              <a:xfrm>
                <a:off x="6743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8"/>
                  </a:cxn>
                  <a:cxn ang="0">
                    <a:pos x="30" y="418"/>
                  </a:cxn>
                  <a:cxn ang="0">
                    <a:pos x="0" y="0"/>
                  </a:cxn>
                </a:cxnLst>
                <a:rect l="0" t="0" r="r" b="b"/>
                <a:pathLst>
                  <a:path w="30" h="418">
                    <a:moveTo>
                      <a:pt x="0" y="0"/>
                    </a:moveTo>
                    <a:lnTo>
                      <a:pt x="0" y="418"/>
                    </a:lnTo>
                    <a:lnTo>
                      <a:pt x="3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7" name="Freeform 1315"/>
              <p:cNvSpPr>
                <a:spLocks noChangeAspect="1"/>
              </p:cNvSpPr>
              <p:nvPr/>
            </p:nvSpPr>
            <p:spPr bwMode="auto">
              <a:xfrm>
                <a:off x="6743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8"/>
                  </a:cxn>
                  <a:cxn ang="0">
                    <a:pos x="30" y="418"/>
                  </a:cxn>
                  <a:cxn ang="0">
                    <a:pos x="0" y="0"/>
                  </a:cxn>
                </a:cxnLst>
                <a:rect l="0" t="0" r="r" b="b"/>
                <a:pathLst>
                  <a:path w="30" h="418">
                    <a:moveTo>
                      <a:pt x="0" y="0"/>
                    </a:moveTo>
                    <a:lnTo>
                      <a:pt x="0" y="418"/>
                    </a:lnTo>
                    <a:lnTo>
                      <a:pt x="30" y="4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8" name="Freeform 1316"/>
              <p:cNvSpPr>
                <a:spLocks noChangeAspect="1"/>
              </p:cNvSpPr>
              <p:nvPr/>
            </p:nvSpPr>
            <p:spPr bwMode="auto">
              <a:xfrm>
                <a:off x="6743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418"/>
                  </a:cxn>
                  <a:cxn ang="0">
                    <a:pos x="0" y="0"/>
                  </a:cxn>
                </a:cxnLst>
                <a:rect l="0" t="0" r="r" b="b"/>
                <a:pathLst>
                  <a:path w="30" h="418">
                    <a:moveTo>
                      <a:pt x="0" y="0"/>
                    </a:moveTo>
                    <a:lnTo>
                      <a:pt x="30" y="0"/>
                    </a:lnTo>
                    <a:lnTo>
                      <a:pt x="3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9" name="Freeform 1317"/>
              <p:cNvSpPr>
                <a:spLocks noChangeAspect="1"/>
              </p:cNvSpPr>
              <p:nvPr/>
            </p:nvSpPr>
            <p:spPr bwMode="auto">
              <a:xfrm>
                <a:off x="6743" y="4485"/>
                <a:ext cx="10" cy="1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418"/>
                  </a:cxn>
                  <a:cxn ang="0">
                    <a:pos x="0" y="0"/>
                  </a:cxn>
                </a:cxnLst>
                <a:rect l="0" t="0" r="r" b="b"/>
                <a:pathLst>
                  <a:path w="30" h="418">
                    <a:moveTo>
                      <a:pt x="0" y="0"/>
                    </a:moveTo>
                    <a:lnTo>
                      <a:pt x="30" y="0"/>
                    </a:lnTo>
                    <a:lnTo>
                      <a:pt x="30" y="41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0" name="Freeform 1318"/>
              <p:cNvSpPr>
                <a:spLocks noChangeAspect="1"/>
              </p:cNvSpPr>
              <p:nvPr/>
            </p:nvSpPr>
            <p:spPr bwMode="auto">
              <a:xfrm>
                <a:off x="7128" y="4624"/>
                <a:ext cx="14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"/>
                  </a:cxn>
                  <a:cxn ang="0">
                    <a:pos x="43" y="2"/>
                  </a:cxn>
                  <a:cxn ang="0">
                    <a:pos x="14" y="0"/>
                  </a:cxn>
                </a:cxnLst>
                <a:rect l="0" t="0" r="r" b="b"/>
                <a:pathLst>
                  <a:path w="43" h="2">
                    <a:moveTo>
                      <a:pt x="14" y="0"/>
                    </a:moveTo>
                    <a:lnTo>
                      <a:pt x="0" y="2"/>
                    </a:lnTo>
                    <a:lnTo>
                      <a:pt x="43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1" name="Freeform 1319"/>
              <p:cNvSpPr>
                <a:spLocks noChangeAspect="1"/>
              </p:cNvSpPr>
              <p:nvPr/>
            </p:nvSpPr>
            <p:spPr bwMode="auto">
              <a:xfrm>
                <a:off x="7128" y="4624"/>
                <a:ext cx="14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"/>
                  </a:cxn>
                  <a:cxn ang="0">
                    <a:pos x="43" y="2"/>
                  </a:cxn>
                  <a:cxn ang="0">
                    <a:pos x="14" y="0"/>
                  </a:cxn>
                </a:cxnLst>
                <a:rect l="0" t="0" r="r" b="b"/>
                <a:pathLst>
                  <a:path w="43" h="2">
                    <a:moveTo>
                      <a:pt x="14" y="0"/>
                    </a:moveTo>
                    <a:lnTo>
                      <a:pt x="0" y="2"/>
                    </a:lnTo>
                    <a:lnTo>
                      <a:pt x="43" y="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2" name="Freeform 1320"/>
              <p:cNvSpPr>
                <a:spLocks noChangeAspect="1"/>
              </p:cNvSpPr>
              <p:nvPr/>
            </p:nvSpPr>
            <p:spPr bwMode="auto">
              <a:xfrm>
                <a:off x="7133" y="4624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2"/>
                  </a:cxn>
                  <a:cxn ang="0">
                    <a:pos x="0" y="0"/>
                  </a:cxn>
                </a:cxnLst>
                <a:rect l="0" t="0" r="r" b="b"/>
                <a:pathLst>
                  <a:path w="29" h="2">
                    <a:moveTo>
                      <a:pt x="0" y="0"/>
                    </a:moveTo>
                    <a:lnTo>
                      <a:pt x="29" y="0"/>
                    </a:lnTo>
                    <a:lnTo>
                      <a:pt x="2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3" name="Freeform 1321"/>
              <p:cNvSpPr>
                <a:spLocks noChangeAspect="1"/>
              </p:cNvSpPr>
              <p:nvPr/>
            </p:nvSpPr>
            <p:spPr bwMode="auto">
              <a:xfrm>
                <a:off x="7133" y="4624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2"/>
                  </a:cxn>
                  <a:cxn ang="0">
                    <a:pos x="0" y="0"/>
                  </a:cxn>
                </a:cxnLst>
                <a:rect l="0" t="0" r="r" b="b"/>
                <a:pathLst>
                  <a:path w="29" h="2">
                    <a:moveTo>
                      <a:pt x="0" y="0"/>
                    </a:moveTo>
                    <a:lnTo>
                      <a:pt x="29" y="0"/>
                    </a:lnTo>
                    <a:lnTo>
                      <a:pt x="2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4" name="Freeform 1322"/>
              <p:cNvSpPr>
                <a:spLocks noChangeAspect="1"/>
              </p:cNvSpPr>
              <p:nvPr/>
            </p:nvSpPr>
            <p:spPr bwMode="auto">
              <a:xfrm>
                <a:off x="6743" y="4624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44" y="2"/>
                  </a:cxn>
                  <a:cxn ang="0">
                    <a:pos x="0" y="0"/>
                  </a:cxn>
                </a:cxnLst>
                <a:rect l="0" t="0" r="r" b="b"/>
                <a:pathLst>
                  <a:path w="44" h="2">
                    <a:moveTo>
                      <a:pt x="0" y="0"/>
                    </a:moveTo>
                    <a:lnTo>
                      <a:pt x="0" y="2"/>
                    </a:lnTo>
                    <a:lnTo>
                      <a:pt x="4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5" name="Freeform 1323"/>
              <p:cNvSpPr>
                <a:spLocks noChangeAspect="1"/>
              </p:cNvSpPr>
              <p:nvPr/>
            </p:nvSpPr>
            <p:spPr bwMode="auto">
              <a:xfrm>
                <a:off x="6743" y="4624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44" y="2"/>
                  </a:cxn>
                  <a:cxn ang="0">
                    <a:pos x="0" y="0"/>
                  </a:cxn>
                </a:cxnLst>
                <a:rect l="0" t="0" r="r" b="b"/>
                <a:pathLst>
                  <a:path w="44" h="2">
                    <a:moveTo>
                      <a:pt x="0" y="0"/>
                    </a:moveTo>
                    <a:lnTo>
                      <a:pt x="0" y="2"/>
                    </a:lnTo>
                    <a:lnTo>
                      <a:pt x="4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6" name="Freeform 1324"/>
              <p:cNvSpPr>
                <a:spLocks noChangeAspect="1"/>
              </p:cNvSpPr>
              <p:nvPr/>
            </p:nvSpPr>
            <p:spPr bwMode="auto">
              <a:xfrm>
                <a:off x="6743" y="4624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44" y="2"/>
                  </a:cxn>
                  <a:cxn ang="0">
                    <a:pos x="0" y="0"/>
                  </a:cxn>
                </a:cxnLst>
                <a:rect l="0" t="0" r="r" b="b"/>
                <a:pathLst>
                  <a:path w="44" h="2">
                    <a:moveTo>
                      <a:pt x="0" y="0"/>
                    </a:moveTo>
                    <a:lnTo>
                      <a:pt x="30" y="0"/>
                    </a:lnTo>
                    <a:lnTo>
                      <a:pt x="4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7" name="Freeform 1325"/>
              <p:cNvSpPr>
                <a:spLocks noChangeAspect="1"/>
              </p:cNvSpPr>
              <p:nvPr/>
            </p:nvSpPr>
            <p:spPr bwMode="auto">
              <a:xfrm>
                <a:off x="6743" y="4624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44" y="2"/>
                  </a:cxn>
                  <a:cxn ang="0">
                    <a:pos x="0" y="0"/>
                  </a:cxn>
                </a:cxnLst>
                <a:rect l="0" t="0" r="r" b="b"/>
                <a:pathLst>
                  <a:path w="44" h="2">
                    <a:moveTo>
                      <a:pt x="0" y="0"/>
                    </a:moveTo>
                    <a:lnTo>
                      <a:pt x="30" y="0"/>
                    </a:lnTo>
                    <a:lnTo>
                      <a:pt x="4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8" name="Freeform 1326"/>
              <p:cNvSpPr>
                <a:spLocks noChangeAspect="1"/>
              </p:cNvSpPr>
              <p:nvPr/>
            </p:nvSpPr>
            <p:spPr bwMode="auto">
              <a:xfrm>
                <a:off x="7124" y="4625"/>
                <a:ext cx="18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"/>
                  </a:cxn>
                  <a:cxn ang="0">
                    <a:pos x="56" y="1"/>
                  </a:cxn>
                  <a:cxn ang="0">
                    <a:pos x="13" y="0"/>
                  </a:cxn>
                </a:cxnLst>
                <a:rect l="0" t="0" r="r" b="b"/>
                <a:pathLst>
                  <a:path w="56" h="1">
                    <a:moveTo>
                      <a:pt x="13" y="0"/>
                    </a:moveTo>
                    <a:lnTo>
                      <a:pt x="0" y="1"/>
                    </a:lnTo>
                    <a:lnTo>
                      <a:pt x="56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9" name="Freeform 1327"/>
              <p:cNvSpPr>
                <a:spLocks noChangeAspect="1"/>
              </p:cNvSpPr>
              <p:nvPr/>
            </p:nvSpPr>
            <p:spPr bwMode="auto">
              <a:xfrm>
                <a:off x="7124" y="4625"/>
                <a:ext cx="18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"/>
                  </a:cxn>
                  <a:cxn ang="0">
                    <a:pos x="56" y="1"/>
                  </a:cxn>
                  <a:cxn ang="0">
                    <a:pos x="13" y="0"/>
                  </a:cxn>
                </a:cxnLst>
                <a:rect l="0" t="0" r="r" b="b"/>
                <a:pathLst>
                  <a:path w="56" h="1">
                    <a:moveTo>
                      <a:pt x="13" y="0"/>
                    </a:moveTo>
                    <a:lnTo>
                      <a:pt x="0" y="1"/>
                    </a:lnTo>
                    <a:lnTo>
                      <a:pt x="56" y="1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0" name="Freeform 1328"/>
              <p:cNvSpPr>
                <a:spLocks noChangeAspect="1"/>
              </p:cNvSpPr>
              <p:nvPr/>
            </p:nvSpPr>
            <p:spPr bwMode="auto">
              <a:xfrm>
                <a:off x="7128" y="4625"/>
                <a:ext cx="1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0"/>
                  </a:cxn>
                  <a:cxn ang="0">
                    <a:pos x="43" y="1"/>
                  </a:cxn>
                  <a:cxn ang="0">
                    <a:pos x="0" y="0"/>
                  </a:cxn>
                </a:cxnLst>
                <a:rect l="0" t="0" r="r" b="b"/>
                <a:pathLst>
                  <a:path w="43" h="1">
                    <a:moveTo>
                      <a:pt x="0" y="0"/>
                    </a:moveTo>
                    <a:lnTo>
                      <a:pt x="43" y="0"/>
                    </a:lnTo>
                    <a:lnTo>
                      <a:pt x="4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1" name="Freeform 1329"/>
              <p:cNvSpPr>
                <a:spLocks noChangeAspect="1"/>
              </p:cNvSpPr>
              <p:nvPr/>
            </p:nvSpPr>
            <p:spPr bwMode="auto">
              <a:xfrm>
                <a:off x="7128" y="4625"/>
                <a:ext cx="1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0"/>
                  </a:cxn>
                  <a:cxn ang="0">
                    <a:pos x="43" y="1"/>
                  </a:cxn>
                  <a:cxn ang="0">
                    <a:pos x="0" y="0"/>
                  </a:cxn>
                </a:cxnLst>
                <a:rect l="0" t="0" r="r" b="b"/>
                <a:pathLst>
                  <a:path w="43" h="1">
                    <a:moveTo>
                      <a:pt x="0" y="0"/>
                    </a:moveTo>
                    <a:lnTo>
                      <a:pt x="43" y="0"/>
                    </a:lnTo>
                    <a:lnTo>
                      <a:pt x="43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2" name="Freeform 1330"/>
              <p:cNvSpPr>
                <a:spLocks noChangeAspect="1"/>
              </p:cNvSpPr>
              <p:nvPr/>
            </p:nvSpPr>
            <p:spPr bwMode="auto">
              <a:xfrm>
                <a:off x="6743" y="4625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57" y="1"/>
                  </a:cxn>
                  <a:cxn ang="0">
                    <a:pos x="0" y="0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0" y="1"/>
                    </a:lnTo>
                    <a:lnTo>
                      <a:pt x="5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3" name="Freeform 1331"/>
              <p:cNvSpPr>
                <a:spLocks noChangeAspect="1"/>
              </p:cNvSpPr>
              <p:nvPr/>
            </p:nvSpPr>
            <p:spPr bwMode="auto">
              <a:xfrm>
                <a:off x="6743" y="4625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57" y="1"/>
                  </a:cxn>
                  <a:cxn ang="0">
                    <a:pos x="0" y="0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0" y="1"/>
                    </a:lnTo>
                    <a:lnTo>
                      <a:pt x="57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4" name="Freeform 1332"/>
              <p:cNvSpPr>
                <a:spLocks noChangeAspect="1"/>
              </p:cNvSpPr>
              <p:nvPr/>
            </p:nvSpPr>
            <p:spPr bwMode="auto">
              <a:xfrm>
                <a:off x="6743" y="4625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0"/>
                  </a:cxn>
                  <a:cxn ang="0">
                    <a:pos x="57" y="1"/>
                  </a:cxn>
                  <a:cxn ang="0">
                    <a:pos x="0" y="0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44" y="0"/>
                    </a:lnTo>
                    <a:lnTo>
                      <a:pt x="5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5" name="Freeform 1333"/>
              <p:cNvSpPr>
                <a:spLocks noChangeAspect="1"/>
              </p:cNvSpPr>
              <p:nvPr/>
            </p:nvSpPr>
            <p:spPr bwMode="auto">
              <a:xfrm>
                <a:off x="6743" y="4625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0"/>
                  </a:cxn>
                  <a:cxn ang="0">
                    <a:pos x="57" y="1"/>
                  </a:cxn>
                  <a:cxn ang="0">
                    <a:pos x="0" y="0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lnTo>
                      <a:pt x="44" y="0"/>
                    </a:lnTo>
                    <a:lnTo>
                      <a:pt x="57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6" name="Freeform 1334"/>
              <p:cNvSpPr>
                <a:spLocks noChangeAspect="1"/>
              </p:cNvSpPr>
              <p:nvPr/>
            </p:nvSpPr>
            <p:spPr bwMode="auto">
              <a:xfrm>
                <a:off x="7119" y="4625"/>
                <a:ext cx="23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"/>
                  </a:cxn>
                  <a:cxn ang="0">
                    <a:pos x="70" y="1"/>
                  </a:cxn>
                  <a:cxn ang="0">
                    <a:pos x="14" y="0"/>
                  </a:cxn>
                </a:cxnLst>
                <a:rect l="0" t="0" r="r" b="b"/>
                <a:pathLst>
                  <a:path w="70" h="1">
                    <a:moveTo>
                      <a:pt x="14" y="0"/>
                    </a:moveTo>
                    <a:lnTo>
                      <a:pt x="0" y="1"/>
                    </a:lnTo>
                    <a:lnTo>
                      <a:pt x="7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7" name="Freeform 1335"/>
              <p:cNvSpPr>
                <a:spLocks noChangeAspect="1"/>
              </p:cNvSpPr>
              <p:nvPr/>
            </p:nvSpPr>
            <p:spPr bwMode="auto">
              <a:xfrm>
                <a:off x="7119" y="4625"/>
                <a:ext cx="23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"/>
                  </a:cxn>
                  <a:cxn ang="0">
                    <a:pos x="70" y="1"/>
                  </a:cxn>
                  <a:cxn ang="0">
                    <a:pos x="14" y="0"/>
                  </a:cxn>
                </a:cxnLst>
                <a:rect l="0" t="0" r="r" b="b"/>
                <a:pathLst>
                  <a:path w="70" h="1">
                    <a:moveTo>
                      <a:pt x="14" y="0"/>
                    </a:moveTo>
                    <a:lnTo>
                      <a:pt x="0" y="1"/>
                    </a:lnTo>
                    <a:lnTo>
                      <a:pt x="70" y="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8" name="Freeform 1336"/>
              <p:cNvSpPr>
                <a:spLocks noChangeAspect="1"/>
              </p:cNvSpPr>
              <p:nvPr/>
            </p:nvSpPr>
            <p:spPr bwMode="auto">
              <a:xfrm>
                <a:off x="7124" y="4625"/>
                <a:ext cx="1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0"/>
                  </a:cxn>
                  <a:cxn ang="0">
                    <a:pos x="56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">
                    <a:moveTo>
                      <a:pt x="0" y="0"/>
                    </a:moveTo>
                    <a:lnTo>
                      <a:pt x="56" y="0"/>
                    </a:lnTo>
                    <a:lnTo>
                      <a:pt x="5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9" name="Freeform 1337"/>
              <p:cNvSpPr>
                <a:spLocks noChangeAspect="1"/>
              </p:cNvSpPr>
              <p:nvPr/>
            </p:nvSpPr>
            <p:spPr bwMode="auto">
              <a:xfrm>
                <a:off x="7124" y="4625"/>
                <a:ext cx="1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0"/>
                  </a:cxn>
                  <a:cxn ang="0">
                    <a:pos x="56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">
                    <a:moveTo>
                      <a:pt x="0" y="0"/>
                    </a:moveTo>
                    <a:lnTo>
                      <a:pt x="56" y="0"/>
                    </a:lnTo>
                    <a:lnTo>
                      <a:pt x="56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0" name="Freeform 1338"/>
              <p:cNvSpPr>
                <a:spLocks noChangeAspect="1"/>
              </p:cNvSpPr>
              <p:nvPr/>
            </p:nvSpPr>
            <p:spPr bwMode="auto">
              <a:xfrm>
                <a:off x="6743" y="4625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70" y="1"/>
                  </a:cxn>
                  <a:cxn ang="0">
                    <a:pos x="0" y="0"/>
                  </a:cxn>
                </a:cxnLst>
                <a:rect l="0" t="0" r="r" b="b"/>
                <a:pathLst>
                  <a:path w="70" h="1">
                    <a:moveTo>
                      <a:pt x="0" y="0"/>
                    </a:moveTo>
                    <a:lnTo>
                      <a:pt x="0" y="1"/>
                    </a:lnTo>
                    <a:lnTo>
                      <a:pt x="7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1" name="Freeform 1339"/>
              <p:cNvSpPr>
                <a:spLocks noChangeAspect="1"/>
              </p:cNvSpPr>
              <p:nvPr/>
            </p:nvSpPr>
            <p:spPr bwMode="auto">
              <a:xfrm>
                <a:off x="6743" y="4625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70" y="1"/>
                  </a:cxn>
                  <a:cxn ang="0">
                    <a:pos x="0" y="0"/>
                  </a:cxn>
                </a:cxnLst>
                <a:rect l="0" t="0" r="r" b="b"/>
                <a:pathLst>
                  <a:path w="70" h="1">
                    <a:moveTo>
                      <a:pt x="0" y="0"/>
                    </a:moveTo>
                    <a:lnTo>
                      <a:pt x="0" y="1"/>
                    </a:lnTo>
                    <a:lnTo>
                      <a:pt x="70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2" name="Freeform 1340"/>
              <p:cNvSpPr>
                <a:spLocks noChangeAspect="1"/>
              </p:cNvSpPr>
              <p:nvPr/>
            </p:nvSpPr>
            <p:spPr bwMode="auto">
              <a:xfrm>
                <a:off x="6743" y="4625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70" y="1"/>
                  </a:cxn>
                  <a:cxn ang="0">
                    <a:pos x="0" y="0"/>
                  </a:cxn>
                </a:cxnLst>
                <a:rect l="0" t="0" r="r" b="b"/>
                <a:pathLst>
                  <a:path w="70" h="1">
                    <a:moveTo>
                      <a:pt x="0" y="0"/>
                    </a:moveTo>
                    <a:lnTo>
                      <a:pt x="57" y="0"/>
                    </a:lnTo>
                    <a:lnTo>
                      <a:pt x="7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3" name="Freeform 1341"/>
              <p:cNvSpPr>
                <a:spLocks noChangeAspect="1"/>
              </p:cNvSpPr>
              <p:nvPr/>
            </p:nvSpPr>
            <p:spPr bwMode="auto">
              <a:xfrm>
                <a:off x="6743" y="4625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70" y="1"/>
                  </a:cxn>
                  <a:cxn ang="0">
                    <a:pos x="0" y="0"/>
                  </a:cxn>
                </a:cxnLst>
                <a:rect l="0" t="0" r="r" b="b"/>
                <a:pathLst>
                  <a:path w="70" h="1">
                    <a:moveTo>
                      <a:pt x="0" y="0"/>
                    </a:moveTo>
                    <a:lnTo>
                      <a:pt x="57" y="0"/>
                    </a:lnTo>
                    <a:lnTo>
                      <a:pt x="70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4" name="Freeform 1342"/>
              <p:cNvSpPr>
                <a:spLocks noChangeAspect="1"/>
              </p:cNvSpPr>
              <p:nvPr/>
            </p:nvSpPr>
            <p:spPr bwMode="auto">
              <a:xfrm>
                <a:off x="7115" y="4626"/>
                <a:ext cx="27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"/>
                  </a:cxn>
                  <a:cxn ang="0">
                    <a:pos x="83" y="3"/>
                  </a:cxn>
                  <a:cxn ang="0">
                    <a:pos x="13" y="0"/>
                  </a:cxn>
                </a:cxnLst>
                <a:rect l="0" t="0" r="r" b="b"/>
                <a:pathLst>
                  <a:path w="83" h="3">
                    <a:moveTo>
                      <a:pt x="13" y="0"/>
                    </a:moveTo>
                    <a:lnTo>
                      <a:pt x="0" y="3"/>
                    </a:lnTo>
                    <a:lnTo>
                      <a:pt x="83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5" name="Freeform 1343"/>
              <p:cNvSpPr>
                <a:spLocks noChangeAspect="1"/>
              </p:cNvSpPr>
              <p:nvPr/>
            </p:nvSpPr>
            <p:spPr bwMode="auto">
              <a:xfrm>
                <a:off x="7115" y="4626"/>
                <a:ext cx="27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"/>
                  </a:cxn>
                  <a:cxn ang="0">
                    <a:pos x="83" y="3"/>
                  </a:cxn>
                  <a:cxn ang="0">
                    <a:pos x="13" y="0"/>
                  </a:cxn>
                </a:cxnLst>
                <a:rect l="0" t="0" r="r" b="b"/>
                <a:pathLst>
                  <a:path w="83" h="3">
                    <a:moveTo>
                      <a:pt x="13" y="0"/>
                    </a:moveTo>
                    <a:lnTo>
                      <a:pt x="0" y="3"/>
                    </a:lnTo>
                    <a:lnTo>
                      <a:pt x="83" y="3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6" name="Freeform 1344"/>
              <p:cNvSpPr>
                <a:spLocks noChangeAspect="1"/>
              </p:cNvSpPr>
              <p:nvPr/>
            </p:nvSpPr>
            <p:spPr bwMode="auto">
              <a:xfrm>
                <a:off x="7119" y="4626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70" y="3"/>
                  </a:cxn>
                  <a:cxn ang="0">
                    <a:pos x="0" y="0"/>
                  </a:cxn>
                </a:cxnLst>
                <a:rect l="0" t="0" r="r" b="b"/>
                <a:pathLst>
                  <a:path w="70" h="3">
                    <a:moveTo>
                      <a:pt x="0" y="0"/>
                    </a:moveTo>
                    <a:lnTo>
                      <a:pt x="70" y="0"/>
                    </a:lnTo>
                    <a:lnTo>
                      <a:pt x="7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7" name="Freeform 1345"/>
              <p:cNvSpPr>
                <a:spLocks noChangeAspect="1"/>
              </p:cNvSpPr>
              <p:nvPr/>
            </p:nvSpPr>
            <p:spPr bwMode="auto">
              <a:xfrm>
                <a:off x="7119" y="4626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70" y="3"/>
                  </a:cxn>
                  <a:cxn ang="0">
                    <a:pos x="0" y="0"/>
                  </a:cxn>
                </a:cxnLst>
                <a:rect l="0" t="0" r="r" b="b"/>
                <a:pathLst>
                  <a:path w="70" h="3">
                    <a:moveTo>
                      <a:pt x="0" y="0"/>
                    </a:moveTo>
                    <a:lnTo>
                      <a:pt x="70" y="0"/>
                    </a:lnTo>
                    <a:lnTo>
                      <a:pt x="7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8" name="Freeform 1346"/>
              <p:cNvSpPr>
                <a:spLocks noChangeAspect="1"/>
              </p:cNvSpPr>
              <p:nvPr/>
            </p:nvSpPr>
            <p:spPr bwMode="auto">
              <a:xfrm>
                <a:off x="6743" y="4626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84" y="3"/>
                  </a:cxn>
                  <a:cxn ang="0">
                    <a:pos x="0" y="0"/>
                  </a:cxn>
                </a:cxnLst>
                <a:rect l="0" t="0" r="r" b="b"/>
                <a:pathLst>
                  <a:path w="84" h="3">
                    <a:moveTo>
                      <a:pt x="0" y="0"/>
                    </a:moveTo>
                    <a:lnTo>
                      <a:pt x="0" y="3"/>
                    </a:lnTo>
                    <a:lnTo>
                      <a:pt x="8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9" name="Freeform 1347"/>
              <p:cNvSpPr>
                <a:spLocks noChangeAspect="1"/>
              </p:cNvSpPr>
              <p:nvPr/>
            </p:nvSpPr>
            <p:spPr bwMode="auto">
              <a:xfrm>
                <a:off x="6743" y="4626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84" y="3"/>
                  </a:cxn>
                  <a:cxn ang="0">
                    <a:pos x="0" y="0"/>
                  </a:cxn>
                </a:cxnLst>
                <a:rect l="0" t="0" r="r" b="b"/>
                <a:pathLst>
                  <a:path w="84" h="3">
                    <a:moveTo>
                      <a:pt x="0" y="0"/>
                    </a:moveTo>
                    <a:lnTo>
                      <a:pt x="0" y="3"/>
                    </a:lnTo>
                    <a:lnTo>
                      <a:pt x="84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0" name="Freeform 1348"/>
              <p:cNvSpPr>
                <a:spLocks noChangeAspect="1"/>
              </p:cNvSpPr>
              <p:nvPr/>
            </p:nvSpPr>
            <p:spPr bwMode="auto">
              <a:xfrm>
                <a:off x="6743" y="4626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84" y="3"/>
                  </a:cxn>
                  <a:cxn ang="0">
                    <a:pos x="0" y="0"/>
                  </a:cxn>
                </a:cxnLst>
                <a:rect l="0" t="0" r="r" b="b"/>
                <a:pathLst>
                  <a:path w="84" h="3">
                    <a:moveTo>
                      <a:pt x="0" y="0"/>
                    </a:moveTo>
                    <a:lnTo>
                      <a:pt x="70" y="0"/>
                    </a:lnTo>
                    <a:lnTo>
                      <a:pt x="8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1" name="Freeform 1349"/>
              <p:cNvSpPr>
                <a:spLocks noChangeAspect="1"/>
              </p:cNvSpPr>
              <p:nvPr/>
            </p:nvSpPr>
            <p:spPr bwMode="auto">
              <a:xfrm>
                <a:off x="6743" y="4626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84" y="3"/>
                  </a:cxn>
                  <a:cxn ang="0">
                    <a:pos x="0" y="0"/>
                  </a:cxn>
                </a:cxnLst>
                <a:rect l="0" t="0" r="r" b="b"/>
                <a:pathLst>
                  <a:path w="84" h="3">
                    <a:moveTo>
                      <a:pt x="0" y="0"/>
                    </a:moveTo>
                    <a:lnTo>
                      <a:pt x="70" y="0"/>
                    </a:lnTo>
                    <a:lnTo>
                      <a:pt x="84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2" name="Freeform 1350"/>
              <p:cNvSpPr>
                <a:spLocks noChangeAspect="1"/>
              </p:cNvSpPr>
              <p:nvPr/>
            </p:nvSpPr>
            <p:spPr bwMode="auto">
              <a:xfrm>
                <a:off x="7111" y="4627"/>
                <a:ext cx="31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95" y="3"/>
                  </a:cxn>
                  <a:cxn ang="0">
                    <a:pos x="12" y="0"/>
                  </a:cxn>
                </a:cxnLst>
                <a:rect l="0" t="0" r="r" b="b"/>
                <a:pathLst>
                  <a:path w="95" h="3">
                    <a:moveTo>
                      <a:pt x="12" y="0"/>
                    </a:moveTo>
                    <a:lnTo>
                      <a:pt x="0" y="3"/>
                    </a:lnTo>
                    <a:lnTo>
                      <a:pt x="95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3" name="Freeform 1351"/>
              <p:cNvSpPr>
                <a:spLocks noChangeAspect="1"/>
              </p:cNvSpPr>
              <p:nvPr/>
            </p:nvSpPr>
            <p:spPr bwMode="auto">
              <a:xfrm>
                <a:off x="7111" y="4627"/>
                <a:ext cx="31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95" y="3"/>
                  </a:cxn>
                  <a:cxn ang="0">
                    <a:pos x="12" y="0"/>
                  </a:cxn>
                </a:cxnLst>
                <a:rect l="0" t="0" r="r" b="b"/>
                <a:pathLst>
                  <a:path w="95" h="3">
                    <a:moveTo>
                      <a:pt x="12" y="0"/>
                    </a:moveTo>
                    <a:lnTo>
                      <a:pt x="0" y="3"/>
                    </a:lnTo>
                    <a:lnTo>
                      <a:pt x="95" y="3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4" name="Freeform 1352"/>
              <p:cNvSpPr>
                <a:spLocks noChangeAspect="1"/>
              </p:cNvSpPr>
              <p:nvPr/>
            </p:nvSpPr>
            <p:spPr bwMode="auto">
              <a:xfrm>
                <a:off x="7115" y="4627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3"/>
                  </a:cxn>
                  <a:cxn ang="0">
                    <a:pos x="0" y="0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5" name="Freeform 1353"/>
              <p:cNvSpPr>
                <a:spLocks noChangeAspect="1"/>
              </p:cNvSpPr>
              <p:nvPr/>
            </p:nvSpPr>
            <p:spPr bwMode="auto">
              <a:xfrm>
                <a:off x="7115" y="4627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83" y="3"/>
                  </a:cxn>
                  <a:cxn ang="0">
                    <a:pos x="0" y="0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6" name="Freeform 1354"/>
              <p:cNvSpPr>
                <a:spLocks noChangeAspect="1"/>
              </p:cNvSpPr>
              <p:nvPr/>
            </p:nvSpPr>
            <p:spPr bwMode="auto">
              <a:xfrm>
                <a:off x="6743" y="4627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97" y="3"/>
                  </a:cxn>
                  <a:cxn ang="0">
                    <a:pos x="0" y="0"/>
                  </a:cxn>
                </a:cxnLst>
                <a:rect l="0" t="0" r="r" b="b"/>
                <a:pathLst>
                  <a:path w="97" h="3">
                    <a:moveTo>
                      <a:pt x="0" y="0"/>
                    </a:moveTo>
                    <a:lnTo>
                      <a:pt x="0" y="3"/>
                    </a:lnTo>
                    <a:lnTo>
                      <a:pt x="9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7" name="Freeform 1355"/>
              <p:cNvSpPr>
                <a:spLocks noChangeAspect="1"/>
              </p:cNvSpPr>
              <p:nvPr/>
            </p:nvSpPr>
            <p:spPr bwMode="auto">
              <a:xfrm>
                <a:off x="6743" y="4627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97" y="3"/>
                  </a:cxn>
                  <a:cxn ang="0">
                    <a:pos x="0" y="0"/>
                  </a:cxn>
                </a:cxnLst>
                <a:rect l="0" t="0" r="r" b="b"/>
                <a:pathLst>
                  <a:path w="97" h="3">
                    <a:moveTo>
                      <a:pt x="0" y="0"/>
                    </a:moveTo>
                    <a:lnTo>
                      <a:pt x="0" y="3"/>
                    </a:lnTo>
                    <a:lnTo>
                      <a:pt x="97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8" name="Freeform 1356"/>
              <p:cNvSpPr>
                <a:spLocks noChangeAspect="1"/>
              </p:cNvSpPr>
              <p:nvPr/>
            </p:nvSpPr>
            <p:spPr bwMode="auto">
              <a:xfrm>
                <a:off x="6743" y="4627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97" y="3"/>
                  </a:cxn>
                  <a:cxn ang="0">
                    <a:pos x="0" y="0"/>
                  </a:cxn>
                </a:cxnLst>
                <a:rect l="0" t="0" r="r" b="b"/>
                <a:pathLst>
                  <a:path w="97" h="3">
                    <a:moveTo>
                      <a:pt x="0" y="0"/>
                    </a:moveTo>
                    <a:lnTo>
                      <a:pt x="84" y="0"/>
                    </a:lnTo>
                    <a:lnTo>
                      <a:pt x="9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9" name="Freeform 1357"/>
              <p:cNvSpPr>
                <a:spLocks noChangeAspect="1"/>
              </p:cNvSpPr>
              <p:nvPr/>
            </p:nvSpPr>
            <p:spPr bwMode="auto">
              <a:xfrm>
                <a:off x="6743" y="4627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0"/>
                  </a:cxn>
                  <a:cxn ang="0">
                    <a:pos x="97" y="3"/>
                  </a:cxn>
                  <a:cxn ang="0">
                    <a:pos x="0" y="0"/>
                  </a:cxn>
                </a:cxnLst>
                <a:rect l="0" t="0" r="r" b="b"/>
                <a:pathLst>
                  <a:path w="97" h="3">
                    <a:moveTo>
                      <a:pt x="0" y="0"/>
                    </a:moveTo>
                    <a:lnTo>
                      <a:pt x="84" y="0"/>
                    </a:lnTo>
                    <a:lnTo>
                      <a:pt x="97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0" name="Freeform 1358"/>
              <p:cNvSpPr>
                <a:spLocks noChangeAspect="1"/>
              </p:cNvSpPr>
              <p:nvPr/>
            </p:nvSpPr>
            <p:spPr bwMode="auto">
              <a:xfrm>
                <a:off x="7106" y="4628"/>
                <a:ext cx="36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4"/>
                  </a:cxn>
                  <a:cxn ang="0">
                    <a:pos x="109" y="4"/>
                  </a:cxn>
                  <a:cxn ang="0">
                    <a:pos x="14" y="0"/>
                  </a:cxn>
                </a:cxnLst>
                <a:rect l="0" t="0" r="r" b="b"/>
                <a:pathLst>
                  <a:path w="109" h="4">
                    <a:moveTo>
                      <a:pt x="14" y="0"/>
                    </a:moveTo>
                    <a:lnTo>
                      <a:pt x="0" y="4"/>
                    </a:lnTo>
                    <a:lnTo>
                      <a:pt x="109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1" name="Freeform 1359"/>
              <p:cNvSpPr>
                <a:spLocks noChangeAspect="1"/>
              </p:cNvSpPr>
              <p:nvPr/>
            </p:nvSpPr>
            <p:spPr bwMode="auto">
              <a:xfrm>
                <a:off x="7106" y="4628"/>
                <a:ext cx="36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4"/>
                  </a:cxn>
                  <a:cxn ang="0">
                    <a:pos x="109" y="4"/>
                  </a:cxn>
                  <a:cxn ang="0">
                    <a:pos x="14" y="0"/>
                  </a:cxn>
                </a:cxnLst>
                <a:rect l="0" t="0" r="r" b="b"/>
                <a:pathLst>
                  <a:path w="109" h="4">
                    <a:moveTo>
                      <a:pt x="14" y="0"/>
                    </a:moveTo>
                    <a:lnTo>
                      <a:pt x="0" y="4"/>
                    </a:lnTo>
                    <a:lnTo>
                      <a:pt x="109" y="4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2" name="Freeform 1360"/>
              <p:cNvSpPr>
                <a:spLocks noChangeAspect="1"/>
              </p:cNvSpPr>
              <p:nvPr/>
            </p:nvSpPr>
            <p:spPr bwMode="auto">
              <a:xfrm>
                <a:off x="7111" y="4628"/>
                <a:ext cx="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4"/>
                  </a:cxn>
                  <a:cxn ang="0">
                    <a:pos x="0" y="0"/>
                  </a:cxn>
                </a:cxnLst>
                <a:rect l="0" t="0" r="r" b="b"/>
                <a:pathLst>
                  <a:path w="95" h="4">
                    <a:moveTo>
                      <a:pt x="0" y="0"/>
                    </a:moveTo>
                    <a:lnTo>
                      <a:pt x="95" y="0"/>
                    </a:lnTo>
                    <a:lnTo>
                      <a:pt x="9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3" name="Freeform 1361"/>
              <p:cNvSpPr>
                <a:spLocks noChangeAspect="1"/>
              </p:cNvSpPr>
              <p:nvPr/>
            </p:nvSpPr>
            <p:spPr bwMode="auto">
              <a:xfrm>
                <a:off x="7111" y="4628"/>
                <a:ext cx="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4"/>
                  </a:cxn>
                  <a:cxn ang="0">
                    <a:pos x="0" y="0"/>
                  </a:cxn>
                </a:cxnLst>
                <a:rect l="0" t="0" r="r" b="b"/>
                <a:pathLst>
                  <a:path w="95" h="4">
                    <a:moveTo>
                      <a:pt x="0" y="0"/>
                    </a:moveTo>
                    <a:lnTo>
                      <a:pt x="95" y="0"/>
                    </a:lnTo>
                    <a:lnTo>
                      <a:pt x="95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4" name="Freeform 1362"/>
              <p:cNvSpPr>
                <a:spLocks noChangeAspect="1"/>
              </p:cNvSpPr>
              <p:nvPr/>
            </p:nvSpPr>
            <p:spPr bwMode="auto">
              <a:xfrm>
                <a:off x="6743" y="4628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09" y="4"/>
                  </a:cxn>
                  <a:cxn ang="0">
                    <a:pos x="0" y="0"/>
                  </a:cxn>
                </a:cxnLst>
                <a:rect l="0" t="0" r="r" b="b"/>
                <a:pathLst>
                  <a:path w="109" h="4">
                    <a:moveTo>
                      <a:pt x="0" y="0"/>
                    </a:moveTo>
                    <a:lnTo>
                      <a:pt x="0" y="4"/>
                    </a:lnTo>
                    <a:lnTo>
                      <a:pt x="10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5" name="Freeform 1363"/>
              <p:cNvSpPr>
                <a:spLocks noChangeAspect="1"/>
              </p:cNvSpPr>
              <p:nvPr/>
            </p:nvSpPr>
            <p:spPr bwMode="auto">
              <a:xfrm>
                <a:off x="6743" y="4628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09" y="4"/>
                  </a:cxn>
                  <a:cxn ang="0">
                    <a:pos x="0" y="0"/>
                  </a:cxn>
                </a:cxnLst>
                <a:rect l="0" t="0" r="r" b="b"/>
                <a:pathLst>
                  <a:path w="109" h="4">
                    <a:moveTo>
                      <a:pt x="0" y="0"/>
                    </a:moveTo>
                    <a:lnTo>
                      <a:pt x="0" y="4"/>
                    </a:lnTo>
                    <a:lnTo>
                      <a:pt x="109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6" name="Freeform 1364"/>
              <p:cNvSpPr>
                <a:spLocks noChangeAspect="1"/>
              </p:cNvSpPr>
              <p:nvPr/>
            </p:nvSpPr>
            <p:spPr bwMode="auto">
              <a:xfrm>
                <a:off x="6743" y="4628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0"/>
                  </a:cxn>
                  <a:cxn ang="0">
                    <a:pos x="109" y="4"/>
                  </a:cxn>
                  <a:cxn ang="0">
                    <a:pos x="0" y="0"/>
                  </a:cxn>
                </a:cxnLst>
                <a:rect l="0" t="0" r="r" b="b"/>
                <a:pathLst>
                  <a:path w="109" h="4">
                    <a:moveTo>
                      <a:pt x="0" y="0"/>
                    </a:moveTo>
                    <a:lnTo>
                      <a:pt x="97" y="0"/>
                    </a:lnTo>
                    <a:lnTo>
                      <a:pt x="10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7" name="Freeform 1365"/>
              <p:cNvSpPr>
                <a:spLocks noChangeAspect="1"/>
              </p:cNvSpPr>
              <p:nvPr/>
            </p:nvSpPr>
            <p:spPr bwMode="auto">
              <a:xfrm>
                <a:off x="6743" y="4628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0"/>
                  </a:cxn>
                  <a:cxn ang="0">
                    <a:pos x="109" y="4"/>
                  </a:cxn>
                  <a:cxn ang="0">
                    <a:pos x="0" y="0"/>
                  </a:cxn>
                </a:cxnLst>
                <a:rect l="0" t="0" r="r" b="b"/>
                <a:pathLst>
                  <a:path w="109" h="4">
                    <a:moveTo>
                      <a:pt x="0" y="0"/>
                    </a:moveTo>
                    <a:lnTo>
                      <a:pt x="97" y="0"/>
                    </a:lnTo>
                    <a:lnTo>
                      <a:pt x="109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8" name="Freeform 1366"/>
              <p:cNvSpPr>
                <a:spLocks noChangeAspect="1"/>
              </p:cNvSpPr>
              <p:nvPr/>
            </p:nvSpPr>
            <p:spPr bwMode="auto">
              <a:xfrm>
                <a:off x="7102" y="4629"/>
                <a:ext cx="40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5"/>
                  </a:cxn>
                  <a:cxn ang="0">
                    <a:pos x="121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">
                    <a:moveTo>
                      <a:pt x="12" y="0"/>
                    </a:moveTo>
                    <a:lnTo>
                      <a:pt x="0" y="5"/>
                    </a:lnTo>
                    <a:lnTo>
                      <a:pt x="121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9" name="Freeform 1367"/>
              <p:cNvSpPr>
                <a:spLocks noChangeAspect="1"/>
              </p:cNvSpPr>
              <p:nvPr/>
            </p:nvSpPr>
            <p:spPr bwMode="auto">
              <a:xfrm>
                <a:off x="7102" y="4629"/>
                <a:ext cx="40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5"/>
                  </a:cxn>
                  <a:cxn ang="0">
                    <a:pos x="121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">
                    <a:moveTo>
                      <a:pt x="12" y="0"/>
                    </a:moveTo>
                    <a:lnTo>
                      <a:pt x="0" y="5"/>
                    </a:lnTo>
                    <a:lnTo>
                      <a:pt x="121" y="5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0" name="Freeform 1368"/>
              <p:cNvSpPr>
                <a:spLocks noChangeAspect="1"/>
              </p:cNvSpPr>
              <p:nvPr/>
            </p:nvSpPr>
            <p:spPr bwMode="auto">
              <a:xfrm>
                <a:off x="7106" y="4629"/>
                <a:ext cx="3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5"/>
                  </a:cxn>
                  <a:cxn ang="0">
                    <a:pos x="0" y="0"/>
                  </a:cxn>
                </a:cxnLst>
                <a:rect l="0" t="0" r="r" b="b"/>
                <a:pathLst>
                  <a:path w="109" h="5">
                    <a:moveTo>
                      <a:pt x="0" y="0"/>
                    </a:moveTo>
                    <a:lnTo>
                      <a:pt x="109" y="0"/>
                    </a:lnTo>
                    <a:lnTo>
                      <a:pt x="10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1" name="Freeform 1369"/>
              <p:cNvSpPr>
                <a:spLocks noChangeAspect="1"/>
              </p:cNvSpPr>
              <p:nvPr/>
            </p:nvSpPr>
            <p:spPr bwMode="auto">
              <a:xfrm>
                <a:off x="7106" y="4629"/>
                <a:ext cx="3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5"/>
                  </a:cxn>
                  <a:cxn ang="0">
                    <a:pos x="0" y="0"/>
                  </a:cxn>
                </a:cxnLst>
                <a:rect l="0" t="0" r="r" b="b"/>
                <a:pathLst>
                  <a:path w="109" h="5">
                    <a:moveTo>
                      <a:pt x="0" y="0"/>
                    </a:moveTo>
                    <a:lnTo>
                      <a:pt x="109" y="0"/>
                    </a:lnTo>
                    <a:lnTo>
                      <a:pt x="109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2" name="Freeform 1370"/>
              <p:cNvSpPr>
                <a:spLocks noChangeAspect="1"/>
              </p:cNvSpPr>
              <p:nvPr/>
            </p:nvSpPr>
            <p:spPr bwMode="auto">
              <a:xfrm>
                <a:off x="6743" y="4629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22" y="5"/>
                  </a:cxn>
                  <a:cxn ang="0">
                    <a:pos x="0" y="0"/>
                  </a:cxn>
                </a:cxnLst>
                <a:rect l="0" t="0" r="r" b="b"/>
                <a:pathLst>
                  <a:path w="122" h="5">
                    <a:moveTo>
                      <a:pt x="0" y="0"/>
                    </a:moveTo>
                    <a:lnTo>
                      <a:pt x="0" y="5"/>
                    </a:lnTo>
                    <a:lnTo>
                      <a:pt x="12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3" name="Freeform 1371"/>
              <p:cNvSpPr>
                <a:spLocks noChangeAspect="1"/>
              </p:cNvSpPr>
              <p:nvPr/>
            </p:nvSpPr>
            <p:spPr bwMode="auto">
              <a:xfrm>
                <a:off x="6743" y="4629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22" y="5"/>
                  </a:cxn>
                  <a:cxn ang="0">
                    <a:pos x="0" y="0"/>
                  </a:cxn>
                </a:cxnLst>
                <a:rect l="0" t="0" r="r" b="b"/>
                <a:pathLst>
                  <a:path w="122" h="5">
                    <a:moveTo>
                      <a:pt x="0" y="0"/>
                    </a:moveTo>
                    <a:lnTo>
                      <a:pt x="0" y="5"/>
                    </a:lnTo>
                    <a:lnTo>
                      <a:pt x="122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4" name="Freeform 1372"/>
              <p:cNvSpPr>
                <a:spLocks noChangeAspect="1"/>
              </p:cNvSpPr>
              <p:nvPr/>
            </p:nvSpPr>
            <p:spPr bwMode="auto">
              <a:xfrm>
                <a:off x="6743" y="4629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22" y="5"/>
                  </a:cxn>
                  <a:cxn ang="0">
                    <a:pos x="0" y="0"/>
                  </a:cxn>
                </a:cxnLst>
                <a:rect l="0" t="0" r="r" b="b"/>
                <a:pathLst>
                  <a:path w="122" h="5">
                    <a:moveTo>
                      <a:pt x="0" y="0"/>
                    </a:moveTo>
                    <a:lnTo>
                      <a:pt x="109" y="0"/>
                    </a:lnTo>
                    <a:lnTo>
                      <a:pt x="12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5" name="Freeform 1373"/>
              <p:cNvSpPr>
                <a:spLocks noChangeAspect="1"/>
              </p:cNvSpPr>
              <p:nvPr/>
            </p:nvSpPr>
            <p:spPr bwMode="auto">
              <a:xfrm>
                <a:off x="6743" y="4629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" y="0"/>
                  </a:cxn>
                  <a:cxn ang="0">
                    <a:pos x="122" y="5"/>
                  </a:cxn>
                  <a:cxn ang="0">
                    <a:pos x="0" y="0"/>
                  </a:cxn>
                </a:cxnLst>
                <a:rect l="0" t="0" r="r" b="b"/>
                <a:pathLst>
                  <a:path w="122" h="5">
                    <a:moveTo>
                      <a:pt x="0" y="0"/>
                    </a:moveTo>
                    <a:lnTo>
                      <a:pt x="109" y="0"/>
                    </a:lnTo>
                    <a:lnTo>
                      <a:pt x="122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6" name="Freeform 1374"/>
              <p:cNvSpPr>
                <a:spLocks noChangeAspect="1"/>
              </p:cNvSpPr>
              <p:nvPr/>
            </p:nvSpPr>
            <p:spPr bwMode="auto">
              <a:xfrm>
                <a:off x="7098" y="4631"/>
                <a:ext cx="44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"/>
                  </a:cxn>
                  <a:cxn ang="0">
                    <a:pos x="133" y="6"/>
                  </a:cxn>
                  <a:cxn ang="0">
                    <a:pos x="12" y="0"/>
                  </a:cxn>
                </a:cxnLst>
                <a:rect l="0" t="0" r="r" b="b"/>
                <a:pathLst>
                  <a:path w="133" h="6">
                    <a:moveTo>
                      <a:pt x="12" y="0"/>
                    </a:moveTo>
                    <a:lnTo>
                      <a:pt x="0" y="6"/>
                    </a:lnTo>
                    <a:lnTo>
                      <a:pt x="133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7" name="Freeform 1375"/>
              <p:cNvSpPr>
                <a:spLocks noChangeAspect="1"/>
              </p:cNvSpPr>
              <p:nvPr/>
            </p:nvSpPr>
            <p:spPr bwMode="auto">
              <a:xfrm>
                <a:off x="7098" y="4631"/>
                <a:ext cx="44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"/>
                  </a:cxn>
                  <a:cxn ang="0">
                    <a:pos x="133" y="6"/>
                  </a:cxn>
                  <a:cxn ang="0">
                    <a:pos x="12" y="0"/>
                  </a:cxn>
                </a:cxnLst>
                <a:rect l="0" t="0" r="r" b="b"/>
                <a:pathLst>
                  <a:path w="133" h="6">
                    <a:moveTo>
                      <a:pt x="12" y="0"/>
                    </a:moveTo>
                    <a:lnTo>
                      <a:pt x="0" y="6"/>
                    </a:lnTo>
                    <a:lnTo>
                      <a:pt x="133" y="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8" name="Freeform 1376"/>
              <p:cNvSpPr>
                <a:spLocks noChangeAspect="1"/>
              </p:cNvSpPr>
              <p:nvPr/>
            </p:nvSpPr>
            <p:spPr bwMode="auto">
              <a:xfrm>
                <a:off x="7102" y="4631"/>
                <a:ext cx="4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6"/>
                  </a:cxn>
                  <a:cxn ang="0">
                    <a:pos x="0" y="0"/>
                  </a:cxn>
                </a:cxnLst>
                <a:rect l="0" t="0" r="r" b="b"/>
                <a:pathLst>
                  <a:path w="121" h="6">
                    <a:moveTo>
                      <a:pt x="0" y="0"/>
                    </a:moveTo>
                    <a:lnTo>
                      <a:pt x="121" y="0"/>
                    </a:lnTo>
                    <a:lnTo>
                      <a:pt x="12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9" name="Freeform 1377"/>
              <p:cNvSpPr>
                <a:spLocks noChangeAspect="1"/>
              </p:cNvSpPr>
              <p:nvPr/>
            </p:nvSpPr>
            <p:spPr bwMode="auto">
              <a:xfrm>
                <a:off x="7102" y="4631"/>
                <a:ext cx="4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6"/>
                  </a:cxn>
                  <a:cxn ang="0">
                    <a:pos x="0" y="0"/>
                  </a:cxn>
                </a:cxnLst>
                <a:rect l="0" t="0" r="r" b="b"/>
                <a:pathLst>
                  <a:path w="121" h="6">
                    <a:moveTo>
                      <a:pt x="0" y="0"/>
                    </a:moveTo>
                    <a:lnTo>
                      <a:pt x="121" y="0"/>
                    </a:lnTo>
                    <a:lnTo>
                      <a:pt x="121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0" name="Freeform 1378"/>
              <p:cNvSpPr>
                <a:spLocks noChangeAspect="1"/>
              </p:cNvSpPr>
              <p:nvPr/>
            </p:nvSpPr>
            <p:spPr bwMode="auto">
              <a:xfrm>
                <a:off x="6743" y="463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5" y="6"/>
                  </a:cxn>
                  <a:cxn ang="0">
                    <a:pos x="0" y="0"/>
                  </a:cxn>
                </a:cxnLst>
                <a:rect l="0" t="0" r="r" b="b"/>
                <a:pathLst>
                  <a:path w="135" h="6">
                    <a:moveTo>
                      <a:pt x="0" y="0"/>
                    </a:moveTo>
                    <a:lnTo>
                      <a:pt x="0" y="6"/>
                    </a:lnTo>
                    <a:lnTo>
                      <a:pt x="13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1" name="Freeform 1379"/>
              <p:cNvSpPr>
                <a:spLocks noChangeAspect="1"/>
              </p:cNvSpPr>
              <p:nvPr/>
            </p:nvSpPr>
            <p:spPr bwMode="auto">
              <a:xfrm>
                <a:off x="6743" y="463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5" y="6"/>
                  </a:cxn>
                  <a:cxn ang="0">
                    <a:pos x="0" y="0"/>
                  </a:cxn>
                </a:cxnLst>
                <a:rect l="0" t="0" r="r" b="b"/>
                <a:pathLst>
                  <a:path w="135" h="6">
                    <a:moveTo>
                      <a:pt x="0" y="0"/>
                    </a:moveTo>
                    <a:lnTo>
                      <a:pt x="0" y="6"/>
                    </a:lnTo>
                    <a:lnTo>
                      <a:pt x="135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2" name="Freeform 1380"/>
              <p:cNvSpPr>
                <a:spLocks noChangeAspect="1"/>
              </p:cNvSpPr>
              <p:nvPr/>
            </p:nvSpPr>
            <p:spPr bwMode="auto">
              <a:xfrm>
                <a:off x="6743" y="463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0"/>
                  </a:cxn>
                  <a:cxn ang="0">
                    <a:pos x="135" y="6"/>
                  </a:cxn>
                  <a:cxn ang="0">
                    <a:pos x="0" y="0"/>
                  </a:cxn>
                </a:cxnLst>
                <a:rect l="0" t="0" r="r" b="b"/>
                <a:pathLst>
                  <a:path w="135" h="6">
                    <a:moveTo>
                      <a:pt x="0" y="0"/>
                    </a:moveTo>
                    <a:lnTo>
                      <a:pt x="122" y="0"/>
                    </a:lnTo>
                    <a:lnTo>
                      <a:pt x="13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3" name="Freeform 1381"/>
              <p:cNvSpPr>
                <a:spLocks noChangeAspect="1"/>
              </p:cNvSpPr>
              <p:nvPr/>
            </p:nvSpPr>
            <p:spPr bwMode="auto">
              <a:xfrm>
                <a:off x="6743" y="463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0"/>
                  </a:cxn>
                  <a:cxn ang="0">
                    <a:pos x="135" y="6"/>
                  </a:cxn>
                  <a:cxn ang="0">
                    <a:pos x="0" y="0"/>
                  </a:cxn>
                </a:cxnLst>
                <a:rect l="0" t="0" r="r" b="b"/>
                <a:pathLst>
                  <a:path w="135" h="6">
                    <a:moveTo>
                      <a:pt x="0" y="0"/>
                    </a:moveTo>
                    <a:lnTo>
                      <a:pt x="122" y="0"/>
                    </a:lnTo>
                    <a:lnTo>
                      <a:pt x="135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4" name="Freeform 1382"/>
              <p:cNvSpPr>
                <a:spLocks noChangeAspect="1"/>
              </p:cNvSpPr>
              <p:nvPr/>
            </p:nvSpPr>
            <p:spPr bwMode="auto">
              <a:xfrm>
                <a:off x="7094" y="4633"/>
                <a:ext cx="48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"/>
                  </a:cxn>
                  <a:cxn ang="0">
                    <a:pos x="145" y="6"/>
                  </a:cxn>
                  <a:cxn ang="0">
                    <a:pos x="12" y="0"/>
                  </a:cxn>
                </a:cxnLst>
                <a:rect l="0" t="0" r="r" b="b"/>
                <a:pathLst>
                  <a:path w="145" h="6">
                    <a:moveTo>
                      <a:pt x="12" y="0"/>
                    </a:moveTo>
                    <a:lnTo>
                      <a:pt x="0" y="6"/>
                    </a:lnTo>
                    <a:lnTo>
                      <a:pt x="145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5" name="Freeform 1383"/>
              <p:cNvSpPr>
                <a:spLocks noChangeAspect="1"/>
              </p:cNvSpPr>
              <p:nvPr/>
            </p:nvSpPr>
            <p:spPr bwMode="auto">
              <a:xfrm>
                <a:off x="7094" y="4633"/>
                <a:ext cx="48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"/>
                  </a:cxn>
                  <a:cxn ang="0">
                    <a:pos x="145" y="6"/>
                  </a:cxn>
                  <a:cxn ang="0">
                    <a:pos x="12" y="0"/>
                  </a:cxn>
                </a:cxnLst>
                <a:rect l="0" t="0" r="r" b="b"/>
                <a:pathLst>
                  <a:path w="145" h="6">
                    <a:moveTo>
                      <a:pt x="12" y="0"/>
                    </a:moveTo>
                    <a:lnTo>
                      <a:pt x="0" y="6"/>
                    </a:lnTo>
                    <a:lnTo>
                      <a:pt x="145" y="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6" name="Freeform 1384"/>
              <p:cNvSpPr>
                <a:spLocks noChangeAspect="1"/>
              </p:cNvSpPr>
              <p:nvPr/>
            </p:nvSpPr>
            <p:spPr bwMode="auto">
              <a:xfrm>
                <a:off x="7098" y="4633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6"/>
                  </a:cxn>
                  <a:cxn ang="0">
                    <a:pos x="0" y="0"/>
                  </a:cxn>
                </a:cxnLst>
                <a:rect l="0" t="0" r="r" b="b"/>
                <a:pathLst>
                  <a:path w="133" h="6">
                    <a:moveTo>
                      <a:pt x="0" y="0"/>
                    </a:moveTo>
                    <a:lnTo>
                      <a:pt x="133" y="0"/>
                    </a:lnTo>
                    <a:lnTo>
                      <a:pt x="13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7" name="Freeform 1385"/>
              <p:cNvSpPr>
                <a:spLocks noChangeAspect="1"/>
              </p:cNvSpPr>
              <p:nvPr/>
            </p:nvSpPr>
            <p:spPr bwMode="auto">
              <a:xfrm>
                <a:off x="7098" y="4633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6"/>
                  </a:cxn>
                  <a:cxn ang="0">
                    <a:pos x="0" y="0"/>
                  </a:cxn>
                </a:cxnLst>
                <a:rect l="0" t="0" r="r" b="b"/>
                <a:pathLst>
                  <a:path w="133" h="6">
                    <a:moveTo>
                      <a:pt x="0" y="0"/>
                    </a:moveTo>
                    <a:lnTo>
                      <a:pt x="133" y="0"/>
                    </a:lnTo>
                    <a:lnTo>
                      <a:pt x="133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8" name="Freeform 1386"/>
              <p:cNvSpPr>
                <a:spLocks noChangeAspect="1"/>
              </p:cNvSpPr>
              <p:nvPr/>
            </p:nvSpPr>
            <p:spPr bwMode="auto">
              <a:xfrm>
                <a:off x="6743" y="4633"/>
                <a:ext cx="4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46" y="6"/>
                  </a:cxn>
                  <a:cxn ang="0">
                    <a:pos x="0" y="0"/>
                  </a:cxn>
                </a:cxnLst>
                <a:rect l="0" t="0" r="r" b="b"/>
                <a:pathLst>
                  <a:path w="146" h="6">
                    <a:moveTo>
                      <a:pt x="0" y="0"/>
                    </a:moveTo>
                    <a:lnTo>
                      <a:pt x="0" y="6"/>
                    </a:lnTo>
                    <a:lnTo>
                      <a:pt x="14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9" name="Freeform 1387"/>
              <p:cNvSpPr>
                <a:spLocks noChangeAspect="1"/>
              </p:cNvSpPr>
              <p:nvPr/>
            </p:nvSpPr>
            <p:spPr bwMode="auto">
              <a:xfrm>
                <a:off x="6743" y="4633"/>
                <a:ext cx="4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46" y="6"/>
                  </a:cxn>
                  <a:cxn ang="0">
                    <a:pos x="0" y="0"/>
                  </a:cxn>
                </a:cxnLst>
                <a:rect l="0" t="0" r="r" b="b"/>
                <a:pathLst>
                  <a:path w="146" h="6">
                    <a:moveTo>
                      <a:pt x="0" y="0"/>
                    </a:moveTo>
                    <a:lnTo>
                      <a:pt x="0" y="6"/>
                    </a:lnTo>
                    <a:lnTo>
                      <a:pt x="146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0" name="Freeform 1388"/>
              <p:cNvSpPr>
                <a:spLocks noChangeAspect="1"/>
              </p:cNvSpPr>
              <p:nvPr/>
            </p:nvSpPr>
            <p:spPr bwMode="auto">
              <a:xfrm>
                <a:off x="6743" y="4633"/>
                <a:ext cx="4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146" y="6"/>
                  </a:cxn>
                  <a:cxn ang="0">
                    <a:pos x="0" y="0"/>
                  </a:cxn>
                </a:cxnLst>
                <a:rect l="0" t="0" r="r" b="b"/>
                <a:pathLst>
                  <a:path w="146" h="6">
                    <a:moveTo>
                      <a:pt x="0" y="0"/>
                    </a:moveTo>
                    <a:lnTo>
                      <a:pt x="135" y="0"/>
                    </a:lnTo>
                    <a:lnTo>
                      <a:pt x="14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1" name="Freeform 1389"/>
              <p:cNvSpPr>
                <a:spLocks noChangeAspect="1"/>
              </p:cNvSpPr>
              <p:nvPr/>
            </p:nvSpPr>
            <p:spPr bwMode="auto">
              <a:xfrm>
                <a:off x="6743" y="4633"/>
                <a:ext cx="4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146" y="6"/>
                  </a:cxn>
                  <a:cxn ang="0">
                    <a:pos x="0" y="0"/>
                  </a:cxn>
                </a:cxnLst>
                <a:rect l="0" t="0" r="r" b="b"/>
                <a:pathLst>
                  <a:path w="146" h="6">
                    <a:moveTo>
                      <a:pt x="0" y="0"/>
                    </a:moveTo>
                    <a:lnTo>
                      <a:pt x="135" y="0"/>
                    </a:lnTo>
                    <a:lnTo>
                      <a:pt x="146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2" name="Freeform 1390"/>
              <p:cNvSpPr>
                <a:spLocks noChangeAspect="1"/>
              </p:cNvSpPr>
              <p:nvPr/>
            </p:nvSpPr>
            <p:spPr bwMode="auto">
              <a:xfrm>
                <a:off x="7090" y="4635"/>
                <a:ext cx="52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7"/>
                  </a:cxn>
                  <a:cxn ang="0">
                    <a:pos x="157" y="7"/>
                  </a:cxn>
                  <a:cxn ang="0">
                    <a:pos x="12" y="0"/>
                  </a:cxn>
                </a:cxnLst>
                <a:rect l="0" t="0" r="r" b="b"/>
                <a:pathLst>
                  <a:path w="157" h="7">
                    <a:moveTo>
                      <a:pt x="12" y="0"/>
                    </a:moveTo>
                    <a:lnTo>
                      <a:pt x="0" y="7"/>
                    </a:lnTo>
                    <a:lnTo>
                      <a:pt x="157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3" name="Freeform 1391"/>
              <p:cNvSpPr>
                <a:spLocks noChangeAspect="1"/>
              </p:cNvSpPr>
              <p:nvPr/>
            </p:nvSpPr>
            <p:spPr bwMode="auto">
              <a:xfrm>
                <a:off x="7090" y="4635"/>
                <a:ext cx="52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7"/>
                  </a:cxn>
                  <a:cxn ang="0">
                    <a:pos x="157" y="7"/>
                  </a:cxn>
                  <a:cxn ang="0">
                    <a:pos x="12" y="0"/>
                  </a:cxn>
                </a:cxnLst>
                <a:rect l="0" t="0" r="r" b="b"/>
                <a:pathLst>
                  <a:path w="157" h="7">
                    <a:moveTo>
                      <a:pt x="12" y="0"/>
                    </a:moveTo>
                    <a:lnTo>
                      <a:pt x="0" y="7"/>
                    </a:lnTo>
                    <a:lnTo>
                      <a:pt x="157" y="7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4" name="Freeform 1392"/>
              <p:cNvSpPr>
                <a:spLocks noChangeAspect="1"/>
              </p:cNvSpPr>
              <p:nvPr/>
            </p:nvSpPr>
            <p:spPr bwMode="auto">
              <a:xfrm>
                <a:off x="7094" y="4635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7"/>
                  </a:cxn>
                  <a:cxn ang="0">
                    <a:pos x="0" y="0"/>
                  </a:cxn>
                </a:cxnLst>
                <a:rect l="0" t="0" r="r" b="b"/>
                <a:pathLst>
                  <a:path w="145" h="7">
                    <a:moveTo>
                      <a:pt x="0" y="0"/>
                    </a:moveTo>
                    <a:lnTo>
                      <a:pt x="145" y="0"/>
                    </a:lnTo>
                    <a:lnTo>
                      <a:pt x="14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5" name="Freeform 1393"/>
              <p:cNvSpPr>
                <a:spLocks noChangeAspect="1"/>
              </p:cNvSpPr>
              <p:nvPr/>
            </p:nvSpPr>
            <p:spPr bwMode="auto">
              <a:xfrm>
                <a:off x="7094" y="4635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0"/>
                  </a:cxn>
                  <a:cxn ang="0">
                    <a:pos x="145" y="7"/>
                  </a:cxn>
                  <a:cxn ang="0">
                    <a:pos x="0" y="0"/>
                  </a:cxn>
                </a:cxnLst>
                <a:rect l="0" t="0" r="r" b="b"/>
                <a:pathLst>
                  <a:path w="145" h="7">
                    <a:moveTo>
                      <a:pt x="0" y="0"/>
                    </a:moveTo>
                    <a:lnTo>
                      <a:pt x="145" y="0"/>
                    </a:lnTo>
                    <a:lnTo>
                      <a:pt x="145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6" name="Freeform 1394"/>
              <p:cNvSpPr>
                <a:spLocks noChangeAspect="1"/>
              </p:cNvSpPr>
              <p:nvPr/>
            </p:nvSpPr>
            <p:spPr bwMode="auto">
              <a:xfrm>
                <a:off x="6743" y="4635"/>
                <a:ext cx="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58" y="7"/>
                  </a:cxn>
                  <a:cxn ang="0">
                    <a:pos x="0" y="0"/>
                  </a:cxn>
                </a:cxnLst>
                <a:rect l="0" t="0" r="r" b="b"/>
                <a:pathLst>
                  <a:path w="158" h="7">
                    <a:moveTo>
                      <a:pt x="0" y="0"/>
                    </a:moveTo>
                    <a:lnTo>
                      <a:pt x="0" y="7"/>
                    </a:lnTo>
                    <a:lnTo>
                      <a:pt x="15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7" name="Freeform 1395"/>
              <p:cNvSpPr>
                <a:spLocks noChangeAspect="1"/>
              </p:cNvSpPr>
              <p:nvPr/>
            </p:nvSpPr>
            <p:spPr bwMode="auto">
              <a:xfrm>
                <a:off x="6743" y="4635"/>
                <a:ext cx="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58" y="7"/>
                  </a:cxn>
                  <a:cxn ang="0">
                    <a:pos x="0" y="0"/>
                  </a:cxn>
                </a:cxnLst>
                <a:rect l="0" t="0" r="r" b="b"/>
                <a:pathLst>
                  <a:path w="158" h="7">
                    <a:moveTo>
                      <a:pt x="0" y="0"/>
                    </a:moveTo>
                    <a:lnTo>
                      <a:pt x="0" y="7"/>
                    </a:lnTo>
                    <a:lnTo>
                      <a:pt x="158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8" name="Freeform 1396"/>
              <p:cNvSpPr>
                <a:spLocks noChangeAspect="1"/>
              </p:cNvSpPr>
              <p:nvPr/>
            </p:nvSpPr>
            <p:spPr bwMode="auto">
              <a:xfrm>
                <a:off x="6743" y="4635"/>
                <a:ext cx="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0"/>
                  </a:cxn>
                  <a:cxn ang="0">
                    <a:pos x="158" y="7"/>
                  </a:cxn>
                  <a:cxn ang="0">
                    <a:pos x="0" y="0"/>
                  </a:cxn>
                </a:cxnLst>
                <a:rect l="0" t="0" r="r" b="b"/>
                <a:pathLst>
                  <a:path w="158" h="7">
                    <a:moveTo>
                      <a:pt x="0" y="0"/>
                    </a:moveTo>
                    <a:lnTo>
                      <a:pt x="146" y="0"/>
                    </a:lnTo>
                    <a:lnTo>
                      <a:pt x="15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9" name="Freeform 1397"/>
              <p:cNvSpPr>
                <a:spLocks noChangeAspect="1"/>
              </p:cNvSpPr>
              <p:nvPr/>
            </p:nvSpPr>
            <p:spPr bwMode="auto">
              <a:xfrm>
                <a:off x="6743" y="4635"/>
                <a:ext cx="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0"/>
                  </a:cxn>
                  <a:cxn ang="0">
                    <a:pos x="158" y="7"/>
                  </a:cxn>
                  <a:cxn ang="0">
                    <a:pos x="0" y="0"/>
                  </a:cxn>
                </a:cxnLst>
                <a:rect l="0" t="0" r="r" b="b"/>
                <a:pathLst>
                  <a:path w="158" h="7">
                    <a:moveTo>
                      <a:pt x="0" y="0"/>
                    </a:moveTo>
                    <a:lnTo>
                      <a:pt x="146" y="0"/>
                    </a:lnTo>
                    <a:lnTo>
                      <a:pt x="158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0" name="Freeform 1398"/>
              <p:cNvSpPr>
                <a:spLocks noChangeAspect="1"/>
              </p:cNvSpPr>
              <p:nvPr/>
            </p:nvSpPr>
            <p:spPr bwMode="auto">
              <a:xfrm>
                <a:off x="7086" y="4637"/>
                <a:ext cx="56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7"/>
                  </a:cxn>
                  <a:cxn ang="0">
                    <a:pos x="168" y="7"/>
                  </a:cxn>
                  <a:cxn ang="0">
                    <a:pos x="11" y="0"/>
                  </a:cxn>
                </a:cxnLst>
                <a:rect l="0" t="0" r="r" b="b"/>
                <a:pathLst>
                  <a:path w="168" h="7">
                    <a:moveTo>
                      <a:pt x="11" y="0"/>
                    </a:moveTo>
                    <a:lnTo>
                      <a:pt x="0" y="7"/>
                    </a:lnTo>
                    <a:lnTo>
                      <a:pt x="168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1" name="Freeform 1399"/>
              <p:cNvSpPr>
                <a:spLocks noChangeAspect="1"/>
              </p:cNvSpPr>
              <p:nvPr/>
            </p:nvSpPr>
            <p:spPr bwMode="auto">
              <a:xfrm>
                <a:off x="7086" y="4637"/>
                <a:ext cx="56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7"/>
                  </a:cxn>
                  <a:cxn ang="0">
                    <a:pos x="168" y="7"/>
                  </a:cxn>
                  <a:cxn ang="0">
                    <a:pos x="11" y="0"/>
                  </a:cxn>
                </a:cxnLst>
                <a:rect l="0" t="0" r="r" b="b"/>
                <a:pathLst>
                  <a:path w="168" h="7">
                    <a:moveTo>
                      <a:pt x="11" y="0"/>
                    </a:moveTo>
                    <a:lnTo>
                      <a:pt x="0" y="7"/>
                    </a:lnTo>
                    <a:lnTo>
                      <a:pt x="168" y="7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2" name="Freeform 1400"/>
              <p:cNvSpPr>
                <a:spLocks noChangeAspect="1"/>
              </p:cNvSpPr>
              <p:nvPr/>
            </p:nvSpPr>
            <p:spPr bwMode="auto">
              <a:xfrm>
                <a:off x="7090" y="4637"/>
                <a:ext cx="5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7" y="0"/>
                  </a:cxn>
                  <a:cxn ang="0">
                    <a:pos x="157" y="7"/>
                  </a:cxn>
                  <a:cxn ang="0">
                    <a:pos x="0" y="0"/>
                  </a:cxn>
                </a:cxnLst>
                <a:rect l="0" t="0" r="r" b="b"/>
                <a:pathLst>
                  <a:path w="157" h="7">
                    <a:moveTo>
                      <a:pt x="0" y="0"/>
                    </a:moveTo>
                    <a:lnTo>
                      <a:pt x="157" y="0"/>
                    </a:lnTo>
                    <a:lnTo>
                      <a:pt x="15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3" name="Freeform 1401"/>
              <p:cNvSpPr>
                <a:spLocks noChangeAspect="1"/>
              </p:cNvSpPr>
              <p:nvPr/>
            </p:nvSpPr>
            <p:spPr bwMode="auto">
              <a:xfrm>
                <a:off x="7090" y="4637"/>
                <a:ext cx="5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7" y="0"/>
                  </a:cxn>
                  <a:cxn ang="0">
                    <a:pos x="157" y="7"/>
                  </a:cxn>
                  <a:cxn ang="0">
                    <a:pos x="0" y="0"/>
                  </a:cxn>
                </a:cxnLst>
                <a:rect l="0" t="0" r="r" b="b"/>
                <a:pathLst>
                  <a:path w="157" h="7">
                    <a:moveTo>
                      <a:pt x="0" y="0"/>
                    </a:moveTo>
                    <a:lnTo>
                      <a:pt x="157" y="0"/>
                    </a:lnTo>
                    <a:lnTo>
                      <a:pt x="157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4" name="Freeform 1402"/>
              <p:cNvSpPr>
                <a:spLocks noChangeAspect="1"/>
              </p:cNvSpPr>
              <p:nvPr/>
            </p:nvSpPr>
            <p:spPr bwMode="auto">
              <a:xfrm>
                <a:off x="6743" y="4637"/>
                <a:ext cx="5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9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7">
                    <a:moveTo>
                      <a:pt x="0" y="0"/>
                    </a:moveTo>
                    <a:lnTo>
                      <a:pt x="0" y="7"/>
                    </a:lnTo>
                    <a:lnTo>
                      <a:pt x="16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5" name="Freeform 1403"/>
              <p:cNvSpPr>
                <a:spLocks noChangeAspect="1"/>
              </p:cNvSpPr>
              <p:nvPr/>
            </p:nvSpPr>
            <p:spPr bwMode="auto">
              <a:xfrm>
                <a:off x="6743" y="4637"/>
                <a:ext cx="5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9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7">
                    <a:moveTo>
                      <a:pt x="0" y="0"/>
                    </a:moveTo>
                    <a:lnTo>
                      <a:pt x="0" y="7"/>
                    </a:lnTo>
                    <a:lnTo>
                      <a:pt x="169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6" name="Freeform 1404"/>
              <p:cNvSpPr>
                <a:spLocks noChangeAspect="1"/>
              </p:cNvSpPr>
              <p:nvPr/>
            </p:nvSpPr>
            <p:spPr bwMode="auto">
              <a:xfrm>
                <a:off x="6743" y="4637"/>
                <a:ext cx="5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0"/>
                  </a:cxn>
                  <a:cxn ang="0">
                    <a:pos x="169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7">
                    <a:moveTo>
                      <a:pt x="0" y="0"/>
                    </a:moveTo>
                    <a:lnTo>
                      <a:pt x="158" y="0"/>
                    </a:lnTo>
                    <a:lnTo>
                      <a:pt x="16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7" name="Freeform 1405"/>
              <p:cNvSpPr>
                <a:spLocks noChangeAspect="1"/>
              </p:cNvSpPr>
              <p:nvPr/>
            </p:nvSpPr>
            <p:spPr bwMode="auto">
              <a:xfrm>
                <a:off x="6743" y="4637"/>
                <a:ext cx="5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0"/>
                  </a:cxn>
                  <a:cxn ang="0">
                    <a:pos x="169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7">
                    <a:moveTo>
                      <a:pt x="0" y="0"/>
                    </a:moveTo>
                    <a:lnTo>
                      <a:pt x="158" y="0"/>
                    </a:lnTo>
                    <a:lnTo>
                      <a:pt x="169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8" name="Freeform 1406"/>
              <p:cNvSpPr>
                <a:spLocks noChangeAspect="1"/>
              </p:cNvSpPr>
              <p:nvPr/>
            </p:nvSpPr>
            <p:spPr bwMode="auto">
              <a:xfrm>
                <a:off x="7083" y="4639"/>
                <a:ext cx="59" cy="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8"/>
                  </a:cxn>
                  <a:cxn ang="0">
                    <a:pos x="179" y="8"/>
                  </a:cxn>
                  <a:cxn ang="0">
                    <a:pos x="11" y="0"/>
                  </a:cxn>
                </a:cxnLst>
                <a:rect l="0" t="0" r="r" b="b"/>
                <a:pathLst>
                  <a:path w="179" h="8">
                    <a:moveTo>
                      <a:pt x="11" y="0"/>
                    </a:moveTo>
                    <a:lnTo>
                      <a:pt x="0" y="8"/>
                    </a:lnTo>
                    <a:lnTo>
                      <a:pt x="179" y="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9" name="Freeform 1407"/>
              <p:cNvSpPr>
                <a:spLocks noChangeAspect="1"/>
              </p:cNvSpPr>
              <p:nvPr/>
            </p:nvSpPr>
            <p:spPr bwMode="auto">
              <a:xfrm>
                <a:off x="7083" y="4639"/>
                <a:ext cx="59" cy="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8"/>
                  </a:cxn>
                  <a:cxn ang="0">
                    <a:pos x="179" y="8"/>
                  </a:cxn>
                  <a:cxn ang="0">
                    <a:pos x="11" y="0"/>
                  </a:cxn>
                </a:cxnLst>
                <a:rect l="0" t="0" r="r" b="b"/>
                <a:pathLst>
                  <a:path w="179" h="8">
                    <a:moveTo>
                      <a:pt x="11" y="0"/>
                    </a:moveTo>
                    <a:lnTo>
                      <a:pt x="0" y="8"/>
                    </a:lnTo>
                    <a:lnTo>
                      <a:pt x="179" y="8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0" name="Freeform 1408"/>
              <p:cNvSpPr>
                <a:spLocks noChangeAspect="1"/>
              </p:cNvSpPr>
              <p:nvPr/>
            </p:nvSpPr>
            <p:spPr bwMode="auto">
              <a:xfrm>
                <a:off x="7086" y="4639"/>
                <a:ext cx="5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0"/>
                  </a:cxn>
                  <a:cxn ang="0">
                    <a:pos x="168" y="8"/>
                  </a:cxn>
                  <a:cxn ang="0">
                    <a:pos x="0" y="0"/>
                  </a:cxn>
                </a:cxnLst>
                <a:rect l="0" t="0" r="r" b="b"/>
                <a:pathLst>
                  <a:path w="168" h="8">
                    <a:moveTo>
                      <a:pt x="0" y="0"/>
                    </a:moveTo>
                    <a:lnTo>
                      <a:pt x="168" y="0"/>
                    </a:lnTo>
                    <a:lnTo>
                      <a:pt x="16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1" name="Freeform 1409"/>
              <p:cNvSpPr>
                <a:spLocks noChangeAspect="1"/>
              </p:cNvSpPr>
              <p:nvPr/>
            </p:nvSpPr>
            <p:spPr bwMode="auto">
              <a:xfrm>
                <a:off x="7086" y="4639"/>
                <a:ext cx="5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0"/>
                  </a:cxn>
                  <a:cxn ang="0">
                    <a:pos x="168" y="8"/>
                  </a:cxn>
                  <a:cxn ang="0">
                    <a:pos x="0" y="0"/>
                  </a:cxn>
                </a:cxnLst>
                <a:rect l="0" t="0" r="r" b="b"/>
                <a:pathLst>
                  <a:path w="168" h="8">
                    <a:moveTo>
                      <a:pt x="0" y="0"/>
                    </a:moveTo>
                    <a:lnTo>
                      <a:pt x="168" y="0"/>
                    </a:lnTo>
                    <a:lnTo>
                      <a:pt x="168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82" name="Group 1410"/>
            <p:cNvGrpSpPr>
              <a:grpSpLocks noChangeAspect="1"/>
            </p:cNvGrpSpPr>
            <p:nvPr/>
          </p:nvGrpSpPr>
          <p:grpSpPr bwMode="auto">
            <a:xfrm>
              <a:off x="6743" y="4507"/>
              <a:ext cx="399" cy="357"/>
              <a:chOff x="6743" y="4507"/>
              <a:chExt cx="399" cy="357"/>
            </a:xfrm>
          </p:grpSpPr>
          <p:sp>
            <p:nvSpPr>
              <p:cNvPr id="4483" name="Freeform 1411"/>
              <p:cNvSpPr>
                <a:spLocks noChangeAspect="1"/>
              </p:cNvSpPr>
              <p:nvPr/>
            </p:nvSpPr>
            <p:spPr bwMode="auto">
              <a:xfrm>
                <a:off x="6743" y="4639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80" y="8"/>
                  </a:cxn>
                  <a:cxn ang="0">
                    <a:pos x="0" y="0"/>
                  </a:cxn>
                </a:cxnLst>
                <a:rect l="0" t="0" r="r" b="b"/>
                <a:pathLst>
                  <a:path w="180" h="8">
                    <a:moveTo>
                      <a:pt x="0" y="0"/>
                    </a:moveTo>
                    <a:lnTo>
                      <a:pt x="0" y="8"/>
                    </a:lnTo>
                    <a:lnTo>
                      <a:pt x="18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4" name="Freeform 1412"/>
              <p:cNvSpPr>
                <a:spLocks noChangeAspect="1"/>
              </p:cNvSpPr>
              <p:nvPr/>
            </p:nvSpPr>
            <p:spPr bwMode="auto">
              <a:xfrm>
                <a:off x="6743" y="4639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80" y="8"/>
                  </a:cxn>
                  <a:cxn ang="0">
                    <a:pos x="0" y="0"/>
                  </a:cxn>
                </a:cxnLst>
                <a:rect l="0" t="0" r="r" b="b"/>
                <a:pathLst>
                  <a:path w="180" h="8">
                    <a:moveTo>
                      <a:pt x="0" y="0"/>
                    </a:moveTo>
                    <a:lnTo>
                      <a:pt x="0" y="8"/>
                    </a:lnTo>
                    <a:lnTo>
                      <a:pt x="180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5" name="Freeform 1413"/>
              <p:cNvSpPr>
                <a:spLocks noChangeAspect="1"/>
              </p:cNvSpPr>
              <p:nvPr/>
            </p:nvSpPr>
            <p:spPr bwMode="auto">
              <a:xfrm>
                <a:off x="6743" y="4639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9" y="0"/>
                  </a:cxn>
                  <a:cxn ang="0">
                    <a:pos x="180" y="8"/>
                  </a:cxn>
                  <a:cxn ang="0">
                    <a:pos x="0" y="0"/>
                  </a:cxn>
                </a:cxnLst>
                <a:rect l="0" t="0" r="r" b="b"/>
                <a:pathLst>
                  <a:path w="180" h="8">
                    <a:moveTo>
                      <a:pt x="0" y="0"/>
                    </a:moveTo>
                    <a:lnTo>
                      <a:pt x="169" y="0"/>
                    </a:lnTo>
                    <a:lnTo>
                      <a:pt x="18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6" name="Freeform 1414"/>
              <p:cNvSpPr>
                <a:spLocks noChangeAspect="1"/>
              </p:cNvSpPr>
              <p:nvPr/>
            </p:nvSpPr>
            <p:spPr bwMode="auto">
              <a:xfrm>
                <a:off x="6743" y="4639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9" y="0"/>
                  </a:cxn>
                  <a:cxn ang="0">
                    <a:pos x="180" y="8"/>
                  </a:cxn>
                  <a:cxn ang="0">
                    <a:pos x="0" y="0"/>
                  </a:cxn>
                </a:cxnLst>
                <a:rect l="0" t="0" r="r" b="b"/>
                <a:pathLst>
                  <a:path w="180" h="8">
                    <a:moveTo>
                      <a:pt x="0" y="0"/>
                    </a:moveTo>
                    <a:lnTo>
                      <a:pt x="169" y="0"/>
                    </a:lnTo>
                    <a:lnTo>
                      <a:pt x="180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7" name="Freeform 1415"/>
              <p:cNvSpPr>
                <a:spLocks noChangeAspect="1"/>
              </p:cNvSpPr>
              <p:nvPr/>
            </p:nvSpPr>
            <p:spPr bwMode="auto">
              <a:xfrm>
                <a:off x="7079" y="4642"/>
                <a:ext cx="63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189" y="9"/>
                  </a:cxn>
                  <a:cxn ang="0">
                    <a:pos x="10" y="0"/>
                  </a:cxn>
                </a:cxnLst>
                <a:rect l="0" t="0" r="r" b="b"/>
                <a:pathLst>
                  <a:path w="189" h="9">
                    <a:moveTo>
                      <a:pt x="10" y="0"/>
                    </a:moveTo>
                    <a:lnTo>
                      <a:pt x="0" y="9"/>
                    </a:lnTo>
                    <a:lnTo>
                      <a:pt x="189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8" name="Freeform 1416"/>
              <p:cNvSpPr>
                <a:spLocks noChangeAspect="1"/>
              </p:cNvSpPr>
              <p:nvPr/>
            </p:nvSpPr>
            <p:spPr bwMode="auto">
              <a:xfrm>
                <a:off x="7079" y="4642"/>
                <a:ext cx="63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189" y="9"/>
                  </a:cxn>
                  <a:cxn ang="0">
                    <a:pos x="10" y="0"/>
                  </a:cxn>
                </a:cxnLst>
                <a:rect l="0" t="0" r="r" b="b"/>
                <a:pathLst>
                  <a:path w="189" h="9">
                    <a:moveTo>
                      <a:pt x="10" y="0"/>
                    </a:moveTo>
                    <a:lnTo>
                      <a:pt x="0" y="9"/>
                    </a:lnTo>
                    <a:lnTo>
                      <a:pt x="189" y="9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9" name="Freeform 1417"/>
              <p:cNvSpPr>
                <a:spLocks noChangeAspect="1"/>
              </p:cNvSpPr>
              <p:nvPr/>
            </p:nvSpPr>
            <p:spPr bwMode="auto">
              <a:xfrm>
                <a:off x="7083" y="4642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9" y="0"/>
                  </a:cxn>
                  <a:cxn ang="0">
                    <a:pos x="179" y="9"/>
                  </a:cxn>
                  <a:cxn ang="0">
                    <a:pos x="0" y="0"/>
                  </a:cxn>
                </a:cxnLst>
                <a:rect l="0" t="0" r="r" b="b"/>
                <a:pathLst>
                  <a:path w="179" h="9">
                    <a:moveTo>
                      <a:pt x="0" y="0"/>
                    </a:moveTo>
                    <a:lnTo>
                      <a:pt x="179" y="0"/>
                    </a:lnTo>
                    <a:lnTo>
                      <a:pt x="17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0" name="Freeform 1418"/>
              <p:cNvSpPr>
                <a:spLocks noChangeAspect="1"/>
              </p:cNvSpPr>
              <p:nvPr/>
            </p:nvSpPr>
            <p:spPr bwMode="auto">
              <a:xfrm>
                <a:off x="7083" y="4642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9" y="0"/>
                  </a:cxn>
                  <a:cxn ang="0">
                    <a:pos x="179" y="9"/>
                  </a:cxn>
                  <a:cxn ang="0">
                    <a:pos x="0" y="0"/>
                  </a:cxn>
                </a:cxnLst>
                <a:rect l="0" t="0" r="r" b="b"/>
                <a:pathLst>
                  <a:path w="179" h="9">
                    <a:moveTo>
                      <a:pt x="0" y="0"/>
                    </a:moveTo>
                    <a:lnTo>
                      <a:pt x="179" y="0"/>
                    </a:lnTo>
                    <a:lnTo>
                      <a:pt x="179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1" name="Freeform 1419"/>
              <p:cNvSpPr>
                <a:spLocks noChangeAspect="1"/>
              </p:cNvSpPr>
              <p:nvPr/>
            </p:nvSpPr>
            <p:spPr bwMode="auto">
              <a:xfrm>
                <a:off x="6743" y="4642"/>
                <a:ext cx="6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90" y="9"/>
                  </a:cxn>
                  <a:cxn ang="0">
                    <a:pos x="0" y="0"/>
                  </a:cxn>
                </a:cxnLst>
                <a:rect l="0" t="0" r="r" b="b"/>
                <a:pathLst>
                  <a:path w="190" h="9">
                    <a:moveTo>
                      <a:pt x="0" y="0"/>
                    </a:moveTo>
                    <a:lnTo>
                      <a:pt x="0" y="9"/>
                    </a:lnTo>
                    <a:lnTo>
                      <a:pt x="19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2" name="Freeform 1420"/>
              <p:cNvSpPr>
                <a:spLocks noChangeAspect="1"/>
              </p:cNvSpPr>
              <p:nvPr/>
            </p:nvSpPr>
            <p:spPr bwMode="auto">
              <a:xfrm>
                <a:off x="6743" y="4642"/>
                <a:ext cx="6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90" y="9"/>
                  </a:cxn>
                  <a:cxn ang="0">
                    <a:pos x="0" y="0"/>
                  </a:cxn>
                </a:cxnLst>
                <a:rect l="0" t="0" r="r" b="b"/>
                <a:pathLst>
                  <a:path w="190" h="9">
                    <a:moveTo>
                      <a:pt x="0" y="0"/>
                    </a:moveTo>
                    <a:lnTo>
                      <a:pt x="0" y="9"/>
                    </a:lnTo>
                    <a:lnTo>
                      <a:pt x="190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3" name="Freeform 1421"/>
              <p:cNvSpPr>
                <a:spLocks noChangeAspect="1"/>
              </p:cNvSpPr>
              <p:nvPr/>
            </p:nvSpPr>
            <p:spPr bwMode="auto">
              <a:xfrm>
                <a:off x="6743" y="4642"/>
                <a:ext cx="6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90" y="9"/>
                  </a:cxn>
                  <a:cxn ang="0">
                    <a:pos x="0" y="0"/>
                  </a:cxn>
                </a:cxnLst>
                <a:rect l="0" t="0" r="r" b="b"/>
                <a:pathLst>
                  <a:path w="190" h="9">
                    <a:moveTo>
                      <a:pt x="0" y="0"/>
                    </a:moveTo>
                    <a:lnTo>
                      <a:pt x="180" y="0"/>
                    </a:lnTo>
                    <a:lnTo>
                      <a:pt x="19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4" name="Freeform 1422"/>
              <p:cNvSpPr>
                <a:spLocks noChangeAspect="1"/>
              </p:cNvSpPr>
              <p:nvPr/>
            </p:nvSpPr>
            <p:spPr bwMode="auto">
              <a:xfrm>
                <a:off x="6743" y="4642"/>
                <a:ext cx="6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90" y="9"/>
                  </a:cxn>
                  <a:cxn ang="0">
                    <a:pos x="0" y="0"/>
                  </a:cxn>
                </a:cxnLst>
                <a:rect l="0" t="0" r="r" b="b"/>
                <a:pathLst>
                  <a:path w="190" h="9">
                    <a:moveTo>
                      <a:pt x="0" y="0"/>
                    </a:moveTo>
                    <a:lnTo>
                      <a:pt x="180" y="0"/>
                    </a:lnTo>
                    <a:lnTo>
                      <a:pt x="190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5" name="Freeform 1423"/>
              <p:cNvSpPr>
                <a:spLocks noChangeAspect="1"/>
              </p:cNvSpPr>
              <p:nvPr/>
            </p:nvSpPr>
            <p:spPr bwMode="auto">
              <a:xfrm>
                <a:off x="7076" y="4645"/>
                <a:ext cx="66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199" y="10"/>
                  </a:cxn>
                  <a:cxn ang="0">
                    <a:pos x="10" y="0"/>
                  </a:cxn>
                </a:cxnLst>
                <a:rect l="0" t="0" r="r" b="b"/>
                <a:pathLst>
                  <a:path w="199" h="10">
                    <a:moveTo>
                      <a:pt x="10" y="0"/>
                    </a:moveTo>
                    <a:lnTo>
                      <a:pt x="0" y="10"/>
                    </a:lnTo>
                    <a:lnTo>
                      <a:pt x="199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6" name="Freeform 1424"/>
              <p:cNvSpPr>
                <a:spLocks noChangeAspect="1"/>
              </p:cNvSpPr>
              <p:nvPr/>
            </p:nvSpPr>
            <p:spPr bwMode="auto">
              <a:xfrm>
                <a:off x="7076" y="4645"/>
                <a:ext cx="66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199" y="10"/>
                  </a:cxn>
                  <a:cxn ang="0">
                    <a:pos x="10" y="0"/>
                  </a:cxn>
                </a:cxnLst>
                <a:rect l="0" t="0" r="r" b="b"/>
                <a:pathLst>
                  <a:path w="199" h="10">
                    <a:moveTo>
                      <a:pt x="10" y="0"/>
                    </a:moveTo>
                    <a:lnTo>
                      <a:pt x="0" y="10"/>
                    </a:lnTo>
                    <a:lnTo>
                      <a:pt x="199" y="10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7" name="Freeform 1425"/>
              <p:cNvSpPr>
                <a:spLocks noChangeAspect="1"/>
              </p:cNvSpPr>
              <p:nvPr/>
            </p:nvSpPr>
            <p:spPr bwMode="auto">
              <a:xfrm>
                <a:off x="7079" y="4645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189" y="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8" name="Freeform 1426"/>
              <p:cNvSpPr>
                <a:spLocks noChangeAspect="1"/>
              </p:cNvSpPr>
              <p:nvPr/>
            </p:nvSpPr>
            <p:spPr bwMode="auto">
              <a:xfrm>
                <a:off x="7079" y="4645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189" y="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9" name="Freeform 1427"/>
              <p:cNvSpPr>
                <a:spLocks noChangeAspect="1"/>
              </p:cNvSpPr>
              <p:nvPr/>
            </p:nvSpPr>
            <p:spPr bwMode="auto">
              <a:xfrm>
                <a:off x="6743" y="4645"/>
                <a:ext cx="6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00" y="10"/>
                  </a:cxn>
                  <a:cxn ang="0">
                    <a:pos x="0" y="0"/>
                  </a:cxn>
                </a:cxnLst>
                <a:rect l="0" t="0" r="r" b="b"/>
                <a:pathLst>
                  <a:path w="200" h="10">
                    <a:moveTo>
                      <a:pt x="0" y="0"/>
                    </a:moveTo>
                    <a:lnTo>
                      <a:pt x="0" y="10"/>
                    </a:lnTo>
                    <a:lnTo>
                      <a:pt x="20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0" name="Freeform 1428"/>
              <p:cNvSpPr>
                <a:spLocks noChangeAspect="1"/>
              </p:cNvSpPr>
              <p:nvPr/>
            </p:nvSpPr>
            <p:spPr bwMode="auto">
              <a:xfrm>
                <a:off x="6743" y="4645"/>
                <a:ext cx="6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00" y="10"/>
                  </a:cxn>
                  <a:cxn ang="0">
                    <a:pos x="0" y="0"/>
                  </a:cxn>
                </a:cxnLst>
                <a:rect l="0" t="0" r="r" b="b"/>
                <a:pathLst>
                  <a:path w="200" h="10">
                    <a:moveTo>
                      <a:pt x="0" y="0"/>
                    </a:moveTo>
                    <a:lnTo>
                      <a:pt x="0" y="10"/>
                    </a:lnTo>
                    <a:lnTo>
                      <a:pt x="20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1" name="Freeform 1429"/>
              <p:cNvSpPr>
                <a:spLocks noChangeAspect="1"/>
              </p:cNvSpPr>
              <p:nvPr/>
            </p:nvSpPr>
            <p:spPr bwMode="auto">
              <a:xfrm>
                <a:off x="6743" y="4645"/>
                <a:ext cx="6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200" y="10"/>
                  </a:cxn>
                  <a:cxn ang="0">
                    <a:pos x="0" y="0"/>
                  </a:cxn>
                </a:cxnLst>
                <a:rect l="0" t="0" r="r" b="b"/>
                <a:pathLst>
                  <a:path w="200" h="10">
                    <a:moveTo>
                      <a:pt x="0" y="0"/>
                    </a:moveTo>
                    <a:lnTo>
                      <a:pt x="190" y="0"/>
                    </a:lnTo>
                    <a:lnTo>
                      <a:pt x="20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2" name="Freeform 1430"/>
              <p:cNvSpPr>
                <a:spLocks noChangeAspect="1"/>
              </p:cNvSpPr>
              <p:nvPr/>
            </p:nvSpPr>
            <p:spPr bwMode="auto">
              <a:xfrm>
                <a:off x="6743" y="4645"/>
                <a:ext cx="6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200" y="10"/>
                  </a:cxn>
                  <a:cxn ang="0">
                    <a:pos x="0" y="0"/>
                  </a:cxn>
                </a:cxnLst>
                <a:rect l="0" t="0" r="r" b="b"/>
                <a:pathLst>
                  <a:path w="200" h="10">
                    <a:moveTo>
                      <a:pt x="0" y="0"/>
                    </a:moveTo>
                    <a:lnTo>
                      <a:pt x="190" y="0"/>
                    </a:lnTo>
                    <a:lnTo>
                      <a:pt x="20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3" name="Freeform 1431"/>
              <p:cNvSpPr>
                <a:spLocks noChangeAspect="1"/>
              </p:cNvSpPr>
              <p:nvPr/>
            </p:nvSpPr>
            <p:spPr bwMode="auto">
              <a:xfrm>
                <a:off x="7073" y="4648"/>
                <a:ext cx="69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9"/>
                  </a:cxn>
                  <a:cxn ang="0">
                    <a:pos x="208" y="9"/>
                  </a:cxn>
                  <a:cxn ang="0">
                    <a:pos x="9" y="0"/>
                  </a:cxn>
                </a:cxnLst>
                <a:rect l="0" t="0" r="r" b="b"/>
                <a:pathLst>
                  <a:path w="208" h="9">
                    <a:moveTo>
                      <a:pt x="9" y="0"/>
                    </a:moveTo>
                    <a:lnTo>
                      <a:pt x="0" y="9"/>
                    </a:lnTo>
                    <a:lnTo>
                      <a:pt x="20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4" name="Freeform 1432"/>
              <p:cNvSpPr>
                <a:spLocks noChangeAspect="1"/>
              </p:cNvSpPr>
              <p:nvPr/>
            </p:nvSpPr>
            <p:spPr bwMode="auto">
              <a:xfrm>
                <a:off x="7073" y="4648"/>
                <a:ext cx="69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9"/>
                  </a:cxn>
                  <a:cxn ang="0">
                    <a:pos x="208" y="9"/>
                  </a:cxn>
                  <a:cxn ang="0">
                    <a:pos x="9" y="0"/>
                  </a:cxn>
                </a:cxnLst>
                <a:rect l="0" t="0" r="r" b="b"/>
                <a:pathLst>
                  <a:path w="208" h="9">
                    <a:moveTo>
                      <a:pt x="9" y="0"/>
                    </a:moveTo>
                    <a:lnTo>
                      <a:pt x="0" y="9"/>
                    </a:lnTo>
                    <a:lnTo>
                      <a:pt x="208" y="9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5" name="Freeform 1433"/>
              <p:cNvSpPr>
                <a:spLocks noChangeAspect="1"/>
              </p:cNvSpPr>
              <p:nvPr/>
            </p:nvSpPr>
            <p:spPr bwMode="auto">
              <a:xfrm>
                <a:off x="7076" y="4648"/>
                <a:ext cx="6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9"/>
                  </a:cxn>
                  <a:cxn ang="0">
                    <a:pos x="0" y="0"/>
                  </a:cxn>
                </a:cxnLst>
                <a:rect l="0" t="0" r="r" b="b"/>
                <a:pathLst>
                  <a:path w="199" h="9">
                    <a:moveTo>
                      <a:pt x="0" y="0"/>
                    </a:moveTo>
                    <a:lnTo>
                      <a:pt x="199" y="0"/>
                    </a:lnTo>
                    <a:lnTo>
                      <a:pt x="19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6" name="Freeform 1434"/>
              <p:cNvSpPr>
                <a:spLocks noChangeAspect="1"/>
              </p:cNvSpPr>
              <p:nvPr/>
            </p:nvSpPr>
            <p:spPr bwMode="auto">
              <a:xfrm>
                <a:off x="7076" y="4648"/>
                <a:ext cx="6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9" y="0"/>
                  </a:cxn>
                  <a:cxn ang="0">
                    <a:pos x="199" y="9"/>
                  </a:cxn>
                  <a:cxn ang="0">
                    <a:pos x="0" y="0"/>
                  </a:cxn>
                </a:cxnLst>
                <a:rect l="0" t="0" r="r" b="b"/>
                <a:pathLst>
                  <a:path w="199" h="9">
                    <a:moveTo>
                      <a:pt x="0" y="0"/>
                    </a:moveTo>
                    <a:lnTo>
                      <a:pt x="199" y="0"/>
                    </a:lnTo>
                    <a:lnTo>
                      <a:pt x="199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7" name="Freeform 1435"/>
              <p:cNvSpPr>
                <a:spLocks noChangeAspect="1"/>
              </p:cNvSpPr>
              <p:nvPr/>
            </p:nvSpPr>
            <p:spPr bwMode="auto">
              <a:xfrm>
                <a:off x="6743" y="4648"/>
                <a:ext cx="7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209" y="9"/>
                  </a:cxn>
                  <a:cxn ang="0">
                    <a:pos x="0" y="0"/>
                  </a:cxn>
                </a:cxnLst>
                <a:rect l="0" t="0" r="r" b="b"/>
                <a:pathLst>
                  <a:path w="209" h="9">
                    <a:moveTo>
                      <a:pt x="0" y="0"/>
                    </a:moveTo>
                    <a:lnTo>
                      <a:pt x="0" y="9"/>
                    </a:lnTo>
                    <a:lnTo>
                      <a:pt x="20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8" name="Freeform 1436"/>
              <p:cNvSpPr>
                <a:spLocks noChangeAspect="1"/>
              </p:cNvSpPr>
              <p:nvPr/>
            </p:nvSpPr>
            <p:spPr bwMode="auto">
              <a:xfrm>
                <a:off x="6743" y="4648"/>
                <a:ext cx="7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209" y="9"/>
                  </a:cxn>
                  <a:cxn ang="0">
                    <a:pos x="0" y="0"/>
                  </a:cxn>
                </a:cxnLst>
                <a:rect l="0" t="0" r="r" b="b"/>
                <a:pathLst>
                  <a:path w="209" h="9">
                    <a:moveTo>
                      <a:pt x="0" y="0"/>
                    </a:moveTo>
                    <a:lnTo>
                      <a:pt x="0" y="9"/>
                    </a:lnTo>
                    <a:lnTo>
                      <a:pt x="209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9" name="Freeform 1437"/>
              <p:cNvSpPr>
                <a:spLocks noChangeAspect="1"/>
              </p:cNvSpPr>
              <p:nvPr/>
            </p:nvSpPr>
            <p:spPr bwMode="auto">
              <a:xfrm>
                <a:off x="6743" y="4648"/>
                <a:ext cx="7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0" y="0"/>
                  </a:cxn>
                  <a:cxn ang="0">
                    <a:pos x="209" y="9"/>
                  </a:cxn>
                  <a:cxn ang="0">
                    <a:pos x="0" y="0"/>
                  </a:cxn>
                </a:cxnLst>
                <a:rect l="0" t="0" r="r" b="b"/>
                <a:pathLst>
                  <a:path w="209" h="9">
                    <a:moveTo>
                      <a:pt x="0" y="0"/>
                    </a:moveTo>
                    <a:lnTo>
                      <a:pt x="200" y="0"/>
                    </a:lnTo>
                    <a:lnTo>
                      <a:pt x="20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0" name="Freeform 1438"/>
              <p:cNvSpPr>
                <a:spLocks noChangeAspect="1"/>
              </p:cNvSpPr>
              <p:nvPr/>
            </p:nvSpPr>
            <p:spPr bwMode="auto">
              <a:xfrm>
                <a:off x="6743" y="4648"/>
                <a:ext cx="7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0" y="0"/>
                  </a:cxn>
                  <a:cxn ang="0">
                    <a:pos x="209" y="9"/>
                  </a:cxn>
                  <a:cxn ang="0">
                    <a:pos x="0" y="0"/>
                  </a:cxn>
                </a:cxnLst>
                <a:rect l="0" t="0" r="r" b="b"/>
                <a:pathLst>
                  <a:path w="209" h="9">
                    <a:moveTo>
                      <a:pt x="0" y="0"/>
                    </a:moveTo>
                    <a:lnTo>
                      <a:pt x="200" y="0"/>
                    </a:lnTo>
                    <a:lnTo>
                      <a:pt x="209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1" name="Freeform 1439"/>
              <p:cNvSpPr>
                <a:spLocks noChangeAspect="1"/>
              </p:cNvSpPr>
              <p:nvPr/>
            </p:nvSpPr>
            <p:spPr bwMode="auto">
              <a:xfrm>
                <a:off x="7070" y="4651"/>
                <a:ext cx="72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216" y="10"/>
                  </a:cxn>
                  <a:cxn ang="0">
                    <a:pos x="8" y="0"/>
                  </a:cxn>
                </a:cxnLst>
                <a:rect l="0" t="0" r="r" b="b"/>
                <a:pathLst>
                  <a:path w="216" h="10">
                    <a:moveTo>
                      <a:pt x="8" y="0"/>
                    </a:moveTo>
                    <a:lnTo>
                      <a:pt x="0" y="10"/>
                    </a:lnTo>
                    <a:lnTo>
                      <a:pt x="216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2" name="Freeform 1440"/>
              <p:cNvSpPr>
                <a:spLocks noChangeAspect="1"/>
              </p:cNvSpPr>
              <p:nvPr/>
            </p:nvSpPr>
            <p:spPr bwMode="auto">
              <a:xfrm>
                <a:off x="7070" y="4651"/>
                <a:ext cx="72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216" y="10"/>
                  </a:cxn>
                  <a:cxn ang="0">
                    <a:pos x="8" y="0"/>
                  </a:cxn>
                </a:cxnLst>
                <a:rect l="0" t="0" r="r" b="b"/>
                <a:pathLst>
                  <a:path w="216" h="10">
                    <a:moveTo>
                      <a:pt x="8" y="0"/>
                    </a:moveTo>
                    <a:lnTo>
                      <a:pt x="0" y="10"/>
                    </a:lnTo>
                    <a:lnTo>
                      <a:pt x="216" y="1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3" name="Freeform 1441"/>
              <p:cNvSpPr>
                <a:spLocks noChangeAspect="1"/>
              </p:cNvSpPr>
              <p:nvPr/>
            </p:nvSpPr>
            <p:spPr bwMode="auto">
              <a:xfrm>
                <a:off x="7073" y="4651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8" y="0"/>
                  </a:cxn>
                  <a:cxn ang="0">
                    <a:pos x="208" y="10"/>
                  </a:cxn>
                  <a:cxn ang="0">
                    <a:pos x="0" y="0"/>
                  </a:cxn>
                </a:cxnLst>
                <a:rect l="0" t="0" r="r" b="b"/>
                <a:pathLst>
                  <a:path w="208" h="10">
                    <a:moveTo>
                      <a:pt x="0" y="0"/>
                    </a:moveTo>
                    <a:lnTo>
                      <a:pt x="208" y="0"/>
                    </a:lnTo>
                    <a:lnTo>
                      <a:pt x="20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4" name="Freeform 1442"/>
              <p:cNvSpPr>
                <a:spLocks noChangeAspect="1"/>
              </p:cNvSpPr>
              <p:nvPr/>
            </p:nvSpPr>
            <p:spPr bwMode="auto">
              <a:xfrm>
                <a:off x="7073" y="4651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8" y="0"/>
                  </a:cxn>
                  <a:cxn ang="0">
                    <a:pos x="208" y="10"/>
                  </a:cxn>
                  <a:cxn ang="0">
                    <a:pos x="0" y="0"/>
                  </a:cxn>
                </a:cxnLst>
                <a:rect l="0" t="0" r="r" b="b"/>
                <a:pathLst>
                  <a:path w="208" h="10">
                    <a:moveTo>
                      <a:pt x="0" y="0"/>
                    </a:moveTo>
                    <a:lnTo>
                      <a:pt x="208" y="0"/>
                    </a:lnTo>
                    <a:lnTo>
                      <a:pt x="208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5" name="Freeform 1443"/>
              <p:cNvSpPr>
                <a:spLocks noChangeAspect="1"/>
              </p:cNvSpPr>
              <p:nvPr/>
            </p:nvSpPr>
            <p:spPr bwMode="auto">
              <a:xfrm>
                <a:off x="6743" y="4651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17" y="10"/>
                  </a:cxn>
                  <a:cxn ang="0">
                    <a:pos x="0" y="0"/>
                  </a:cxn>
                </a:cxnLst>
                <a:rect l="0" t="0" r="r" b="b"/>
                <a:pathLst>
                  <a:path w="217" h="10">
                    <a:moveTo>
                      <a:pt x="0" y="0"/>
                    </a:moveTo>
                    <a:lnTo>
                      <a:pt x="0" y="10"/>
                    </a:lnTo>
                    <a:lnTo>
                      <a:pt x="21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6" name="Freeform 1444"/>
              <p:cNvSpPr>
                <a:spLocks noChangeAspect="1"/>
              </p:cNvSpPr>
              <p:nvPr/>
            </p:nvSpPr>
            <p:spPr bwMode="auto">
              <a:xfrm>
                <a:off x="6743" y="4651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17" y="10"/>
                  </a:cxn>
                  <a:cxn ang="0">
                    <a:pos x="0" y="0"/>
                  </a:cxn>
                </a:cxnLst>
                <a:rect l="0" t="0" r="r" b="b"/>
                <a:pathLst>
                  <a:path w="217" h="10">
                    <a:moveTo>
                      <a:pt x="0" y="0"/>
                    </a:moveTo>
                    <a:lnTo>
                      <a:pt x="0" y="10"/>
                    </a:lnTo>
                    <a:lnTo>
                      <a:pt x="21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7" name="Freeform 1445"/>
              <p:cNvSpPr>
                <a:spLocks noChangeAspect="1"/>
              </p:cNvSpPr>
              <p:nvPr/>
            </p:nvSpPr>
            <p:spPr bwMode="auto">
              <a:xfrm>
                <a:off x="6743" y="4651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9" y="0"/>
                  </a:cxn>
                  <a:cxn ang="0">
                    <a:pos x="217" y="10"/>
                  </a:cxn>
                  <a:cxn ang="0">
                    <a:pos x="0" y="0"/>
                  </a:cxn>
                </a:cxnLst>
                <a:rect l="0" t="0" r="r" b="b"/>
                <a:pathLst>
                  <a:path w="217" h="10">
                    <a:moveTo>
                      <a:pt x="0" y="0"/>
                    </a:moveTo>
                    <a:lnTo>
                      <a:pt x="209" y="0"/>
                    </a:lnTo>
                    <a:lnTo>
                      <a:pt x="21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8" name="Freeform 1446"/>
              <p:cNvSpPr>
                <a:spLocks noChangeAspect="1"/>
              </p:cNvSpPr>
              <p:nvPr/>
            </p:nvSpPr>
            <p:spPr bwMode="auto">
              <a:xfrm>
                <a:off x="6743" y="4651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9" y="0"/>
                  </a:cxn>
                  <a:cxn ang="0">
                    <a:pos x="217" y="10"/>
                  </a:cxn>
                  <a:cxn ang="0">
                    <a:pos x="0" y="0"/>
                  </a:cxn>
                </a:cxnLst>
                <a:rect l="0" t="0" r="r" b="b"/>
                <a:pathLst>
                  <a:path w="217" h="10">
                    <a:moveTo>
                      <a:pt x="0" y="0"/>
                    </a:moveTo>
                    <a:lnTo>
                      <a:pt x="209" y="0"/>
                    </a:lnTo>
                    <a:lnTo>
                      <a:pt x="21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9" name="Freeform 1447"/>
              <p:cNvSpPr>
                <a:spLocks noChangeAspect="1"/>
              </p:cNvSpPr>
              <p:nvPr/>
            </p:nvSpPr>
            <p:spPr bwMode="auto">
              <a:xfrm>
                <a:off x="7068" y="4655"/>
                <a:ext cx="74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224" y="10"/>
                  </a:cxn>
                  <a:cxn ang="0">
                    <a:pos x="8" y="0"/>
                  </a:cxn>
                </a:cxnLst>
                <a:rect l="0" t="0" r="r" b="b"/>
                <a:pathLst>
                  <a:path w="224" h="10">
                    <a:moveTo>
                      <a:pt x="8" y="0"/>
                    </a:moveTo>
                    <a:lnTo>
                      <a:pt x="0" y="10"/>
                    </a:lnTo>
                    <a:lnTo>
                      <a:pt x="224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0" name="Freeform 1448"/>
              <p:cNvSpPr>
                <a:spLocks noChangeAspect="1"/>
              </p:cNvSpPr>
              <p:nvPr/>
            </p:nvSpPr>
            <p:spPr bwMode="auto">
              <a:xfrm>
                <a:off x="7068" y="4655"/>
                <a:ext cx="74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224" y="10"/>
                  </a:cxn>
                  <a:cxn ang="0">
                    <a:pos x="8" y="0"/>
                  </a:cxn>
                </a:cxnLst>
                <a:rect l="0" t="0" r="r" b="b"/>
                <a:pathLst>
                  <a:path w="224" h="10">
                    <a:moveTo>
                      <a:pt x="8" y="0"/>
                    </a:moveTo>
                    <a:lnTo>
                      <a:pt x="0" y="10"/>
                    </a:lnTo>
                    <a:lnTo>
                      <a:pt x="224" y="1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1" name="Freeform 1449"/>
              <p:cNvSpPr>
                <a:spLocks noChangeAspect="1"/>
              </p:cNvSpPr>
              <p:nvPr/>
            </p:nvSpPr>
            <p:spPr bwMode="auto">
              <a:xfrm>
                <a:off x="7070" y="4655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0"/>
                  </a:cxn>
                  <a:cxn ang="0">
                    <a:pos x="216" y="10"/>
                  </a:cxn>
                  <a:cxn ang="0">
                    <a:pos x="0" y="0"/>
                  </a:cxn>
                </a:cxnLst>
                <a:rect l="0" t="0" r="r" b="b"/>
                <a:pathLst>
                  <a:path w="216" h="10">
                    <a:moveTo>
                      <a:pt x="0" y="0"/>
                    </a:moveTo>
                    <a:lnTo>
                      <a:pt x="216" y="0"/>
                    </a:lnTo>
                    <a:lnTo>
                      <a:pt x="21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2" name="Freeform 1450"/>
              <p:cNvSpPr>
                <a:spLocks noChangeAspect="1"/>
              </p:cNvSpPr>
              <p:nvPr/>
            </p:nvSpPr>
            <p:spPr bwMode="auto">
              <a:xfrm>
                <a:off x="7070" y="4655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0"/>
                  </a:cxn>
                  <a:cxn ang="0">
                    <a:pos x="216" y="10"/>
                  </a:cxn>
                  <a:cxn ang="0">
                    <a:pos x="0" y="0"/>
                  </a:cxn>
                </a:cxnLst>
                <a:rect l="0" t="0" r="r" b="b"/>
                <a:pathLst>
                  <a:path w="216" h="10">
                    <a:moveTo>
                      <a:pt x="0" y="0"/>
                    </a:moveTo>
                    <a:lnTo>
                      <a:pt x="216" y="0"/>
                    </a:lnTo>
                    <a:lnTo>
                      <a:pt x="216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3" name="Freeform 1451"/>
              <p:cNvSpPr>
                <a:spLocks noChangeAspect="1"/>
              </p:cNvSpPr>
              <p:nvPr/>
            </p:nvSpPr>
            <p:spPr bwMode="auto">
              <a:xfrm>
                <a:off x="6743" y="4655"/>
                <a:ext cx="7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25" y="10"/>
                  </a:cxn>
                  <a:cxn ang="0">
                    <a:pos x="0" y="0"/>
                  </a:cxn>
                </a:cxnLst>
                <a:rect l="0" t="0" r="r" b="b"/>
                <a:pathLst>
                  <a:path w="225" h="10">
                    <a:moveTo>
                      <a:pt x="0" y="0"/>
                    </a:moveTo>
                    <a:lnTo>
                      <a:pt x="0" y="10"/>
                    </a:lnTo>
                    <a:lnTo>
                      <a:pt x="22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4" name="Freeform 1452"/>
              <p:cNvSpPr>
                <a:spLocks noChangeAspect="1"/>
              </p:cNvSpPr>
              <p:nvPr/>
            </p:nvSpPr>
            <p:spPr bwMode="auto">
              <a:xfrm>
                <a:off x="6743" y="4655"/>
                <a:ext cx="7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25" y="10"/>
                  </a:cxn>
                  <a:cxn ang="0">
                    <a:pos x="0" y="0"/>
                  </a:cxn>
                </a:cxnLst>
                <a:rect l="0" t="0" r="r" b="b"/>
                <a:pathLst>
                  <a:path w="225" h="10">
                    <a:moveTo>
                      <a:pt x="0" y="0"/>
                    </a:moveTo>
                    <a:lnTo>
                      <a:pt x="0" y="10"/>
                    </a:lnTo>
                    <a:lnTo>
                      <a:pt x="225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5" name="Freeform 1453"/>
              <p:cNvSpPr>
                <a:spLocks noChangeAspect="1"/>
              </p:cNvSpPr>
              <p:nvPr/>
            </p:nvSpPr>
            <p:spPr bwMode="auto">
              <a:xfrm>
                <a:off x="6743" y="4655"/>
                <a:ext cx="7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7" y="0"/>
                  </a:cxn>
                  <a:cxn ang="0">
                    <a:pos x="225" y="10"/>
                  </a:cxn>
                  <a:cxn ang="0">
                    <a:pos x="0" y="0"/>
                  </a:cxn>
                </a:cxnLst>
                <a:rect l="0" t="0" r="r" b="b"/>
                <a:pathLst>
                  <a:path w="225" h="10">
                    <a:moveTo>
                      <a:pt x="0" y="0"/>
                    </a:moveTo>
                    <a:lnTo>
                      <a:pt x="217" y="0"/>
                    </a:lnTo>
                    <a:lnTo>
                      <a:pt x="22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6" name="Freeform 1454"/>
              <p:cNvSpPr>
                <a:spLocks noChangeAspect="1"/>
              </p:cNvSpPr>
              <p:nvPr/>
            </p:nvSpPr>
            <p:spPr bwMode="auto">
              <a:xfrm>
                <a:off x="6743" y="4655"/>
                <a:ext cx="7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7" y="0"/>
                  </a:cxn>
                  <a:cxn ang="0">
                    <a:pos x="225" y="10"/>
                  </a:cxn>
                  <a:cxn ang="0">
                    <a:pos x="0" y="0"/>
                  </a:cxn>
                </a:cxnLst>
                <a:rect l="0" t="0" r="r" b="b"/>
                <a:pathLst>
                  <a:path w="225" h="10">
                    <a:moveTo>
                      <a:pt x="0" y="0"/>
                    </a:moveTo>
                    <a:lnTo>
                      <a:pt x="217" y="0"/>
                    </a:lnTo>
                    <a:lnTo>
                      <a:pt x="225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7" name="Freeform 1455"/>
              <p:cNvSpPr>
                <a:spLocks noChangeAspect="1"/>
              </p:cNvSpPr>
              <p:nvPr/>
            </p:nvSpPr>
            <p:spPr bwMode="auto">
              <a:xfrm>
                <a:off x="7065" y="4658"/>
                <a:ext cx="77" cy="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9" y="0"/>
                  </a:cxn>
                </a:cxnLst>
                <a:rect l="0" t="0" r="r" b="b"/>
                <a:pathLst>
                  <a:path w="233" h="12">
                    <a:moveTo>
                      <a:pt x="9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8" name="Freeform 1456"/>
              <p:cNvSpPr>
                <a:spLocks noChangeAspect="1"/>
              </p:cNvSpPr>
              <p:nvPr/>
            </p:nvSpPr>
            <p:spPr bwMode="auto">
              <a:xfrm>
                <a:off x="7065" y="4658"/>
                <a:ext cx="77" cy="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9" y="0"/>
                  </a:cxn>
                </a:cxnLst>
                <a:rect l="0" t="0" r="r" b="b"/>
                <a:pathLst>
                  <a:path w="233" h="12">
                    <a:moveTo>
                      <a:pt x="9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9" name="Freeform 1457"/>
              <p:cNvSpPr>
                <a:spLocks noChangeAspect="1"/>
              </p:cNvSpPr>
              <p:nvPr/>
            </p:nvSpPr>
            <p:spPr bwMode="auto">
              <a:xfrm>
                <a:off x="7068" y="4658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4" y="0"/>
                  </a:cxn>
                  <a:cxn ang="0">
                    <a:pos x="224" y="12"/>
                  </a:cxn>
                  <a:cxn ang="0">
                    <a:pos x="0" y="0"/>
                  </a:cxn>
                </a:cxnLst>
                <a:rect l="0" t="0" r="r" b="b"/>
                <a:pathLst>
                  <a:path w="224" h="12">
                    <a:moveTo>
                      <a:pt x="0" y="0"/>
                    </a:moveTo>
                    <a:lnTo>
                      <a:pt x="224" y="0"/>
                    </a:lnTo>
                    <a:lnTo>
                      <a:pt x="2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0" name="Freeform 1458"/>
              <p:cNvSpPr>
                <a:spLocks noChangeAspect="1"/>
              </p:cNvSpPr>
              <p:nvPr/>
            </p:nvSpPr>
            <p:spPr bwMode="auto">
              <a:xfrm>
                <a:off x="7068" y="4658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4" y="0"/>
                  </a:cxn>
                  <a:cxn ang="0">
                    <a:pos x="224" y="12"/>
                  </a:cxn>
                  <a:cxn ang="0">
                    <a:pos x="0" y="0"/>
                  </a:cxn>
                </a:cxnLst>
                <a:rect l="0" t="0" r="r" b="b"/>
                <a:pathLst>
                  <a:path w="224" h="12">
                    <a:moveTo>
                      <a:pt x="0" y="0"/>
                    </a:moveTo>
                    <a:lnTo>
                      <a:pt x="224" y="0"/>
                    </a:lnTo>
                    <a:lnTo>
                      <a:pt x="224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1" name="Freeform 1459"/>
              <p:cNvSpPr>
                <a:spLocks noChangeAspect="1"/>
              </p:cNvSpPr>
              <p:nvPr/>
            </p:nvSpPr>
            <p:spPr bwMode="auto">
              <a:xfrm>
                <a:off x="6743" y="465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2" name="Freeform 1460"/>
              <p:cNvSpPr>
                <a:spLocks noChangeAspect="1"/>
              </p:cNvSpPr>
              <p:nvPr/>
            </p:nvSpPr>
            <p:spPr bwMode="auto">
              <a:xfrm>
                <a:off x="6743" y="465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3" name="Freeform 1461"/>
              <p:cNvSpPr>
                <a:spLocks noChangeAspect="1"/>
              </p:cNvSpPr>
              <p:nvPr/>
            </p:nvSpPr>
            <p:spPr bwMode="auto">
              <a:xfrm>
                <a:off x="6743" y="465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5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25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4" name="Freeform 1462"/>
              <p:cNvSpPr>
                <a:spLocks noChangeAspect="1"/>
              </p:cNvSpPr>
              <p:nvPr/>
            </p:nvSpPr>
            <p:spPr bwMode="auto">
              <a:xfrm>
                <a:off x="6743" y="465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5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25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5" name="Freeform 1463"/>
              <p:cNvSpPr>
                <a:spLocks noChangeAspect="1"/>
              </p:cNvSpPr>
              <p:nvPr/>
            </p:nvSpPr>
            <p:spPr bwMode="auto">
              <a:xfrm>
                <a:off x="7063" y="4662"/>
                <a:ext cx="79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1"/>
                  </a:cxn>
                  <a:cxn ang="0">
                    <a:pos x="239" y="11"/>
                  </a:cxn>
                  <a:cxn ang="0">
                    <a:pos x="6" y="0"/>
                  </a:cxn>
                </a:cxnLst>
                <a:rect l="0" t="0" r="r" b="b"/>
                <a:pathLst>
                  <a:path w="239" h="11">
                    <a:moveTo>
                      <a:pt x="6" y="0"/>
                    </a:moveTo>
                    <a:lnTo>
                      <a:pt x="0" y="11"/>
                    </a:lnTo>
                    <a:lnTo>
                      <a:pt x="239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6" name="Freeform 1464"/>
              <p:cNvSpPr>
                <a:spLocks noChangeAspect="1"/>
              </p:cNvSpPr>
              <p:nvPr/>
            </p:nvSpPr>
            <p:spPr bwMode="auto">
              <a:xfrm>
                <a:off x="7063" y="4662"/>
                <a:ext cx="79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1"/>
                  </a:cxn>
                  <a:cxn ang="0">
                    <a:pos x="239" y="11"/>
                  </a:cxn>
                  <a:cxn ang="0">
                    <a:pos x="6" y="0"/>
                  </a:cxn>
                </a:cxnLst>
                <a:rect l="0" t="0" r="r" b="b"/>
                <a:pathLst>
                  <a:path w="239" h="11">
                    <a:moveTo>
                      <a:pt x="6" y="0"/>
                    </a:moveTo>
                    <a:lnTo>
                      <a:pt x="0" y="11"/>
                    </a:lnTo>
                    <a:lnTo>
                      <a:pt x="239" y="1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7" name="Freeform 1465"/>
              <p:cNvSpPr>
                <a:spLocks noChangeAspect="1"/>
              </p:cNvSpPr>
              <p:nvPr/>
            </p:nvSpPr>
            <p:spPr bwMode="auto">
              <a:xfrm>
                <a:off x="7065" y="4662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33" y="11"/>
                  </a:cxn>
                  <a:cxn ang="0">
                    <a:pos x="0" y="0"/>
                  </a:cxn>
                </a:cxnLst>
                <a:rect l="0" t="0" r="r" b="b"/>
                <a:pathLst>
                  <a:path w="233" h="11">
                    <a:moveTo>
                      <a:pt x="0" y="0"/>
                    </a:moveTo>
                    <a:lnTo>
                      <a:pt x="233" y="0"/>
                    </a:lnTo>
                    <a:lnTo>
                      <a:pt x="23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8" name="Freeform 1466"/>
              <p:cNvSpPr>
                <a:spLocks noChangeAspect="1"/>
              </p:cNvSpPr>
              <p:nvPr/>
            </p:nvSpPr>
            <p:spPr bwMode="auto">
              <a:xfrm>
                <a:off x="7065" y="4662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33" y="11"/>
                  </a:cxn>
                  <a:cxn ang="0">
                    <a:pos x="0" y="0"/>
                  </a:cxn>
                </a:cxnLst>
                <a:rect l="0" t="0" r="r" b="b"/>
                <a:pathLst>
                  <a:path w="233" h="11">
                    <a:moveTo>
                      <a:pt x="0" y="0"/>
                    </a:moveTo>
                    <a:lnTo>
                      <a:pt x="233" y="0"/>
                    </a:lnTo>
                    <a:lnTo>
                      <a:pt x="233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9" name="Freeform 1467"/>
              <p:cNvSpPr>
                <a:spLocks noChangeAspect="1"/>
              </p:cNvSpPr>
              <p:nvPr/>
            </p:nvSpPr>
            <p:spPr bwMode="auto">
              <a:xfrm>
                <a:off x="6743" y="4662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40" y="11"/>
                  </a:cxn>
                  <a:cxn ang="0">
                    <a:pos x="0" y="0"/>
                  </a:cxn>
                </a:cxnLst>
                <a:rect l="0" t="0" r="r" b="b"/>
                <a:pathLst>
                  <a:path w="240" h="11">
                    <a:moveTo>
                      <a:pt x="0" y="0"/>
                    </a:moveTo>
                    <a:lnTo>
                      <a:pt x="0" y="11"/>
                    </a:lnTo>
                    <a:lnTo>
                      <a:pt x="24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0" name="Freeform 1468"/>
              <p:cNvSpPr>
                <a:spLocks noChangeAspect="1"/>
              </p:cNvSpPr>
              <p:nvPr/>
            </p:nvSpPr>
            <p:spPr bwMode="auto">
              <a:xfrm>
                <a:off x="6743" y="4662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40" y="11"/>
                  </a:cxn>
                  <a:cxn ang="0">
                    <a:pos x="0" y="0"/>
                  </a:cxn>
                </a:cxnLst>
                <a:rect l="0" t="0" r="r" b="b"/>
                <a:pathLst>
                  <a:path w="240" h="11">
                    <a:moveTo>
                      <a:pt x="0" y="0"/>
                    </a:moveTo>
                    <a:lnTo>
                      <a:pt x="0" y="11"/>
                    </a:lnTo>
                    <a:lnTo>
                      <a:pt x="24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1" name="Freeform 1469"/>
              <p:cNvSpPr>
                <a:spLocks noChangeAspect="1"/>
              </p:cNvSpPr>
              <p:nvPr/>
            </p:nvSpPr>
            <p:spPr bwMode="auto">
              <a:xfrm>
                <a:off x="6743" y="4662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40" y="11"/>
                  </a:cxn>
                  <a:cxn ang="0">
                    <a:pos x="0" y="0"/>
                  </a:cxn>
                </a:cxnLst>
                <a:rect l="0" t="0" r="r" b="b"/>
                <a:pathLst>
                  <a:path w="240" h="11">
                    <a:moveTo>
                      <a:pt x="0" y="0"/>
                    </a:moveTo>
                    <a:lnTo>
                      <a:pt x="233" y="0"/>
                    </a:lnTo>
                    <a:lnTo>
                      <a:pt x="24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2" name="Freeform 1470"/>
              <p:cNvSpPr>
                <a:spLocks noChangeAspect="1"/>
              </p:cNvSpPr>
              <p:nvPr/>
            </p:nvSpPr>
            <p:spPr bwMode="auto">
              <a:xfrm>
                <a:off x="6743" y="4662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40" y="11"/>
                  </a:cxn>
                  <a:cxn ang="0">
                    <a:pos x="0" y="0"/>
                  </a:cxn>
                </a:cxnLst>
                <a:rect l="0" t="0" r="r" b="b"/>
                <a:pathLst>
                  <a:path w="240" h="11">
                    <a:moveTo>
                      <a:pt x="0" y="0"/>
                    </a:moveTo>
                    <a:lnTo>
                      <a:pt x="233" y="0"/>
                    </a:lnTo>
                    <a:lnTo>
                      <a:pt x="24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3" name="Freeform 1471"/>
              <p:cNvSpPr>
                <a:spLocks noChangeAspect="1"/>
              </p:cNvSpPr>
              <p:nvPr/>
            </p:nvSpPr>
            <p:spPr bwMode="auto">
              <a:xfrm>
                <a:off x="7061" y="4666"/>
                <a:ext cx="81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245" y="12"/>
                  </a:cxn>
                  <a:cxn ang="0">
                    <a:pos x="6" y="0"/>
                  </a:cxn>
                </a:cxnLst>
                <a:rect l="0" t="0" r="r" b="b"/>
                <a:pathLst>
                  <a:path w="245" h="12">
                    <a:moveTo>
                      <a:pt x="6" y="0"/>
                    </a:moveTo>
                    <a:lnTo>
                      <a:pt x="0" y="12"/>
                    </a:lnTo>
                    <a:lnTo>
                      <a:pt x="245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4" name="Freeform 1472"/>
              <p:cNvSpPr>
                <a:spLocks noChangeAspect="1"/>
              </p:cNvSpPr>
              <p:nvPr/>
            </p:nvSpPr>
            <p:spPr bwMode="auto">
              <a:xfrm>
                <a:off x="7061" y="4666"/>
                <a:ext cx="81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245" y="12"/>
                  </a:cxn>
                  <a:cxn ang="0">
                    <a:pos x="6" y="0"/>
                  </a:cxn>
                </a:cxnLst>
                <a:rect l="0" t="0" r="r" b="b"/>
                <a:pathLst>
                  <a:path w="245" h="12">
                    <a:moveTo>
                      <a:pt x="6" y="0"/>
                    </a:moveTo>
                    <a:lnTo>
                      <a:pt x="0" y="12"/>
                    </a:lnTo>
                    <a:lnTo>
                      <a:pt x="245" y="12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5" name="Freeform 1473"/>
              <p:cNvSpPr>
                <a:spLocks noChangeAspect="1"/>
              </p:cNvSpPr>
              <p:nvPr/>
            </p:nvSpPr>
            <p:spPr bwMode="auto">
              <a:xfrm>
                <a:off x="7063" y="466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0"/>
                  </a:cxn>
                  <a:cxn ang="0">
                    <a:pos x="239" y="12"/>
                  </a:cxn>
                  <a:cxn ang="0">
                    <a:pos x="0" y="0"/>
                  </a:cxn>
                </a:cxnLst>
                <a:rect l="0" t="0" r="r" b="b"/>
                <a:pathLst>
                  <a:path w="239" h="12">
                    <a:moveTo>
                      <a:pt x="0" y="0"/>
                    </a:moveTo>
                    <a:lnTo>
                      <a:pt x="239" y="0"/>
                    </a:lnTo>
                    <a:lnTo>
                      <a:pt x="239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6" name="Freeform 1474"/>
              <p:cNvSpPr>
                <a:spLocks noChangeAspect="1"/>
              </p:cNvSpPr>
              <p:nvPr/>
            </p:nvSpPr>
            <p:spPr bwMode="auto">
              <a:xfrm>
                <a:off x="7063" y="466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0"/>
                  </a:cxn>
                  <a:cxn ang="0">
                    <a:pos x="239" y="12"/>
                  </a:cxn>
                  <a:cxn ang="0">
                    <a:pos x="0" y="0"/>
                  </a:cxn>
                </a:cxnLst>
                <a:rect l="0" t="0" r="r" b="b"/>
                <a:pathLst>
                  <a:path w="239" h="12">
                    <a:moveTo>
                      <a:pt x="0" y="0"/>
                    </a:moveTo>
                    <a:lnTo>
                      <a:pt x="239" y="0"/>
                    </a:lnTo>
                    <a:lnTo>
                      <a:pt x="239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7" name="Freeform 1475"/>
              <p:cNvSpPr>
                <a:spLocks noChangeAspect="1"/>
              </p:cNvSpPr>
              <p:nvPr/>
            </p:nvSpPr>
            <p:spPr bwMode="auto">
              <a:xfrm>
                <a:off x="6743" y="4666"/>
                <a:ext cx="8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47" y="12"/>
                  </a:cxn>
                  <a:cxn ang="0">
                    <a:pos x="0" y="0"/>
                  </a:cxn>
                </a:cxnLst>
                <a:rect l="0" t="0" r="r" b="b"/>
                <a:pathLst>
                  <a:path w="247" h="12">
                    <a:moveTo>
                      <a:pt x="0" y="0"/>
                    </a:moveTo>
                    <a:lnTo>
                      <a:pt x="0" y="12"/>
                    </a:lnTo>
                    <a:lnTo>
                      <a:pt x="24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8" name="Freeform 1476"/>
              <p:cNvSpPr>
                <a:spLocks noChangeAspect="1"/>
              </p:cNvSpPr>
              <p:nvPr/>
            </p:nvSpPr>
            <p:spPr bwMode="auto">
              <a:xfrm>
                <a:off x="6743" y="4666"/>
                <a:ext cx="8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47" y="12"/>
                  </a:cxn>
                  <a:cxn ang="0">
                    <a:pos x="0" y="0"/>
                  </a:cxn>
                </a:cxnLst>
                <a:rect l="0" t="0" r="r" b="b"/>
                <a:pathLst>
                  <a:path w="247" h="12">
                    <a:moveTo>
                      <a:pt x="0" y="0"/>
                    </a:moveTo>
                    <a:lnTo>
                      <a:pt x="0" y="12"/>
                    </a:lnTo>
                    <a:lnTo>
                      <a:pt x="24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9" name="Freeform 1477"/>
              <p:cNvSpPr>
                <a:spLocks noChangeAspect="1"/>
              </p:cNvSpPr>
              <p:nvPr/>
            </p:nvSpPr>
            <p:spPr bwMode="auto">
              <a:xfrm>
                <a:off x="6743" y="4666"/>
                <a:ext cx="8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47" y="12"/>
                  </a:cxn>
                  <a:cxn ang="0">
                    <a:pos x="0" y="0"/>
                  </a:cxn>
                </a:cxnLst>
                <a:rect l="0" t="0" r="r" b="b"/>
                <a:pathLst>
                  <a:path w="247" h="12">
                    <a:moveTo>
                      <a:pt x="0" y="0"/>
                    </a:moveTo>
                    <a:lnTo>
                      <a:pt x="240" y="0"/>
                    </a:lnTo>
                    <a:lnTo>
                      <a:pt x="24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0" name="Freeform 1478"/>
              <p:cNvSpPr>
                <a:spLocks noChangeAspect="1"/>
              </p:cNvSpPr>
              <p:nvPr/>
            </p:nvSpPr>
            <p:spPr bwMode="auto">
              <a:xfrm>
                <a:off x="6743" y="4666"/>
                <a:ext cx="8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47" y="12"/>
                  </a:cxn>
                  <a:cxn ang="0">
                    <a:pos x="0" y="0"/>
                  </a:cxn>
                </a:cxnLst>
                <a:rect l="0" t="0" r="r" b="b"/>
                <a:pathLst>
                  <a:path w="247" h="12">
                    <a:moveTo>
                      <a:pt x="0" y="0"/>
                    </a:moveTo>
                    <a:lnTo>
                      <a:pt x="240" y="0"/>
                    </a:lnTo>
                    <a:lnTo>
                      <a:pt x="24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1" name="Freeform 1479"/>
              <p:cNvSpPr>
                <a:spLocks noChangeAspect="1"/>
              </p:cNvSpPr>
              <p:nvPr/>
            </p:nvSpPr>
            <p:spPr bwMode="auto">
              <a:xfrm>
                <a:off x="7059" y="4670"/>
                <a:ext cx="83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250" y="12"/>
                  </a:cxn>
                  <a:cxn ang="0">
                    <a:pos x="5" y="0"/>
                  </a:cxn>
                </a:cxnLst>
                <a:rect l="0" t="0" r="r" b="b"/>
                <a:pathLst>
                  <a:path w="250" h="12">
                    <a:moveTo>
                      <a:pt x="5" y="0"/>
                    </a:moveTo>
                    <a:lnTo>
                      <a:pt x="0" y="12"/>
                    </a:lnTo>
                    <a:lnTo>
                      <a:pt x="25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2" name="Freeform 1480"/>
              <p:cNvSpPr>
                <a:spLocks noChangeAspect="1"/>
              </p:cNvSpPr>
              <p:nvPr/>
            </p:nvSpPr>
            <p:spPr bwMode="auto">
              <a:xfrm>
                <a:off x="7059" y="4670"/>
                <a:ext cx="83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250" y="12"/>
                  </a:cxn>
                  <a:cxn ang="0">
                    <a:pos x="5" y="0"/>
                  </a:cxn>
                </a:cxnLst>
                <a:rect l="0" t="0" r="r" b="b"/>
                <a:pathLst>
                  <a:path w="250" h="12">
                    <a:moveTo>
                      <a:pt x="5" y="0"/>
                    </a:moveTo>
                    <a:lnTo>
                      <a:pt x="0" y="12"/>
                    </a:lnTo>
                    <a:lnTo>
                      <a:pt x="250" y="12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3" name="Freeform 1481"/>
              <p:cNvSpPr>
                <a:spLocks noChangeAspect="1"/>
              </p:cNvSpPr>
              <p:nvPr/>
            </p:nvSpPr>
            <p:spPr bwMode="auto">
              <a:xfrm>
                <a:off x="7061" y="4670"/>
                <a:ext cx="8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0"/>
                  </a:cxn>
                  <a:cxn ang="0">
                    <a:pos x="245" y="12"/>
                  </a:cxn>
                  <a:cxn ang="0">
                    <a:pos x="0" y="0"/>
                  </a:cxn>
                </a:cxnLst>
                <a:rect l="0" t="0" r="r" b="b"/>
                <a:pathLst>
                  <a:path w="245" h="12">
                    <a:moveTo>
                      <a:pt x="0" y="0"/>
                    </a:moveTo>
                    <a:lnTo>
                      <a:pt x="245" y="0"/>
                    </a:lnTo>
                    <a:lnTo>
                      <a:pt x="24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4" name="Freeform 1482"/>
              <p:cNvSpPr>
                <a:spLocks noChangeAspect="1"/>
              </p:cNvSpPr>
              <p:nvPr/>
            </p:nvSpPr>
            <p:spPr bwMode="auto">
              <a:xfrm>
                <a:off x="7061" y="4670"/>
                <a:ext cx="8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0"/>
                  </a:cxn>
                  <a:cxn ang="0">
                    <a:pos x="245" y="12"/>
                  </a:cxn>
                  <a:cxn ang="0">
                    <a:pos x="0" y="0"/>
                  </a:cxn>
                </a:cxnLst>
                <a:rect l="0" t="0" r="r" b="b"/>
                <a:pathLst>
                  <a:path w="245" h="12">
                    <a:moveTo>
                      <a:pt x="0" y="0"/>
                    </a:moveTo>
                    <a:lnTo>
                      <a:pt x="245" y="0"/>
                    </a:lnTo>
                    <a:lnTo>
                      <a:pt x="24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5" name="Freeform 1483"/>
              <p:cNvSpPr>
                <a:spLocks noChangeAspect="1"/>
              </p:cNvSpPr>
              <p:nvPr/>
            </p:nvSpPr>
            <p:spPr bwMode="auto">
              <a:xfrm>
                <a:off x="6743" y="4670"/>
                <a:ext cx="8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2" y="12"/>
                  </a:cxn>
                  <a:cxn ang="0">
                    <a:pos x="0" y="0"/>
                  </a:cxn>
                </a:cxnLst>
                <a:rect l="0" t="0" r="r" b="b"/>
                <a:pathLst>
                  <a:path w="252" h="12">
                    <a:moveTo>
                      <a:pt x="0" y="0"/>
                    </a:moveTo>
                    <a:lnTo>
                      <a:pt x="0" y="12"/>
                    </a:lnTo>
                    <a:lnTo>
                      <a:pt x="25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6" name="Freeform 1484"/>
              <p:cNvSpPr>
                <a:spLocks noChangeAspect="1"/>
              </p:cNvSpPr>
              <p:nvPr/>
            </p:nvSpPr>
            <p:spPr bwMode="auto">
              <a:xfrm>
                <a:off x="6743" y="4670"/>
                <a:ext cx="8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2" y="12"/>
                  </a:cxn>
                  <a:cxn ang="0">
                    <a:pos x="0" y="0"/>
                  </a:cxn>
                </a:cxnLst>
                <a:rect l="0" t="0" r="r" b="b"/>
                <a:pathLst>
                  <a:path w="252" h="12">
                    <a:moveTo>
                      <a:pt x="0" y="0"/>
                    </a:moveTo>
                    <a:lnTo>
                      <a:pt x="0" y="12"/>
                    </a:lnTo>
                    <a:lnTo>
                      <a:pt x="25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7" name="Freeform 1485"/>
              <p:cNvSpPr>
                <a:spLocks noChangeAspect="1"/>
              </p:cNvSpPr>
              <p:nvPr/>
            </p:nvSpPr>
            <p:spPr bwMode="auto">
              <a:xfrm>
                <a:off x="6743" y="4670"/>
                <a:ext cx="8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7" y="0"/>
                  </a:cxn>
                  <a:cxn ang="0">
                    <a:pos x="252" y="12"/>
                  </a:cxn>
                  <a:cxn ang="0">
                    <a:pos x="0" y="0"/>
                  </a:cxn>
                </a:cxnLst>
                <a:rect l="0" t="0" r="r" b="b"/>
                <a:pathLst>
                  <a:path w="252" h="12">
                    <a:moveTo>
                      <a:pt x="0" y="0"/>
                    </a:moveTo>
                    <a:lnTo>
                      <a:pt x="247" y="0"/>
                    </a:lnTo>
                    <a:lnTo>
                      <a:pt x="25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8" name="Freeform 1486"/>
              <p:cNvSpPr>
                <a:spLocks noChangeAspect="1"/>
              </p:cNvSpPr>
              <p:nvPr/>
            </p:nvSpPr>
            <p:spPr bwMode="auto">
              <a:xfrm>
                <a:off x="6743" y="4670"/>
                <a:ext cx="8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7" y="0"/>
                  </a:cxn>
                  <a:cxn ang="0">
                    <a:pos x="252" y="12"/>
                  </a:cxn>
                  <a:cxn ang="0">
                    <a:pos x="0" y="0"/>
                  </a:cxn>
                </a:cxnLst>
                <a:rect l="0" t="0" r="r" b="b"/>
                <a:pathLst>
                  <a:path w="252" h="12">
                    <a:moveTo>
                      <a:pt x="0" y="0"/>
                    </a:moveTo>
                    <a:lnTo>
                      <a:pt x="247" y="0"/>
                    </a:lnTo>
                    <a:lnTo>
                      <a:pt x="25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9" name="Freeform 1487"/>
              <p:cNvSpPr>
                <a:spLocks noChangeAspect="1"/>
              </p:cNvSpPr>
              <p:nvPr/>
            </p:nvSpPr>
            <p:spPr bwMode="auto">
              <a:xfrm>
                <a:off x="7057" y="4674"/>
                <a:ext cx="8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4"/>
                  </a:cxn>
                  <a:cxn ang="0">
                    <a:pos x="255" y="14"/>
                  </a:cxn>
                  <a:cxn ang="0">
                    <a:pos x="5" y="0"/>
                  </a:cxn>
                </a:cxnLst>
                <a:rect l="0" t="0" r="r" b="b"/>
                <a:pathLst>
                  <a:path w="255" h="14">
                    <a:moveTo>
                      <a:pt x="5" y="0"/>
                    </a:moveTo>
                    <a:lnTo>
                      <a:pt x="0" y="14"/>
                    </a:lnTo>
                    <a:lnTo>
                      <a:pt x="255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0" name="Freeform 1488"/>
              <p:cNvSpPr>
                <a:spLocks noChangeAspect="1"/>
              </p:cNvSpPr>
              <p:nvPr/>
            </p:nvSpPr>
            <p:spPr bwMode="auto">
              <a:xfrm>
                <a:off x="7057" y="4674"/>
                <a:ext cx="8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4"/>
                  </a:cxn>
                  <a:cxn ang="0">
                    <a:pos x="255" y="14"/>
                  </a:cxn>
                  <a:cxn ang="0">
                    <a:pos x="5" y="0"/>
                  </a:cxn>
                </a:cxnLst>
                <a:rect l="0" t="0" r="r" b="b"/>
                <a:pathLst>
                  <a:path w="255" h="14">
                    <a:moveTo>
                      <a:pt x="5" y="0"/>
                    </a:moveTo>
                    <a:lnTo>
                      <a:pt x="0" y="14"/>
                    </a:lnTo>
                    <a:lnTo>
                      <a:pt x="255" y="14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1" name="Freeform 1489"/>
              <p:cNvSpPr>
                <a:spLocks noChangeAspect="1"/>
              </p:cNvSpPr>
              <p:nvPr/>
            </p:nvSpPr>
            <p:spPr bwMode="auto">
              <a:xfrm>
                <a:off x="7059" y="4674"/>
                <a:ext cx="8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0" y="0"/>
                  </a:cxn>
                  <a:cxn ang="0">
                    <a:pos x="250" y="14"/>
                  </a:cxn>
                  <a:cxn ang="0">
                    <a:pos x="0" y="0"/>
                  </a:cxn>
                </a:cxnLst>
                <a:rect l="0" t="0" r="r" b="b"/>
                <a:pathLst>
                  <a:path w="250" h="14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2" name="Freeform 1490"/>
              <p:cNvSpPr>
                <a:spLocks noChangeAspect="1"/>
              </p:cNvSpPr>
              <p:nvPr/>
            </p:nvSpPr>
            <p:spPr bwMode="auto">
              <a:xfrm>
                <a:off x="7059" y="4674"/>
                <a:ext cx="8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0" y="0"/>
                  </a:cxn>
                  <a:cxn ang="0">
                    <a:pos x="250" y="14"/>
                  </a:cxn>
                  <a:cxn ang="0">
                    <a:pos x="0" y="0"/>
                  </a:cxn>
                </a:cxnLst>
                <a:rect l="0" t="0" r="r" b="b"/>
                <a:pathLst>
                  <a:path w="250" h="14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3" name="Freeform 1491"/>
              <p:cNvSpPr>
                <a:spLocks noChangeAspect="1"/>
              </p:cNvSpPr>
              <p:nvPr/>
            </p:nvSpPr>
            <p:spPr bwMode="auto">
              <a:xfrm>
                <a:off x="6743" y="4674"/>
                <a:ext cx="8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256" y="14"/>
                  </a:cxn>
                  <a:cxn ang="0">
                    <a:pos x="0" y="0"/>
                  </a:cxn>
                </a:cxnLst>
                <a:rect l="0" t="0" r="r" b="b"/>
                <a:pathLst>
                  <a:path w="256" h="14">
                    <a:moveTo>
                      <a:pt x="0" y="0"/>
                    </a:moveTo>
                    <a:lnTo>
                      <a:pt x="0" y="14"/>
                    </a:lnTo>
                    <a:lnTo>
                      <a:pt x="25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4" name="Freeform 1492"/>
              <p:cNvSpPr>
                <a:spLocks noChangeAspect="1"/>
              </p:cNvSpPr>
              <p:nvPr/>
            </p:nvSpPr>
            <p:spPr bwMode="auto">
              <a:xfrm>
                <a:off x="6743" y="4674"/>
                <a:ext cx="8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256" y="14"/>
                  </a:cxn>
                  <a:cxn ang="0">
                    <a:pos x="0" y="0"/>
                  </a:cxn>
                </a:cxnLst>
                <a:rect l="0" t="0" r="r" b="b"/>
                <a:pathLst>
                  <a:path w="256" h="14">
                    <a:moveTo>
                      <a:pt x="0" y="0"/>
                    </a:moveTo>
                    <a:lnTo>
                      <a:pt x="0" y="14"/>
                    </a:lnTo>
                    <a:lnTo>
                      <a:pt x="256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5" name="Freeform 1493"/>
              <p:cNvSpPr>
                <a:spLocks noChangeAspect="1"/>
              </p:cNvSpPr>
              <p:nvPr/>
            </p:nvSpPr>
            <p:spPr bwMode="auto">
              <a:xfrm>
                <a:off x="6743" y="4674"/>
                <a:ext cx="8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2" y="0"/>
                  </a:cxn>
                  <a:cxn ang="0">
                    <a:pos x="256" y="14"/>
                  </a:cxn>
                  <a:cxn ang="0">
                    <a:pos x="0" y="0"/>
                  </a:cxn>
                </a:cxnLst>
                <a:rect l="0" t="0" r="r" b="b"/>
                <a:pathLst>
                  <a:path w="256" h="14">
                    <a:moveTo>
                      <a:pt x="0" y="0"/>
                    </a:moveTo>
                    <a:lnTo>
                      <a:pt x="252" y="0"/>
                    </a:lnTo>
                    <a:lnTo>
                      <a:pt x="25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6" name="Freeform 1494"/>
              <p:cNvSpPr>
                <a:spLocks noChangeAspect="1"/>
              </p:cNvSpPr>
              <p:nvPr/>
            </p:nvSpPr>
            <p:spPr bwMode="auto">
              <a:xfrm>
                <a:off x="6743" y="4674"/>
                <a:ext cx="8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2" y="0"/>
                  </a:cxn>
                  <a:cxn ang="0">
                    <a:pos x="256" y="14"/>
                  </a:cxn>
                  <a:cxn ang="0">
                    <a:pos x="0" y="0"/>
                  </a:cxn>
                </a:cxnLst>
                <a:rect l="0" t="0" r="r" b="b"/>
                <a:pathLst>
                  <a:path w="256" h="14">
                    <a:moveTo>
                      <a:pt x="0" y="0"/>
                    </a:moveTo>
                    <a:lnTo>
                      <a:pt x="252" y="0"/>
                    </a:lnTo>
                    <a:lnTo>
                      <a:pt x="256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7" name="Freeform 1495"/>
              <p:cNvSpPr>
                <a:spLocks noChangeAspect="1"/>
              </p:cNvSpPr>
              <p:nvPr/>
            </p:nvSpPr>
            <p:spPr bwMode="auto">
              <a:xfrm>
                <a:off x="7056" y="4678"/>
                <a:ext cx="8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2"/>
                  </a:cxn>
                  <a:cxn ang="0">
                    <a:pos x="259" y="12"/>
                  </a:cxn>
                  <a:cxn ang="0">
                    <a:pos x="4" y="0"/>
                  </a:cxn>
                </a:cxnLst>
                <a:rect l="0" t="0" r="r" b="b"/>
                <a:pathLst>
                  <a:path w="259" h="12">
                    <a:moveTo>
                      <a:pt x="4" y="0"/>
                    </a:moveTo>
                    <a:lnTo>
                      <a:pt x="0" y="12"/>
                    </a:lnTo>
                    <a:lnTo>
                      <a:pt x="259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8" name="Freeform 1496"/>
              <p:cNvSpPr>
                <a:spLocks noChangeAspect="1"/>
              </p:cNvSpPr>
              <p:nvPr/>
            </p:nvSpPr>
            <p:spPr bwMode="auto">
              <a:xfrm>
                <a:off x="7056" y="4678"/>
                <a:ext cx="8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2"/>
                  </a:cxn>
                  <a:cxn ang="0">
                    <a:pos x="259" y="12"/>
                  </a:cxn>
                  <a:cxn ang="0">
                    <a:pos x="4" y="0"/>
                  </a:cxn>
                </a:cxnLst>
                <a:rect l="0" t="0" r="r" b="b"/>
                <a:pathLst>
                  <a:path w="259" h="12">
                    <a:moveTo>
                      <a:pt x="4" y="0"/>
                    </a:moveTo>
                    <a:lnTo>
                      <a:pt x="0" y="12"/>
                    </a:lnTo>
                    <a:lnTo>
                      <a:pt x="259" y="1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9" name="Freeform 1497"/>
              <p:cNvSpPr>
                <a:spLocks noChangeAspect="1"/>
              </p:cNvSpPr>
              <p:nvPr/>
            </p:nvSpPr>
            <p:spPr bwMode="auto">
              <a:xfrm>
                <a:off x="7057" y="4678"/>
                <a:ext cx="8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5" y="0"/>
                  </a:cxn>
                  <a:cxn ang="0">
                    <a:pos x="255" y="12"/>
                  </a:cxn>
                  <a:cxn ang="0">
                    <a:pos x="0" y="0"/>
                  </a:cxn>
                </a:cxnLst>
                <a:rect l="0" t="0" r="r" b="b"/>
                <a:pathLst>
                  <a:path w="255" h="12">
                    <a:moveTo>
                      <a:pt x="0" y="0"/>
                    </a:moveTo>
                    <a:lnTo>
                      <a:pt x="255" y="0"/>
                    </a:lnTo>
                    <a:lnTo>
                      <a:pt x="25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0" name="Freeform 1498"/>
              <p:cNvSpPr>
                <a:spLocks noChangeAspect="1"/>
              </p:cNvSpPr>
              <p:nvPr/>
            </p:nvSpPr>
            <p:spPr bwMode="auto">
              <a:xfrm>
                <a:off x="7057" y="4678"/>
                <a:ext cx="8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5" y="0"/>
                  </a:cxn>
                  <a:cxn ang="0">
                    <a:pos x="255" y="12"/>
                  </a:cxn>
                  <a:cxn ang="0">
                    <a:pos x="0" y="0"/>
                  </a:cxn>
                </a:cxnLst>
                <a:rect l="0" t="0" r="r" b="b"/>
                <a:pathLst>
                  <a:path w="255" h="12">
                    <a:moveTo>
                      <a:pt x="0" y="0"/>
                    </a:moveTo>
                    <a:lnTo>
                      <a:pt x="255" y="0"/>
                    </a:lnTo>
                    <a:lnTo>
                      <a:pt x="25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1" name="Freeform 1499"/>
              <p:cNvSpPr>
                <a:spLocks noChangeAspect="1"/>
              </p:cNvSpPr>
              <p:nvPr/>
            </p:nvSpPr>
            <p:spPr bwMode="auto">
              <a:xfrm>
                <a:off x="6743" y="4678"/>
                <a:ext cx="8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60" y="12"/>
                  </a:cxn>
                  <a:cxn ang="0">
                    <a:pos x="0" y="0"/>
                  </a:cxn>
                </a:cxnLst>
                <a:rect l="0" t="0" r="r" b="b"/>
                <a:pathLst>
                  <a:path w="260" h="12">
                    <a:moveTo>
                      <a:pt x="0" y="0"/>
                    </a:moveTo>
                    <a:lnTo>
                      <a:pt x="0" y="12"/>
                    </a:lnTo>
                    <a:lnTo>
                      <a:pt x="26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2" name="Freeform 1500"/>
              <p:cNvSpPr>
                <a:spLocks noChangeAspect="1"/>
              </p:cNvSpPr>
              <p:nvPr/>
            </p:nvSpPr>
            <p:spPr bwMode="auto">
              <a:xfrm>
                <a:off x="6743" y="4678"/>
                <a:ext cx="8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60" y="12"/>
                  </a:cxn>
                  <a:cxn ang="0">
                    <a:pos x="0" y="0"/>
                  </a:cxn>
                </a:cxnLst>
                <a:rect l="0" t="0" r="r" b="b"/>
                <a:pathLst>
                  <a:path w="260" h="12">
                    <a:moveTo>
                      <a:pt x="0" y="0"/>
                    </a:moveTo>
                    <a:lnTo>
                      <a:pt x="0" y="12"/>
                    </a:lnTo>
                    <a:lnTo>
                      <a:pt x="26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3" name="Freeform 1501"/>
              <p:cNvSpPr>
                <a:spLocks noChangeAspect="1"/>
              </p:cNvSpPr>
              <p:nvPr/>
            </p:nvSpPr>
            <p:spPr bwMode="auto">
              <a:xfrm>
                <a:off x="6743" y="4678"/>
                <a:ext cx="8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6" y="0"/>
                  </a:cxn>
                  <a:cxn ang="0">
                    <a:pos x="260" y="12"/>
                  </a:cxn>
                  <a:cxn ang="0">
                    <a:pos x="0" y="0"/>
                  </a:cxn>
                </a:cxnLst>
                <a:rect l="0" t="0" r="r" b="b"/>
                <a:pathLst>
                  <a:path w="260" h="12">
                    <a:moveTo>
                      <a:pt x="0" y="0"/>
                    </a:moveTo>
                    <a:lnTo>
                      <a:pt x="256" y="0"/>
                    </a:lnTo>
                    <a:lnTo>
                      <a:pt x="26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4" name="Freeform 1502"/>
              <p:cNvSpPr>
                <a:spLocks noChangeAspect="1"/>
              </p:cNvSpPr>
              <p:nvPr/>
            </p:nvSpPr>
            <p:spPr bwMode="auto">
              <a:xfrm>
                <a:off x="6743" y="4678"/>
                <a:ext cx="8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6" y="0"/>
                  </a:cxn>
                  <a:cxn ang="0">
                    <a:pos x="260" y="12"/>
                  </a:cxn>
                  <a:cxn ang="0">
                    <a:pos x="0" y="0"/>
                  </a:cxn>
                </a:cxnLst>
                <a:rect l="0" t="0" r="r" b="b"/>
                <a:pathLst>
                  <a:path w="260" h="12">
                    <a:moveTo>
                      <a:pt x="0" y="0"/>
                    </a:moveTo>
                    <a:lnTo>
                      <a:pt x="256" y="0"/>
                    </a:lnTo>
                    <a:lnTo>
                      <a:pt x="26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5" name="Freeform 1503"/>
              <p:cNvSpPr>
                <a:spLocks noChangeAspect="1"/>
              </p:cNvSpPr>
              <p:nvPr/>
            </p:nvSpPr>
            <p:spPr bwMode="auto">
              <a:xfrm>
                <a:off x="7055" y="4682"/>
                <a:ext cx="87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3"/>
                  </a:cxn>
                  <a:cxn ang="0">
                    <a:pos x="263" y="13"/>
                  </a:cxn>
                  <a:cxn ang="0">
                    <a:pos x="4" y="0"/>
                  </a:cxn>
                </a:cxnLst>
                <a:rect l="0" t="0" r="r" b="b"/>
                <a:pathLst>
                  <a:path w="263" h="13">
                    <a:moveTo>
                      <a:pt x="4" y="0"/>
                    </a:moveTo>
                    <a:lnTo>
                      <a:pt x="0" y="13"/>
                    </a:lnTo>
                    <a:lnTo>
                      <a:pt x="26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6" name="Freeform 1504"/>
              <p:cNvSpPr>
                <a:spLocks noChangeAspect="1"/>
              </p:cNvSpPr>
              <p:nvPr/>
            </p:nvSpPr>
            <p:spPr bwMode="auto">
              <a:xfrm>
                <a:off x="7055" y="4682"/>
                <a:ext cx="87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3"/>
                  </a:cxn>
                  <a:cxn ang="0">
                    <a:pos x="263" y="13"/>
                  </a:cxn>
                  <a:cxn ang="0">
                    <a:pos x="4" y="0"/>
                  </a:cxn>
                </a:cxnLst>
                <a:rect l="0" t="0" r="r" b="b"/>
                <a:pathLst>
                  <a:path w="263" h="13">
                    <a:moveTo>
                      <a:pt x="4" y="0"/>
                    </a:moveTo>
                    <a:lnTo>
                      <a:pt x="0" y="13"/>
                    </a:lnTo>
                    <a:lnTo>
                      <a:pt x="263" y="1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7" name="Freeform 1505"/>
              <p:cNvSpPr>
                <a:spLocks noChangeAspect="1"/>
              </p:cNvSpPr>
              <p:nvPr/>
            </p:nvSpPr>
            <p:spPr bwMode="auto">
              <a:xfrm>
                <a:off x="7056" y="4682"/>
                <a:ext cx="8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9" y="0"/>
                  </a:cxn>
                  <a:cxn ang="0">
                    <a:pos x="259" y="13"/>
                  </a:cxn>
                  <a:cxn ang="0">
                    <a:pos x="0" y="0"/>
                  </a:cxn>
                </a:cxnLst>
                <a:rect l="0" t="0" r="r" b="b"/>
                <a:pathLst>
                  <a:path w="259" h="13">
                    <a:moveTo>
                      <a:pt x="0" y="0"/>
                    </a:moveTo>
                    <a:lnTo>
                      <a:pt x="259" y="0"/>
                    </a:lnTo>
                    <a:lnTo>
                      <a:pt x="25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8" name="Freeform 1506"/>
              <p:cNvSpPr>
                <a:spLocks noChangeAspect="1"/>
              </p:cNvSpPr>
              <p:nvPr/>
            </p:nvSpPr>
            <p:spPr bwMode="auto">
              <a:xfrm>
                <a:off x="7056" y="4682"/>
                <a:ext cx="8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9" y="0"/>
                  </a:cxn>
                  <a:cxn ang="0">
                    <a:pos x="259" y="13"/>
                  </a:cxn>
                  <a:cxn ang="0">
                    <a:pos x="0" y="0"/>
                  </a:cxn>
                </a:cxnLst>
                <a:rect l="0" t="0" r="r" b="b"/>
                <a:pathLst>
                  <a:path w="259" h="13">
                    <a:moveTo>
                      <a:pt x="0" y="0"/>
                    </a:moveTo>
                    <a:lnTo>
                      <a:pt x="259" y="0"/>
                    </a:lnTo>
                    <a:lnTo>
                      <a:pt x="25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9" name="Freeform 1507"/>
              <p:cNvSpPr>
                <a:spLocks noChangeAspect="1"/>
              </p:cNvSpPr>
              <p:nvPr/>
            </p:nvSpPr>
            <p:spPr bwMode="auto">
              <a:xfrm>
                <a:off x="6743" y="4682"/>
                <a:ext cx="8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4" y="13"/>
                  </a:cxn>
                  <a:cxn ang="0">
                    <a:pos x="0" y="0"/>
                  </a:cxn>
                </a:cxnLst>
                <a:rect l="0" t="0" r="r" b="b"/>
                <a:pathLst>
                  <a:path w="264" h="13">
                    <a:moveTo>
                      <a:pt x="0" y="0"/>
                    </a:moveTo>
                    <a:lnTo>
                      <a:pt x="0" y="13"/>
                    </a:lnTo>
                    <a:lnTo>
                      <a:pt x="26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0" name="Freeform 1508"/>
              <p:cNvSpPr>
                <a:spLocks noChangeAspect="1"/>
              </p:cNvSpPr>
              <p:nvPr/>
            </p:nvSpPr>
            <p:spPr bwMode="auto">
              <a:xfrm>
                <a:off x="6743" y="4682"/>
                <a:ext cx="8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4" y="13"/>
                  </a:cxn>
                  <a:cxn ang="0">
                    <a:pos x="0" y="0"/>
                  </a:cxn>
                </a:cxnLst>
                <a:rect l="0" t="0" r="r" b="b"/>
                <a:pathLst>
                  <a:path w="264" h="13">
                    <a:moveTo>
                      <a:pt x="0" y="0"/>
                    </a:moveTo>
                    <a:lnTo>
                      <a:pt x="0" y="13"/>
                    </a:lnTo>
                    <a:lnTo>
                      <a:pt x="264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1" name="Freeform 1509"/>
              <p:cNvSpPr>
                <a:spLocks noChangeAspect="1"/>
              </p:cNvSpPr>
              <p:nvPr/>
            </p:nvSpPr>
            <p:spPr bwMode="auto">
              <a:xfrm>
                <a:off x="6743" y="4682"/>
                <a:ext cx="8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0" y="0"/>
                  </a:cxn>
                  <a:cxn ang="0">
                    <a:pos x="264" y="13"/>
                  </a:cxn>
                  <a:cxn ang="0">
                    <a:pos x="0" y="0"/>
                  </a:cxn>
                </a:cxnLst>
                <a:rect l="0" t="0" r="r" b="b"/>
                <a:pathLst>
                  <a:path w="264" h="13">
                    <a:moveTo>
                      <a:pt x="0" y="0"/>
                    </a:moveTo>
                    <a:lnTo>
                      <a:pt x="260" y="0"/>
                    </a:lnTo>
                    <a:lnTo>
                      <a:pt x="26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2" name="Freeform 1510"/>
              <p:cNvSpPr>
                <a:spLocks noChangeAspect="1"/>
              </p:cNvSpPr>
              <p:nvPr/>
            </p:nvSpPr>
            <p:spPr bwMode="auto">
              <a:xfrm>
                <a:off x="6743" y="4682"/>
                <a:ext cx="8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0" y="0"/>
                  </a:cxn>
                  <a:cxn ang="0">
                    <a:pos x="264" y="13"/>
                  </a:cxn>
                  <a:cxn ang="0">
                    <a:pos x="0" y="0"/>
                  </a:cxn>
                </a:cxnLst>
                <a:rect l="0" t="0" r="r" b="b"/>
                <a:pathLst>
                  <a:path w="264" h="13">
                    <a:moveTo>
                      <a:pt x="0" y="0"/>
                    </a:moveTo>
                    <a:lnTo>
                      <a:pt x="260" y="0"/>
                    </a:lnTo>
                    <a:lnTo>
                      <a:pt x="264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3" name="Freeform 1511"/>
              <p:cNvSpPr>
                <a:spLocks noChangeAspect="1"/>
              </p:cNvSpPr>
              <p:nvPr/>
            </p:nvSpPr>
            <p:spPr bwMode="auto">
              <a:xfrm>
                <a:off x="7054" y="4687"/>
                <a:ext cx="88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265" y="13"/>
                  </a:cxn>
                  <a:cxn ang="0">
                    <a:pos x="2" y="0"/>
                  </a:cxn>
                </a:cxnLst>
                <a:rect l="0" t="0" r="r" b="b"/>
                <a:pathLst>
                  <a:path w="265" h="13">
                    <a:moveTo>
                      <a:pt x="2" y="0"/>
                    </a:moveTo>
                    <a:lnTo>
                      <a:pt x="0" y="13"/>
                    </a:lnTo>
                    <a:lnTo>
                      <a:pt x="26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4" name="Freeform 1512"/>
              <p:cNvSpPr>
                <a:spLocks noChangeAspect="1"/>
              </p:cNvSpPr>
              <p:nvPr/>
            </p:nvSpPr>
            <p:spPr bwMode="auto">
              <a:xfrm>
                <a:off x="7054" y="4687"/>
                <a:ext cx="88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265" y="13"/>
                  </a:cxn>
                  <a:cxn ang="0">
                    <a:pos x="2" y="0"/>
                  </a:cxn>
                </a:cxnLst>
                <a:rect l="0" t="0" r="r" b="b"/>
                <a:pathLst>
                  <a:path w="265" h="13">
                    <a:moveTo>
                      <a:pt x="2" y="0"/>
                    </a:moveTo>
                    <a:lnTo>
                      <a:pt x="0" y="13"/>
                    </a:lnTo>
                    <a:lnTo>
                      <a:pt x="265" y="13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5" name="Freeform 1513"/>
              <p:cNvSpPr>
                <a:spLocks noChangeAspect="1"/>
              </p:cNvSpPr>
              <p:nvPr/>
            </p:nvSpPr>
            <p:spPr bwMode="auto">
              <a:xfrm>
                <a:off x="7055" y="4687"/>
                <a:ext cx="8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3" y="0"/>
                  </a:cxn>
                  <a:cxn ang="0">
                    <a:pos x="263" y="13"/>
                  </a:cxn>
                  <a:cxn ang="0">
                    <a:pos x="0" y="0"/>
                  </a:cxn>
                </a:cxnLst>
                <a:rect l="0" t="0" r="r" b="b"/>
                <a:pathLst>
                  <a:path w="263" h="13">
                    <a:moveTo>
                      <a:pt x="0" y="0"/>
                    </a:moveTo>
                    <a:lnTo>
                      <a:pt x="263" y="0"/>
                    </a:lnTo>
                    <a:lnTo>
                      <a:pt x="26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6" name="Freeform 1514"/>
              <p:cNvSpPr>
                <a:spLocks noChangeAspect="1"/>
              </p:cNvSpPr>
              <p:nvPr/>
            </p:nvSpPr>
            <p:spPr bwMode="auto">
              <a:xfrm>
                <a:off x="7055" y="4687"/>
                <a:ext cx="8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3" y="0"/>
                  </a:cxn>
                  <a:cxn ang="0">
                    <a:pos x="263" y="13"/>
                  </a:cxn>
                  <a:cxn ang="0">
                    <a:pos x="0" y="0"/>
                  </a:cxn>
                </a:cxnLst>
                <a:rect l="0" t="0" r="r" b="b"/>
                <a:pathLst>
                  <a:path w="263" h="13">
                    <a:moveTo>
                      <a:pt x="0" y="0"/>
                    </a:moveTo>
                    <a:lnTo>
                      <a:pt x="263" y="0"/>
                    </a:lnTo>
                    <a:lnTo>
                      <a:pt x="263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7" name="Freeform 1515"/>
              <p:cNvSpPr>
                <a:spLocks noChangeAspect="1"/>
              </p:cNvSpPr>
              <p:nvPr/>
            </p:nvSpPr>
            <p:spPr bwMode="auto">
              <a:xfrm>
                <a:off x="6743" y="4687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7" y="13"/>
                  </a:cxn>
                  <a:cxn ang="0">
                    <a:pos x="0" y="0"/>
                  </a:cxn>
                </a:cxnLst>
                <a:rect l="0" t="0" r="r" b="b"/>
                <a:pathLst>
                  <a:path w="267" h="13">
                    <a:moveTo>
                      <a:pt x="0" y="0"/>
                    </a:moveTo>
                    <a:lnTo>
                      <a:pt x="0" y="13"/>
                    </a:lnTo>
                    <a:lnTo>
                      <a:pt x="26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8" name="Freeform 1516"/>
              <p:cNvSpPr>
                <a:spLocks noChangeAspect="1"/>
              </p:cNvSpPr>
              <p:nvPr/>
            </p:nvSpPr>
            <p:spPr bwMode="auto">
              <a:xfrm>
                <a:off x="6743" y="4687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7" y="13"/>
                  </a:cxn>
                  <a:cxn ang="0">
                    <a:pos x="0" y="0"/>
                  </a:cxn>
                </a:cxnLst>
                <a:rect l="0" t="0" r="r" b="b"/>
                <a:pathLst>
                  <a:path w="267" h="13">
                    <a:moveTo>
                      <a:pt x="0" y="0"/>
                    </a:moveTo>
                    <a:lnTo>
                      <a:pt x="0" y="13"/>
                    </a:lnTo>
                    <a:lnTo>
                      <a:pt x="267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9" name="Freeform 1517"/>
              <p:cNvSpPr>
                <a:spLocks noChangeAspect="1"/>
              </p:cNvSpPr>
              <p:nvPr/>
            </p:nvSpPr>
            <p:spPr bwMode="auto">
              <a:xfrm>
                <a:off x="6743" y="4687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4" y="0"/>
                  </a:cxn>
                  <a:cxn ang="0">
                    <a:pos x="267" y="13"/>
                  </a:cxn>
                  <a:cxn ang="0">
                    <a:pos x="0" y="0"/>
                  </a:cxn>
                </a:cxnLst>
                <a:rect l="0" t="0" r="r" b="b"/>
                <a:pathLst>
                  <a:path w="267" h="13">
                    <a:moveTo>
                      <a:pt x="0" y="0"/>
                    </a:moveTo>
                    <a:lnTo>
                      <a:pt x="264" y="0"/>
                    </a:lnTo>
                    <a:lnTo>
                      <a:pt x="26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0" name="Freeform 1518"/>
              <p:cNvSpPr>
                <a:spLocks noChangeAspect="1"/>
              </p:cNvSpPr>
              <p:nvPr/>
            </p:nvSpPr>
            <p:spPr bwMode="auto">
              <a:xfrm>
                <a:off x="6743" y="4687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4" y="0"/>
                  </a:cxn>
                  <a:cxn ang="0">
                    <a:pos x="267" y="13"/>
                  </a:cxn>
                  <a:cxn ang="0">
                    <a:pos x="0" y="0"/>
                  </a:cxn>
                </a:cxnLst>
                <a:rect l="0" t="0" r="r" b="b"/>
                <a:pathLst>
                  <a:path w="267" h="13">
                    <a:moveTo>
                      <a:pt x="0" y="0"/>
                    </a:moveTo>
                    <a:lnTo>
                      <a:pt x="264" y="0"/>
                    </a:lnTo>
                    <a:lnTo>
                      <a:pt x="267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1" name="Freeform 1519"/>
              <p:cNvSpPr>
                <a:spLocks noChangeAspect="1"/>
              </p:cNvSpPr>
              <p:nvPr/>
            </p:nvSpPr>
            <p:spPr bwMode="auto">
              <a:xfrm>
                <a:off x="7053" y="4691"/>
                <a:ext cx="89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3"/>
                  </a:cxn>
                  <a:cxn ang="0">
                    <a:pos x="268" y="13"/>
                  </a:cxn>
                  <a:cxn ang="0">
                    <a:pos x="3" y="0"/>
                  </a:cxn>
                </a:cxnLst>
                <a:rect l="0" t="0" r="r" b="b"/>
                <a:pathLst>
                  <a:path w="268" h="13">
                    <a:moveTo>
                      <a:pt x="3" y="0"/>
                    </a:moveTo>
                    <a:lnTo>
                      <a:pt x="0" y="13"/>
                    </a:lnTo>
                    <a:lnTo>
                      <a:pt x="268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2" name="Freeform 1520"/>
              <p:cNvSpPr>
                <a:spLocks noChangeAspect="1"/>
              </p:cNvSpPr>
              <p:nvPr/>
            </p:nvSpPr>
            <p:spPr bwMode="auto">
              <a:xfrm>
                <a:off x="7053" y="4691"/>
                <a:ext cx="89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3"/>
                  </a:cxn>
                  <a:cxn ang="0">
                    <a:pos x="268" y="13"/>
                  </a:cxn>
                  <a:cxn ang="0">
                    <a:pos x="3" y="0"/>
                  </a:cxn>
                </a:cxnLst>
                <a:rect l="0" t="0" r="r" b="b"/>
                <a:pathLst>
                  <a:path w="268" h="13">
                    <a:moveTo>
                      <a:pt x="3" y="0"/>
                    </a:moveTo>
                    <a:lnTo>
                      <a:pt x="0" y="13"/>
                    </a:lnTo>
                    <a:lnTo>
                      <a:pt x="268" y="1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3" name="Freeform 1521"/>
              <p:cNvSpPr>
                <a:spLocks noChangeAspect="1"/>
              </p:cNvSpPr>
              <p:nvPr/>
            </p:nvSpPr>
            <p:spPr bwMode="auto">
              <a:xfrm>
                <a:off x="7054" y="4691"/>
                <a:ext cx="8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5" y="0"/>
                  </a:cxn>
                  <a:cxn ang="0">
                    <a:pos x="265" y="13"/>
                  </a:cxn>
                  <a:cxn ang="0">
                    <a:pos x="0" y="0"/>
                  </a:cxn>
                </a:cxnLst>
                <a:rect l="0" t="0" r="r" b="b"/>
                <a:pathLst>
                  <a:path w="265" h="13">
                    <a:moveTo>
                      <a:pt x="0" y="0"/>
                    </a:moveTo>
                    <a:lnTo>
                      <a:pt x="265" y="0"/>
                    </a:lnTo>
                    <a:lnTo>
                      <a:pt x="26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4" name="Freeform 1522"/>
              <p:cNvSpPr>
                <a:spLocks noChangeAspect="1"/>
              </p:cNvSpPr>
              <p:nvPr/>
            </p:nvSpPr>
            <p:spPr bwMode="auto">
              <a:xfrm>
                <a:off x="7054" y="4691"/>
                <a:ext cx="8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5" y="0"/>
                  </a:cxn>
                  <a:cxn ang="0">
                    <a:pos x="265" y="13"/>
                  </a:cxn>
                  <a:cxn ang="0">
                    <a:pos x="0" y="0"/>
                  </a:cxn>
                </a:cxnLst>
                <a:rect l="0" t="0" r="r" b="b"/>
                <a:pathLst>
                  <a:path w="265" h="13">
                    <a:moveTo>
                      <a:pt x="0" y="0"/>
                    </a:moveTo>
                    <a:lnTo>
                      <a:pt x="265" y="0"/>
                    </a:lnTo>
                    <a:lnTo>
                      <a:pt x="265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5" name="Freeform 1523"/>
              <p:cNvSpPr>
                <a:spLocks noChangeAspect="1"/>
              </p:cNvSpPr>
              <p:nvPr/>
            </p:nvSpPr>
            <p:spPr bwMode="auto">
              <a:xfrm>
                <a:off x="6743" y="4691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8" y="13"/>
                  </a:cxn>
                  <a:cxn ang="0">
                    <a:pos x="0" y="0"/>
                  </a:cxn>
                </a:cxnLst>
                <a:rect l="0" t="0" r="r" b="b"/>
                <a:pathLst>
                  <a:path w="268" h="13">
                    <a:moveTo>
                      <a:pt x="0" y="0"/>
                    </a:moveTo>
                    <a:lnTo>
                      <a:pt x="0" y="13"/>
                    </a:lnTo>
                    <a:lnTo>
                      <a:pt x="26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6" name="Freeform 1524"/>
              <p:cNvSpPr>
                <a:spLocks noChangeAspect="1"/>
              </p:cNvSpPr>
              <p:nvPr/>
            </p:nvSpPr>
            <p:spPr bwMode="auto">
              <a:xfrm>
                <a:off x="6743" y="4691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8" y="13"/>
                  </a:cxn>
                  <a:cxn ang="0">
                    <a:pos x="0" y="0"/>
                  </a:cxn>
                </a:cxnLst>
                <a:rect l="0" t="0" r="r" b="b"/>
                <a:pathLst>
                  <a:path w="268" h="13">
                    <a:moveTo>
                      <a:pt x="0" y="0"/>
                    </a:moveTo>
                    <a:lnTo>
                      <a:pt x="0" y="13"/>
                    </a:lnTo>
                    <a:lnTo>
                      <a:pt x="26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7" name="Freeform 1525"/>
              <p:cNvSpPr>
                <a:spLocks noChangeAspect="1"/>
              </p:cNvSpPr>
              <p:nvPr/>
            </p:nvSpPr>
            <p:spPr bwMode="auto">
              <a:xfrm>
                <a:off x="6743" y="4691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7" y="0"/>
                  </a:cxn>
                  <a:cxn ang="0">
                    <a:pos x="268" y="13"/>
                  </a:cxn>
                  <a:cxn ang="0">
                    <a:pos x="0" y="0"/>
                  </a:cxn>
                </a:cxnLst>
                <a:rect l="0" t="0" r="r" b="b"/>
                <a:pathLst>
                  <a:path w="268" h="13">
                    <a:moveTo>
                      <a:pt x="0" y="0"/>
                    </a:moveTo>
                    <a:lnTo>
                      <a:pt x="267" y="0"/>
                    </a:lnTo>
                    <a:lnTo>
                      <a:pt x="26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8" name="Freeform 1526"/>
              <p:cNvSpPr>
                <a:spLocks noChangeAspect="1"/>
              </p:cNvSpPr>
              <p:nvPr/>
            </p:nvSpPr>
            <p:spPr bwMode="auto">
              <a:xfrm>
                <a:off x="6743" y="4691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7" y="0"/>
                  </a:cxn>
                  <a:cxn ang="0">
                    <a:pos x="268" y="13"/>
                  </a:cxn>
                  <a:cxn ang="0">
                    <a:pos x="0" y="0"/>
                  </a:cxn>
                </a:cxnLst>
                <a:rect l="0" t="0" r="r" b="b"/>
                <a:pathLst>
                  <a:path w="268" h="13">
                    <a:moveTo>
                      <a:pt x="0" y="0"/>
                    </a:moveTo>
                    <a:lnTo>
                      <a:pt x="267" y="0"/>
                    </a:lnTo>
                    <a:lnTo>
                      <a:pt x="26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9" name="Freeform 1527"/>
              <p:cNvSpPr>
                <a:spLocks noChangeAspect="1"/>
              </p:cNvSpPr>
              <p:nvPr/>
            </p:nvSpPr>
            <p:spPr bwMode="auto">
              <a:xfrm>
                <a:off x="7053" y="4695"/>
                <a:ext cx="89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4"/>
                  </a:cxn>
                  <a:cxn ang="0">
                    <a:pos x="269" y="14"/>
                  </a:cxn>
                  <a:cxn ang="0">
                    <a:pos x="1" y="0"/>
                  </a:cxn>
                </a:cxnLst>
                <a:rect l="0" t="0" r="r" b="b"/>
                <a:pathLst>
                  <a:path w="269" h="14">
                    <a:moveTo>
                      <a:pt x="1" y="0"/>
                    </a:moveTo>
                    <a:lnTo>
                      <a:pt x="0" y="14"/>
                    </a:lnTo>
                    <a:lnTo>
                      <a:pt x="269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0" name="Freeform 1528"/>
              <p:cNvSpPr>
                <a:spLocks noChangeAspect="1"/>
              </p:cNvSpPr>
              <p:nvPr/>
            </p:nvSpPr>
            <p:spPr bwMode="auto">
              <a:xfrm>
                <a:off x="7053" y="4695"/>
                <a:ext cx="89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4"/>
                  </a:cxn>
                  <a:cxn ang="0">
                    <a:pos x="269" y="14"/>
                  </a:cxn>
                  <a:cxn ang="0">
                    <a:pos x="1" y="0"/>
                  </a:cxn>
                </a:cxnLst>
                <a:rect l="0" t="0" r="r" b="b"/>
                <a:pathLst>
                  <a:path w="269" h="14">
                    <a:moveTo>
                      <a:pt x="1" y="0"/>
                    </a:moveTo>
                    <a:lnTo>
                      <a:pt x="0" y="14"/>
                    </a:lnTo>
                    <a:lnTo>
                      <a:pt x="269" y="14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1" name="Freeform 1529"/>
              <p:cNvSpPr>
                <a:spLocks noChangeAspect="1"/>
              </p:cNvSpPr>
              <p:nvPr/>
            </p:nvSpPr>
            <p:spPr bwMode="auto">
              <a:xfrm>
                <a:off x="7053" y="4695"/>
                <a:ext cx="8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14"/>
                  </a:cxn>
                  <a:cxn ang="0">
                    <a:pos x="0" y="0"/>
                  </a:cxn>
                </a:cxnLst>
                <a:rect l="0" t="0" r="r" b="b"/>
                <a:pathLst>
                  <a:path w="268" h="14">
                    <a:moveTo>
                      <a:pt x="0" y="0"/>
                    </a:moveTo>
                    <a:lnTo>
                      <a:pt x="268" y="0"/>
                    </a:lnTo>
                    <a:lnTo>
                      <a:pt x="268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2" name="Freeform 1530"/>
              <p:cNvSpPr>
                <a:spLocks noChangeAspect="1"/>
              </p:cNvSpPr>
              <p:nvPr/>
            </p:nvSpPr>
            <p:spPr bwMode="auto">
              <a:xfrm>
                <a:off x="7053" y="4695"/>
                <a:ext cx="8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14"/>
                  </a:cxn>
                  <a:cxn ang="0">
                    <a:pos x="0" y="0"/>
                  </a:cxn>
                </a:cxnLst>
                <a:rect l="0" t="0" r="r" b="b"/>
                <a:pathLst>
                  <a:path w="268" h="14">
                    <a:moveTo>
                      <a:pt x="0" y="0"/>
                    </a:moveTo>
                    <a:lnTo>
                      <a:pt x="268" y="0"/>
                    </a:lnTo>
                    <a:lnTo>
                      <a:pt x="268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3" name="Freeform 1531"/>
              <p:cNvSpPr>
                <a:spLocks noChangeAspect="1"/>
              </p:cNvSpPr>
              <p:nvPr/>
            </p:nvSpPr>
            <p:spPr bwMode="auto">
              <a:xfrm>
                <a:off x="6743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270" y="14"/>
                  </a:cxn>
                  <a:cxn ang="0">
                    <a:pos x="0" y="0"/>
                  </a:cxn>
                </a:cxnLst>
                <a:rect l="0" t="0" r="r" b="b"/>
                <a:pathLst>
                  <a:path w="270" h="14">
                    <a:moveTo>
                      <a:pt x="0" y="0"/>
                    </a:moveTo>
                    <a:lnTo>
                      <a:pt x="0" y="14"/>
                    </a:lnTo>
                    <a:lnTo>
                      <a:pt x="27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4" name="Freeform 1532"/>
              <p:cNvSpPr>
                <a:spLocks noChangeAspect="1"/>
              </p:cNvSpPr>
              <p:nvPr/>
            </p:nvSpPr>
            <p:spPr bwMode="auto">
              <a:xfrm>
                <a:off x="6743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270" y="14"/>
                  </a:cxn>
                  <a:cxn ang="0">
                    <a:pos x="0" y="0"/>
                  </a:cxn>
                </a:cxnLst>
                <a:rect l="0" t="0" r="r" b="b"/>
                <a:pathLst>
                  <a:path w="270" h="14">
                    <a:moveTo>
                      <a:pt x="0" y="0"/>
                    </a:moveTo>
                    <a:lnTo>
                      <a:pt x="0" y="14"/>
                    </a:lnTo>
                    <a:lnTo>
                      <a:pt x="270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5" name="Freeform 1533"/>
              <p:cNvSpPr>
                <a:spLocks noChangeAspect="1"/>
              </p:cNvSpPr>
              <p:nvPr/>
            </p:nvSpPr>
            <p:spPr bwMode="auto">
              <a:xfrm>
                <a:off x="6743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70" y="14"/>
                  </a:cxn>
                  <a:cxn ang="0">
                    <a:pos x="0" y="0"/>
                  </a:cxn>
                </a:cxnLst>
                <a:rect l="0" t="0" r="r" b="b"/>
                <a:pathLst>
                  <a:path w="270" h="14">
                    <a:moveTo>
                      <a:pt x="0" y="0"/>
                    </a:moveTo>
                    <a:lnTo>
                      <a:pt x="268" y="0"/>
                    </a:lnTo>
                    <a:lnTo>
                      <a:pt x="27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6" name="Freeform 1534"/>
              <p:cNvSpPr>
                <a:spLocks noChangeAspect="1"/>
              </p:cNvSpPr>
              <p:nvPr/>
            </p:nvSpPr>
            <p:spPr bwMode="auto">
              <a:xfrm>
                <a:off x="6743" y="4695"/>
                <a:ext cx="9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70" y="14"/>
                  </a:cxn>
                  <a:cxn ang="0">
                    <a:pos x="0" y="0"/>
                  </a:cxn>
                </a:cxnLst>
                <a:rect l="0" t="0" r="r" b="b"/>
                <a:pathLst>
                  <a:path w="270" h="14">
                    <a:moveTo>
                      <a:pt x="0" y="0"/>
                    </a:moveTo>
                    <a:lnTo>
                      <a:pt x="268" y="0"/>
                    </a:lnTo>
                    <a:lnTo>
                      <a:pt x="270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7" name="Freeform 1535"/>
              <p:cNvSpPr>
                <a:spLocks noChangeAspect="1"/>
              </p:cNvSpPr>
              <p:nvPr/>
            </p:nvSpPr>
            <p:spPr bwMode="auto">
              <a:xfrm>
                <a:off x="7053" y="4700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9" y="13"/>
                  </a:cxn>
                  <a:cxn ang="0">
                    <a:pos x="0" y="0"/>
                  </a:cxn>
                </a:cxnLst>
                <a:rect l="0" t="0" r="r" b="b"/>
                <a:pathLst>
                  <a:path w="269" h="13">
                    <a:moveTo>
                      <a:pt x="0" y="0"/>
                    </a:moveTo>
                    <a:lnTo>
                      <a:pt x="0" y="13"/>
                    </a:lnTo>
                    <a:lnTo>
                      <a:pt x="26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8" name="Freeform 1536"/>
              <p:cNvSpPr>
                <a:spLocks noChangeAspect="1"/>
              </p:cNvSpPr>
              <p:nvPr/>
            </p:nvSpPr>
            <p:spPr bwMode="auto">
              <a:xfrm>
                <a:off x="7053" y="4700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69" y="13"/>
                  </a:cxn>
                  <a:cxn ang="0">
                    <a:pos x="0" y="0"/>
                  </a:cxn>
                </a:cxnLst>
                <a:rect l="0" t="0" r="r" b="b"/>
                <a:pathLst>
                  <a:path w="269" h="13">
                    <a:moveTo>
                      <a:pt x="0" y="0"/>
                    </a:moveTo>
                    <a:lnTo>
                      <a:pt x="0" y="13"/>
                    </a:lnTo>
                    <a:lnTo>
                      <a:pt x="26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9" name="Freeform 1537"/>
              <p:cNvSpPr>
                <a:spLocks noChangeAspect="1"/>
              </p:cNvSpPr>
              <p:nvPr/>
            </p:nvSpPr>
            <p:spPr bwMode="auto">
              <a:xfrm>
                <a:off x="7053" y="4700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13"/>
                  </a:cxn>
                  <a:cxn ang="0">
                    <a:pos x="0" y="0"/>
                  </a:cxn>
                </a:cxnLst>
                <a:rect l="0" t="0" r="r" b="b"/>
                <a:pathLst>
                  <a:path w="269" h="13">
                    <a:moveTo>
                      <a:pt x="0" y="0"/>
                    </a:moveTo>
                    <a:lnTo>
                      <a:pt x="269" y="0"/>
                    </a:lnTo>
                    <a:lnTo>
                      <a:pt x="26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0" name="Freeform 1538"/>
              <p:cNvSpPr>
                <a:spLocks noChangeAspect="1"/>
              </p:cNvSpPr>
              <p:nvPr/>
            </p:nvSpPr>
            <p:spPr bwMode="auto">
              <a:xfrm>
                <a:off x="7053" y="4700"/>
                <a:ext cx="8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13"/>
                  </a:cxn>
                  <a:cxn ang="0">
                    <a:pos x="0" y="0"/>
                  </a:cxn>
                </a:cxnLst>
                <a:rect l="0" t="0" r="r" b="b"/>
                <a:pathLst>
                  <a:path w="269" h="13">
                    <a:moveTo>
                      <a:pt x="0" y="0"/>
                    </a:moveTo>
                    <a:lnTo>
                      <a:pt x="269" y="0"/>
                    </a:lnTo>
                    <a:lnTo>
                      <a:pt x="26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1" name="Freeform 1539"/>
              <p:cNvSpPr>
                <a:spLocks noChangeAspect="1"/>
              </p:cNvSpPr>
              <p:nvPr/>
            </p:nvSpPr>
            <p:spPr bwMode="auto">
              <a:xfrm>
                <a:off x="6743" y="4700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70" y="13"/>
                  </a:cxn>
                  <a:cxn ang="0">
                    <a:pos x="0" y="0"/>
                  </a:cxn>
                </a:cxnLst>
                <a:rect l="0" t="0" r="r" b="b"/>
                <a:pathLst>
                  <a:path w="270" h="13">
                    <a:moveTo>
                      <a:pt x="0" y="0"/>
                    </a:moveTo>
                    <a:lnTo>
                      <a:pt x="0" y="13"/>
                    </a:lnTo>
                    <a:lnTo>
                      <a:pt x="27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2" name="Freeform 1540"/>
              <p:cNvSpPr>
                <a:spLocks noChangeAspect="1"/>
              </p:cNvSpPr>
              <p:nvPr/>
            </p:nvSpPr>
            <p:spPr bwMode="auto">
              <a:xfrm>
                <a:off x="6743" y="4700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70" y="13"/>
                  </a:cxn>
                  <a:cxn ang="0">
                    <a:pos x="0" y="0"/>
                  </a:cxn>
                </a:cxnLst>
                <a:rect l="0" t="0" r="r" b="b"/>
                <a:pathLst>
                  <a:path w="270" h="13">
                    <a:moveTo>
                      <a:pt x="0" y="0"/>
                    </a:moveTo>
                    <a:lnTo>
                      <a:pt x="0" y="13"/>
                    </a:lnTo>
                    <a:lnTo>
                      <a:pt x="270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3" name="Freeform 1541"/>
              <p:cNvSpPr>
                <a:spLocks noChangeAspect="1"/>
              </p:cNvSpPr>
              <p:nvPr/>
            </p:nvSpPr>
            <p:spPr bwMode="auto">
              <a:xfrm>
                <a:off x="6743" y="4700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3"/>
                  </a:cxn>
                  <a:cxn ang="0">
                    <a:pos x="0" y="0"/>
                  </a:cxn>
                </a:cxnLst>
                <a:rect l="0" t="0" r="r" b="b"/>
                <a:pathLst>
                  <a:path w="270" h="13">
                    <a:moveTo>
                      <a:pt x="0" y="0"/>
                    </a:moveTo>
                    <a:lnTo>
                      <a:pt x="270" y="0"/>
                    </a:lnTo>
                    <a:lnTo>
                      <a:pt x="27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4" name="Freeform 1542"/>
              <p:cNvSpPr>
                <a:spLocks noChangeAspect="1"/>
              </p:cNvSpPr>
              <p:nvPr/>
            </p:nvSpPr>
            <p:spPr bwMode="auto">
              <a:xfrm>
                <a:off x="6743" y="4700"/>
                <a:ext cx="9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3"/>
                  </a:cxn>
                  <a:cxn ang="0">
                    <a:pos x="0" y="0"/>
                  </a:cxn>
                </a:cxnLst>
                <a:rect l="0" t="0" r="r" b="b"/>
                <a:pathLst>
                  <a:path w="270" h="13">
                    <a:moveTo>
                      <a:pt x="0" y="0"/>
                    </a:moveTo>
                    <a:lnTo>
                      <a:pt x="270" y="0"/>
                    </a:lnTo>
                    <a:lnTo>
                      <a:pt x="270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5" name="Freeform 1543"/>
              <p:cNvSpPr>
                <a:spLocks noChangeAspect="1"/>
              </p:cNvSpPr>
              <p:nvPr/>
            </p:nvSpPr>
            <p:spPr bwMode="auto">
              <a:xfrm>
                <a:off x="6743" y="4704"/>
                <a:ext cx="399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9"/>
                  </a:cxn>
                  <a:cxn ang="0">
                    <a:pos x="1197" y="479"/>
                  </a:cxn>
                  <a:cxn ang="0">
                    <a:pos x="0" y="0"/>
                  </a:cxn>
                </a:cxnLst>
                <a:rect l="0" t="0" r="r" b="b"/>
                <a:pathLst>
                  <a:path w="1197" h="479">
                    <a:moveTo>
                      <a:pt x="0" y="0"/>
                    </a:moveTo>
                    <a:lnTo>
                      <a:pt x="0" y="479"/>
                    </a:lnTo>
                    <a:lnTo>
                      <a:pt x="1197" y="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6" name="Freeform 1544"/>
              <p:cNvSpPr>
                <a:spLocks noChangeAspect="1"/>
              </p:cNvSpPr>
              <p:nvPr/>
            </p:nvSpPr>
            <p:spPr bwMode="auto">
              <a:xfrm>
                <a:off x="6743" y="4704"/>
                <a:ext cx="399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9"/>
                  </a:cxn>
                  <a:cxn ang="0">
                    <a:pos x="1197" y="479"/>
                  </a:cxn>
                  <a:cxn ang="0">
                    <a:pos x="0" y="0"/>
                  </a:cxn>
                </a:cxnLst>
                <a:rect l="0" t="0" r="r" b="b"/>
                <a:pathLst>
                  <a:path w="1197" h="479">
                    <a:moveTo>
                      <a:pt x="0" y="0"/>
                    </a:moveTo>
                    <a:lnTo>
                      <a:pt x="0" y="479"/>
                    </a:lnTo>
                    <a:lnTo>
                      <a:pt x="1197" y="4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7" name="Freeform 1545"/>
              <p:cNvSpPr>
                <a:spLocks noChangeAspect="1"/>
              </p:cNvSpPr>
              <p:nvPr/>
            </p:nvSpPr>
            <p:spPr bwMode="auto">
              <a:xfrm>
                <a:off x="6743" y="4704"/>
                <a:ext cx="399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7" y="0"/>
                  </a:cxn>
                  <a:cxn ang="0">
                    <a:pos x="1197" y="479"/>
                  </a:cxn>
                  <a:cxn ang="0">
                    <a:pos x="0" y="0"/>
                  </a:cxn>
                </a:cxnLst>
                <a:rect l="0" t="0" r="r" b="b"/>
                <a:pathLst>
                  <a:path w="1197" h="479">
                    <a:moveTo>
                      <a:pt x="0" y="0"/>
                    </a:moveTo>
                    <a:lnTo>
                      <a:pt x="1197" y="0"/>
                    </a:lnTo>
                    <a:lnTo>
                      <a:pt x="1197" y="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8" name="Freeform 1546"/>
              <p:cNvSpPr>
                <a:spLocks noChangeAspect="1"/>
              </p:cNvSpPr>
              <p:nvPr/>
            </p:nvSpPr>
            <p:spPr bwMode="auto">
              <a:xfrm>
                <a:off x="6743" y="4704"/>
                <a:ext cx="399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7" y="0"/>
                  </a:cxn>
                  <a:cxn ang="0">
                    <a:pos x="1197" y="479"/>
                  </a:cxn>
                  <a:cxn ang="0">
                    <a:pos x="0" y="0"/>
                  </a:cxn>
                </a:cxnLst>
                <a:rect l="0" t="0" r="r" b="b"/>
                <a:pathLst>
                  <a:path w="1197" h="479">
                    <a:moveTo>
                      <a:pt x="0" y="0"/>
                    </a:moveTo>
                    <a:lnTo>
                      <a:pt x="1197" y="0"/>
                    </a:lnTo>
                    <a:lnTo>
                      <a:pt x="1197" y="4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9" name="Line 1547"/>
              <p:cNvSpPr>
                <a:spLocks noChangeAspect="1" noChangeShapeType="1"/>
              </p:cNvSpPr>
              <p:nvPr/>
            </p:nvSpPr>
            <p:spPr bwMode="auto">
              <a:xfrm>
                <a:off x="6778" y="451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0" name="Line 1548"/>
              <p:cNvSpPr>
                <a:spLocks noChangeAspect="1" noChangeShapeType="1"/>
              </p:cNvSpPr>
              <p:nvPr/>
            </p:nvSpPr>
            <p:spPr bwMode="auto">
              <a:xfrm>
                <a:off x="6838" y="451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1" name="Line 1549"/>
              <p:cNvSpPr>
                <a:spLocks noChangeAspect="1" noChangeShapeType="1"/>
              </p:cNvSpPr>
              <p:nvPr/>
            </p:nvSpPr>
            <p:spPr bwMode="auto">
              <a:xfrm>
                <a:off x="6898" y="451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2" name="Line 1550"/>
              <p:cNvSpPr>
                <a:spLocks noChangeAspect="1" noChangeShapeType="1"/>
              </p:cNvSpPr>
              <p:nvPr/>
            </p:nvSpPr>
            <p:spPr bwMode="auto">
              <a:xfrm>
                <a:off x="6958" y="451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3" name="Line 1551"/>
              <p:cNvSpPr>
                <a:spLocks noChangeAspect="1" noChangeShapeType="1"/>
              </p:cNvSpPr>
              <p:nvPr/>
            </p:nvSpPr>
            <p:spPr bwMode="auto">
              <a:xfrm>
                <a:off x="7018" y="451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4" name="Line 1552"/>
              <p:cNvSpPr>
                <a:spLocks noChangeAspect="1" noChangeShapeType="1"/>
              </p:cNvSpPr>
              <p:nvPr/>
            </p:nvSpPr>
            <p:spPr bwMode="auto">
              <a:xfrm>
                <a:off x="7077" y="4515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5" name="Line 1553"/>
              <p:cNvSpPr>
                <a:spLocks noChangeAspect="1" noChangeShapeType="1"/>
              </p:cNvSpPr>
              <p:nvPr/>
            </p:nvSpPr>
            <p:spPr bwMode="auto">
              <a:xfrm>
                <a:off x="6809" y="4533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6" name="Line 1554"/>
              <p:cNvSpPr>
                <a:spLocks noChangeAspect="1" noChangeShapeType="1"/>
              </p:cNvSpPr>
              <p:nvPr/>
            </p:nvSpPr>
            <p:spPr bwMode="auto">
              <a:xfrm>
                <a:off x="6868" y="453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7" name="Line 1555"/>
              <p:cNvSpPr>
                <a:spLocks noChangeAspect="1" noChangeShapeType="1"/>
              </p:cNvSpPr>
              <p:nvPr/>
            </p:nvSpPr>
            <p:spPr bwMode="auto">
              <a:xfrm>
                <a:off x="6928" y="453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8" name="Line 1556"/>
              <p:cNvSpPr>
                <a:spLocks noChangeAspect="1" noChangeShapeType="1"/>
              </p:cNvSpPr>
              <p:nvPr/>
            </p:nvSpPr>
            <p:spPr bwMode="auto">
              <a:xfrm>
                <a:off x="6988" y="453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9" name="Line 1557"/>
              <p:cNvSpPr>
                <a:spLocks noChangeAspect="1" noChangeShapeType="1"/>
              </p:cNvSpPr>
              <p:nvPr/>
            </p:nvSpPr>
            <p:spPr bwMode="auto">
              <a:xfrm>
                <a:off x="7048" y="453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0" name="Line 1558"/>
              <p:cNvSpPr>
                <a:spLocks noChangeAspect="1" noChangeShapeType="1"/>
              </p:cNvSpPr>
              <p:nvPr/>
            </p:nvSpPr>
            <p:spPr bwMode="auto">
              <a:xfrm>
                <a:off x="7107" y="4533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1" name="Line 1559"/>
              <p:cNvSpPr>
                <a:spLocks noChangeAspect="1" noChangeShapeType="1"/>
              </p:cNvSpPr>
              <p:nvPr/>
            </p:nvSpPr>
            <p:spPr bwMode="auto">
              <a:xfrm>
                <a:off x="6778" y="4550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2" name="Line 1560"/>
              <p:cNvSpPr>
                <a:spLocks noChangeAspect="1" noChangeShapeType="1"/>
              </p:cNvSpPr>
              <p:nvPr/>
            </p:nvSpPr>
            <p:spPr bwMode="auto">
              <a:xfrm>
                <a:off x="6838" y="4550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3" name="Line 1561"/>
              <p:cNvSpPr>
                <a:spLocks noChangeAspect="1" noChangeShapeType="1"/>
              </p:cNvSpPr>
              <p:nvPr/>
            </p:nvSpPr>
            <p:spPr bwMode="auto">
              <a:xfrm>
                <a:off x="6898" y="4550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4" name="Line 1562"/>
              <p:cNvSpPr>
                <a:spLocks noChangeAspect="1" noChangeShapeType="1"/>
              </p:cNvSpPr>
              <p:nvPr/>
            </p:nvSpPr>
            <p:spPr bwMode="auto">
              <a:xfrm>
                <a:off x="6958" y="4550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5" name="Line 1563"/>
              <p:cNvSpPr>
                <a:spLocks noChangeAspect="1" noChangeShapeType="1"/>
              </p:cNvSpPr>
              <p:nvPr/>
            </p:nvSpPr>
            <p:spPr bwMode="auto">
              <a:xfrm>
                <a:off x="7018" y="4550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6" name="Line 1564"/>
              <p:cNvSpPr>
                <a:spLocks noChangeAspect="1" noChangeShapeType="1"/>
              </p:cNvSpPr>
              <p:nvPr/>
            </p:nvSpPr>
            <p:spPr bwMode="auto">
              <a:xfrm>
                <a:off x="7077" y="4550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7" name="Line 1565"/>
              <p:cNvSpPr>
                <a:spLocks noChangeAspect="1" noChangeShapeType="1"/>
              </p:cNvSpPr>
              <p:nvPr/>
            </p:nvSpPr>
            <p:spPr bwMode="auto">
              <a:xfrm>
                <a:off x="6809" y="4567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8" name="Line 1566"/>
              <p:cNvSpPr>
                <a:spLocks noChangeAspect="1" noChangeShapeType="1"/>
              </p:cNvSpPr>
              <p:nvPr/>
            </p:nvSpPr>
            <p:spPr bwMode="auto">
              <a:xfrm>
                <a:off x="6868" y="4567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9" name="Line 1567"/>
              <p:cNvSpPr>
                <a:spLocks noChangeAspect="1" noChangeShapeType="1"/>
              </p:cNvSpPr>
              <p:nvPr/>
            </p:nvSpPr>
            <p:spPr bwMode="auto">
              <a:xfrm>
                <a:off x="6928" y="4567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0" name="Line 1568"/>
              <p:cNvSpPr>
                <a:spLocks noChangeAspect="1" noChangeShapeType="1"/>
              </p:cNvSpPr>
              <p:nvPr/>
            </p:nvSpPr>
            <p:spPr bwMode="auto">
              <a:xfrm>
                <a:off x="6988" y="4567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1" name="Line 1569"/>
              <p:cNvSpPr>
                <a:spLocks noChangeAspect="1" noChangeShapeType="1"/>
              </p:cNvSpPr>
              <p:nvPr/>
            </p:nvSpPr>
            <p:spPr bwMode="auto">
              <a:xfrm>
                <a:off x="7048" y="4567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2" name="Line 1570"/>
              <p:cNvSpPr>
                <a:spLocks noChangeAspect="1" noChangeShapeType="1"/>
              </p:cNvSpPr>
              <p:nvPr/>
            </p:nvSpPr>
            <p:spPr bwMode="auto">
              <a:xfrm>
                <a:off x="7107" y="4567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3" name="Line 1571"/>
              <p:cNvSpPr>
                <a:spLocks noChangeAspect="1" noChangeShapeType="1"/>
              </p:cNvSpPr>
              <p:nvPr/>
            </p:nvSpPr>
            <p:spPr bwMode="auto">
              <a:xfrm>
                <a:off x="6778" y="4584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4" name="Line 1572"/>
              <p:cNvSpPr>
                <a:spLocks noChangeAspect="1" noChangeShapeType="1"/>
              </p:cNvSpPr>
              <p:nvPr/>
            </p:nvSpPr>
            <p:spPr bwMode="auto">
              <a:xfrm>
                <a:off x="6838" y="4584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5" name="Line 1573"/>
              <p:cNvSpPr>
                <a:spLocks noChangeAspect="1" noChangeShapeType="1"/>
              </p:cNvSpPr>
              <p:nvPr/>
            </p:nvSpPr>
            <p:spPr bwMode="auto">
              <a:xfrm>
                <a:off x="6898" y="4584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6" name="Line 1574"/>
              <p:cNvSpPr>
                <a:spLocks noChangeAspect="1" noChangeShapeType="1"/>
              </p:cNvSpPr>
              <p:nvPr/>
            </p:nvSpPr>
            <p:spPr bwMode="auto">
              <a:xfrm>
                <a:off x="6958" y="4584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7" name="Line 1575"/>
              <p:cNvSpPr>
                <a:spLocks noChangeAspect="1" noChangeShapeType="1"/>
              </p:cNvSpPr>
              <p:nvPr/>
            </p:nvSpPr>
            <p:spPr bwMode="auto">
              <a:xfrm>
                <a:off x="7018" y="4584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8" name="Line 1576"/>
              <p:cNvSpPr>
                <a:spLocks noChangeAspect="1" noChangeShapeType="1"/>
              </p:cNvSpPr>
              <p:nvPr/>
            </p:nvSpPr>
            <p:spPr bwMode="auto">
              <a:xfrm>
                <a:off x="7077" y="4584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9" name="Line 1577"/>
              <p:cNvSpPr>
                <a:spLocks noChangeAspect="1" noChangeShapeType="1"/>
              </p:cNvSpPr>
              <p:nvPr/>
            </p:nvSpPr>
            <p:spPr bwMode="auto">
              <a:xfrm>
                <a:off x="6809" y="4602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0" name="Line 1578"/>
              <p:cNvSpPr>
                <a:spLocks noChangeAspect="1" noChangeShapeType="1"/>
              </p:cNvSpPr>
              <p:nvPr/>
            </p:nvSpPr>
            <p:spPr bwMode="auto">
              <a:xfrm>
                <a:off x="6868" y="460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1" name="Line 1579"/>
              <p:cNvSpPr>
                <a:spLocks noChangeAspect="1" noChangeShapeType="1"/>
              </p:cNvSpPr>
              <p:nvPr/>
            </p:nvSpPr>
            <p:spPr bwMode="auto">
              <a:xfrm>
                <a:off x="6928" y="460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2" name="Line 1580"/>
              <p:cNvSpPr>
                <a:spLocks noChangeAspect="1" noChangeShapeType="1"/>
              </p:cNvSpPr>
              <p:nvPr/>
            </p:nvSpPr>
            <p:spPr bwMode="auto">
              <a:xfrm>
                <a:off x="6988" y="460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3" name="Line 1581"/>
              <p:cNvSpPr>
                <a:spLocks noChangeAspect="1" noChangeShapeType="1"/>
              </p:cNvSpPr>
              <p:nvPr/>
            </p:nvSpPr>
            <p:spPr bwMode="auto">
              <a:xfrm>
                <a:off x="7048" y="460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4" name="Line 1582"/>
              <p:cNvSpPr>
                <a:spLocks noChangeAspect="1" noChangeShapeType="1"/>
              </p:cNvSpPr>
              <p:nvPr/>
            </p:nvSpPr>
            <p:spPr bwMode="auto">
              <a:xfrm>
                <a:off x="7107" y="4602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5" name="Line 1583"/>
              <p:cNvSpPr>
                <a:spLocks noChangeAspect="1" noChangeShapeType="1"/>
              </p:cNvSpPr>
              <p:nvPr/>
            </p:nvSpPr>
            <p:spPr bwMode="auto">
              <a:xfrm>
                <a:off x="6838" y="461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6" name="Line 1584"/>
              <p:cNvSpPr>
                <a:spLocks noChangeAspect="1" noChangeShapeType="1"/>
              </p:cNvSpPr>
              <p:nvPr/>
            </p:nvSpPr>
            <p:spPr bwMode="auto">
              <a:xfrm>
                <a:off x="6898" y="461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7" name="Line 1585"/>
              <p:cNvSpPr>
                <a:spLocks noChangeAspect="1" noChangeShapeType="1"/>
              </p:cNvSpPr>
              <p:nvPr/>
            </p:nvSpPr>
            <p:spPr bwMode="auto">
              <a:xfrm>
                <a:off x="6958" y="461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8" name="Line 1586"/>
              <p:cNvSpPr>
                <a:spLocks noChangeAspect="1" noChangeShapeType="1"/>
              </p:cNvSpPr>
              <p:nvPr/>
            </p:nvSpPr>
            <p:spPr bwMode="auto">
              <a:xfrm>
                <a:off x="7018" y="461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9" name="Line 1587"/>
              <p:cNvSpPr>
                <a:spLocks noChangeAspect="1" noChangeShapeType="1"/>
              </p:cNvSpPr>
              <p:nvPr/>
            </p:nvSpPr>
            <p:spPr bwMode="auto">
              <a:xfrm>
                <a:off x="7077" y="461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0" name="Line 1588"/>
              <p:cNvSpPr>
                <a:spLocks noChangeAspect="1" noChangeShapeType="1"/>
              </p:cNvSpPr>
              <p:nvPr/>
            </p:nvSpPr>
            <p:spPr bwMode="auto">
              <a:xfrm>
                <a:off x="6826" y="463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1" name="Line 1589"/>
              <p:cNvSpPr>
                <a:spLocks noChangeAspect="1" noChangeShapeType="1"/>
              </p:cNvSpPr>
              <p:nvPr/>
            </p:nvSpPr>
            <p:spPr bwMode="auto">
              <a:xfrm>
                <a:off x="6868" y="463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2" name="Line 1590"/>
              <p:cNvSpPr>
                <a:spLocks noChangeAspect="1" noChangeShapeType="1"/>
              </p:cNvSpPr>
              <p:nvPr/>
            </p:nvSpPr>
            <p:spPr bwMode="auto">
              <a:xfrm>
                <a:off x="6928" y="463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3" name="Line 1591"/>
              <p:cNvSpPr>
                <a:spLocks noChangeAspect="1" noChangeShapeType="1"/>
              </p:cNvSpPr>
              <p:nvPr/>
            </p:nvSpPr>
            <p:spPr bwMode="auto">
              <a:xfrm>
                <a:off x="6988" y="463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4" name="Line 1592"/>
              <p:cNvSpPr>
                <a:spLocks noChangeAspect="1" noChangeShapeType="1"/>
              </p:cNvSpPr>
              <p:nvPr/>
            </p:nvSpPr>
            <p:spPr bwMode="auto">
              <a:xfrm>
                <a:off x="7048" y="4636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5" name="Line 1593"/>
              <p:cNvSpPr>
                <a:spLocks noChangeAspect="1" noChangeShapeType="1"/>
              </p:cNvSpPr>
              <p:nvPr/>
            </p:nvSpPr>
            <p:spPr bwMode="auto">
              <a:xfrm>
                <a:off x="6839" y="4653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6" name="Line 1594"/>
              <p:cNvSpPr>
                <a:spLocks noChangeAspect="1" noChangeShapeType="1"/>
              </p:cNvSpPr>
              <p:nvPr/>
            </p:nvSpPr>
            <p:spPr bwMode="auto">
              <a:xfrm>
                <a:off x="6898" y="465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7" name="Line 1595"/>
              <p:cNvSpPr>
                <a:spLocks noChangeAspect="1" noChangeShapeType="1"/>
              </p:cNvSpPr>
              <p:nvPr/>
            </p:nvSpPr>
            <p:spPr bwMode="auto">
              <a:xfrm>
                <a:off x="6958" y="465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8" name="Line 1596"/>
              <p:cNvSpPr>
                <a:spLocks noChangeAspect="1" noChangeShapeType="1"/>
              </p:cNvSpPr>
              <p:nvPr/>
            </p:nvSpPr>
            <p:spPr bwMode="auto">
              <a:xfrm>
                <a:off x="7018" y="465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9" name="Line 1597"/>
              <p:cNvSpPr>
                <a:spLocks noChangeAspect="1" noChangeShapeType="1"/>
              </p:cNvSpPr>
              <p:nvPr/>
            </p:nvSpPr>
            <p:spPr bwMode="auto">
              <a:xfrm>
                <a:off x="6868" y="467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0" name="Line 1598"/>
              <p:cNvSpPr>
                <a:spLocks noChangeAspect="1" noChangeShapeType="1"/>
              </p:cNvSpPr>
              <p:nvPr/>
            </p:nvSpPr>
            <p:spPr bwMode="auto">
              <a:xfrm>
                <a:off x="6928" y="467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1" name="Line 1599"/>
              <p:cNvSpPr>
                <a:spLocks noChangeAspect="1" noChangeShapeType="1"/>
              </p:cNvSpPr>
              <p:nvPr/>
            </p:nvSpPr>
            <p:spPr bwMode="auto">
              <a:xfrm>
                <a:off x="6988" y="467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2" name="Line 16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774" y="4576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3" name="Line 16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28" y="4636"/>
                <a:ext cx="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4" name="Line 16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798" y="4584"/>
                <a:ext cx="1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5" name="Line 16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774" y="4541"/>
                <a:ext cx="4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6" name="Line 16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58" y="465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7" name="Line 16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28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8" name="Line 16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798" y="4550"/>
                <a:ext cx="11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9" name="Line 16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774" y="4507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0" name="Line 16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88" y="4671"/>
                <a:ext cx="8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1" name="Line 16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58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2" name="Line 16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28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83" name="Group 1611"/>
            <p:cNvGrpSpPr>
              <a:grpSpLocks noChangeAspect="1"/>
            </p:cNvGrpSpPr>
            <p:nvPr/>
          </p:nvGrpSpPr>
          <p:grpSpPr bwMode="auto">
            <a:xfrm>
              <a:off x="6287" y="3991"/>
              <a:ext cx="1536" cy="1282"/>
              <a:chOff x="6287" y="3991"/>
              <a:chExt cx="1536" cy="1282"/>
            </a:xfrm>
          </p:grpSpPr>
          <p:sp>
            <p:nvSpPr>
              <p:cNvPr id="4684" name="Line 16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798" y="4515"/>
                <a:ext cx="1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5" name="Line 16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88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6" name="Line 16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58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7" name="Line 16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28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8" name="Line 16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18" y="465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9" name="Line 16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88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0" name="Line 16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58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1" name="Line 16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32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2" name="Line 16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48" y="4671"/>
                <a:ext cx="8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3" name="Line 16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18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4" name="Line 16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88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5" name="Line 16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58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6" name="Line 16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48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7" name="Line 16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18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8" name="Line 16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88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9" name="Line 16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78" y="465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0" name="Line 16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48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1" name="Line 16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18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2" name="Line 16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92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3" name="Line 16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8" y="4671"/>
                <a:ext cx="8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4" name="Line 16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78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5" name="Line 16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48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6" name="Line 16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18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7" name="Line 16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8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8" name="Line 16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78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9" name="Line 16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48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0" name="Line 16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38" y="4653"/>
                <a:ext cx="4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1" name="Line 16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8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2" name="Line 16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78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3" name="Line 16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52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4" name="Line 16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38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5" name="Line 16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8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6" name="Line 16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78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7" name="Line 16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38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8" name="Line 16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8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9" name="Line 16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68" y="4602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0" name="Line 16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38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1" name="Line 164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12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2" name="Line 16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68" y="4567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3" name="Line 16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38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4" name="Line 16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98" y="4584"/>
                <a:ext cx="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5" name="Line 16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68" y="4533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6" name="Line 16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98" y="4550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7" name="Line 16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72" y="4505"/>
                <a:ext cx="5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8" name="Line 16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98" y="4515"/>
                <a:ext cx="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9" name="Line 1657"/>
              <p:cNvSpPr>
                <a:spLocks noChangeAspect="1" noChangeShapeType="1"/>
              </p:cNvSpPr>
              <p:nvPr/>
            </p:nvSpPr>
            <p:spPr bwMode="auto">
              <a:xfrm flipV="1">
                <a:off x="6774" y="4515"/>
                <a:ext cx="4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0" name="Line 1658"/>
              <p:cNvSpPr>
                <a:spLocks noChangeAspect="1" noChangeShapeType="1"/>
              </p:cNvSpPr>
              <p:nvPr/>
            </p:nvSpPr>
            <p:spPr bwMode="auto">
              <a:xfrm flipV="1">
                <a:off x="6774" y="4550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1" name="Line 1659"/>
              <p:cNvSpPr>
                <a:spLocks noChangeAspect="1" noChangeShapeType="1"/>
              </p:cNvSpPr>
              <p:nvPr/>
            </p:nvSpPr>
            <p:spPr bwMode="auto">
              <a:xfrm flipV="1">
                <a:off x="6798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2" name="Line 1660"/>
              <p:cNvSpPr>
                <a:spLocks noChangeAspect="1" noChangeShapeType="1"/>
              </p:cNvSpPr>
              <p:nvPr/>
            </p:nvSpPr>
            <p:spPr bwMode="auto">
              <a:xfrm flipV="1">
                <a:off x="6774" y="4584"/>
                <a:ext cx="4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3" name="Line 1661"/>
              <p:cNvSpPr>
                <a:spLocks noChangeAspect="1" noChangeShapeType="1"/>
              </p:cNvSpPr>
              <p:nvPr/>
            </p:nvSpPr>
            <p:spPr bwMode="auto">
              <a:xfrm flipV="1">
                <a:off x="6798" y="4533"/>
                <a:ext cx="11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4" name="Line 1662"/>
              <p:cNvSpPr>
                <a:spLocks noChangeAspect="1" noChangeShapeType="1"/>
              </p:cNvSpPr>
              <p:nvPr/>
            </p:nvSpPr>
            <p:spPr bwMode="auto">
              <a:xfrm flipV="1">
                <a:off x="6798" y="4567"/>
                <a:ext cx="11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5" name="Line 1663"/>
              <p:cNvSpPr>
                <a:spLocks noChangeAspect="1" noChangeShapeType="1"/>
              </p:cNvSpPr>
              <p:nvPr/>
            </p:nvSpPr>
            <p:spPr bwMode="auto">
              <a:xfrm flipV="1">
                <a:off x="6828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6" name="Line 1664"/>
              <p:cNvSpPr>
                <a:spLocks noChangeAspect="1" noChangeShapeType="1"/>
              </p:cNvSpPr>
              <p:nvPr/>
            </p:nvSpPr>
            <p:spPr bwMode="auto">
              <a:xfrm flipV="1">
                <a:off x="6800" y="4602"/>
                <a:ext cx="9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7" name="Line 1665"/>
              <p:cNvSpPr>
                <a:spLocks noChangeAspect="1" noChangeShapeType="1"/>
              </p:cNvSpPr>
              <p:nvPr/>
            </p:nvSpPr>
            <p:spPr bwMode="auto">
              <a:xfrm flipV="1">
                <a:off x="6828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8" name="Line 1666"/>
              <p:cNvSpPr>
                <a:spLocks noChangeAspect="1" noChangeShapeType="1"/>
              </p:cNvSpPr>
              <p:nvPr/>
            </p:nvSpPr>
            <p:spPr bwMode="auto">
              <a:xfrm flipV="1">
                <a:off x="6858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9" name="Line 1667"/>
              <p:cNvSpPr>
                <a:spLocks noChangeAspect="1" noChangeShapeType="1"/>
              </p:cNvSpPr>
              <p:nvPr/>
            </p:nvSpPr>
            <p:spPr bwMode="auto">
              <a:xfrm flipV="1">
                <a:off x="6828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0" name="Line 1668"/>
              <p:cNvSpPr>
                <a:spLocks noChangeAspect="1" noChangeShapeType="1"/>
              </p:cNvSpPr>
              <p:nvPr/>
            </p:nvSpPr>
            <p:spPr bwMode="auto">
              <a:xfrm flipV="1">
                <a:off x="6858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1" name="Line 1669"/>
              <p:cNvSpPr>
                <a:spLocks noChangeAspect="1" noChangeShapeType="1"/>
              </p:cNvSpPr>
              <p:nvPr/>
            </p:nvSpPr>
            <p:spPr bwMode="auto">
              <a:xfrm flipV="1">
                <a:off x="6828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2" name="Line 1670"/>
              <p:cNvSpPr>
                <a:spLocks noChangeAspect="1" noChangeShapeType="1"/>
              </p:cNvSpPr>
              <p:nvPr/>
            </p:nvSpPr>
            <p:spPr bwMode="auto">
              <a:xfrm flipV="1">
                <a:off x="6858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3" name="Line 1671"/>
              <p:cNvSpPr>
                <a:spLocks noChangeAspect="1" noChangeShapeType="1"/>
              </p:cNvSpPr>
              <p:nvPr/>
            </p:nvSpPr>
            <p:spPr bwMode="auto">
              <a:xfrm flipV="1">
                <a:off x="6888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4" name="Line 1672"/>
              <p:cNvSpPr>
                <a:spLocks noChangeAspect="1" noChangeShapeType="1"/>
              </p:cNvSpPr>
              <p:nvPr/>
            </p:nvSpPr>
            <p:spPr bwMode="auto">
              <a:xfrm flipV="1">
                <a:off x="6858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5" name="Line 1673"/>
              <p:cNvSpPr>
                <a:spLocks noChangeAspect="1" noChangeShapeType="1"/>
              </p:cNvSpPr>
              <p:nvPr/>
            </p:nvSpPr>
            <p:spPr bwMode="auto">
              <a:xfrm flipV="1">
                <a:off x="6888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6" name="Line 1674"/>
              <p:cNvSpPr>
                <a:spLocks noChangeAspect="1" noChangeShapeType="1"/>
              </p:cNvSpPr>
              <p:nvPr/>
            </p:nvSpPr>
            <p:spPr bwMode="auto">
              <a:xfrm flipV="1">
                <a:off x="6918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7" name="Line 1675"/>
              <p:cNvSpPr>
                <a:spLocks noChangeAspect="1" noChangeShapeType="1"/>
              </p:cNvSpPr>
              <p:nvPr/>
            </p:nvSpPr>
            <p:spPr bwMode="auto">
              <a:xfrm flipV="1">
                <a:off x="6858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8" name="Line 1676"/>
              <p:cNvSpPr>
                <a:spLocks noChangeAspect="1" noChangeShapeType="1"/>
              </p:cNvSpPr>
              <p:nvPr/>
            </p:nvSpPr>
            <p:spPr bwMode="auto">
              <a:xfrm flipV="1">
                <a:off x="6888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9" name="Line 1677"/>
              <p:cNvSpPr>
                <a:spLocks noChangeAspect="1" noChangeShapeType="1"/>
              </p:cNvSpPr>
              <p:nvPr/>
            </p:nvSpPr>
            <p:spPr bwMode="auto">
              <a:xfrm flipV="1">
                <a:off x="6918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0" name="Line 1678"/>
              <p:cNvSpPr>
                <a:spLocks noChangeAspect="1" noChangeShapeType="1"/>
              </p:cNvSpPr>
              <p:nvPr/>
            </p:nvSpPr>
            <p:spPr bwMode="auto">
              <a:xfrm flipV="1">
                <a:off x="6860" y="4671"/>
                <a:ext cx="8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1" name="Line 1679"/>
              <p:cNvSpPr>
                <a:spLocks noChangeAspect="1" noChangeShapeType="1"/>
              </p:cNvSpPr>
              <p:nvPr/>
            </p:nvSpPr>
            <p:spPr bwMode="auto">
              <a:xfrm flipV="1">
                <a:off x="6888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2" name="Line 1680"/>
              <p:cNvSpPr>
                <a:spLocks noChangeAspect="1" noChangeShapeType="1"/>
              </p:cNvSpPr>
              <p:nvPr/>
            </p:nvSpPr>
            <p:spPr bwMode="auto">
              <a:xfrm flipV="1">
                <a:off x="6918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3" name="Line 1681"/>
              <p:cNvSpPr>
                <a:spLocks noChangeAspect="1" noChangeShapeType="1"/>
              </p:cNvSpPr>
              <p:nvPr/>
            </p:nvSpPr>
            <p:spPr bwMode="auto">
              <a:xfrm flipV="1">
                <a:off x="6948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4" name="Line 1682"/>
              <p:cNvSpPr>
                <a:spLocks noChangeAspect="1" noChangeShapeType="1"/>
              </p:cNvSpPr>
              <p:nvPr/>
            </p:nvSpPr>
            <p:spPr bwMode="auto">
              <a:xfrm flipV="1">
                <a:off x="6888" y="465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5" name="Line 1683"/>
              <p:cNvSpPr>
                <a:spLocks noChangeAspect="1" noChangeShapeType="1"/>
              </p:cNvSpPr>
              <p:nvPr/>
            </p:nvSpPr>
            <p:spPr bwMode="auto">
              <a:xfrm flipV="1">
                <a:off x="6918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6" name="Line 1684"/>
              <p:cNvSpPr>
                <a:spLocks noChangeAspect="1" noChangeShapeType="1"/>
              </p:cNvSpPr>
              <p:nvPr/>
            </p:nvSpPr>
            <p:spPr bwMode="auto">
              <a:xfrm flipV="1">
                <a:off x="6948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7" name="Line 1685"/>
              <p:cNvSpPr>
                <a:spLocks noChangeAspect="1" noChangeShapeType="1"/>
              </p:cNvSpPr>
              <p:nvPr/>
            </p:nvSpPr>
            <p:spPr bwMode="auto">
              <a:xfrm flipV="1">
                <a:off x="6978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8" name="Line 1686"/>
              <p:cNvSpPr>
                <a:spLocks noChangeAspect="1" noChangeShapeType="1"/>
              </p:cNvSpPr>
              <p:nvPr/>
            </p:nvSpPr>
            <p:spPr bwMode="auto">
              <a:xfrm flipV="1">
                <a:off x="6918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9" name="Line 1687"/>
              <p:cNvSpPr>
                <a:spLocks noChangeAspect="1" noChangeShapeType="1"/>
              </p:cNvSpPr>
              <p:nvPr/>
            </p:nvSpPr>
            <p:spPr bwMode="auto">
              <a:xfrm flipV="1">
                <a:off x="6948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0" name="Line 1688"/>
              <p:cNvSpPr>
                <a:spLocks noChangeAspect="1" noChangeShapeType="1"/>
              </p:cNvSpPr>
              <p:nvPr/>
            </p:nvSpPr>
            <p:spPr bwMode="auto">
              <a:xfrm flipV="1">
                <a:off x="6978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1" name="Line 1689"/>
              <p:cNvSpPr>
                <a:spLocks noChangeAspect="1" noChangeShapeType="1"/>
              </p:cNvSpPr>
              <p:nvPr/>
            </p:nvSpPr>
            <p:spPr bwMode="auto">
              <a:xfrm flipV="1">
                <a:off x="6920" y="4671"/>
                <a:ext cx="8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2" name="Line 1690"/>
              <p:cNvSpPr>
                <a:spLocks noChangeAspect="1" noChangeShapeType="1"/>
              </p:cNvSpPr>
              <p:nvPr/>
            </p:nvSpPr>
            <p:spPr bwMode="auto">
              <a:xfrm flipV="1">
                <a:off x="6948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3" name="Line 1691"/>
              <p:cNvSpPr>
                <a:spLocks noChangeAspect="1" noChangeShapeType="1"/>
              </p:cNvSpPr>
              <p:nvPr/>
            </p:nvSpPr>
            <p:spPr bwMode="auto">
              <a:xfrm flipV="1">
                <a:off x="6978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4" name="Line 1692"/>
              <p:cNvSpPr>
                <a:spLocks noChangeAspect="1" noChangeShapeType="1"/>
              </p:cNvSpPr>
              <p:nvPr/>
            </p:nvSpPr>
            <p:spPr bwMode="auto">
              <a:xfrm flipV="1">
                <a:off x="7008" y="4515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5" name="Line 1693"/>
              <p:cNvSpPr>
                <a:spLocks noChangeAspect="1" noChangeShapeType="1"/>
              </p:cNvSpPr>
              <p:nvPr/>
            </p:nvSpPr>
            <p:spPr bwMode="auto">
              <a:xfrm flipV="1">
                <a:off x="6948" y="465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6" name="Line 1694"/>
              <p:cNvSpPr>
                <a:spLocks noChangeAspect="1" noChangeShapeType="1"/>
              </p:cNvSpPr>
              <p:nvPr/>
            </p:nvSpPr>
            <p:spPr bwMode="auto">
              <a:xfrm flipV="1">
                <a:off x="6978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7" name="Line 1695"/>
              <p:cNvSpPr>
                <a:spLocks noChangeAspect="1" noChangeShapeType="1"/>
              </p:cNvSpPr>
              <p:nvPr/>
            </p:nvSpPr>
            <p:spPr bwMode="auto">
              <a:xfrm flipV="1">
                <a:off x="7008" y="4550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8" name="Line 1696"/>
              <p:cNvSpPr>
                <a:spLocks noChangeAspect="1" noChangeShapeType="1"/>
              </p:cNvSpPr>
              <p:nvPr/>
            </p:nvSpPr>
            <p:spPr bwMode="auto">
              <a:xfrm flipV="1">
                <a:off x="7038" y="4505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9" name="Line 1697"/>
              <p:cNvSpPr>
                <a:spLocks noChangeAspect="1" noChangeShapeType="1"/>
              </p:cNvSpPr>
              <p:nvPr/>
            </p:nvSpPr>
            <p:spPr bwMode="auto">
              <a:xfrm flipV="1">
                <a:off x="6978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0" name="Line 1698"/>
              <p:cNvSpPr>
                <a:spLocks noChangeAspect="1" noChangeShapeType="1"/>
              </p:cNvSpPr>
              <p:nvPr/>
            </p:nvSpPr>
            <p:spPr bwMode="auto">
              <a:xfrm flipV="1">
                <a:off x="7008" y="4584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1" name="Line 1699"/>
              <p:cNvSpPr>
                <a:spLocks noChangeAspect="1" noChangeShapeType="1"/>
              </p:cNvSpPr>
              <p:nvPr/>
            </p:nvSpPr>
            <p:spPr bwMode="auto">
              <a:xfrm flipV="1">
                <a:off x="7038" y="453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2" name="Line 1700"/>
              <p:cNvSpPr>
                <a:spLocks noChangeAspect="1" noChangeShapeType="1"/>
              </p:cNvSpPr>
              <p:nvPr/>
            </p:nvSpPr>
            <p:spPr bwMode="auto">
              <a:xfrm flipV="1">
                <a:off x="6980" y="4671"/>
                <a:ext cx="8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3" name="Line 1701"/>
              <p:cNvSpPr>
                <a:spLocks noChangeAspect="1" noChangeShapeType="1"/>
              </p:cNvSpPr>
              <p:nvPr/>
            </p:nvSpPr>
            <p:spPr bwMode="auto">
              <a:xfrm flipV="1">
                <a:off x="7008" y="461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4" name="Line 1702"/>
              <p:cNvSpPr>
                <a:spLocks noChangeAspect="1" noChangeShapeType="1"/>
              </p:cNvSpPr>
              <p:nvPr/>
            </p:nvSpPr>
            <p:spPr bwMode="auto">
              <a:xfrm flipV="1">
                <a:off x="7038" y="4567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5" name="Line 1703"/>
              <p:cNvSpPr>
                <a:spLocks noChangeAspect="1" noChangeShapeType="1"/>
              </p:cNvSpPr>
              <p:nvPr/>
            </p:nvSpPr>
            <p:spPr bwMode="auto">
              <a:xfrm flipV="1">
                <a:off x="7068" y="4515"/>
                <a:ext cx="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6" name="Line 1704"/>
              <p:cNvSpPr>
                <a:spLocks noChangeAspect="1" noChangeShapeType="1"/>
              </p:cNvSpPr>
              <p:nvPr/>
            </p:nvSpPr>
            <p:spPr bwMode="auto">
              <a:xfrm flipV="1">
                <a:off x="7008" y="465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7" name="Line 1705"/>
              <p:cNvSpPr>
                <a:spLocks noChangeAspect="1" noChangeShapeType="1"/>
              </p:cNvSpPr>
              <p:nvPr/>
            </p:nvSpPr>
            <p:spPr bwMode="auto">
              <a:xfrm flipV="1">
                <a:off x="7038" y="460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8" name="Line 1706"/>
              <p:cNvSpPr>
                <a:spLocks noChangeAspect="1" noChangeShapeType="1"/>
              </p:cNvSpPr>
              <p:nvPr/>
            </p:nvSpPr>
            <p:spPr bwMode="auto">
              <a:xfrm flipV="1">
                <a:off x="7068" y="4550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9" name="Line 1707"/>
              <p:cNvSpPr>
                <a:spLocks noChangeAspect="1" noChangeShapeType="1"/>
              </p:cNvSpPr>
              <p:nvPr/>
            </p:nvSpPr>
            <p:spPr bwMode="auto">
              <a:xfrm flipV="1">
                <a:off x="7098" y="4505"/>
                <a:ext cx="5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0" name="Line 1708"/>
              <p:cNvSpPr>
                <a:spLocks noChangeAspect="1" noChangeShapeType="1"/>
              </p:cNvSpPr>
              <p:nvPr/>
            </p:nvSpPr>
            <p:spPr bwMode="auto">
              <a:xfrm flipV="1">
                <a:off x="7038" y="463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1" name="Line 1709"/>
              <p:cNvSpPr>
                <a:spLocks noChangeAspect="1" noChangeShapeType="1"/>
              </p:cNvSpPr>
              <p:nvPr/>
            </p:nvSpPr>
            <p:spPr bwMode="auto">
              <a:xfrm flipV="1">
                <a:off x="7068" y="4584"/>
                <a:ext cx="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2" name="Line 1710"/>
              <p:cNvSpPr>
                <a:spLocks noChangeAspect="1" noChangeShapeType="1"/>
              </p:cNvSpPr>
              <p:nvPr/>
            </p:nvSpPr>
            <p:spPr bwMode="auto">
              <a:xfrm flipV="1">
                <a:off x="7098" y="4533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3" name="Line 1711"/>
              <p:cNvSpPr>
                <a:spLocks noChangeAspect="1" noChangeShapeType="1"/>
              </p:cNvSpPr>
              <p:nvPr/>
            </p:nvSpPr>
            <p:spPr bwMode="auto">
              <a:xfrm flipV="1">
                <a:off x="7075" y="4619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4" name="Line 1712"/>
              <p:cNvSpPr>
                <a:spLocks noChangeAspect="1" noChangeShapeType="1"/>
              </p:cNvSpPr>
              <p:nvPr/>
            </p:nvSpPr>
            <p:spPr bwMode="auto">
              <a:xfrm flipV="1">
                <a:off x="7098" y="4567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5" name="Line 1713"/>
              <p:cNvSpPr>
                <a:spLocks noChangeAspect="1" noChangeShapeType="1"/>
              </p:cNvSpPr>
              <p:nvPr/>
            </p:nvSpPr>
            <p:spPr bwMode="auto">
              <a:xfrm flipV="1">
                <a:off x="7103" y="4602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6" name="Freeform 1714"/>
              <p:cNvSpPr>
                <a:spLocks noChangeAspect="1"/>
              </p:cNvSpPr>
              <p:nvPr/>
            </p:nvSpPr>
            <p:spPr bwMode="auto">
              <a:xfrm>
                <a:off x="7133" y="4485"/>
                <a:ext cx="9" cy="13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0"/>
                  </a:cxn>
                  <a:cxn ang="0">
                    <a:pos x="0" y="418"/>
                  </a:cxn>
                </a:cxnLst>
                <a:rect l="0" t="0" r="r" b="b"/>
                <a:pathLst>
                  <a:path w="29" h="418">
                    <a:moveTo>
                      <a:pt x="29" y="0"/>
                    </a:moveTo>
                    <a:lnTo>
                      <a:pt x="0" y="0"/>
                    </a:lnTo>
                    <a:lnTo>
                      <a:pt x="0" y="4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7" name="Freeform 1715"/>
              <p:cNvSpPr>
                <a:spLocks noChangeAspect="1"/>
              </p:cNvSpPr>
              <p:nvPr/>
            </p:nvSpPr>
            <p:spPr bwMode="auto">
              <a:xfrm>
                <a:off x="7053" y="4624"/>
                <a:ext cx="80" cy="8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26" y="2"/>
                  </a:cxn>
                  <a:cxn ang="0">
                    <a:pos x="213" y="3"/>
                  </a:cxn>
                  <a:cxn ang="0">
                    <a:pos x="199" y="4"/>
                  </a:cxn>
                  <a:cxn ang="0">
                    <a:pos x="186" y="7"/>
                  </a:cxn>
                  <a:cxn ang="0">
                    <a:pos x="174" y="10"/>
                  </a:cxn>
                  <a:cxn ang="0">
                    <a:pos x="160" y="14"/>
                  </a:cxn>
                  <a:cxn ang="0">
                    <a:pos x="148" y="19"/>
                  </a:cxn>
                  <a:cxn ang="0">
                    <a:pos x="136" y="25"/>
                  </a:cxn>
                  <a:cxn ang="0">
                    <a:pos x="124" y="31"/>
                  </a:cxn>
                  <a:cxn ang="0">
                    <a:pos x="112" y="38"/>
                  </a:cxn>
                  <a:cxn ang="0">
                    <a:pos x="101" y="45"/>
                  </a:cxn>
                  <a:cxn ang="0">
                    <a:pos x="90" y="53"/>
                  </a:cxn>
                  <a:cxn ang="0">
                    <a:pos x="80" y="62"/>
                  </a:cxn>
                  <a:cxn ang="0">
                    <a:pos x="70" y="72"/>
                  </a:cxn>
                  <a:cxn ang="0">
                    <a:pos x="61" y="81"/>
                  </a:cxn>
                  <a:cxn ang="0">
                    <a:pos x="53" y="91"/>
                  </a:cxn>
                  <a:cxn ang="0">
                    <a:pos x="45" y="101"/>
                  </a:cxn>
                  <a:cxn ang="0">
                    <a:pos x="36" y="113"/>
                  </a:cxn>
                  <a:cxn ang="0">
                    <a:pos x="30" y="124"/>
                  </a:cxn>
                  <a:cxn ang="0">
                    <a:pos x="24" y="136"/>
                  </a:cxn>
                  <a:cxn ang="0">
                    <a:pos x="19" y="148"/>
                  </a:cxn>
                  <a:cxn ang="0">
                    <a:pos x="14" y="162"/>
                  </a:cxn>
                  <a:cxn ang="0">
                    <a:pos x="10" y="174"/>
                  </a:cxn>
                  <a:cxn ang="0">
                    <a:pos x="6" y="187"/>
                  </a:cxn>
                  <a:cxn ang="0">
                    <a:pos x="4" y="200"/>
                  </a:cxn>
                  <a:cxn ang="0">
                    <a:pos x="1" y="213"/>
                  </a:cxn>
                  <a:cxn ang="0">
                    <a:pos x="0" y="227"/>
                  </a:cxn>
                  <a:cxn ang="0">
                    <a:pos x="0" y="240"/>
                  </a:cxn>
                </a:cxnLst>
                <a:rect l="0" t="0" r="r" b="b"/>
                <a:pathLst>
                  <a:path w="240" h="240">
                    <a:moveTo>
                      <a:pt x="240" y="0"/>
                    </a:moveTo>
                    <a:lnTo>
                      <a:pt x="226" y="2"/>
                    </a:lnTo>
                    <a:lnTo>
                      <a:pt x="213" y="3"/>
                    </a:lnTo>
                    <a:lnTo>
                      <a:pt x="199" y="4"/>
                    </a:lnTo>
                    <a:lnTo>
                      <a:pt x="186" y="7"/>
                    </a:lnTo>
                    <a:lnTo>
                      <a:pt x="174" y="10"/>
                    </a:lnTo>
                    <a:lnTo>
                      <a:pt x="160" y="14"/>
                    </a:lnTo>
                    <a:lnTo>
                      <a:pt x="148" y="19"/>
                    </a:lnTo>
                    <a:lnTo>
                      <a:pt x="136" y="25"/>
                    </a:lnTo>
                    <a:lnTo>
                      <a:pt x="124" y="31"/>
                    </a:lnTo>
                    <a:lnTo>
                      <a:pt x="112" y="38"/>
                    </a:lnTo>
                    <a:lnTo>
                      <a:pt x="101" y="45"/>
                    </a:lnTo>
                    <a:lnTo>
                      <a:pt x="90" y="53"/>
                    </a:lnTo>
                    <a:lnTo>
                      <a:pt x="80" y="62"/>
                    </a:lnTo>
                    <a:lnTo>
                      <a:pt x="70" y="72"/>
                    </a:lnTo>
                    <a:lnTo>
                      <a:pt x="61" y="81"/>
                    </a:lnTo>
                    <a:lnTo>
                      <a:pt x="53" y="91"/>
                    </a:lnTo>
                    <a:lnTo>
                      <a:pt x="45" y="101"/>
                    </a:lnTo>
                    <a:lnTo>
                      <a:pt x="36" y="113"/>
                    </a:lnTo>
                    <a:lnTo>
                      <a:pt x="30" y="124"/>
                    </a:lnTo>
                    <a:lnTo>
                      <a:pt x="24" y="136"/>
                    </a:lnTo>
                    <a:lnTo>
                      <a:pt x="19" y="148"/>
                    </a:lnTo>
                    <a:lnTo>
                      <a:pt x="14" y="162"/>
                    </a:lnTo>
                    <a:lnTo>
                      <a:pt x="10" y="174"/>
                    </a:lnTo>
                    <a:lnTo>
                      <a:pt x="6" y="187"/>
                    </a:lnTo>
                    <a:lnTo>
                      <a:pt x="4" y="200"/>
                    </a:lnTo>
                    <a:lnTo>
                      <a:pt x="1" y="213"/>
                    </a:lnTo>
                    <a:lnTo>
                      <a:pt x="0" y="227"/>
                    </a:lnTo>
                    <a:lnTo>
                      <a:pt x="0" y="2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8" name="Line 1716"/>
              <p:cNvSpPr>
                <a:spLocks noChangeAspect="1" noChangeShapeType="1"/>
              </p:cNvSpPr>
              <p:nvPr/>
            </p:nvSpPr>
            <p:spPr bwMode="auto">
              <a:xfrm>
                <a:off x="6833" y="4704"/>
                <a:ext cx="2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9" name="Freeform 1717"/>
              <p:cNvSpPr>
                <a:spLocks noChangeAspect="1"/>
              </p:cNvSpPr>
              <p:nvPr/>
            </p:nvSpPr>
            <p:spPr bwMode="auto">
              <a:xfrm>
                <a:off x="6753" y="4624"/>
                <a:ext cx="80" cy="80"/>
              </a:xfrm>
              <a:custGeom>
                <a:avLst/>
                <a:gdLst/>
                <a:ahLst/>
                <a:cxnLst>
                  <a:cxn ang="0">
                    <a:pos x="240" y="240"/>
                  </a:cxn>
                  <a:cxn ang="0">
                    <a:pos x="240" y="227"/>
                  </a:cxn>
                  <a:cxn ang="0">
                    <a:pos x="238" y="213"/>
                  </a:cxn>
                  <a:cxn ang="0">
                    <a:pos x="237" y="200"/>
                  </a:cxn>
                  <a:cxn ang="0">
                    <a:pos x="234" y="187"/>
                  </a:cxn>
                  <a:cxn ang="0">
                    <a:pos x="230" y="174"/>
                  </a:cxn>
                  <a:cxn ang="0">
                    <a:pos x="226" y="162"/>
                  </a:cxn>
                  <a:cxn ang="0">
                    <a:pos x="222" y="148"/>
                  </a:cxn>
                  <a:cxn ang="0">
                    <a:pos x="217" y="136"/>
                  </a:cxn>
                  <a:cxn ang="0">
                    <a:pos x="210" y="124"/>
                  </a:cxn>
                  <a:cxn ang="0">
                    <a:pos x="203" y="113"/>
                  </a:cxn>
                  <a:cxn ang="0">
                    <a:pos x="195" y="101"/>
                  </a:cxn>
                  <a:cxn ang="0">
                    <a:pos x="187" y="91"/>
                  </a:cxn>
                  <a:cxn ang="0">
                    <a:pos x="179" y="81"/>
                  </a:cxn>
                  <a:cxn ang="0">
                    <a:pos x="170" y="72"/>
                  </a:cxn>
                  <a:cxn ang="0">
                    <a:pos x="160" y="62"/>
                  </a:cxn>
                  <a:cxn ang="0">
                    <a:pos x="150" y="53"/>
                  </a:cxn>
                  <a:cxn ang="0">
                    <a:pos x="139" y="45"/>
                  </a:cxn>
                  <a:cxn ang="0">
                    <a:pos x="128" y="38"/>
                  </a:cxn>
                  <a:cxn ang="0">
                    <a:pos x="116" y="31"/>
                  </a:cxn>
                  <a:cxn ang="0">
                    <a:pos x="105" y="25"/>
                  </a:cxn>
                  <a:cxn ang="0">
                    <a:pos x="92" y="19"/>
                  </a:cxn>
                  <a:cxn ang="0">
                    <a:pos x="79" y="14"/>
                  </a:cxn>
                  <a:cxn ang="0">
                    <a:pos x="67" y="10"/>
                  </a:cxn>
                  <a:cxn ang="0">
                    <a:pos x="54" y="7"/>
                  </a:cxn>
                  <a:cxn ang="0">
                    <a:pos x="40" y="4"/>
                  </a:cxn>
                  <a:cxn ang="0">
                    <a:pos x="27" y="3"/>
                  </a:cxn>
                  <a:cxn ang="0">
                    <a:pos x="14" y="2"/>
                  </a:cxn>
                  <a:cxn ang="0">
                    <a:pos x="0" y="0"/>
                  </a:cxn>
                </a:cxnLst>
                <a:rect l="0" t="0" r="r" b="b"/>
                <a:pathLst>
                  <a:path w="240" h="240">
                    <a:moveTo>
                      <a:pt x="240" y="240"/>
                    </a:moveTo>
                    <a:lnTo>
                      <a:pt x="240" y="227"/>
                    </a:lnTo>
                    <a:lnTo>
                      <a:pt x="238" y="213"/>
                    </a:lnTo>
                    <a:lnTo>
                      <a:pt x="237" y="200"/>
                    </a:lnTo>
                    <a:lnTo>
                      <a:pt x="234" y="187"/>
                    </a:lnTo>
                    <a:lnTo>
                      <a:pt x="230" y="174"/>
                    </a:lnTo>
                    <a:lnTo>
                      <a:pt x="226" y="162"/>
                    </a:lnTo>
                    <a:lnTo>
                      <a:pt x="222" y="148"/>
                    </a:lnTo>
                    <a:lnTo>
                      <a:pt x="217" y="136"/>
                    </a:lnTo>
                    <a:lnTo>
                      <a:pt x="210" y="124"/>
                    </a:lnTo>
                    <a:lnTo>
                      <a:pt x="203" y="113"/>
                    </a:lnTo>
                    <a:lnTo>
                      <a:pt x="195" y="101"/>
                    </a:lnTo>
                    <a:lnTo>
                      <a:pt x="187" y="91"/>
                    </a:lnTo>
                    <a:lnTo>
                      <a:pt x="179" y="81"/>
                    </a:lnTo>
                    <a:lnTo>
                      <a:pt x="170" y="72"/>
                    </a:lnTo>
                    <a:lnTo>
                      <a:pt x="160" y="62"/>
                    </a:lnTo>
                    <a:lnTo>
                      <a:pt x="150" y="53"/>
                    </a:lnTo>
                    <a:lnTo>
                      <a:pt x="139" y="45"/>
                    </a:lnTo>
                    <a:lnTo>
                      <a:pt x="128" y="38"/>
                    </a:lnTo>
                    <a:lnTo>
                      <a:pt x="116" y="31"/>
                    </a:lnTo>
                    <a:lnTo>
                      <a:pt x="105" y="25"/>
                    </a:lnTo>
                    <a:lnTo>
                      <a:pt x="92" y="19"/>
                    </a:lnTo>
                    <a:lnTo>
                      <a:pt x="79" y="14"/>
                    </a:lnTo>
                    <a:lnTo>
                      <a:pt x="67" y="10"/>
                    </a:lnTo>
                    <a:lnTo>
                      <a:pt x="54" y="7"/>
                    </a:lnTo>
                    <a:lnTo>
                      <a:pt x="40" y="4"/>
                    </a:lnTo>
                    <a:lnTo>
                      <a:pt x="27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0" name="Line 1718"/>
              <p:cNvSpPr>
                <a:spLocks noChangeAspect="1" noChangeShapeType="1"/>
              </p:cNvSpPr>
              <p:nvPr/>
            </p:nvSpPr>
            <p:spPr bwMode="auto">
              <a:xfrm>
                <a:off x="6753" y="4485"/>
                <a:ext cx="1" cy="1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1" name="Freeform 1719"/>
              <p:cNvSpPr>
                <a:spLocks noChangeAspect="1"/>
              </p:cNvSpPr>
              <p:nvPr/>
            </p:nvSpPr>
            <p:spPr bwMode="auto">
              <a:xfrm>
                <a:off x="6743" y="4485"/>
                <a:ext cx="399" cy="37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0" y="1137"/>
                  </a:cxn>
                  <a:cxn ang="0">
                    <a:pos x="1197" y="1137"/>
                  </a:cxn>
                  <a:cxn ang="0">
                    <a:pos x="1197" y="0"/>
                  </a:cxn>
                </a:cxnLst>
                <a:rect l="0" t="0" r="r" b="b"/>
                <a:pathLst>
                  <a:path w="1197" h="1137">
                    <a:moveTo>
                      <a:pt x="30" y="0"/>
                    </a:moveTo>
                    <a:lnTo>
                      <a:pt x="0" y="0"/>
                    </a:lnTo>
                    <a:lnTo>
                      <a:pt x="0" y="1137"/>
                    </a:lnTo>
                    <a:lnTo>
                      <a:pt x="1197" y="1137"/>
                    </a:lnTo>
                    <a:lnTo>
                      <a:pt x="119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2" name="Line 1720"/>
              <p:cNvSpPr>
                <a:spLocks noChangeAspect="1" noChangeShapeType="1"/>
              </p:cNvSpPr>
              <p:nvPr/>
            </p:nvSpPr>
            <p:spPr bwMode="auto">
              <a:xfrm>
                <a:off x="7302" y="3999"/>
                <a:ext cx="1" cy="8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3" name="Line 1721"/>
              <p:cNvSpPr>
                <a:spLocks noChangeAspect="1" noChangeShapeType="1"/>
              </p:cNvSpPr>
              <p:nvPr/>
            </p:nvSpPr>
            <p:spPr bwMode="auto">
              <a:xfrm>
                <a:off x="7262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4" name="Line 1722"/>
              <p:cNvSpPr>
                <a:spLocks noChangeAspect="1" noChangeShapeType="1"/>
              </p:cNvSpPr>
              <p:nvPr/>
            </p:nvSpPr>
            <p:spPr bwMode="auto">
              <a:xfrm>
                <a:off x="7262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5" name="Line 1723"/>
              <p:cNvSpPr>
                <a:spLocks noChangeAspect="1" noChangeShapeType="1"/>
              </p:cNvSpPr>
              <p:nvPr/>
            </p:nvSpPr>
            <p:spPr bwMode="auto">
              <a:xfrm>
                <a:off x="7262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6" name="Line 1724"/>
              <p:cNvSpPr>
                <a:spLocks noChangeAspect="1" noChangeShapeType="1"/>
              </p:cNvSpPr>
              <p:nvPr/>
            </p:nvSpPr>
            <p:spPr bwMode="auto">
              <a:xfrm>
                <a:off x="7262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7" name="Line 1725"/>
              <p:cNvSpPr>
                <a:spLocks noChangeAspect="1" noChangeShapeType="1"/>
              </p:cNvSpPr>
              <p:nvPr/>
            </p:nvSpPr>
            <p:spPr bwMode="auto">
              <a:xfrm>
                <a:off x="7262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8" name="Line 1726"/>
              <p:cNvSpPr>
                <a:spLocks noChangeAspect="1" noChangeShapeType="1"/>
              </p:cNvSpPr>
              <p:nvPr/>
            </p:nvSpPr>
            <p:spPr bwMode="auto">
              <a:xfrm>
                <a:off x="7222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9" name="Line 1727"/>
              <p:cNvSpPr>
                <a:spLocks noChangeAspect="1" noChangeShapeType="1"/>
              </p:cNvSpPr>
              <p:nvPr/>
            </p:nvSpPr>
            <p:spPr bwMode="auto">
              <a:xfrm>
                <a:off x="7222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0" name="Line 1728"/>
              <p:cNvSpPr>
                <a:spLocks noChangeAspect="1" noChangeShapeType="1"/>
              </p:cNvSpPr>
              <p:nvPr/>
            </p:nvSpPr>
            <p:spPr bwMode="auto">
              <a:xfrm>
                <a:off x="7222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1" name="Line 1729"/>
              <p:cNvSpPr>
                <a:spLocks noChangeAspect="1" noChangeShapeType="1"/>
              </p:cNvSpPr>
              <p:nvPr/>
            </p:nvSpPr>
            <p:spPr bwMode="auto">
              <a:xfrm>
                <a:off x="7222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2" name="Line 1730"/>
              <p:cNvSpPr>
                <a:spLocks noChangeAspect="1" noChangeShapeType="1"/>
              </p:cNvSpPr>
              <p:nvPr/>
            </p:nvSpPr>
            <p:spPr bwMode="auto">
              <a:xfrm>
                <a:off x="7222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3" name="Line 1731"/>
              <p:cNvSpPr>
                <a:spLocks noChangeAspect="1" noChangeShapeType="1"/>
              </p:cNvSpPr>
              <p:nvPr/>
            </p:nvSpPr>
            <p:spPr bwMode="auto">
              <a:xfrm>
                <a:off x="7182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4" name="Line 1732"/>
              <p:cNvSpPr>
                <a:spLocks noChangeAspect="1" noChangeShapeType="1"/>
              </p:cNvSpPr>
              <p:nvPr/>
            </p:nvSpPr>
            <p:spPr bwMode="auto">
              <a:xfrm>
                <a:off x="7182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5" name="Line 1733"/>
              <p:cNvSpPr>
                <a:spLocks noChangeAspect="1" noChangeShapeType="1"/>
              </p:cNvSpPr>
              <p:nvPr/>
            </p:nvSpPr>
            <p:spPr bwMode="auto">
              <a:xfrm>
                <a:off x="7182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6" name="Line 1734"/>
              <p:cNvSpPr>
                <a:spLocks noChangeAspect="1" noChangeShapeType="1"/>
              </p:cNvSpPr>
              <p:nvPr/>
            </p:nvSpPr>
            <p:spPr bwMode="auto">
              <a:xfrm>
                <a:off x="7182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7" name="Line 1735"/>
              <p:cNvSpPr>
                <a:spLocks noChangeAspect="1" noChangeShapeType="1"/>
              </p:cNvSpPr>
              <p:nvPr/>
            </p:nvSpPr>
            <p:spPr bwMode="auto">
              <a:xfrm>
                <a:off x="7182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8" name="Line 1736"/>
              <p:cNvSpPr>
                <a:spLocks noChangeAspect="1" noChangeShapeType="1"/>
              </p:cNvSpPr>
              <p:nvPr/>
            </p:nvSpPr>
            <p:spPr bwMode="auto">
              <a:xfrm>
                <a:off x="7142" y="3999"/>
                <a:ext cx="1" cy="8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9" name="Line 1737"/>
              <p:cNvSpPr>
                <a:spLocks noChangeAspect="1" noChangeShapeType="1"/>
              </p:cNvSpPr>
              <p:nvPr/>
            </p:nvSpPr>
            <p:spPr bwMode="auto">
              <a:xfrm>
                <a:off x="6584" y="3991"/>
                <a:ext cx="1" cy="8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0" name="Line 1738"/>
              <p:cNvSpPr>
                <a:spLocks noChangeAspect="1" noChangeShapeType="1"/>
              </p:cNvSpPr>
              <p:nvPr/>
            </p:nvSpPr>
            <p:spPr bwMode="auto">
              <a:xfrm>
                <a:off x="6621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1" name="Line 1739"/>
              <p:cNvSpPr>
                <a:spLocks noChangeAspect="1" noChangeShapeType="1"/>
              </p:cNvSpPr>
              <p:nvPr/>
            </p:nvSpPr>
            <p:spPr bwMode="auto">
              <a:xfrm>
                <a:off x="6621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2" name="Line 1740"/>
              <p:cNvSpPr>
                <a:spLocks noChangeAspect="1" noChangeShapeType="1"/>
              </p:cNvSpPr>
              <p:nvPr/>
            </p:nvSpPr>
            <p:spPr bwMode="auto">
              <a:xfrm>
                <a:off x="6621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3" name="Line 1741"/>
              <p:cNvSpPr>
                <a:spLocks noChangeAspect="1" noChangeShapeType="1"/>
              </p:cNvSpPr>
              <p:nvPr/>
            </p:nvSpPr>
            <p:spPr bwMode="auto">
              <a:xfrm>
                <a:off x="6621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" name="Line 1742"/>
              <p:cNvSpPr>
                <a:spLocks noChangeAspect="1" noChangeShapeType="1"/>
              </p:cNvSpPr>
              <p:nvPr/>
            </p:nvSpPr>
            <p:spPr bwMode="auto">
              <a:xfrm>
                <a:off x="6621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" name="Line 1743"/>
              <p:cNvSpPr>
                <a:spLocks noChangeAspect="1" noChangeShapeType="1"/>
              </p:cNvSpPr>
              <p:nvPr/>
            </p:nvSpPr>
            <p:spPr bwMode="auto">
              <a:xfrm>
                <a:off x="6661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" name="Line 1744"/>
              <p:cNvSpPr>
                <a:spLocks noChangeAspect="1" noChangeShapeType="1"/>
              </p:cNvSpPr>
              <p:nvPr/>
            </p:nvSpPr>
            <p:spPr bwMode="auto">
              <a:xfrm>
                <a:off x="6661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" name="Line 1745"/>
              <p:cNvSpPr>
                <a:spLocks noChangeAspect="1" noChangeShapeType="1"/>
              </p:cNvSpPr>
              <p:nvPr/>
            </p:nvSpPr>
            <p:spPr bwMode="auto">
              <a:xfrm>
                <a:off x="6661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" name="Line 1746"/>
              <p:cNvSpPr>
                <a:spLocks noChangeAspect="1" noChangeShapeType="1"/>
              </p:cNvSpPr>
              <p:nvPr/>
            </p:nvSpPr>
            <p:spPr bwMode="auto">
              <a:xfrm>
                <a:off x="6661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" name="Line 1747"/>
              <p:cNvSpPr>
                <a:spLocks noChangeAspect="1" noChangeShapeType="1"/>
              </p:cNvSpPr>
              <p:nvPr/>
            </p:nvSpPr>
            <p:spPr bwMode="auto">
              <a:xfrm>
                <a:off x="6661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0" name="Line 1748"/>
              <p:cNvSpPr>
                <a:spLocks noChangeAspect="1" noChangeShapeType="1"/>
              </p:cNvSpPr>
              <p:nvPr/>
            </p:nvSpPr>
            <p:spPr bwMode="auto">
              <a:xfrm>
                <a:off x="6701" y="3999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1" name="Line 1749"/>
              <p:cNvSpPr>
                <a:spLocks noChangeAspect="1" noChangeShapeType="1"/>
              </p:cNvSpPr>
              <p:nvPr/>
            </p:nvSpPr>
            <p:spPr bwMode="auto">
              <a:xfrm>
                <a:off x="6701" y="422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" name="Line 1750"/>
              <p:cNvSpPr>
                <a:spLocks noChangeAspect="1" noChangeShapeType="1"/>
              </p:cNvSpPr>
              <p:nvPr/>
            </p:nvSpPr>
            <p:spPr bwMode="auto">
              <a:xfrm>
                <a:off x="6701" y="4312"/>
                <a:ext cx="1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" name="Line 1751"/>
              <p:cNvSpPr>
                <a:spLocks noChangeAspect="1" noChangeShapeType="1"/>
              </p:cNvSpPr>
              <p:nvPr/>
            </p:nvSpPr>
            <p:spPr bwMode="auto">
              <a:xfrm>
                <a:off x="6701" y="4581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" name="Line 1752"/>
              <p:cNvSpPr>
                <a:spLocks noChangeAspect="1" noChangeShapeType="1"/>
              </p:cNvSpPr>
              <p:nvPr/>
            </p:nvSpPr>
            <p:spPr bwMode="auto">
              <a:xfrm>
                <a:off x="6701" y="4671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" name="Line 1753"/>
              <p:cNvSpPr>
                <a:spLocks noChangeAspect="1" noChangeShapeType="1"/>
              </p:cNvSpPr>
              <p:nvPr/>
            </p:nvSpPr>
            <p:spPr bwMode="auto">
              <a:xfrm>
                <a:off x="6743" y="3999"/>
                <a:ext cx="1" cy="8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6" name="Line 1754"/>
              <p:cNvSpPr>
                <a:spLocks noChangeAspect="1" noChangeShapeType="1"/>
              </p:cNvSpPr>
              <p:nvPr/>
            </p:nvSpPr>
            <p:spPr bwMode="auto">
              <a:xfrm>
                <a:off x="7253" y="5223"/>
                <a:ext cx="6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7" name="Line 1755"/>
              <p:cNvSpPr>
                <a:spLocks noChangeAspect="1" noChangeShapeType="1"/>
              </p:cNvSpPr>
              <p:nvPr/>
            </p:nvSpPr>
            <p:spPr bwMode="auto">
              <a:xfrm>
                <a:off x="6878" y="5004"/>
                <a:ext cx="43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8" name="Line 1756"/>
              <p:cNvSpPr>
                <a:spLocks noChangeAspect="1" noChangeShapeType="1"/>
              </p:cNvSpPr>
              <p:nvPr/>
            </p:nvSpPr>
            <p:spPr bwMode="auto">
              <a:xfrm>
                <a:off x="6621" y="5135"/>
                <a:ext cx="95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" name="Line 1757"/>
              <p:cNvSpPr>
                <a:spLocks noChangeAspect="1" noChangeShapeType="1"/>
              </p:cNvSpPr>
              <p:nvPr/>
            </p:nvSpPr>
            <p:spPr bwMode="auto">
              <a:xfrm flipH="1">
                <a:off x="6638" y="5083"/>
                <a:ext cx="9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" name="Freeform 1758"/>
              <p:cNvSpPr>
                <a:spLocks noChangeAspect="1"/>
              </p:cNvSpPr>
              <p:nvPr/>
            </p:nvSpPr>
            <p:spPr bwMode="auto">
              <a:xfrm>
                <a:off x="6630" y="5163"/>
                <a:ext cx="4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51" y="0"/>
                  </a:cxn>
                  <a:cxn ang="0">
                    <a:pos x="62" y="0"/>
                  </a:cxn>
                  <a:cxn ang="0">
                    <a:pos x="81" y="0"/>
                  </a:cxn>
                  <a:cxn ang="0">
                    <a:pos x="121" y="0"/>
                  </a:cxn>
                </a:cxnLst>
                <a:rect l="0" t="0" r="r" b="b"/>
                <a:pathLst>
                  <a:path w="12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12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" name="Line 1759"/>
              <p:cNvSpPr>
                <a:spLocks noChangeAspect="1" noChangeShapeType="1"/>
              </p:cNvSpPr>
              <p:nvPr/>
            </p:nvSpPr>
            <p:spPr bwMode="auto">
              <a:xfrm flipH="1">
                <a:off x="6499" y="5064"/>
                <a:ext cx="16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" name="Line 1760"/>
              <p:cNvSpPr>
                <a:spLocks noChangeAspect="1" noChangeShapeType="1"/>
              </p:cNvSpPr>
              <p:nvPr/>
            </p:nvSpPr>
            <p:spPr bwMode="auto">
              <a:xfrm>
                <a:off x="6531" y="5155"/>
                <a:ext cx="34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3" name="Freeform 1761"/>
              <p:cNvSpPr>
                <a:spLocks noChangeAspect="1"/>
              </p:cNvSpPr>
              <p:nvPr/>
            </p:nvSpPr>
            <p:spPr bwMode="auto">
              <a:xfrm>
                <a:off x="6638" y="5004"/>
                <a:ext cx="240" cy="79"/>
              </a:xfrm>
              <a:custGeom>
                <a:avLst/>
                <a:gdLst/>
                <a:ahLst/>
                <a:cxnLst>
                  <a:cxn ang="0">
                    <a:pos x="718" y="0"/>
                  </a:cxn>
                  <a:cxn ang="0">
                    <a:pos x="688" y="0"/>
                  </a:cxn>
                  <a:cxn ang="0">
                    <a:pos x="659" y="1"/>
                  </a:cxn>
                  <a:cxn ang="0">
                    <a:pos x="629" y="4"/>
                  </a:cxn>
                  <a:cxn ang="0">
                    <a:pos x="601" y="6"/>
                  </a:cxn>
                  <a:cxn ang="0">
                    <a:pos x="571" y="9"/>
                  </a:cxn>
                  <a:cxn ang="0">
                    <a:pos x="542" y="13"/>
                  </a:cxn>
                  <a:cxn ang="0">
                    <a:pos x="512" y="18"/>
                  </a:cxn>
                  <a:cxn ang="0">
                    <a:pos x="484" y="24"/>
                  </a:cxn>
                  <a:cxn ang="0">
                    <a:pos x="454" y="29"/>
                  </a:cxn>
                  <a:cxn ang="0">
                    <a:pos x="426" y="36"/>
                  </a:cxn>
                  <a:cxn ang="0">
                    <a:pos x="396" y="44"/>
                  </a:cxn>
                  <a:cxn ang="0">
                    <a:pos x="368" y="52"/>
                  </a:cxn>
                  <a:cxn ang="0">
                    <a:pos x="340" y="61"/>
                  </a:cxn>
                  <a:cxn ang="0">
                    <a:pos x="313" y="71"/>
                  </a:cxn>
                  <a:cxn ang="0">
                    <a:pos x="284" y="82"/>
                  </a:cxn>
                  <a:cxn ang="0">
                    <a:pos x="258" y="92"/>
                  </a:cxn>
                  <a:cxn ang="0">
                    <a:pos x="229" y="105"/>
                  </a:cxn>
                  <a:cxn ang="0">
                    <a:pos x="202" y="117"/>
                  </a:cxn>
                  <a:cxn ang="0">
                    <a:pos x="177" y="130"/>
                  </a:cxn>
                  <a:cxn ang="0">
                    <a:pos x="150" y="144"/>
                  </a:cxn>
                  <a:cxn ang="0">
                    <a:pos x="124" y="158"/>
                  </a:cxn>
                  <a:cxn ang="0">
                    <a:pos x="99" y="173"/>
                  </a:cxn>
                  <a:cxn ang="0">
                    <a:pos x="73" y="188"/>
                  </a:cxn>
                  <a:cxn ang="0">
                    <a:pos x="49" y="205"/>
                  </a:cxn>
                  <a:cxn ang="0">
                    <a:pos x="25" y="222"/>
                  </a:cxn>
                  <a:cxn ang="0">
                    <a:pos x="0" y="239"/>
                  </a:cxn>
                </a:cxnLst>
                <a:rect l="0" t="0" r="r" b="b"/>
                <a:pathLst>
                  <a:path w="718" h="239">
                    <a:moveTo>
                      <a:pt x="718" y="0"/>
                    </a:moveTo>
                    <a:lnTo>
                      <a:pt x="688" y="0"/>
                    </a:lnTo>
                    <a:lnTo>
                      <a:pt x="659" y="1"/>
                    </a:lnTo>
                    <a:lnTo>
                      <a:pt x="629" y="4"/>
                    </a:lnTo>
                    <a:lnTo>
                      <a:pt x="601" y="6"/>
                    </a:lnTo>
                    <a:lnTo>
                      <a:pt x="571" y="9"/>
                    </a:lnTo>
                    <a:lnTo>
                      <a:pt x="542" y="13"/>
                    </a:lnTo>
                    <a:lnTo>
                      <a:pt x="512" y="18"/>
                    </a:lnTo>
                    <a:lnTo>
                      <a:pt x="484" y="24"/>
                    </a:lnTo>
                    <a:lnTo>
                      <a:pt x="454" y="29"/>
                    </a:lnTo>
                    <a:lnTo>
                      <a:pt x="426" y="36"/>
                    </a:lnTo>
                    <a:lnTo>
                      <a:pt x="396" y="44"/>
                    </a:lnTo>
                    <a:lnTo>
                      <a:pt x="368" y="52"/>
                    </a:lnTo>
                    <a:lnTo>
                      <a:pt x="340" y="61"/>
                    </a:lnTo>
                    <a:lnTo>
                      <a:pt x="313" y="71"/>
                    </a:lnTo>
                    <a:lnTo>
                      <a:pt x="284" y="82"/>
                    </a:lnTo>
                    <a:lnTo>
                      <a:pt x="258" y="92"/>
                    </a:lnTo>
                    <a:lnTo>
                      <a:pt x="229" y="105"/>
                    </a:lnTo>
                    <a:lnTo>
                      <a:pt x="202" y="117"/>
                    </a:lnTo>
                    <a:lnTo>
                      <a:pt x="177" y="130"/>
                    </a:lnTo>
                    <a:lnTo>
                      <a:pt x="150" y="144"/>
                    </a:lnTo>
                    <a:lnTo>
                      <a:pt x="124" y="158"/>
                    </a:lnTo>
                    <a:lnTo>
                      <a:pt x="99" y="173"/>
                    </a:lnTo>
                    <a:lnTo>
                      <a:pt x="73" y="188"/>
                    </a:lnTo>
                    <a:lnTo>
                      <a:pt x="49" y="205"/>
                    </a:lnTo>
                    <a:lnTo>
                      <a:pt x="25" y="222"/>
                    </a:lnTo>
                    <a:lnTo>
                      <a:pt x="0" y="2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4" name="Line 1762"/>
              <p:cNvSpPr>
                <a:spLocks noChangeAspect="1" noChangeShapeType="1"/>
              </p:cNvSpPr>
              <p:nvPr/>
            </p:nvSpPr>
            <p:spPr bwMode="auto">
              <a:xfrm flipH="1">
                <a:off x="6307" y="5083"/>
                <a:ext cx="9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5" name="Line 1763"/>
              <p:cNvSpPr>
                <a:spLocks noChangeAspect="1" noChangeShapeType="1"/>
              </p:cNvSpPr>
              <p:nvPr/>
            </p:nvSpPr>
            <p:spPr bwMode="auto">
              <a:xfrm flipH="1">
                <a:off x="6307" y="5203"/>
                <a:ext cx="9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6" name="Line 1764"/>
              <p:cNvSpPr>
                <a:spLocks noChangeAspect="1" noChangeShapeType="1"/>
              </p:cNvSpPr>
              <p:nvPr/>
            </p:nvSpPr>
            <p:spPr bwMode="auto">
              <a:xfrm flipH="1">
                <a:off x="6287" y="5083"/>
                <a:ext cx="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7" name="Line 1765"/>
              <p:cNvSpPr>
                <a:spLocks noChangeAspect="1" noChangeShapeType="1"/>
              </p:cNvSpPr>
              <p:nvPr/>
            </p:nvSpPr>
            <p:spPr bwMode="auto">
              <a:xfrm flipH="1">
                <a:off x="6297" y="5203"/>
                <a:ext cx="4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8" name="Line 1766"/>
              <p:cNvSpPr>
                <a:spLocks noChangeAspect="1" noChangeShapeType="1"/>
              </p:cNvSpPr>
              <p:nvPr/>
            </p:nvSpPr>
            <p:spPr bwMode="auto">
              <a:xfrm>
                <a:off x="6287" y="5083"/>
                <a:ext cx="10" cy="1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9" name="Line 1767"/>
              <p:cNvSpPr>
                <a:spLocks noChangeAspect="1" noChangeShapeType="1"/>
              </p:cNvSpPr>
              <p:nvPr/>
            </p:nvSpPr>
            <p:spPr bwMode="auto">
              <a:xfrm flipH="1">
                <a:off x="6459" y="5083"/>
                <a:ext cx="16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0" name="Line 1768"/>
              <p:cNvSpPr>
                <a:spLocks noChangeAspect="1" noChangeShapeType="1"/>
              </p:cNvSpPr>
              <p:nvPr/>
            </p:nvSpPr>
            <p:spPr bwMode="auto">
              <a:xfrm flipV="1">
                <a:off x="6466" y="5268"/>
                <a:ext cx="6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1" name="Line 17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459" y="5083"/>
                <a:ext cx="7" cy="1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2" name="Line 1770"/>
              <p:cNvSpPr>
                <a:spLocks noChangeAspect="1" noChangeShapeType="1"/>
              </p:cNvSpPr>
              <p:nvPr/>
            </p:nvSpPr>
            <p:spPr bwMode="auto">
              <a:xfrm flipH="1">
                <a:off x="6400" y="5083"/>
                <a:ext cx="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3" name="Line 1771"/>
              <p:cNvSpPr>
                <a:spLocks noChangeAspect="1" noChangeShapeType="1"/>
              </p:cNvSpPr>
              <p:nvPr/>
            </p:nvSpPr>
            <p:spPr bwMode="auto">
              <a:xfrm flipH="1">
                <a:off x="6403" y="5203"/>
                <a:ext cx="6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4" name="Line 17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400" y="5083"/>
                <a:ext cx="3" cy="1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5" name="Line 1773"/>
              <p:cNvSpPr>
                <a:spLocks noChangeAspect="1" noChangeShapeType="1"/>
              </p:cNvSpPr>
              <p:nvPr/>
            </p:nvSpPr>
            <p:spPr bwMode="auto">
              <a:xfrm flipV="1">
                <a:off x="6527" y="5155"/>
                <a:ext cx="4" cy="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6" name="Line 1774"/>
              <p:cNvSpPr>
                <a:spLocks noChangeAspect="1" noChangeShapeType="1"/>
              </p:cNvSpPr>
              <p:nvPr/>
            </p:nvSpPr>
            <p:spPr bwMode="auto">
              <a:xfrm flipH="1">
                <a:off x="6529" y="5203"/>
                <a:ext cx="4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7" name="Line 1775"/>
              <p:cNvSpPr>
                <a:spLocks noChangeAspect="1" noChangeShapeType="1"/>
              </p:cNvSpPr>
              <p:nvPr/>
            </p:nvSpPr>
            <p:spPr bwMode="auto">
              <a:xfrm flipV="1">
                <a:off x="6630" y="515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8" name="Line 1776"/>
              <p:cNvSpPr>
                <a:spLocks noChangeAspect="1" noChangeShapeType="1"/>
              </p:cNvSpPr>
              <p:nvPr/>
            </p:nvSpPr>
            <p:spPr bwMode="auto">
              <a:xfrm>
                <a:off x="6619" y="5083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9" name="Line 1777"/>
              <p:cNvSpPr>
                <a:spLocks noChangeAspect="1" noChangeShapeType="1"/>
              </p:cNvSpPr>
              <p:nvPr/>
            </p:nvSpPr>
            <p:spPr bwMode="auto">
              <a:xfrm>
                <a:off x="6619" y="5083"/>
                <a:ext cx="2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0" name="Line 1778"/>
              <p:cNvSpPr>
                <a:spLocks noChangeAspect="1" noChangeShapeType="1"/>
              </p:cNvSpPr>
              <p:nvPr/>
            </p:nvSpPr>
            <p:spPr bwMode="auto">
              <a:xfrm flipV="1">
                <a:off x="6578" y="5155"/>
                <a:ext cx="2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1" name="Line 1779"/>
              <p:cNvSpPr>
                <a:spLocks noChangeAspect="1" noChangeShapeType="1"/>
              </p:cNvSpPr>
              <p:nvPr/>
            </p:nvSpPr>
            <p:spPr bwMode="auto">
              <a:xfrm>
                <a:off x="6944" y="5155"/>
                <a:ext cx="30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2" name="Freeform 1780"/>
              <p:cNvSpPr>
                <a:spLocks noChangeAspect="1"/>
              </p:cNvSpPr>
              <p:nvPr/>
            </p:nvSpPr>
            <p:spPr bwMode="auto">
              <a:xfrm>
                <a:off x="6671" y="5163"/>
                <a:ext cx="4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0"/>
                  </a:cxn>
                  <a:cxn ang="0">
                    <a:pos x="61" y="0"/>
                  </a:cxn>
                  <a:cxn ang="0">
                    <a:pos x="72" y="0"/>
                  </a:cxn>
                  <a:cxn ang="0">
                    <a:pos x="81" y="0"/>
                  </a:cxn>
                  <a:cxn ang="0">
                    <a:pos x="89" y="0"/>
                  </a:cxn>
                  <a:cxn ang="0">
                    <a:pos x="97" y="0"/>
                  </a:cxn>
                  <a:cxn ang="0">
                    <a:pos x="101" y="0"/>
                  </a:cxn>
                  <a:cxn ang="0">
                    <a:pos x="105" y="0"/>
                  </a:cxn>
                  <a:cxn ang="0">
                    <a:pos x="108" y="0"/>
                  </a:cxn>
                  <a:cxn ang="0">
                    <a:pos x="112" y="0"/>
                  </a:cxn>
                  <a:cxn ang="0">
                    <a:pos x="115" y="0"/>
                  </a:cxn>
                  <a:cxn ang="0">
                    <a:pos x="116" y="0"/>
                  </a:cxn>
                  <a:cxn ang="0">
                    <a:pos x="119" y="0"/>
                  </a:cxn>
                  <a:cxn ang="0">
                    <a:pos x="120" y="0"/>
                  </a:cxn>
                  <a:cxn ang="0">
                    <a:pos x="121" y="0"/>
                  </a:cxn>
                </a:cxnLst>
                <a:rect l="0" t="0" r="r" b="b"/>
                <a:pathLst>
                  <a:path w="121">
                    <a:moveTo>
                      <a:pt x="0" y="0"/>
                    </a:moveTo>
                    <a:lnTo>
                      <a:pt x="41" y="0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3" name="Line 1781"/>
              <p:cNvSpPr>
                <a:spLocks noChangeAspect="1" noChangeShapeType="1"/>
              </p:cNvSpPr>
              <p:nvPr/>
            </p:nvSpPr>
            <p:spPr bwMode="auto">
              <a:xfrm flipV="1">
                <a:off x="6711" y="515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4" name="Line 1782"/>
              <p:cNvSpPr>
                <a:spLocks noChangeAspect="1" noChangeShapeType="1"/>
              </p:cNvSpPr>
              <p:nvPr/>
            </p:nvSpPr>
            <p:spPr bwMode="auto">
              <a:xfrm flipV="1">
                <a:off x="6671" y="515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5" name="Line 1783"/>
              <p:cNvSpPr>
                <a:spLocks noChangeAspect="1" noChangeShapeType="1"/>
              </p:cNvSpPr>
              <p:nvPr/>
            </p:nvSpPr>
            <p:spPr bwMode="auto">
              <a:xfrm>
                <a:off x="6872" y="5155"/>
                <a:ext cx="3" cy="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6" name="Line 1784"/>
              <p:cNvSpPr>
                <a:spLocks noChangeAspect="1" noChangeShapeType="1"/>
              </p:cNvSpPr>
              <p:nvPr/>
            </p:nvSpPr>
            <p:spPr bwMode="auto">
              <a:xfrm flipV="1">
                <a:off x="6941" y="5155"/>
                <a:ext cx="3" cy="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7" name="Line 1785"/>
              <p:cNvSpPr>
                <a:spLocks noChangeAspect="1" noChangeShapeType="1"/>
              </p:cNvSpPr>
              <p:nvPr/>
            </p:nvSpPr>
            <p:spPr bwMode="auto">
              <a:xfrm flipV="1">
                <a:off x="6875" y="5239"/>
                <a:ext cx="66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8" name="Line 1786"/>
              <p:cNvSpPr>
                <a:spLocks noChangeAspect="1" noChangeShapeType="1"/>
              </p:cNvSpPr>
              <p:nvPr/>
            </p:nvSpPr>
            <p:spPr bwMode="auto">
              <a:xfrm>
                <a:off x="7251" y="5155"/>
                <a:ext cx="2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9" name="Line 1787"/>
              <p:cNvSpPr>
                <a:spLocks noChangeAspect="1" noChangeShapeType="1"/>
              </p:cNvSpPr>
              <p:nvPr/>
            </p:nvSpPr>
            <p:spPr bwMode="auto">
              <a:xfrm flipH="1">
                <a:off x="7527" y="5064"/>
                <a:ext cx="16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0" name="Line 1788"/>
              <p:cNvSpPr>
                <a:spLocks noChangeAspect="1" noChangeShapeType="1"/>
              </p:cNvSpPr>
              <p:nvPr/>
            </p:nvSpPr>
            <p:spPr bwMode="auto">
              <a:xfrm flipH="1">
                <a:off x="7576" y="508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1" name="Line 1789"/>
              <p:cNvSpPr>
                <a:spLocks noChangeAspect="1" noChangeShapeType="1"/>
              </p:cNvSpPr>
              <p:nvPr/>
            </p:nvSpPr>
            <p:spPr bwMode="auto">
              <a:xfrm>
                <a:off x="7322" y="5155"/>
                <a:ext cx="34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2" name="Freeform 1790"/>
              <p:cNvSpPr>
                <a:spLocks noChangeAspect="1"/>
              </p:cNvSpPr>
              <p:nvPr/>
            </p:nvSpPr>
            <p:spPr bwMode="auto">
              <a:xfrm>
                <a:off x="7317" y="5004"/>
                <a:ext cx="239" cy="79"/>
              </a:xfrm>
              <a:custGeom>
                <a:avLst/>
                <a:gdLst/>
                <a:ahLst/>
                <a:cxnLst>
                  <a:cxn ang="0">
                    <a:pos x="718" y="239"/>
                  </a:cxn>
                  <a:cxn ang="0">
                    <a:pos x="695" y="222"/>
                  </a:cxn>
                  <a:cxn ang="0">
                    <a:pos x="669" y="205"/>
                  </a:cxn>
                  <a:cxn ang="0">
                    <a:pos x="645" y="188"/>
                  </a:cxn>
                  <a:cxn ang="0">
                    <a:pos x="619" y="173"/>
                  </a:cxn>
                  <a:cxn ang="0">
                    <a:pos x="594" y="158"/>
                  </a:cxn>
                  <a:cxn ang="0">
                    <a:pos x="568" y="144"/>
                  </a:cxn>
                  <a:cxn ang="0">
                    <a:pos x="542" y="130"/>
                  </a:cxn>
                  <a:cxn ang="0">
                    <a:pos x="516" y="117"/>
                  </a:cxn>
                  <a:cxn ang="0">
                    <a:pos x="489" y="105"/>
                  </a:cxn>
                  <a:cxn ang="0">
                    <a:pos x="462" y="92"/>
                  </a:cxn>
                  <a:cxn ang="0">
                    <a:pos x="433" y="82"/>
                  </a:cxn>
                  <a:cxn ang="0">
                    <a:pos x="406" y="71"/>
                  </a:cxn>
                  <a:cxn ang="0">
                    <a:pos x="378" y="61"/>
                  </a:cxn>
                  <a:cxn ang="0">
                    <a:pos x="350" y="52"/>
                  </a:cxn>
                  <a:cxn ang="0">
                    <a:pos x="322" y="44"/>
                  </a:cxn>
                  <a:cxn ang="0">
                    <a:pos x="293" y="36"/>
                  </a:cxn>
                  <a:cxn ang="0">
                    <a:pos x="264" y="29"/>
                  </a:cxn>
                  <a:cxn ang="0">
                    <a:pos x="235" y="24"/>
                  </a:cxn>
                  <a:cxn ang="0">
                    <a:pos x="206" y="18"/>
                  </a:cxn>
                  <a:cxn ang="0">
                    <a:pos x="178" y="13"/>
                  </a:cxn>
                  <a:cxn ang="0">
                    <a:pos x="148" y="9"/>
                  </a:cxn>
                  <a:cxn ang="0">
                    <a:pos x="118" y="6"/>
                  </a:cxn>
                  <a:cxn ang="0">
                    <a:pos x="89" y="4"/>
                  </a:cxn>
                  <a:cxn ang="0">
                    <a:pos x="59" y="1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718" h="239">
                    <a:moveTo>
                      <a:pt x="718" y="239"/>
                    </a:moveTo>
                    <a:lnTo>
                      <a:pt x="695" y="222"/>
                    </a:lnTo>
                    <a:lnTo>
                      <a:pt x="669" y="205"/>
                    </a:lnTo>
                    <a:lnTo>
                      <a:pt x="645" y="188"/>
                    </a:lnTo>
                    <a:lnTo>
                      <a:pt x="619" y="173"/>
                    </a:lnTo>
                    <a:lnTo>
                      <a:pt x="594" y="158"/>
                    </a:lnTo>
                    <a:lnTo>
                      <a:pt x="568" y="144"/>
                    </a:lnTo>
                    <a:lnTo>
                      <a:pt x="542" y="130"/>
                    </a:lnTo>
                    <a:lnTo>
                      <a:pt x="516" y="117"/>
                    </a:lnTo>
                    <a:lnTo>
                      <a:pt x="489" y="105"/>
                    </a:lnTo>
                    <a:lnTo>
                      <a:pt x="462" y="92"/>
                    </a:lnTo>
                    <a:lnTo>
                      <a:pt x="433" y="82"/>
                    </a:lnTo>
                    <a:lnTo>
                      <a:pt x="406" y="71"/>
                    </a:lnTo>
                    <a:lnTo>
                      <a:pt x="378" y="61"/>
                    </a:lnTo>
                    <a:lnTo>
                      <a:pt x="350" y="52"/>
                    </a:lnTo>
                    <a:lnTo>
                      <a:pt x="322" y="44"/>
                    </a:lnTo>
                    <a:lnTo>
                      <a:pt x="293" y="36"/>
                    </a:lnTo>
                    <a:lnTo>
                      <a:pt x="264" y="29"/>
                    </a:lnTo>
                    <a:lnTo>
                      <a:pt x="235" y="24"/>
                    </a:lnTo>
                    <a:lnTo>
                      <a:pt x="206" y="18"/>
                    </a:lnTo>
                    <a:lnTo>
                      <a:pt x="178" y="13"/>
                    </a:lnTo>
                    <a:lnTo>
                      <a:pt x="148" y="9"/>
                    </a:lnTo>
                    <a:lnTo>
                      <a:pt x="118" y="6"/>
                    </a:lnTo>
                    <a:lnTo>
                      <a:pt x="89" y="4"/>
                    </a:lnTo>
                    <a:lnTo>
                      <a:pt x="59" y="1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3" name="Line 1791"/>
              <p:cNvSpPr>
                <a:spLocks noChangeAspect="1" noChangeShapeType="1"/>
              </p:cNvSpPr>
              <p:nvPr/>
            </p:nvSpPr>
            <p:spPr bwMode="auto">
              <a:xfrm flipV="1">
                <a:off x="7320" y="5155"/>
                <a:ext cx="2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4" name="Line 1792"/>
              <p:cNvSpPr>
                <a:spLocks noChangeAspect="1" noChangeShapeType="1"/>
              </p:cNvSpPr>
              <p:nvPr/>
            </p:nvSpPr>
            <p:spPr bwMode="auto">
              <a:xfrm>
                <a:off x="7556" y="508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5" name="Line 1793"/>
              <p:cNvSpPr>
                <a:spLocks noChangeAspect="1" noChangeShapeType="1"/>
              </p:cNvSpPr>
              <p:nvPr/>
            </p:nvSpPr>
            <p:spPr bwMode="auto">
              <a:xfrm flipV="1">
                <a:off x="7574" y="5083"/>
                <a:ext cx="2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6" name="Line 1794"/>
              <p:cNvSpPr>
                <a:spLocks noChangeAspect="1" noChangeShapeType="1"/>
              </p:cNvSpPr>
              <p:nvPr/>
            </p:nvSpPr>
            <p:spPr bwMode="auto">
              <a:xfrm flipH="1">
                <a:off x="7743" y="5143"/>
                <a:ext cx="80" cy="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7" name="Line 1795"/>
              <p:cNvSpPr>
                <a:spLocks noChangeAspect="1" noChangeShapeType="1"/>
              </p:cNvSpPr>
              <p:nvPr/>
            </p:nvSpPr>
            <p:spPr bwMode="auto">
              <a:xfrm>
                <a:off x="7763" y="5083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8" name="Line 1796"/>
              <p:cNvSpPr>
                <a:spLocks noChangeAspect="1" noChangeShapeType="1"/>
              </p:cNvSpPr>
              <p:nvPr/>
            </p:nvSpPr>
            <p:spPr bwMode="auto">
              <a:xfrm>
                <a:off x="7664" y="5155"/>
                <a:ext cx="2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9" name="Line 1797"/>
              <p:cNvSpPr>
                <a:spLocks noChangeAspect="1" noChangeShapeType="1"/>
              </p:cNvSpPr>
              <p:nvPr/>
            </p:nvSpPr>
            <p:spPr bwMode="auto">
              <a:xfrm flipH="1">
                <a:off x="7730" y="5083"/>
                <a:ext cx="5" cy="1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0" name="Line 1798"/>
              <p:cNvSpPr>
                <a:spLocks noChangeAspect="1" noChangeShapeType="1"/>
              </p:cNvSpPr>
              <p:nvPr/>
            </p:nvSpPr>
            <p:spPr bwMode="auto">
              <a:xfrm>
                <a:off x="7666" y="5223"/>
                <a:ext cx="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1" name="Line 1799"/>
              <p:cNvSpPr>
                <a:spLocks noChangeAspect="1" noChangeShapeType="1"/>
              </p:cNvSpPr>
              <p:nvPr/>
            </p:nvSpPr>
            <p:spPr bwMode="auto">
              <a:xfrm flipH="1">
                <a:off x="7730" y="5223"/>
                <a:ext cx="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2" name="Line 1800"/>
              <p:cNvSpPr>
                <a:spLocks noChangeAspect="1" noChangeShapeType="1"/>
              </p:cNvSpPr>
              <p:nvPr/>
            </p:nvSpPr>
            <p:spPr bwMode="auto">
              <a:xfrm flipV="1">
                <a:off x="7695" y="5064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3" name="Line 1801"/>
              <p:cNvSpPr>
                <a:spLocks noChangeAspect="1" noChangeShapeType="1"/>
              </p:cNvSpPr>
              <p:nvPr/>
            </p:nvSpPr>
            <p:spPr bwMode="auto">
              <a:xfrm flipV="1">
                <a:off x="6499" y="5064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4" name="Line 1802"/>
              <p:cNvSpPr>
                <a:spLocks noChangeAspect="1" noChangeShapeType="1"/>
              </p:cNvSpPr>
              <p:nvPr/>
            </p:nvSpPr>
            <p:spPr bwMode="auto">
              <a:xfrm>
                <a:off x="7735" y="5083"/>
                <a:ext cx="2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5" name="Freeform 1803"/>
              <p:cNvSpPr>
                <a:spLocks noChangeAspect="1"/>
              </p:cNvSpPr>
              <p:nvPr/>
            </p:nvSpPr>
            <p:spPr bwMode="auto">
              <a:xfrm>
                <a:off x="6419" y="4956"/>
                <a:ext cx="72" cy="127"/>
              </a:xfrm>
              <a:custGeom>
                <a:avLst/>
                <a:gdLst/>
                <a:ahLst/>
                <a:cxnLst>
                  <a:cxn ang="0">
                    <a:pos x="0" y="382"/>
                  </a:cxn>
                  <a:cxn ang="0">
                    <a:pos x="20" y="0"/>
                  </a:cxn>
                  <a:cxn ang="0">
                    <a:pos x="195" y="0"/>
                  </a:cxn>
                  <a:cxn ang="0">
                    <a:pos x="215" y="382"/>
                  </a:cxn>
                  <a:cxn ang="0">
                    <a:pos x="0" y="382"/>
                  </a:cxn>
                </a:cxnLst>
                <a:rect l="0" t="0" r="r" b="b"/>
                <a:pathLst>
                  <a:path w="215" h="382">
                    <a:moveTo>
                      <a:pt x="0" y="382"/>
                    </a:moveTo>
                    <a:lnTo>
                      <a:pt x="20" y="0"/>
                    </a:lnTo>
                    <a:lnTo>
                      <a:pt x="195" y="0"/>
                    </a:lnTo>
                    <a:lnTo>
                      <a:pt x="215" y="382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6" name="Line 1804"/>
              <p:cNvSpPr>
                <a:spLocks noChangeAspect="1" noChangeShapeType="1"/>
              </p:cNvSpPr>
              <p:nvPr/>
            </p:nvSpPr>
            <p:spPr bwMode="auto">
              <a:xfrm flipV="1">
                <a:off x="6567" y="4864"/>
                <a:ext cx="1" cy="2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7" name="Line 1805"/>
              <p:cNvSpPr>
                <a:spLocks noChangeAspect="1" noChangeShapeType="1"/>
              </p:cNvSpPr>
              <p:nvPr/>
            </p:nvSpPr>
            <p:spPr bwMode="auto">
              <a:xfrm flipV="1">
                <a:off x="6616" y="4864"/>
                <a:ext cx="1" cy="2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8" name="Line 1806"/>
              <p:cNvSpPr>
                <a:spLocks noChangeAspect="1" noChangeShapeType="1"/>
              </p:cNvSpPr>
              <p:nvPr/>
            </p:nvSpPr>
            <p:spPr bwMode="auto">
              <a:xfrm flipV="1">
                <a:off x="6667" y="4864"/>
                <a:ext cx="1" cy="2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9" name="Line 1807"/>
              <p:cNvSpPr>
                <a:spLocks noChangeAspect="1" noChangeShapeType="1"/>
              </p:cNvSpPr>
              <p:nvPr/>
            </p:nvSpPr>
            <p:spPr bwMode="auto">
              <a:xfrm flipV="1">
                <a:off x="6717" y="4864"/>
                <a:ext cx="1" cy="1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0" name="Line 1808"/>
              <p:cNvSpPr>
                <a:spLocks noChangeAspect="1" noChangeShapeType="1"/>
              </p:cNvSpPr>
              <p:nvPr/>
            </p:nvSpPr>
            <p:spPr bwMode="auto">
              <a:xfrm flipV="1">
                <a:off x="6766" y="4864"/>
                <a:ext cx="1" cy="1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1" name="Line 1809"/>
              <p:cNvSpPr>
                <a:spLocks noChangeAspect="1" noChangeShapeType="1"/>
              </p:cNvSpPr>
              <p:nvPr/>
            </p:nvSpPr>
            <p:spPr bwMode="auto">
              <a:xfrm flipV="1">
                <a:off x="6816" y="4864"/>
                <a:ext cx="1" cy="1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2" name="Line 1810"/>
              <p:cNvSpPr>
                <a:spLocks noChangeAspect="1" noChangeShapeType="1"/>
              </p:cNvSpPr>
              <p:nvPr/>
            </p:nvSpPr>
            <p:spPr bwMode="auto">
              <a:xfrm flipV="1">
                <a:off x="6866" y="4864"/>
                <a:ext cx="1" cy="1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3" name="Line 1811"/>
              <p:cNvSpPr>
                <a:spLocks noChangeAspect="1" noChangeShapeType="1"/>
              </p:cNvSpPr>
              <p:nvPr/>
            </p:nvSpPr>
            <p:spPr bwMode="auto">
              <a:xfrm flipV="1">
                <a:off x="6916" y="4864"/>
                <a:ext cx="1" cy="1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884" name="Line 1812"/>
            <p:cNvSpPr>
              <a:spLocks noChangeAspect="1" noChangeShapeType="1"/>
            </p:cNvSpPr>
            <p:nvPr/>
          </p:nvSpPr>
          <p:spPr bwMode="auto">
            <a:xfrm flipV="1">
              <a:off x="6966" y="4864"/>
              <a:ext cx="1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85" name="Line 1813"/>
            <p:cNvSpPr>
              <a:spLocks noChangeAspect="1" noChangeShapeType="1"/>
            </p:cNvSpPr>
            <p:nvPr/>
          </p:nvSpPr>
          <p:spPr bwMode="auto">
            <a:xfrm flipV="1">
              <a:off x="7015" y="4864"/>
              <a:ext cx="1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86" name="Line 1814"/>
            <p:cNvSpPr>
              <a:spLocks noChangeAspect="1" noChangeShapeType="1"/>
            </p:cNvSpPr>
            <p:nvPr/>
          </p:nvSpPr>
          <p:spPr bwMode="auto">
            <a:xfrm flipV="1">
              <a:off x="7065" y="4864"/>
              <a:ext cx="1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87" name="Line 1815"/>
            <p:cNvSpPr>
              <a:spLocks noChangeAspect="1" noChangeShapeType="1"/>
            </p:cNvSpPr>
            <p:nvPr/>
          </p:nvSpPr>
          <p:spPr bwMode="auto">
            <a:xfrm flipV="1">
              <a:off x="7115" y="4864"/>
              <a:ext cx="1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88" name="Line 1816"/>
            <p:cNvSpPr>
              <a:spLocks noChangeAspect="1" noChangeShapeType="1"/>
            </p:cNvSpPr>
            <p:nvPr/>
          </p:nvSpPr>
          <p:spPr bwMode="auto">
            <a:xfrm flipV="1">
              <a:off x="7165" y="4864"/>
              <a:ext cx="1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89" name="Line 1817"/>
            <p:cNvSpPr>
              <a:spLocks noChangeAspect="1" noChangeShapeType="1"/>
            </p:cNvSpPr>
            <p:nvPr/>
          </p:nvSpPr>
          <p:spPr bwMode="auto">
            <a:xfrm flipV="1">
              <a:off x="7215" y="4864"/>
              <a:ext cx="1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90" name="Line 1818"/>
            <p:cNvSpPr>
              <a:spLocks noChangeAspect="1" noChangeShapeType="1"/>
            </p:cNvSpPr>
            <p:nvPr/>
          </p:nvSpPr>
          <p:spPr bwMode="auto">
            <a:xfrm flipV="1">
              <a:off x="7265" y="4864"/>
              <a:ext cx="1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91" name="Line 1819"/>
            <p:cNvSpPr>
              <a:spLocks noChangeAspect="1" noChangeShapeType="1"/>
            </p:cNvSpPr>
            <p:nvPr/>
          </p:nvSpPr>
          <p:spPr bwMode="auto">
            <a:xfrm flipV="1">
              <a:off x="7315" y="4864"/>
              <a:ext cx="1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92" name="Line 1820"/>
            <p:cNvSpPr>
              <a:spLocks noChangeAspect="1" noChangeShapeType="1"/>
            </p:cNvSpPr>
            <p:nvPr/>
          </p:nvSpPr>
          <p:spPr bwMode="auto">
            <a:xfrm flipV="1">
              <a:off x="7365" y="4864"/>
              <a:ext cx="1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93" name="Line 1821"/>
            <p:cNvSpPr>
              <a:spLocks noChangeAspect="1" noChangeShapeType="1"/>
            </p:cNvSpPr>
            <p:nvPr/>
          </p:nvSpPr>
          <p:spPr bwMode="auto">
            <a:xfrm flipV="1">
              <a:off x="7414" y="4864"/>
              <a:ext cx="1" cy="1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94" name="Line 1822"/>
            <p:cNvSpPr>
              <a:spLocks noChangeAspect="1" noChangeShapeType="1"/>
            </p:cNvSpPr>
            <p:nvPr/>
          </p:nvSpPr>
          <p:spPr bwMode="auto">
            <a:xfrm flipV="1">
              <a:off x="7464" y="4864"/>
              <a:ext cx="1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95" name="Line 1823"/>
            <p:cNvSpPr>
              <a:spLocks noChangeAspect="1" noChangeShapeType="1"/>
            </p:cNvSpPr>
            <p:nvPr/>
          </p:nvSpPr>
          <p:spPr bwMode="auto">
            <a:xfrm flipV="1">
              <a:off x="7514" y="4864"/>
              <a:ext cx="1" cy="1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96" name="Line 1824"/>
            <p:cNvSpPr>
              <a:spLocks noChangeAspect="1" noChangeShapeType="1"/>
            </p:cNvSpPr>
            <p:nvPr/>
          </p:nvSpPr>
          <p:spPr bwMode="auto">
            <a:xfrm flipV="1">
              <a:off x="7564" y="4864"/>
              <a:ext cx="1" cy="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97" name="Line 1825"/>
            <p:cNvSpPr>
              <a:spLocks noChangeAspect="1" noChangeShapeType="1"/>
            </p:cNvSpPr>
            <p:nvPr/>
          </p:nvSpPr>
          <p:spPr bwMode="auto">
            <a:xfrm flipV="1">
              <a:off x="7614" y="4864"/>
              <a:ext cx="1" cy="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98" name="Line 1826"/>
            <p:cNvSpPr>
              <a:spLocks noChangeAspect="1" noChangeShapeType="1"/>
            </p:cNvSpPr>
            <p:nvPr/>
          </p:nvSpPr>
          <p:spPr bwMode="auto">
            <a:xfrm flipV="1">
              <a:off x="7664" y="4864"/>
              <a:ext cx="1" cy="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99" name="Line 1827"/>
            <p:cNvSpPr>
              <a:spLocks noChangeAspect="1" noChangeShapeType="1"/>
            </p:cNvSpPr>
            <p:nvPr/>
          </p:nvSpPr>
          <p:spPr bwMode="auto">
            <a:xfrm flipV="1">
              <a:off x="7714" y="4864"/>
              <a:ext cx="1" cy="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00" name="Line 1828"/>
            <p:cNvSpPr>
              <a:spLocks noChangeAspect="1" noChangeShapeType="1"/>
            </p:cNvSpPr>
            <p:nvPr/>
          </p:nvSpPr>
          <p:spPr bwMode="auto">
            <a:xfrm flipV="1">
              <a:off x="7764" y="4864"/>
              <a:ext cx="1" cy="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01" name="Line 1829"/>
            <p:cNvSpPr>
              <a:spLocks noChangeAspect="1" noChangeShapeType="1"/>
            </p:cNvSpPr>
            <p:nvPr/>
          </p:nvSpPr>
          <p:spPr bwMode="auto">
            <a:xfrm flipV="1">
              <a:off x="7813" y="4864"/>
              <a:ext cx="1" cy="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02" name="Line 1830"/>
            <p:cNvSpPr>
              <a:spLocks noChangeAspect="1" noChangeShapeType="1"/>
            </p:cNvSpPr>
            <p:nvPr/>
          </p:nvSpPr>
          <p:spPr bwMode="auto">
            <a:xfrm flipV="1">
              <a:off x="7863" y="4864"/>
              <a:ext cx="1" cy="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03" name="Rectangle 1831"/>
            <p:cNvSpPr>
              <a:spLocks noChangeAspect="1" noChangeArrowheads="1"/>
            </p:cNvSpPr>
            <p:nvPr/>
          </p:nvSpPr>
          <p:spPr bwMode="auto">
            <a:xfrm>
              <a:off x="6544" y="4864"/>
              <a:ext cx="1357" cy="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04" name="Line 1832"/>
            <p:cNvSpPr>
              <a:spLocks noChangeAspect="1" noChangeShapeType="1"/>
            </p:cNvSpPr>
            <p:nvPr/>
          </p:nvSpPr>
          <p:spPr bwMode="auto">
            <a:xfrm flipV="1">
              <a:off x="7861" y="4070"/>
              <a:ext cx="14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05" name="Line 1833"/>
            <p:cNvSpPr>
              <a:spLocks noChangeAspect="1" noChangeShapeType="1"/>
            </p:cNvSpPr>
            <p:nvPr/>
          </p:nvSpPr>
          <p:spPr bwMode="auto">
            <a:xfrm flipV="1">
              <a:off x="7863" y="4112"/>
              <a:ext cx="2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06" name="Line 1834"/>
            <p:cNvSpPr>
              <a:spLocks noChangeAspect="1" noChangeShapeType="1"/>
            </p:cNvSpPr>
            <p:nvPr/>
          </p:nvSpPr>
          <p:spPr bwMode="auto">
            <a:xfrm flipV="1">
              <a:off x="7869" y="4151"/>
              <a:ext cx="24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07" name="Line 1835"/>
            <p:cNvSpPr>
              <a:spLocks noChangeAspect="1" noChangeShapeType="1"/>
            </p:cNvSpPr>
            <p:nvPr/>
          </p:nvSpPr>
          <p:spPr bwMode="auto">
            <a:xfrm flipV="1">
              <a:off x="7877" y="4186"/>
              <a:ext cx="30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08" name="Line 1836"/>
            <p:cNvSpPr>
              <a:spLocks noChangeAspect="1" noChangeShapeType="1"/>
            </p:cNvSpPr>
            <p:nvPr/>
          </p:nvSpPr>
          <p:spPr bwMode="auto">
            <a:xfrm flipV="1">
              <a:off x="7888" y="4218"/>
              <a:ext cx="37" cy="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09" name="Line 1837"/>
            <p:cNvSpPr>
              <a:spLocks noChangeAspect="1" noChangeShapeType="1"/>
            </p:cNvSpPr>
            <p:nvPr/>
          </p:nvSpPr>
          <p:spPr bwMode="auto">
            <a:xfrm flipV="1">
              <a:off x="7900" y="4248"/>
              <a:ext cx="45" cy="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0" name="Line 1838"/>
            <p:cNvSpPr>
              <a:spLocks noChangeAspect="1" noChangeShapeType="1"/>
            </p:cNvSpPr>
            <p:nvPr/>
          </p:nvSpPr>
          <p:spPr bwMode="auto">
            <a:xfrm flipV="1">
              <a:off x="7914" y="4281"/>
              <a:ext cx="46" cy="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1" name="Line 1839"/>
            <p:cNvSpPr>
              <a:spLocks noChangeAspect="1" noChangeShapeType="1"/>
            </p:cNvSpPr>
            <p:nvPr/>
          </p:nvSpPr>
          <p:spPr bwMode="auto">
            <a:xfrm flipV="1">
              <a:off x="7921" y="4330"/>
              <a:ext cx="39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2" name="Line 1840"/>
            <p:cNvSpPr>
              <a:spLocks noChangeAspect="1" noChangeShapeType="1"/>
            </p:cNvSpPr>
            <p:nvPr/>
          </p:nvSpPr>
          <p:spPr bwMode="auto">
            <a:xfrm flipV="1">
              <a:off x="7921" y="4380"/>
              <a:ext cx="39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3" name="Line 1841"/>
            <p:cNvSpPr>
              <a:spLocks noChangeAspect="1" noChangeShapeType="1"/>
            </p:cNvSpPr>
            <p:nvPr/>
          </p:nvSpPr>
          <p:spPr bwMode="auto">
            <a:xfrm flipV="1">
              <a:off x="7863" y="4498"/>
              <a:ext cx="29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4" name="Line 1842"/>
            <p:cNvSpPr>
              <a:spLocks noChangeAspect="1" noChangeShapeType="1"/>
            </p:cNvSpPr>
            <p:nvPr/>
          </p:nvSpPr>
          <p:spPr bwMode="auto">
            <a:xfrm flipV="1">
              <a:off x="7921" y="4409"/>
              <a:ext cx="59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5" name="Line 1843"/>
            <p:cNvSpPr>
              <a:spLocks noChangeAspect="1" noChangeShapeType="1"/>
            </p:cNvSpPr>
            <p:nvPr/>
          </p:nvSpPr>
          <p:spPr bwMode="auto">
            <a:xfrm flipV="1">
              <a:off x="7876" y="4375"/>
              <a:ext cx="188" cy="1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6" name="Line 1844"/>
            <p:cNvSpPr>
              <a:spLocks noChangeAspect="1" noChangeShapeType="1"/>
            </p:cNvSpPr>
            <p:nvPr/>
          </p:nvSpPr>
          <p:spPr bwMode="auto">
            <a:xfrm flipV="1">
              <a:off x="7896" y="4448"/>
              <a:ext cx="144" cy="1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7" name="Line 1845"/>
            <p:cNvSpPr>
              <a:spLocks noChangeAspect="1" noChangeShapeType="1"/>
            </p:cNvSpPr>
            <p:nvPr/>
          </p:nvSpPr>
          <p:spPr bwMode="auto">
            <a:xfrm flipV="1">
              <a:off x="8061" y="4409"/>
              <a:ext cx="19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8" name="Line 1846"/>
            <p:cNvSpPr>
              <a:spLocks noChangeAspect="1" noChangeShapeType="1"/>
            </p:cNvSpPr>
            <p:nvPr/>
          </p:nvSpPr>
          <p:spPr bwMode="auto">
            <a:xfrm flipV="1">
              <a:off x="7923" y="4498"/>
              <a:ext cx="117" cy="1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9" name="Line 1847"/>
            <p:cNvSpPr>
              <a:spLocks noChangeAspect="1" noChangeShapeType="1"/>
            </p:cNvSpPr>
            <p:nvPr/>
          </p:nvSpPr>
          <p:spPr bwMode="auto">
            <a:xfrm flipV="1">
              <a:off x="8020" y="4541"/>
              <a:ext cx="26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0" name="Line 1848"/>
            <p:cNvSpPr>
              <a:spLocks noChangeAspect="1" noChangeShapeType="1"/>
            </p:cNvSpPr>
            <p:nvPr/>
          </p:nvSpPr>
          <p:spPr bwMode="auto">
            <a:xfrm flipV="1">
              <a:off x="8026" y="4560"/>
              <a:ext cx="50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1" name="Line 1849"/>
            <p:cNvSpPr>
              <a:spLocks noChangeAspect="1" noChangeShapeType="1"/>
            </p:cNvSpPr>
            <p:nvPr/>
          </p:nvSpPr>
          <p:spPr bwMode="auto">
            <a:xfrm flipH="1" flipV="1">
              <a:off x="7874" y="4557"/>
              <a:ext cx="66" cy="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2" name="Line 1850"/>
            <p:cNvSpPr>
              <a:spLocks noChangeAspect="1" noChangeShapeType="1"/>
            </p:cNvSpPr>
            <p:nvPr/>
          </p:nvSpPr>
          <p:spPr bwMode="auto">
            <a:xfrm flipH="1" flipV="1">
              <a:off x="7860" y="4495"/>
              <a:ext cx="100" cy="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3" name="Line 1851"/>
            <p:cNvSpPr>
              <a:spLocks noChangeAspect="1" noChangeShapeType="1"/>
            </p:cNvSpPr>
            <p:nvPr/>
          </p:nvSpPr>
          <p:spPr bwMode="auto">
            <a:xfrm flipH="1" flipV="1">
              <a:off x="7920" y="4506"/>
              <a:ext cx="62" cy="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4" name="Line 1852"/>
            <p:cNvSpPr>
              <a:spLocks noChangeAspect="1" noChangeShapeType="1"/>
            </p:cNvSpPr>
            <p:nvPr/>
          </p:nvSpPr>
          <p:spPr bwMode="auto">
            <a:xfrm flipH="1" flipV="1">
              <a:off x="7921" y="4457"/>
              <a:ext cx="144" cy="1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5" name="Line 1853"/>
            <p:cNvSpPr>
              <a:spLocks noChangeAspect="1" noChangeShapeType="1"/>
            </p:cNvSpPr>
            <p:nvPr/>
          </p:nvSpPr>
          <p:spPr bwMode="auto">
            <a:xfrm flipH="1" flipV="1">
              <a:off x="8065" y="4551"/>
              <a:ext cx="14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6" name="Line 1854"/>
            <p:cNvSpPr>
              <a:spLocks noChangeAspect="1" noChangeShapeType="1"/>
            </p:cNvSpPr>
            <p:nvPr/>
          </p:nvSpPr>
          <p:spPr bwMode="auto">
            <a:xfrm flipH="1" flipV="1">
              <a:off x="7921" y="4407"/>
              <a:ext cx="119" cy="1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7" name="Line 1855"/>
            <p:cNvSpPr>
              <a:spLocks noChangeAspect="1" noChangeShapeType="1"/>
            </p:cNvSpPr>
            <p:nvPr/>
          </p:nvSpPr>
          <p:spPr bwMode="auto">
            <a:xfrm flipH="1" flipV="1">
              <a:off x="7921" y="4358"/>
              <a:ext cx="119" cy="1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8" name="Line 1856"/>
            <p:cNvSpPr>
              <a:spLocks noChangeAspect="1" noChangeShapeType="1"/>
            </p:cNvSpPr>
            <p:nvPr/>
          </p:nvSpPr>
          <p:spPr bwMode="auto">
            <a:xfrm flipH="1" flipV="1">
              <a:off x="8020" y="4408"/>
              <a:ext cx="27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9" name="Line 1857"/>
            <p:cNvSpPr>
              <a:spLocks noChangeAspect="1" noChangeShapeType="1"/>
            </p:cNvSpPr>
            <p:nvPr/>
          </p:nvSpPr>
          <p:spPr bwMode="auto">
            <a:xfrm flipH="1" flipV="1">
              <a:off x="7897" y="4285"/>
              <a:ext cx="63" cy="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0" name="Line 1858"/>
            <p:cNvSpPr>
              <a:spLocks noChangeAspect="1" noChangeShapeType="1"/>
            </p:cNvSpPr>
            <p:nvPr/>
          </p:nvSpPr>
          <p:spPr bwMode="auto">
            <a:xfrm flipH="1" flipV="1">
              <a:off x="8027" y="4366"/>
              <a:ext cx="50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1" name="Line 1859"/>
            <p:cNvSpPr>
              <a:spLocks noChangeAspect="1" noChangeShapeType="1"/>
            </p:cNvSpPr>
            <p:nvPr/>
          </p:nvSpPr>
          <p:spPr bwMode="auto">
            <a:xfrm flipH="1" flipV="1">
              <a:off x="7877" y="4215"/>
              <a:ext cx="83" cy="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2" name="Line 1860"/>
            <p:cNvSpPr>
              <a:spLocks noChangeAspect="1" noChangeShapeType="1"/>
            </p:cNvSpPr>
            <p:nvPr/>
          </p:nvSpPr>
          <p:spPr bwMode="auto">
            <a:xfrm flipH="1" flipV="1">
              <a:off x="7866" y="4155"/>
              <a:ext cx="52" cy="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3" name="Line 1861"/>
            <p:cNvSpPr>
              <a:spLocks noChangeAspect="1" noChangeShapeType="1"/>
            </p:cNvSpPr>
            <p:nvPr/>
          </p:nvSpPr>
          <p:spPr bwMode="auto">
            <a:xfrm flipH="1" flipV="1">
              <a:off x="7861" y="4101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4" name="Line 1862"/>
            <p:cNvSpPr>
              <a:spLocks noChangeAspect="1" noChangeShapeType="1"/>
            </p:cNvSpPr>
            <p:nvPr/>
          </p:nvSpPr>
          <p:spPr bwMode="auto">
            <a:xfrm>
              <a:off x="8040" y="4446"/>
              <a:ext cx="1" cy="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5" name="Freeform 1863"/>
            <p:cNvSpPr>
              <a:spLocks noChangeAspect="1"/>
            </p:cNvSpPr>
            <p:nvPr/>
          </p:nvSpPr>
          <p:spPr bwMode="auto">
            <a:xfrm>
              <a:off x="8040" y="4436"/>
              <a:ext cx="6" cy="1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4" y="3"/>
                </a:cxn>
                <a:cxn ang="0">
                  <a:pos x="10" y="7"/>
                </a:cxn>
                <a:cxn ang="0">
                  <a:pos x="7" y="11"/>
                </a:cxn>
                <a:cxn ang="0">
                  <a:pos x="4" y="15"/>
                </a:cxn>
                <a:cxn ang="0">
                  <a:pos x="2" y="20"/>
                </a:cxn>
                <a:cxn ang="0">
                  <a:pos x="2" y="26"/>
                </a:cxn>
                <a:cxn ang="0">
                  <a:pos x="0" y="31"/>
                </a:cxn>
              </a:cxnLst>
              <a:rect l="0" t="0" r="r" b="b"/>
              <a:pathLst>
                <a:path w="19" h="31">
                  <a:moveTo>
                    <a:pt x="19" y="0"/>
                  </a:moveTo>
                  <a:lnTo>
                    <a:pt x="14" y="3"/>
                  </a:lnTo>
                  <a:lnTo>
                    <a:pt x="10" y="7"/>
                  </a:lnTo>
                  <a:lnTo>
                    <a:pt x="7" y="11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2" y="26"/>
                  </a:lnTo>
                  <a:lnTo>
                    <a:pt x="0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6" name="Line 1864"/>
            <p:cNvSpPr>
              <a:spLocks noChangeAspect="1" noChangeShapeType="1"/>
            </p:cNvSpPr>
            <p:nvPr/>
          </p:nvSpPr>
          <p:spPr bwMode="auto">
            <a:xfrm flipH="1">
              <a:off x="8046" y="4422"/>
              <a:ext cx="24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7" name="Freeform 1865"/>
            <p:cNvSpPr>
              <a:spLocks noChangeAspect="1"/>
            </p:cNvSpPr>
            <p:nvPr/>
          </p:nvSpPr>
          <p:spPr bwMode="auto">
            <a:xfrm>
              <a:off x="8070" y="4405"/>
              <a:ext cx="10" cy="17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5" y="49"/>
                </a:cxn>
                <a:cxn ang="0">
                  <a:pos x="10" y="44"/>
                </a:cxn>
                <a:cxn ang="0">
                  <a:pos x="16" y="39"/>
                </a:cxn>
                <a:cxn ang="0">
                  <a:pos x="20" y="34"/>
                </a:cxn>
                <a:cxn ang="0">
                  <a:pos x="22" y="27"/>
                </a:cxn>
                <a:cxn ang="0">
                  <a:pos x="25" y="20"/>
                </a:cxn>
                <a:cxn ang="0">
                  <a:pos x="28" y="15"/>
                </a:cxn>
                <a:cxn ang="0">
                  <a:pos x="29" y="7"/>
                </a:cxn>
                <a:cxn ang="0">
                  <a:pos x="29" y="0"/>
                </a:cxn>
              </a:cxnLst>
              <a:rect l="0" t="0" r="r" b="b"/>
              <a:pathLst>
                <a:path w="29" h="53">
                  <a:moveTo>
                    <a:pt x="0" y="53"/>
                  </a:moveTo>
                  <a:lnTo>
                    <a:pt x="5" y="49"/>
                  </a:lnTo>
                  <a:lnTo>
                    <a:pt x="10" y="44"/>
                  </a:lnTo>
                  <a:lnTo>
                    <a:pt x="16" y="39"/>
                  </a:lnTo>
                  <a:lnTo>
                    <a:pt x="20" y="34"/>
                  </a:lnTo>
                  <a:lnTo>
                    <a:pt x="22" y="27"/>
                  </a:lnTo>
                  <a:lnTo>
                    <a:pt x="25" y="20"/>
                  </a:lnTo>
                  <a:lnTo>
                    <a:pt x="28" y="15"/>
                  </a:lnTo>
                  <a:lnTo>
                    <a:pt x="29" y="7"/>
                  </a:lnTo>
                  <a:lnTo>
                    <a:pt x="2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8" name="Line 1866"/>
            <p:cNvSpPr>
              <a:spLocks noChangeAspect="1" noChangeShapeType="1"/>
            </p:cNvSpPr>
            <p:nvPr/>
          </p:nvSpPr>
          <p:spPr bwMode="auto">
            <a:xfrm>
              <a:off x="8080" y="4399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9" name="Freeform 1867"/>
            <p:cNvSpPr>
              <a:spLocks noChangeAspect="1"/>
            </p:cNvSpPr>
            <p:nvPr/>
          </p:nvSpPr>
          <p:spPr bwMode="auto">
            <a:xfrm>
              <a:off x="8074" y="4385"/>
              <a:ext cx="6" cy="14"/>
            </a:xfrm>
            <a:custGeom>
              <a:avLst/>
              <a:gdLst/>
              <a:ahLst/>
              <a:cxnLst>
                <a:cxn ang="0">
                  <a:pos x="17" y="42"/>
                </a:cxn>
                <a:cxn ang="0">
                  <a:pos x="17" y="35"/>
                </a:cxn>
                <a:cxn ang="0">
                  <a:pos x="16" y="28"/>
                </a:cxn>
                <a:cxn ang="0">
                  <a:pos x="14" y="21"/>
                </a:cxn>
                <a:cxn ang="0">
                  <a:pos x="12" y="16"/>
                </a:cxn>
                <a:cxn ang="0">
                  <a:pos x="8" y="9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17" h="42">
                  <a:moveTo>
                    <a:pt x="17" y="42"/>
                  </a:moveTo>
                  <a:lnTo>
                    <a:pt x="17" y="35"/>
                  </a:lnTo>
                  <a:lnTo>
                    <a:pt x="16" y="28"/>
                  </a:lnTo>
                  <a:lnTo>
                    <a:pt x="14" y="21"/>
                  </a:lnTo>
                  <a:lnTo>
                    <a:pt x="12" y="16"/>
                  </a:lnTo>
                  <a:lnTo>
                    <a:pt x="8" y="9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0" name="Line 1868"/>
            <p:cNvSpPr>
              <a:spLocks noChangeAspect="1" noChangeShapeType="1"/>
            </p:cNvSpPr>
            <p:nvPr/>
          </p:nvSpPr>
          <p:spPr bwMode="auto">
            <a:xfrm>
              <a:off x="8060" y="4371"/>
              <a:ext cx="14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1" name="Freeform 1869"/>
            <p:cNvSpPr>
              <a:spLocks noChangeAspect="1"/>
            </p:cNvSpPr>
            <p:nvPr/>
          </p:nvSpPr>
          <p:spPr bwMode="auto">
            <a:xfrm>
              <a:off x="8046" y="4365"/>
              <a:ext cx="14" cy="6"/>
            </a:xfrm>
            <a:custGeom>
              <a:avLst/>
              <a:gdLst/>
              <a:ahLst/>
              <a:cxnLst>
                <a:cxn ang="0">
                  <a:pos x="42" y="18"/>
                </a:cxn>
                <a:cxn ang="0">
                  <a:pos x="38" y="12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42" h="18">
                  <a:moveTo>
                    <a:pt x="42" y="18"/>
                  </a:moveTo>
                  <a:lnTo>
                    <a:pt x="38" y="12"/>
                  </a:lnTo>
                  <a:lnTo>
                    <a:pt x="32" y="10"/>
                  </a:lnTo>
                  <a:lnTo>
                    <a:pt x="25" y="6"/>
                  </a:lnTo>
                  <a:lnTo>
                    <a:pt x="20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2" name="Line 1870"/>
            <p:cNvSpPr>
              <a:spLocks noChangeAspect="1" noChangeShapeType="1"/>
            </p:cNvSpPr>
            <p:nvPr/>
          </p:nvSpPr>
          <p:spPr bwMode="auto">
            <a:xfrm>
              <a:off x="8032" y="4365"/>
              <a:ext cx="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3" name="Freeform 1871"/>
            <p:cNvSpPr>
              <a:spLocks noChangeAspect="1"/>
            </p:cNvSpPr>
            <p:nvPr/>
          </p:nvSpPr>
          <p:spPr bwMode="auto">
            <a:xfrm>
              <a:off x="8020" y="4365"/>
              <a:ext cx="12" cy="1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0" y="3"/>
                </a:cxn>
                <a:cxn ang="0">
                  <a:pos x="16" y="6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5" y="16"/>
                </a:cxn>
                <a:cxn ang="0">
                  <a:pos x="3" y="20"/>
                </a:cxn>
                <a:cxn ang="0">
                  <a:pos x="1" y="26"/>
                </a:cxn>
                <a:cxn ang="0">
                  <a:pos x="0" y="31"/>
                </a:cxn>
                <a:cxn ang="0">
                  <a:pos x="0" y="3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4" name="Line 1872"/>
            <p:cNvSpPr>
              <a:spLocks noChangeAspect="1" noChangeShapeType="1"/>
            </p:cNvSpPr>
            <p:nvPr/>
          </p:nvSpPr>
          <p:spPr bwMode="auto">
            <a:xfrm flipV="1">
              <a:off x="8020" y="4376"/>
              <a:ext cx="1" cy="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5" name="Freeform 1873"/>
            <p:cNvSpPr>
              <a:spLocks noChangeAspect="1"/>
            </p:cNvSpPr>
            <p:nvPr/>
          </p:nvSpPr>
          <p:spPr bwMode="auto">
            <a:xfrm>
              <a:off x="8002" y="4412"/>
              <a:ext cx="18" cy="12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" y="34"/>
                </a:cxn>
                <a:cxn ang="0">
                  <a:pos x="9" y="35"/>
                </a:cxn>
                <a:cxn ang="0">
                  <a:pos x="13" y="36"/>
                </a:cxn>
                <a:cxn ang="0">
                  <a:pos x="19" y="36"/>
                </a:cxn>
                <a:cxn ang="0">
                  <a:pos x="24" y="36"/>
                </a:cxn>
                <a:cxn ang="0">
                  <a:pos x="29" y="35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28"/>
                </a:cxn>
                <a:cxn ang="0">
                  <a:pos x="46" y="24"/>
                </a:cxn>
                <a:cxn ang="0">
                  <a:pos x="50" y="20"/>
                </a:cxn>
                <a:cxn ang="0">
                  <a:pos x="51" y="16"/>
                </a:cxn>
                <a:cxn ang="0">
                  <a:pos x="54" y="11"/>
                </a:cxn>
                <a:cxn ang="0">
                  <a:pos x="55" y="5"/>
                </a:cxn>
                <a:cxn ang="0">
                  <a:pos x="55" y="0"/>
                </a:cxn>
              </a:cxnLst>
              <a:rect l="0" t="0" r="r" b="b"/>
              <a:pathLst>
                <a:path w="55" h="36">
                  <a:moveTo>
                    <a:pt x="0" y="31"/>
                  </a:moveTo>
                  <a:lnTo>
                    <a:pt x="4" y="34"/>
                  </a:lnTo>
                  <a:lnTo>
                    <a:pt x="9" y="35"/>
                  </a:lnTo>
                  <a:lnTo>
                    <a:pt x="13" y="36"/>
                  </a:lnTo>
                  <a:lnTo>
                    <a:pt x="19" y="36"/>
                  </a:lnTo>
                  <a:lnTo>
                    <a:pt x="24" y="36"/>
                  </a:lnTo>
                  <a:lnTo>
                    <a:pt x="29" y="35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3" y="28"/>
                  </a:lnTo>
                  <a:lnTo>
                    <a:pt x="46" y="24"/>
                  </a:lnTo>
                  <a:lnTo>
                    <a:pt x="50" y="20"/>
                  </a:lnTo>
                  <a:lnTo>
                    <a:pt x="51" y="16"/>
                  </a:lnTo>
                  <a:lnTo>
                    <a:pt x="54" y="11"/>
                  </a:lnTo>
                  <a:lnTo>
                    <a:pt x="55" y="5"/>
                  </a:lnTo>
                  <a:lnTo>
                    <a:pt x="5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6" name="Line 1874"/>
            <p:cNvSpPr>
              <a:spLocks noChangeAspect="1" noChangeShapeType="1"/>
            </p:cNvSpPr>
            <p:nvPr/>
          </p:nvSpPr>
          <p:spPr bwMode="auto">
            <a:xfrm>
              <a:off x="7970" y="4402"/>
              <a:ext cx="3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7" name="Freeform 1875"/>
            <p:cNvSpPr>
              <a:spLocks noChangeAspect="1"/>
            </p:cNvSpPr>
            <p:nvPr/>
          </p:nvSpPr>
          <p:spPr bwMode="auto">
            <a:xfrm>
              <a:off x="7960" y="4385"/>
              <a:ext cx="10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9" y="33"/>
                </a:cxn>
                <a:cxn ang="0">
                  <a:pos x="13" y="38"/>
                </a:cxn>
                <a:cxn ang="0">
                  <a:pos x="17" y="42"/>
                </a:cxn>
                <a:cxn ang="0">
                  <a:pos x="23" y="47"/>
                </a:cxn>
                <a:cxn ang="0">
                  <a:pos x="28" y="51"/>
                </a:cxn>
              </a:cxnLst>
              <a:rect l="0" t="0" r="r" b="b"/>
              <a:pathLst>
                <a:path w="28" h="51">
                  <a:moveTo>
                    <a:pt x="0" y="0"/>
                  </a:moveTo>
                  <a:lnTo>
                    <a:pt x="1" y="7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6" y="26"/>
                  </a:lnTo>
                  <a:lnTo>
                    <a:pt x="9" y="33"/>
                  </a:lnTo>
                  <a:lnTo>
                    <a:pt x="13" y="38"/>
                  </a:lnTo>
                  <a:lnTo>
                    <a:pt x="17" y="42"/>
                  </a:lnTo>
                  <a:lnTo>
                    <a:pt x="23" y="47"/>
                  </a:lnTo>
                  <a:lnTo>
                    <a:pt x="28" y="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8" name="Line 1876"/>
            <p:cNvSpPr>
              <a:spLocks noChangeAspect="1" noChangeShapeType="1"/>
            </p:cNvSpPr>
            <p:nvPr/>
          </p:nvSpPr>
          <p:spPr bwMode="auto">
            <a:xfrm>
              <a:off x="7960" y="4277"/>
              <a:ext cx="1" cy="1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9" name="Freeform 1877"/>
            <p:cNvSpPr>
              <a:spLocks noChangeAspect="1"/>
            </p:cNvSpPr>
            <p:nvPr/>
          </p:nvSpPr>
          <p:spPr bwMode="auto">
            <a:xfrm>
              <a:off x="7960" y="4271"/>
              <a:ext cx="2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6"/>
                </a:cxn>
                <a:cxn ang="0">
                  <a:pos x="1" y="11"/>
                </a:cxn>
                <a:cxn ang="0">
                  <a:pos x="0" y="17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lnTo>
                    <a:pt x="2" y="6"/>
                  </a:lnTo>
                  <a:lnTo>
                    <a:pt x="1" y="11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0" name="Freeform 1878"/>
            <p:cNvSpPr>
              <a:spLocks noChangeAspect="1"/>
            </p:cNvSpPr>
            <p:nvPr/>
          </p:nvSpPr>
          <p:spPr bwMode="auto">
            <a:xfrm>
              <a:off x="7957" y="4260"/>
              <a:ext cx="5" cy="11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16" y="29"/>
                </a:cxn>
                <a:cxn ang="0">
                  <a:pos x="17" y="25"/>
                </a:cxn>
                <a:cxn ang="0">
                  <a:pos x="17" y="21"/>
                </a:cxn>
                <a:cxn ang="0">
                  <a:pos x="17" y="17"/>
                </a:cxn>
                <a:cxn ang="0">
                  <a:pos x="16" y="13"/>
                </a:cxn>
                <a:cxn ang="0">
                  <a:pos x="13" y="9"/>
                </a:cxn>
                <a:cxn ang="0">
                  <a:pos x="11" y="6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17" h="33">
                  <a:moveTo>
                    <a:pt x="15" y="33"/>
                  </a:moveTo>
                  <a:lnTo>
                    <a:pt x="16" y="29"/>
                  </a:lnTo>
                  <a:lnTo>
                    <a:pt x="17" y="25"/>
                  </a:lnTo>
                  <a:lnTo>
                    <a:pt x="17" y="21"/>
                  </a:lnTo>
                  <a:lnTo>
                    <a:pt x="17" y="17"/>
                  </a:lnTo>
                  <a:lnTo>
                    <a:pt x="16" y="13"/>
                  </a:lnTo>
                  <a:lnTo>
                    <a:pt x="13" y="9"/>
                  </a:lnTo>
                  <a:lnTo>
                    <a:pt x="11" y="6"/>
                  </a:lnTo>
                  <a:lnTo>
                    <a:pt x="8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1" name="Freeform 1879"/>
            <p:cNvSpPr>
              <a:spLocks noChangeAspect="1"/>
            </p:cNvSpPr>
            <p:nvPr/>
          </p:nvSpPr>
          <p:spPr bwMode="auto">
            <a:xfrm>
              <a:off x="7953" y="4258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9" y="6"/>
                </a:cxn>
                <a:cxn ang="0">
                  <a:pos x="12" y="8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2" y="2"/>
                  </a:lnTo>
                  <a:lnTo>
                    <a:pt x="5" y="5"/>
                  </a:lnTo>
                  <a:lnTo>
                    <a:pt x="9" y="6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2" name="Freeform 1880"/>
            <p:cNvSpPr>
              <a:spLocks noChangeAspect="1"/>
            </p:cNvSpPr>
            <p:nvPr/>
          </p:nvSpPr>
          <p:spPr bwMode="auto">
            <a:xfrm>
              <a:off x="7877" y="4074"/>
              <a:ext cx="76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7"/>
                </a:cxn>
                <a:cxn ang="0">
                  <a:pos x="7" y="55"/>
                </a:cxn>
                <a:cxn ang="0">
                  <a:pos x="11" y="82"/>
                </a:cxn>
                <a:cxn ang="0">
                  <a:pos x="16" y="109"/>
                </a:cxn>
                <a:cxn ang="0">
                  <a:pos x="22" y="136"/>
                </a:cxn>
                <a:cxn ang="0">
                  <a:pos x="28" y="163"/>
                </a:cxn>
                <a:cxn ang="0">
                  <a:pos x="37" y="189"/>
                </a:cxn>
                <a:cxn ang="0">
                  <a:pos x="45" y="216"/>
                </a:cxn>
                <a:cxn ang="0">
                  <a:pos x="53" y="241"/>
                </a:cxn>
                <a:cxn ang="0">
                  <a:pos x="62" y="267"/>
                </a:cxn>
                <a:cxn ang="0">
                  <a:pos x="73" y="292"/>
                </a:cxn>
                <a:cxn ang="0">
                  <a:pos x="84" y="318"/>
                </a:cxn>
                <a:cxn ang="0">
                  <a:pos x="96" y="343"/>
                </a:cxn>
                <a:cxn ang="0">
                  <a:pos x="108" y="368"/>
                </a:cxn>
                <a:cxn ang="0">
                  <a:pos x="120" y="392"/>
                </a:cxn>
                <a:cxn ang="0">
                  <a:pos x="134" y="416"/>
                </a:cxn>
                <a:cxn ang="0">
                  <a:pos x="148" y="439"/>
                </a:cxn>
                <a:cxn ang="0">
                  <a:pos x="163" y="462"/>
                </a:cxn>
                <a:cxn ang="0">
                  <a:pos x="178" y="485"/>
                </a:cxn>
                <a:cxn ang="0">
                  <a:pos x="194" y="508"/>
                </a:cxn>
                <a:cxn ang="0">
                  <a:pos x="210" y="529"/>
                </a:cxn>
                <a:cxn ang="0">
                  <a:pos x="228" y="551"/>
                </a:cxn>
              </a:cxnLst>
              <a:rect l="0" t="0" r="r" b="b"/>
              <a:pathLst>
                <a:path w="228" h="551">
                  <a:moveTo>
                    <a:pt x="0" y="0"/>
                  </a:moveTo>
                  <a:lnTo>
                    <a:pt x="3" y="27"/>
                  </a:lnTo>
                  <a:lnTo>
                    <a:pt x="7" y="55"/>
                  </a:lnTo>
                  <a:lnTo>
                    <a:pt x="11" y="82"/>
                  </a:lnTo>
                  <a:lnTo>
                    <a:pt x="16" y="109"/>
                  </a:lnTo>
                  <a:lnTo>
                    <a:pt x="22" y="136"/>
                  </a:lnTo>
                  <a:lnTo>
                    <a:pt x="28" y="163"/>
                  </a:lnTo>
                  <a:lnTo>
                    <a:pt x="37" y="189"/>
                  </a:lnTo>
                  <a:lnTo>
                    <a:pt x="45" y="216"/>
                  </a:lnTo>
                  <a:lnTo>
                    <a:pt x="53" y="241"/>
                  </a:lnTo>
                  <a:lnTo>
                    <a:pt x="62" y="267"/>
                  </a:lnTo>
                  <a:lnTo>
                    <a:pt x="73" y="292"/>
                  </a:lnTo>
                  <a:lnTo>
                    <a:pt x="84" y="318"/>
                  </a:lnTo>
                  <a:lnTo>
                    <a:pt x="96" y="343"/>
                  </a:lnTo>
                  <a:lnTo>
                    <a:pt x="108" y="368"/>
                  </a:lnTo>
                  <a:lnTo>
                    <a:pt x="120" y="392"/>
                  </a:lnTo>
                  <a:lnTo>
                    <a:pt x="134" y="416"/>
                  </a:lnTo>
                  <a:lnTo>
                    <a:pt x="148" y="439"/>
                  </a:lnTo>
                  <a:lnTo>
                    <a:pt x="163" y="462"/>
                  </a:lnTo>
                  <a:lnTo>
                    <a:pt x="178" y="485"/>
                  </a:lnTo>
                  <a:lnTo>
                    <a:pt x="194" y="508"/>
                  </a:lnTo>
                  <a:lnTo>
                    <a:pt x="210" y="529"/>
                  </a:lnTo>
                  <a:lnTo>
                    <a:pt x="228" y="5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3" name="Freeform 1881"/>
            <p:cNvSpPr>
              <a:spLocks noChangeAspect="1"/>
            </p:cNvSpPr>
            <p:nvPr/>
          </p:nvSpPr>
          <p:spPr bwMode="auto">
            <a:xfrm>
              <a:off x="7861" y="4067"/>
              <a:ext cx="16" cy="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7" y="17"/>
                </a:cxn>
                <a:cxn ang="0">
                  <a:pos x="46" y="13"/>
                </a:cxn>
                <a:cxn ang="0">
                  <a:pos x="43" y="9"/>
                </a:cxn>
                <a:cxn ang="0">
                  <a:pos x="40" y="7"/>
                </a:cxn>
                <a:cxn ang="0">
                  <a:pos x="37" y="4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9" y="5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1" y="16"/>
                </a:cxn>
                <a:cxn ang="0">
                  <a:pos x="0" y="20"/>
                </a:cxn>
                <a:cxn ang="0">
                  <a:pos x="0" y="24"/>
                </a:cxn>
              </a:cxnLst>
              <a:rect l="0" t="0" r="r" b="b"/>
              <a:pathLst>
                <a:path w="48" h="24">
                  <a:moveTo>
                    <a:pt x="48" y="21"/>
                  </a:moveTo>
                  <a:lnTo>
                    <a:pt x="47" y="17"/>
                  </a:lnTo>
                  <a:lnTo>
                    <a:pt x="46" y="13"/>
                  </a:lnTo>
                  <a:lnTo>
                    <a:pt x="43" y="9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5"/>
                  </a:lnTo>
                  <a:lnTo>
                    <a:pt x="5" y="8"/>
                  </a:lnTo>
                  <a:lnTo>
                    <a:pt x="4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4" name="Freeform 1882"/>
            <p:cNvSpPr>
              <a:spLocks noChangeAspect="1"/>
            </p:cNvSpPr>
            <p:nvPr/>
          </p:nvSpPr>
          <p:spPr bwMode="auto">
            <a:xfrm>
              <a:off x="7861" y="4075"/>
              <a:ext cx="59" cy="2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"/>
                </a:cxn>
                <a:cxn ang="0">
                  <a:pos x="1" y="74"/>
                </a:cxn>
                <a:cxn ang="0">
                  <a:pos x="4" y="112"/>
                </a:cxn>
                <a:cxn ang="0">
                  <a:pos x="6" y="149"/>
                </a:cxn>
                <a:cxn ang="0">
                  <a:pos x="9" y="187"/>
                </a:cxn>
                <a:cxn ang="0">
                  <a:pos x="13" y="223"/>
                </a:cxn>
                <a:cxn ang="0">
                  <a:pos x="19" y="261"/>
                </a:cxn>
                <a:cxn ang="0">
                  <a:pos x="24" y="297"/>
                </a:cxn>
                <a:cxn ang="0">
                  <a:pos x="31" y="335"/>
                </a:cxn>
                <a:cxn ang="0">
                  <a:pos x="37" y="371"/>
                </a:cxn>
                <a:cxn ang="0">
                  <a:pos x="46" y="408"/>
                </a:cxn>
                <a:cxn ang="0">
                  <a:pos x="54" y="444"/>
                </a:cxn>
                <a:cxn ang="0">
                  <a:pos x="63" y="480"/>
                </a:cxn>
                <a:cxn ang="0">
                  <a:pos x="72" y="517"/>
                </a:cxn>
                <a:cxn ang="0">
                  <a:pos x="83" y="553"/>
                </a:cxn>
                <a:cxn ang="0">
                  <a:pos x="95" y="588"/>
                </a:cxn>
                <a:cxn ang="0">
                  <a:pos x="107" y="624"/>
                </a:cxn>
                <a:cxn ang="0">
                  <a:pos x="120" y="659"/>
                </a:cxn>
                <a:cxn ang="0">
                  <a:pos x="133" y="694"/>
                </a:cxn>
                <a:cxn ang="0">
                  <a:pos x="147" y="728"/>
                </a:cxn>
                <a:cxn ang="0">
                  <a:pos x="161" y="763"/>
                </a:cxn>
                <a:cxn ang="0">
                  <a:pos x="177" y="797"/>
                </a:cxn>
              </a:cxnLst>
              <a:rect l="0" t="0" r="r" b="b"/>
              <a:pathLst>
                <a:path w="177" h="797">
                  <a:moveTo>
                    <a:pt x="0" y="0"/>
                  </a:moveTo>
                  <a:lnTo>
                    <a:pt x="0" y="38"/>
                  </a:lnTo>
                  <a:lnTo>
                    <a:pt x="1" y="74"/>
                  </a:lnTo>
                  <a:lnTo>
                    <a:pt x="4" y="112"/>
                  </a:lnTo>
                  <a:lnTo>
                    <a:pt x="6" y="149"/>
                  </a:lnTo>
                  <a:lnTo>
                    <a:pt x="9" y="187"/>
                  </a:lnTo>
                  <a:lnTo>
                    <a:pt x="13" y="223"/>
                  </a:lnTo>
                  <a:lnTo>
                    <a:pt x="19" y="261"/>
                  </a:lnTo>
                  <a:lnTo>
                    <a:pt x="24" y="297"/>
                  </a:lnTo>
                  <a:lnTo>
                    <a:pt x="31" y="335"/>
                  </a:lnTo>
                  <a:lnTo>
                    <a:pt x="37" y="371"/>
                  </a:lnTo>
                  <a:lnTo>
                    <a:pt x="46" y="408"/>
                  </a:lnTo>
                  <a:lnTo>
                    <a:pt x="54" y="444"/>
                  </a:lnTo>
                  <a:lnTo>
                    <a:pt x="63" y="480"/>
                  </a:lnTo>
                  <a:lnTo>
                    <a:pt x="72" y="517"/>
                  </a:lnTo>
                  <a:lnTo>
                    <a:pt x="83" y="553"/>
                  </a:lnTo>
                  <a:lnTo>
                    <a:pt x="95" y="588"/>
                  </a:lnTo>
                  <a:lnTo>
                    <a:pt x="107" y="624"/>
                  </a:lnTo>
                  <a:lnTo>
                    <a:pt x="120" y="659"/>
                  </a:lnTo>
                  <a:lnTo>
                    <a:pt x="133" y="694"/>
                  </a:lnTo>
                  <a:lnTo>
                    <a:pt x="147" y="728"/>
                  </a:lnTo>
                  <a:lnTo>
                    <a:pt x="161" y="763"/>
                  </a:lnTo>
                  <a:lnTo>
                    <a:pt x="177" y="7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5" name="Freeform 1883"/>
            <p:cNvSpPr>
              <a:spLocks noChangeAspect="1"/>
            </p:cNvSpPr>
            <p:nvPr/>
          </p:nvSpPr>
          <p:spPr bwMode="auto">
            <a:xfrm>
              <a:off x="7920" y="4341"/>
              <a:ext cx="1" cy="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6" name="Line 1884"/>
            <p:cNvSpPr>
              <a:spLocks noChangeAspect="1" noChangeShapeType="1"/>
            </p:cNvSpPr>
            <p:nvPr/>
          </p:nvSpPr>
          <p:spPr bwMode="auto">
            <a:xfrm flipV="1">
              <a:off x="7921" y="4344"/>
              <a:ext cx="1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7" name="Freeform 1885"/>
            <p:cNvSpPr>
              <a:spLocks noChangeAspect="1"/>
            </p:cNvSpPr>
            <p:nvPr/>
          </p:nvSpPr>
          <p:spPr bwMode="auto">
            <a:xfrm>
              <a:off x="7900" y="4502"/>
              <a:ext cx="21" cy="1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7"/>
                </a:cxn>
                <a:cxn ang="0">
                  <a:pos x="8" y="31"/>
                </a:cxn>
                <a:cxn ang="0">
                  <a:pos x="12" y="32"/>
                </a:cxn>
                <a:cxn ang="0">
                  <a:pos x="18" y="35"/>
                </a:cxn>
                <a:cxn ang="0">
                  <a:pos x="22" y="35"/>
                </a:cxn>
                <a:cxn ang="0">
                  <a:pos x="27" y="36"/>
                </a:cxn>
                <a:cxn ang="0">
                  <a:pos x="33" y="35"/>
                </a:cxn>
                <a:cxn ang="0">
                  <a:pos x="37" y="34"/>
                </a:cxn>
                <a:cxn ang="0">
                  <a:pos x="42" y="32"/>
                </a:cxn>
                <a:cxn ang="0">
                  <a:pos x="46" y="30"/>
                </a:cxn>
                <a:cxn ang="0">
                  <a:pos x="50" y="27"/>
                </a:cxn>
                <a:cxn ang="0">
                  <a:pos x="53" y="23"/>
                </a:cxn>
                <a:cxn ang="0">
                  <a:pos x="57" y="19"/>
                </a:cxn>
                <a:cxn ang="0">
                  <a:pos x="58" y="15"/>
                </a:cxn>
                <a:cxn ang="0">
                  <a:pos x="61" y="11"/>
                </a:cxn>
                <a:cxn ang="0">
                  <a:pos x="61" y="5"/>
                </a:cxn>
                <a:cxn ang="0">
                  <a:pos x="62" y="0"/>
                </a:cxn>
              </a:cxnLst>
              <a:rect l="0" t="0" r="r" b="b"/>
              <a:pathLst>
                <a:path w="62" h="36">
                  <a:moveTo>
                    <a:pt x="0" y="24"/>
                  </a:moveTo>
                  <a:lnTo>
                    <a:pt x="4" y="27"/>
                  </a:lnTo>
                  <a:lnTo>
                    <a:pt x="8" y="31"/>
                  </a:lnTo>
                  <a:lnTo>
                    <a:pt x="12" y="32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7" y="36"/>
                  </a:lnTo>
                  <a:lnTo>
                    <a:pt x="33" y="35"/>
                  </a:lnTo>
                  <a:lnTo>
                    <a:pt x="37" y="34"/>
                  </a:lnTo>
                  <a:lnTo>
                    <a:pt x="42" y="32"/>
                  </a:lnTo>
                  <a:lnTo>
                    <a:pt x="46" y="30"/>
                  </a:lnTo>
                  <a:lnTo>
                    <a:pt x="50" y="27"/>
                  </a:lnTo>
                  <a:lnTo>
                    <a:pt x="53" y="23"/>
                  </a:lnTo>
                  <a:lnTo>
                    <a:pt x="57" y="19"/>
                  </a:lnTo>
                  <a:lnTo>
                    <a:pt x="58" y="15"/>
                  </a:lnTo>
                  <a:lnTo>
                    <a:pt x="61" y="11"/>
                  </a:lnTo>
                  <a:lnTo>
                    <a:pt x="61" y="5"/>
                  </a:lnTo>
                  <a:lnTo>
                    <a:pt x="6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8" name="Line 1886"/>
            <p:cNvSpPr>
              <a:spLocks noChangeAspect="1" noChangeShapeType="1"/>
            </p:cNvSpPr>
            <p:nvPr/>
          </p:nvSpPr>
          <p:spPr bwMode="auto">
            <a:xfrm>
              <a:off x="7882" y="4485"/>
              <a:ext cx="18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9" name="Freeform 1887"/>
            <p:cNvSpPr>
              <a:spLocks noChangeAspect="1"/>
            </p:cNvSpPr>
            <p:nvPr/>
          </p:nvSpPr>
          <p:spPr bwMode="auto">
            <a:xfrm>
              <a:off x="7861" y="4480"/>
              <a:ext cx="21" cy="11"/>
            </a:xfrm>
            <a:custGeom>
              <a:avLst/>
              <a:gdLst/>
              <a:ahLst/>
              <a:cxnLst>
                <a:cxn ang="0">
                  <a:pos x="64" y="15"/>
                </a:cxn>
                <a:cxn ang="0">
                  <a:pos x="60" y="11"/>
                </a:cxn>
                <a:cxn ang="0">
                  <a:pos x="56" y="7"/>
                </a:cxn>
                <a:cxn ang="0">
                  <a:pos x="52" y="4"/>
                </a:cxn>
                <a:cxn ang="0">
                  <a:pos x="48" y="1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7" y="4"/>
                </a:cxn>
                <a:cxn ang="0">
                  <a:pos x="13" y="7"/>
                </a:cxn>
                <a:cxn ang="0">
                  <a:pos x="9" y="11"/>
                </a:cxn>
                <a:cxn ang="0">
                  <a:pos x="6" y="15"/>
                </a:cxn>
                <a:cxn ang="0">
                  <a:pos x="4" y="19"/>
                </a:cxn>
                <a:cxn ang="0">
                  <a:pos x="1" y="23"/>
                </a:cxn>
                <a:cxn ang="0">
                  <a:pos x="0" y="28"/>
                </a:cxn>
                <a:cxn ang="0">
                  <a:pos x="0" y="34"/>
                </a:cxn>
              </a:cxnLst>
              <a:rect l="0" t="0" r="r" b="b"/>
              <a:pathLst>
                <a:path w="64" h="34">
                  <a:moveTo>
                    <a:pt x="64" y="15"/>
                  </a:moveTo>
                  <a:lnTo>
                    <a:pt x="60" y="11"/>
                  </a:lnTo>
                  <a:lnTo>
                    <a:pt x="56" y="7"/>
                  </a:lnTo>
                  <a:lnTo>
                    <a:pt x="52" y="4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7" y="4"/>
                  </a:lnTo>
                  <a:lnTo>
                    <a:pt x="13" y="7"/>
                  </a:lnTo>
                  <a:lnTo>
                    <a:pt x="9" y="11"/>
                  </a:lnTo>
                  <a:lnTo>
                    <a:pt x="6" y="15"/>
                  </a:lnTo>
                  <a:lnTo>
                    <a:pt x="4" y="19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0" name="Freeform 1888"/>
            <p:cNvSpPr>
              <a:spLocks noChangeAspect="1"/>
            </p:cNvSpPr>
            <p:nvPr/>
          </p:nvSpPr>
          <p:spPr bwMode="auto">
            <a:xfrm>
              <a:off x="7860" y="4491"/>
              <a:ext cx="77" cy="13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7"/>
                </a:cxn>
                <a:cxn ang="0">
                  <a:pos x="0" y="35"/>
                </a:cxn>
                <a:cxn ang="0">
                  <a:pos x="2" y="54"/>
                </a:cxn>
                <a:cxn ang="0">
                  <a:pos x="3" y="71"/>
                </a:cxn>
                <a:cxn ang="0">
                  <a:pos x="6" y="89"/>
                </a:cxn>
                <a:cxn ang="0">
                  <a:pos x="10" y="106"/>
                </a:cxn>
                <a:cxn ang="0">
                  <a:pos x="14" y="124"/>
                </a:cxn>
                <a:cxn ang="0">
                  <a:pos x="18" y="141"/>
                </a:cxn>
                <a:cxn ang="0">
                  <a:pos x="23" y="159"/>
                </a:cxn>
                <a:cxn ang="0">
                  <a:pos x="30" y="175"/>
                </a:cxn>
                <a:cxn ang="0">
                  <a:pos x="37" y="191"/>
                </a:cxn>
                <a:cxn ang="0">
                  <a:pos x="45" y="207"/>
                </a:cxn>
                <a:cxn ang="0">
                  <a:pos x="53" y="223"/>
                </a:cxn>
                <a:cxn ang="0">
                  <a:pos x="62" y="239"/>
                </a:cxn>
                <a:cxn ang="0">
                  <a:pos x="72" y="254"/>
                </a:cxn>
                <a:cxn ang="0">
                  <a:pos x="83" y="269"/>
                </a:cxn>
                <a:cxn ang="0">
                  <a:pos x="93" y="282"/>
                </a:cxn>
                <a:cxn ang="0">
                  <a:pos x="104" y="296"/>
                </a:cxn>
                <a:cxn ang="0">
                  <a:pos x="116" y="309"/>
                </a:cxn>
                <a:cxn ang="0">
                  <a:pos x="130" y="323"/>
                </a:cxn>
                <a:cxn ang="0">
                  <a:pos x="143" y="335"/>
                </a:cxn>
                <a:cxn ang="0">
                  <a:pos x="157" y="346"/>
                </a:cxn>
                <a:cxn ang="0">
                  <a:pos x="170" y="356"/>
                </a:cxn>
                <a:cxn ang="0">
                  <a:pos x="185" y="367"/>
                </a:cxn>
                <a:cxn ang="0">
                  <a:pos x="200" y="377"/>
                </a:cxn>
                <a:cxn ang="0">
                  <a:pos x="216" y="386"/>
                </a:cxn>
                <a:cxn ang="0">
                  <a:pos x="232" y="394"/>
                </a:cxn>
              </a:cxnLst>
              <a:rect l="0" t="0" r="r" b="b"/>
              <a:pathLst>
                <a:path w="232" h="394">
                  <a:moveTo>
                    <a:pt x="2" y="0"/>
                  </a:moveTo>
                  <a:lnTo>
                    <a:pt x="0" y="17"/>
                  </a:lnTo>
                  <a:lnTo>
                    <a:pt x="0" y="35"/>
                  </a:lnTo>
                  <a:lnTo>
                    <a:pt x="2" y="54"/>
                  </a:lnTo>
                  <a:lnTo>
                    <a:pt x="3" y="71"/>
                  </a:lnTo>
                  <a:lnTo>
                    <a:pt x="6" y="89"/>
                  </a:lnTo>
                  <a:lnTo>
                    <a:pt x="10" y="106"/>
                  </a:lnTo>
                  <a:lnTo>
                    <a:pt x="14" y="124"/>
                  </a:lnTo>
                  <a:lnTo>
                    <a:pt x="18" y="141"/>
                  </a:lnTo>
                  <a:lnTo>
                    <a:pt x="23" y="159"/>
                  </a:lnTo>
                  <a:lnTo>
                    <a:pt x="30" y="175"/>
                  </a:lnTo>
                  <a:lnTo>
                    <a:pt x="37" y="191"/>
                  </a:lnTo>
                  <a:lnTo>
                    <a:pt x="45" y="207"/>
                  </a:lnTo>
                  <a:lnTo>
                    <a:pt x="53" y="223"/>
                  </a:lnTo>
                  <a:lnTo>
                    <a:pt x="62" y="239"/>
                  </a:lnTo>
                  <a:lnTo>
                    <a:pt x="72" y="254"/>
                  </a:lnTo>
                  <a:lnTo>
                    <a:pt x="83" y="269"/>
                  </a:lnTo>
                  <a:lnTo>
                    <a:pt x="93" y="282"/>
                  </a:lnTo>
                  <a:lnTo>
                    <a:pt x="104" y="296"/>
                  </a:lnTo>
                  <a:lnTo>
                    <a:pt x="116" y="309"/>
                  </a:lnTo>
                  <a:lnTo>
                    <a:pt x="130" y="323"/>
                  </a:lnTo>
                  <a:lnTo>
                    <a:pt x="143" y="335"/>
                  </a:lnTo>
                  <a:lnTo>
                    <a:pt x="157" y="346"/>
                  </a:lnTo>
                  <a:lnTo>
                    <a:pt x="170" y="356"/>
                  </a:lnTo>
                  <a:lnTo>
                    <a:pt x="185" y="367"/>
                  </a:lnTo>
                  <a:lnTo>
                    <a:pt x="200" y="377"/>
                  </a:lnTo>
                  <a:lnTo>
                    <a:pt x="216" y="386"/>
                  </a:lnTo>
                  <a:lnTo>
                    <a:pt x="232" y="39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1" name="Freeform 1889"/>
            <p:cNvSpPr>
              <a:spLocks noChangeAspect="1"/>
            </p:cNvSpPr>
            <p:nvPr/>
          </p:nvSpPr>
          <p:spPr bwMode="auto">
            <a:xfrm>
              <a:off x="7937" y="4623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3"/>
                </a:cxn>
                <a:cxn ang="0">
                  <a:pos x="16" y="4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4" y="3"/>
                  </a:lnTo>
                  <a:lnTo>
                    <a:pt x="9" y="3"/>
                  </a:lnTo>
                  <a:lnTo>
                    <a:pt x="16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2" name="Line 1890"/>
            <p:cNvSpPr>
              <a:spLocks noChangeAspect="1" noChangeShapeType="1"/>
            </p:cNvSpPr>
            <p:nvPr/>
          </p:nvSpPr>
          <p:spPr bwMode="auto">
            <a:xfrm flipH="1">
              <a:off x="7943" y="4624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3" name="Line 1891"/>
            <p:cNvSpPr>
              <a:spLocks noChangeAspect="1" noChangeShapeType="1"/>
            </p:cNvSpPr>
            <p:nvPr/>
          </p:nvSpPr>
          <p:spPr bwMode="auto">
            <a:xfrm>
              <a:off x="7960" y="4591"/>
              <a:ext cx="1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4" name="Freeform 1892"/>
            <p:cNvSpPr>
              <a:spLocks noChangeAspect="1"/>
            </p:cNvSpPr>
            <p:nvPr/>
          </p:nvSpPr>
          <p:spPr bwMode="auto">
            <a:xfrm>
              <a:off x="7960" y="4574"/>
              <a:ext cx="10" cy="1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4"/>
                </a:cxn>
                <a:cxn ang="0">
                  <a:pos x="17" y="8"/>
                </a:cxn>
                <a:cxn ang="0">
                  <a:pos x="13" y="13"/>
                </a:cxn>
                <a:cxn ang="0">
                  <a:pos x="9" y="19"/>
                </a:cxn>
                <a:cxn ang="0">
                  <a:pos x="6" y="25"/>
                </a:cxn>
                <a:cxn ang="0">
                  <a:pos x="4" y="31"/>
                </a:cxn>
                <a:cxn ang="0">
                  <a:pos x="2" y="37"/>
                </a:cxn>
                <a:cxn ang="0">
                  <a:pos x="1" y="44"/>
                </a:cxn>
                <a:cxn ang="0">
                  <a:pos x="0" y="51"/>
                </a:cxn>
              </a:cxnLst>
              <a:rect l="0" t="0" r="r" b="b"/>
              <a:pathLst>
                <a:path w="28" h="51">
                  <a:moveTo>
                    <a:pt x="28" y="0"/>
                  </a:moveTo>
                  <a:lnTo>
                    <a:pt x="23" y="4"/>
                  </a:lnTo>
                  <a:lnTo>
                    <a:pt x="17" y="8"/>
                  </a:lnTo>
                  <a:lnTo>
                    <a:pt x="13" y="13"/>
                  </a:lnTo>
                  <a:lnTo>
                    <a:pt x="9" y="19"/>
                  </a:lnTo>
                  <a:lnTo>
                    <a:pt x="6" y="25"/>
                  </a:lnTo>
                  <a:lnTo>
                    <a:pt x="4" y="31"/>
                  </a:lnTo>
                  <a:lnTo>
                    <a:pt x="2" y="37"/>
                  </a:lnTo>
                  <a:lnTo>
                    <a:pt x="1" y="44"/>
                  </a:lnTo>
                  <a:lnTo>
                    <a:pt x="0" y="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5" name="Line 1893"/>
            <p:cNvSpPr>
              <a:spLocks noChangeAspect="1" noChangeShapeType="1"/>
            </p:cNvSpPr>
            <p:nvPr/>
          </p:nvSpPr>
          <p:spPr bwMode="auto">
            <a:xfrm flipH="1">
              <a:off x="7970" y="4554"/>
              <a:ext cx="32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6" name="Freeform 1894"/>
            <p:cNvSpPr>
              <a:spLocks noChangeAspect="1"/>
            </p:cNvSpPr>
            <p:nvPr/>
          </p:nvSpPr>
          <p:spPr bwMode="auto">
            <a:xfrm>
              <a:off x="8002" y="4552"/>
              <a:ext cx="18" cy="12"/>
            </a:xfrm>
            <a:custGeom>
              <a:avLst/>
              <a:gdLst/>
              <a:ahLst/>
              <a:cxnLst>
                <a:cxn ang="0">
                  <a:pos x="55" y="35"/>
                </a:cxn>
                <a:cxn ang="0">
                  <a:pos x="55" y="31"/>
                </a:cxn>
                <a:cxn ang="0">
                  <a:pos x="54" y="25"/>
                </a:cxn>
                <a:cxn ang="0">
                  <a:pos x="51" y="20"/>
                </a:cxn>
                <a:cxn ang="0">
                  <a:pos x="50" y="16"/>
                </a:cxn>
                <a:cxn ang="0">
                  <a:pos x="46" y="12"/>
                </a:cxn>
                <a:cxn ang="0">
                  <a:pos x="43" y="8"/>
                </a:cxn>
                <a:cxn ang="0">
                  <a:pos x="39" y="5"/>
                </a:cxn>
                <a:cxn ang="0">
                  <a:pos x="34" y="2"/>
                </a:cxn>
                <a:cxn ang="0">
                  <a:pos x="29" y="1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4" y="2"/>
                </a:cxn>
                <a:cxn ang="0">
                  <a:pos x="0" y="5"/>
                </a:cxn>
              </a:cxnLst>
              <a:rect l="0" t="0" r="r" b="b"/>
              <a:pathLst>
                <a:path w="55" h="35">
                  <a:moveTo>
                    <a:pt x="55" y="35"/>
                  </a:moveTo>
                  <a:lnTo>
                    <a:pt x="55" y="31"/>
                  </a:lnTo>
                  <a:lnTo>
                    <a:pt x="54" y="25"/>
                  </a:lnTo>
                  <a:lnTo>
                    <a:pt x="51" y="20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3" y="8"/>
                  </a:lnTo>
                  <a:lnTo>
                    <a:pt x="39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2"/>
                  </a:lnTo>
                  <a:lnTo>
                    <a:pt x="0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7" name="Line 1895"/>
            <p:cNvSpPr>
              <a:spLocks noChangeAspect="1" noChangeShapeType="1"/>
            </p:cNvSpPr>
            <p:nvPr/>
          </p:nvSpPr>
          <p:spPr bwMode="auto">
            <a:xfrm flipV="1">
              <a:off x="8020" y="4564"/>
              <a:ext cx="1" cy="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8" name="Freeform 1896"/>
            <p:cNvSpPr>
              <a:spLocks noChangeAspect="1"/>
            </p:cNvSpPr>
            <p:nvPr/>
          </p:nvSpPr>
          <p:spPr bwMode="auto">
            <a:xfrm>
              <a:off x="8020" y="4600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3" y="15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2" y="29"/>
                </a:cxn>
                <a:cxn ang="0">
                  <a:pos x="16" y="31"/>
                </a:cxn>
                <a:cxn ang="0">
                  <a:pos x="20" y="34"/>
                </a:cxn>
                <a:cxn ang="0">
                  <a:pos x="26" y="35"/>
                </a:cxn>
                <a:cxn ang="0">
                  <a:pos x="31" y="37"/>
                </a:cxn>
                <a:cxn ang="0">
                  <a:pos x="35" y="37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3" y="15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2" y="29"/>
                  </a:lnTo>
                  <a:lnTo>
                    <a:pt x="16" y="31"/>
                  </a:lnTo>
                  <a:lnTo>
                    <a:pt x="20" y="34"/>
                  </a:lnTo>
                  <a:lnTo>
                    <a:pt x="26" y="35"/>
                  </a:lnTo>
                  <a:lnTo>
                    <a:pt x="31" y="37"/>
                  </a:lnTo>
                  <a:lnTo>
                    <a:pt x="35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9" name="Line 1897"/>
            <p:cNvSpPr>
              <a:spLocks noChangeAspect="1" noChangeShapeType="1"/>
            </p:cNvSpPr>
            <p:nvPr/>
          </p:nvSpPr>
          <p:spPr bwMode="auto">
            <a:xfrm flipH="1">
              <a:off x="8032" y="4612"/>
              <a:ext cx="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0" name="Freeform 1898"/>
            <p:cNvSpPr>
              <a:spLocks noChangeAspect="1"/>
            </p:cNvSpPr>
            <p:nvPr/>
          </p:nvSpPr>
          <p:spPr bwMode="auto">
            <a:xfrm>
              <a:off x="8046" y="4606"/>
              <a:ext cx="14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7" y="18"/>
                </a:cxn>
                <a:cxn ang="0">
                  <a:pos x="13" y="16"/>
                </a:cxn>
                <a:cxn ang="0">
                  <a:pos x="20" y="15"/>
                </a:cxn>
                <a:cxn ang="0">
                  <a:pos x="25" y="12"/>
                </a:cxn>
                <a:cxn ang="0">
                  <a:pos x="32" y="8"/>
                </a:cxn>
                <a:cxn ang="0">
                  <a:pos x="38" y="4"/>
                </a:cxn>
                <a:cxn ang="0">
                  <a:pos x="42" y="0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7" y="18"/>
                  </a:lnTo>
                  <a:lnTo>
                    <a:pt x="13" y="16"/>
                  </a:lnTo>
                  <a:lnTo>
                    <a:pt x="20" y="15"/>
                  </a:lnTo>
                  <a:lnTo>
                    <a:pt x="25" y="12"/>
                  </a:lnTo>
                  <a:lnTo>
                    <a:pt x="32" y="8"/>
                  </a:lnTo>
                  <a:lnTo>
                    <a:pt x="38" y="4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1" name="Line 1899"/>
            <p:cNvSpPr>
              <a:spLocks noChangeAspect="1" noChangeShapeType="1"/>
            </p:cNvSpPr>
            <p:nvPr/>
          </p:nvSpPr>
          <p:spPr bwMode="auto">
            <a:xfrm flipH="1">
              <a:off x="8060" y="4592"/>
              <a:ext cx="14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2" name="Freeform 1900"/>
            <p:cNvSpPr>
              <a:spLocks noChangeAspect="1"/>
            </p:cNvSpPr>
            <p:nvPr/>
          </p:nvSpPr>
          <p:spPr bwMode="auto">
            <a:xfrm>
              <a:off x="8074" y="4578"/>
              <a:ext cx="6" cy="14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" y="38"/>
                </a:cxn>
                <a:cxn ang="0">
                  <a:pos x="8" y="33"/>
                </a:cxn>
                <a:cxn ang="0">
                  <a:pos x="12" y="26"/>
                </a:cxn>
                <a:cxn ang="0">
                  <a:pos x="14" y="21"/>
                </a:cxn>
                <a:cxn ang="0">
                  <a:pos x="16" y="14"/>
                </a:cxn>
                <a:cxn ang="0">
                  <a:pos x="17" y="7"/>
                </a:cxn>
                <a:cxn ang="0">
                  <a:pos x="17" y="0"/>
                </a:cxn>
              </a:cxnLst>
              <a:rect l="0" t="0" r="r" b="b"/>
              <a:pathLst>
                <a:path w="17" h="42">
                  <a:moveTo>
                    <a:pt x="0" y="42"/>
                  </a:moveTo>
                  <a:lnTo>
                    <a:pt x="4" y="38"/>
                  </a:lnTo>
                  <a:lnTo>
                    <a:pt x="8" y="33"/>
                  </a:lnTo>
                  <a:lnTo>
                    <a:pt x="12" y="26"/>
                  </a:lnTo>
                  <a:lnTo>
                    <a:pt x="14" y="21"/>
                  </a:lnTo>
                  <a:lnTo>
                    <a:pt x="16" y="14"/>
                  </a:lnTo>
                  <a:lnTo>
                    <a:pt x="17" y="7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3" name="Line 1901"/>
            <p:cNvSpPr>
              <a:spLocks noChangeAspect="1" noChangeShapeType="1"/>
            </p:cNvSpPr>
            <p:nvPr/>
          </p:nvSpPr>
          <p:spPr bwMode="auto">
            <a:xfrm>
              <a:off x="8080" y="4572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4" name="Freeform 1902"/>
            <p:cNvSpPr>
              <a:spLocks noChangeAspect="1"/>
            </p:cNvSpPr>
            <p:nvPr/>
          </p:nvSpPr>
          <p:spPr bwMode="auto">
            <a:xfrm>
              <a:off x="8070" y="4555"/>
              <a:ext cx="10" cy="17"/>
            </a:xfrm>
            <a:custGeom>
              <a:avLst/>
              <a:gdLst/>
              <a:ahLst/>
              <a:cxnLst>
                <a:cxn ang="0">
                  <a:pos x="29" y="52"/>
                </a:cxn>
                <a:cxn ang="0">
                  <a:pos x="29" y="44"/>
                </a:cxn>
                <a:cxn ang="0">
                  <a:pos x="28" y="37"/>
                </a:cxn>
                <a:cxn ang="0">
                  <a:pos x="25" y="30"/>
                </a:cxn>
                <a:cxn ang="0">
                  <a:pos x="22" y="25"/>
                </a:cxn>
                <a:cxn ang="0">
                  <a:pos x="20" y="18"/>
                </a:cxn>
                <a:cxn ang="0">
                  <a:pos x="16" y="13"/>
                </a:cxn>
                <a:cxn ang="0">
                  <a:pos x="10" y="8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29" h="52">
                  <a:moveTo>
                    <a:pt x="29" y="52"/>
                  </a:moveTo>
                  <a:lnTo>
                    <a:pt x="29" y="44"/>
                  </a:lnTo>
                  <a:lnTo>
                    <a:pt x="28" y="37"/>
                  </a:lnTo>
                  <a:lnTo>
                    <a:pt x="25" y="30"/>
                  </a:lnTo>
                  <a:lnTo>
                    <a:pt x="22" y="25"/>
                  </a:lnTo>
                  <a:lnTo>
                    <a:pt x="20" y="18"/>
                  </a:lnTo>
                  <a:lnTo>
                    <a:pt x="16" y="13"/>
                  </a:lnTo>
                  <a:lnTo>
                    <a:pt x="10" y="8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5" name="Line 1903"/>
            <p:cNvSpPr>
              <a:spLocks noChangeAspect="1" noChangeShapeType="1"/>
            </p:cNvSpPr>
            <p:nvPr/>
          </p:nvSpPr>
          <p:spPr bwMode="auto">
            <a:xfrm>
              <a:off x="8046" y="4541"/>
              <a:ext cx="24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6" name="Freeform 1904"/>
            <p:cNvSpPr>
              <a:spLocks noChangeAspect="1"/>
            </p:cNvSpPr>
            <p:nvPr/>
          </p:nvSpPr>
          <p:spPr bwMode="auto">
            <a:xfrm>
              <a:off x="8040" y="4530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2" y="11"/>
                </a:cxn>
                <a:cxn ang="0">
                  <a:pos x="4" y="16"/>
                </a:cxn>
                <a:cxn ang="0">
                  <a:pos x="7" y="20"/>
                </a:cxn>
                <a:cxn ang="0">
                  <a:pos x="10" y="24"/>
                </a:cxn>
                <a:cxn ang="0">
                  <a:pos x="14" y="28"/>
                </a:cxn>
                <a:cxn ang="0">
                  <a:pos x="19" y="31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lnTo>
                    <a:pt x="2" y="5"/>
                  </a:lnTo>
                  <a:lnTo>
                    <a:pt x="2" y="11"/>
                  </a:lnTo>
                  <a:lnTo>
                    <a:pt x="4" y="16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9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7" name="Freeform 1905"/>
            <p:cNvSpPr>
              <a:spLocks noChangeAspect="1"/>
            </p:cNvSpPr>
            <p:nvPr/>
          </p:nvSpPr>
          <p:spPr bwMode="auto">
            <a:xfrm>
              <a:off x="6463" y="4298"/>
              <a:ext cx="80" cy="40"/>
            </a:xfrm>
            <a:custGeom>
              <a:avLst/>
              <a:gdLst/>
              <a:ahLst/>
              <a:cxnLst>
                <a:cxn ang="0">
                  <a:pos x="240" y="120"/>
                </a:cxn>
                <a:cxn ang="0">
                  <a:pos x="240" y="110"/>
                </a:cxn>
                <a:cxn ang="0">
                  <a:pos x="238" y="101"/>
                </a:cxn>
                <a:cxn ang="0">
                  <a:pos x="237" y="91"/>
                </a:cxn>
                <a:cxn ang="0">
                  <a:pos x="234" y="83"/>
                </a:cxn>
                <a:cxn ang="0">
                  <a:pos x="230" y="74"/>
                </a:cxn>
                <a:cxn ang="0">
                  <a:pos x="227" y="66"/>
                </a:cxn>
                <a:cxn ang="0">
                  <a:pos x="222" y="58"/>
                </a:cxn>
                <a:cxn ang="0">
                  <a:pos x="217" y="50"/>
                </a:cxn>
                <a:cxn ang="0">
                  <a:pos x="211" y="42"/>
                </a:cxn>
                <a:cxn ang="0">
                  <a:pos x="205" y="35"/>
                </a:cxn>
                <a:cxn ang="0">
                  <a:pos x="198" y="29"/>
                </a:cxn>
                <a:cxn ang="0">
                  <a:pos x="191" y="23"/>
                </a:cxn>
                <a:cxn ang="0">
                  <a:pos x="183" y="17"/>
                </a:cxn>
                <a:cxn ang="0">
                  <a:pos x="175" y="13"/>
                </a:cxn>
                <a:cxn ang="0">
                  <a:pos x="166" y="9"/>
                </a:cxn>
                <a:cxn ang="0">
                  <a:pos x="157" y="7"/>
                </a:cxn>
                <a:cxn ang="0">
                  <a:pos x="148" y="4"/>
                </a:cxn>
                <a:cxn ang="0">
                  <a:pos x="139" y="1"/>
                </a:cxn>
                <a:cxn ang="0">
                  <a:pos x="129" y="1"/>
                </a:cxn>
                <a:cxn ang="0">
                  <a:pos x="120" y="0"/>
                </a:cxn>
                <a:cxn ang="0">
                  <a:pos x="110" y="1"/>
                </a:cxn>
                <a:cxn ang="0">
                  <a:pos x="101" y="1"/>
                </a:cxn>
                <a:cxn ang="0">
                  <a:pos x="93" y="4"/>
                </a:cxn>
                <a:cxn ang="0">
                  <a:pos x="83" y="7"/>
                </a:cxn>
                <a:cxn ang="0">
                  <a:pos x="74" y="9"/>
                </a:cxn>
                <a:cxn ang="0">
                  <a:pos x="66" y="13"/>
                </a:cxn>
                <a:cxn ang="0">
                  <a:pos x="58" y="17"/>
                </a:cxn>
                <a:cxn ang="0">
                  <a:pos x="50" y="23"/>
                </a:cxn>
                <a:cxn ang="0">
                  <a:pos x="43" y="29"/>
                </a:cxn>
                <a:cxn ang="0">
                  <a:pos x="35" y="35"/>
                </a:cxn>
                <a:cxn ang="0">
                  <a:pos x="30" y="42"/>
                </a:cxn>
                <a:cxn ang="0">
                  <a:pos x="23" y="50"/>
                </a:cxn>
                <a:cxn ang="0">
                  <a:pos x="19" y="58"/>
                </a:cxn>
                <a:cxn ang="0">
                  <a:pos x="13" y="66"/>
                </a:cxn>
                <a:cxn ang="0">
                  <a:pos x="9" y="74"/>
                </a:cxn>
                <a:cxn ang="0">
                  <a:pos x="7" y="83"/>
                </a:cxn>
                <a:cxn ang="0">
                  <a:pos x="4" y="91"/>
                </a:cxn>
                <a:cxn ang="0">
                  <a:pos x="3" y="101"/>
                </a:cxn>
                <a:cxn ang="0">
                  <a:pos x="1" y="110"/>
                </a:cxn>
                <a:cxn ang="0">
                  <a:pos x="0" y="120"/>
                </a:cxn>
              </a:cxnLst>
              <a:rect l="0" t="0" r="r" b="b"/>
              <a:pathLst>
                <a:path w="240" h="120">
                  <a:moveTo>
                    <a:pt x="240" y="120"/>
                  </a:moveTo>
                  <a:lnTo>
                    <a:pt x="240" y="110"/>
                  </a:lnTo>
                  <a:lnTo>
                    <a:pt x="238" y="101"/>
                  </a:lnTo>
                  <a:lnTo>
                    <a:pt x="237" y="91"/>
                  </a:lnTo>
                  <a:lnTo>
                    <a:pt x="234" y="83"/>
                  </a:lnTo>
                  <a:lnTo>
                    <a:pt x="230" y="74"/>
                  </a:lnTo>
                  <a:lnTo>
                    <a:pt x="227" y="66"/>
                  </a:lnTo>
                  <a:lnTo>
                    <a:pt x="222" y="58"/>
                  </a:lnTo>
                  <a:lnTo>
                    <a:pt x="217" y="50"/>
                  </a:lnTo>
                  <a:lnTo>
                    <a:pt x="211" y="42"/>
                  </a:lnTo>
                  <a:lnTo>
                    <a:pt x="205" y="35"/>
                  </a:lnTo>
                  <a:lnTo>
                    <a:pt x="198" y="29"/>
                  </a:lnTo>
                  <a:lnTo>
                    <a:pt x="191" y="23"/>
                  </a:lnTo>
                  <a:lnTo>
                    <a:pt x="183" y="17"/>
                  </a:lnTo>
                  <a:lnTo>
                    <a:pt x="175" y="13"/>
                  </a:lnTo>
                  <a:lnTo>
                    <a:pt x="166" y="9"/>
                  </a:lnTo>
                  <a:lnTo>
                    <a:pt x="157" y="7"/>
                  </a:lnTo>
                  <a:lnTo>
                    <a:pt x="148" y="4"/>
                  </a:lnTo>
                  <a:lnTo>
                    <a:pt x="139" y="1"/>
                  </a:lnTo>
                  <a:lnTo>
                    <a:pt x="129" y="1"/>
                  </a:lnTo>
                  <a:lnTo>
                    <a:pt x="120" y="0"/>
                  </a:lnTo>
                  <a:lnTo>
                    <a:pt x="110" y="1"/>
                  </a:lnTo>
                  <a:lnTo>
                    <a:pt x="101" y="1"/>
                  </a:lnTo>
                  <a:lnTo>
                    <a:pt x="93" y="4"/>
                  </a:lnTo>
                  <a:lnTo>
                    <a:pt x="83" y="7"/>
                  </a:lnTo>
                  <a:lnTo>
                    <a:pt x="74" y="9"/>
                  </a:lnTo>
                  <a:lnTo>
                    <a:pt x="66" y="13"/>
                  </a:lnTo>
                  <a:lnTo>
                    <a:pt x="58" y="17"/>
                  </a:lnTo>
                  <a:lnTo>
                    <a:pt x="50" y="23"/>
                  </a:lnTo>
                  <a:lnTo>
                    <a:pt x="43" y="29"/>
                  </a:lnTo>
                  <a:lnTo>
                    <a:pt x="35" y="35"/>
                  </a:lnTo>
                  <a:lnTo>
                    <a:pt x="30" y="42"/>
                  </a:lnTo>
                  <a:lnTo>
                    <a:pt x="23" y="50"/>
                  </a:lnTo>
                  <a:lnTo>
                    <a:pt x="19" y="58"/>
                  </a:lnTo>
                  <a:lnTo>
                    <a:pt x="13" y="66"/>
                  </a:lnTo>
                  <a:lnTo>
                    <a:pt x="9" y="74"/>
                  </a:lnTo>
                  <a:lnTo>
                    <a:pt x="7" y="83"/>
                  </a:lnTo>
                  <a:lnTo>
                    <a:pt x="4" y="91"/>
                  </a:lnTo>
                  <a:lnTo>
                    <a:pt x="3" y="101"/>
                  </a:lnTo>
                  <a:lnTo>
                    <a:pt x="1" y="110"/>
                  </a:lnTo>
                  <a:lnTo>
                    <a:pt x="0" y="1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8" name="Line 1906"/>
            <p:cNvSpPr>
              <a:spLocks noChangeAspect="1" noChangeShapeType="1"/>
            </p:cNvSpPr>
            <p:nvPr/>
          </p:nvSpPr>
          <p:spPr bwMode="auto">
            <a:xfrm flipH="1">
              <a:off x="6580" y="4224"/>
              <a:ext cx="3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9" name="Freeform 1907"/>
            <p:cNvSpPr>
              <a:spLocks noChangeAspect="1"/>
            </p:cNvSpPr>
            <p:nvPr/>
          </p:nvSpPr>
          <p:spPr bwMode="auto">
            <a:xfrm>
              <a:off x="6574" y="4250"/>
              <a:ext cx="10" cy="182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7" y="509"/>
                </a:cxn>
                <a:cxn ang="0">
                  <a:pos x="13" y="472"/>
                </a:cxn>
                <a:cxn ang="0">
                  <a:pos x="18" y="436"/>
                </a:cxn>
                <a:cxn ang="0">
                  <a:pos x="22" y="400"/>
                </a:cxn>
                <a:cxn ang="0">
                  <a:pos x="25" y="363"/>
                </a:cxn>
                <a:cxn ang="0">
                  <a:pos x="27" y="327"/>
                </a:cxn>
                <a:cxn ang="0">
                  <a:pos x="30" y="291"/>
                </a:cxn>
                <a:cxn ang="0">
                  <a:pos x="31" y="254"/>
                </a:cxn>
                <a:cxn ang="0">
                  <a:pos x="31" y="218"/>
                </a:cxn>
                <a:cxn ang="0">
                  <a:pos x="31" y="182"/>
                </a:cxn>
                <a:cxn ang="0">
                  <a:pos x="30" y="145"/>
                </a:cxn>
                <a:cxn ang="0">
                  <a:pos x="29" y="109"/>
                </a:cxn>
                <a:cxn ang="0">
                  <a:pos x="26" y="73"/>
                </a:cxn>
                <a:cxn ang="0">
                  <a:pos x="22" y="36"/>
                </a:cxn>
                <a:cxn ang="0">
                  <a:pos x="19" y="0"/>
                </a:cxn>
              </a:cxnLst>
              <a:rect l="0" t="0" r="r" b="b"/>
              <a:pathLst>
                <a:path w="31" h="544">
                  <a:moveTo>
                    <a:pt x="0" y="544"/>
                  </a:moveTo>
                  <a:lnTo>
                    <a:pt x="7" y="509"/>
                  </a:lnTo>
                  <a:lnTo>
                    <a:pt x="13" y="472"/>
                  </a:lnTo>
                  <a:lnTo>
                    <a:pt x="18" y="436"/>
                  </a:lnTo>
                  <a:lnTo>
                    <a:pt x="22" y="400"/>
                  </a:lnTo>
                  <a:lnTo>
                    <a:pt x="25" y="363"/>
                  </a:lnTo>
                  <a:lnTo>
                    <a:pt x="27" y="327"/>
                  </a:lnTo>
                  <a:lnTo>
                    <a:pt x="30" y="291"/>
                  </a:lnTo>
                  <a:lnTo>
                    <a:pt x="31" y="254"/>
                  </a:lnTo>
                  <a:lnTo>
                    <a:pt x="31" y="218"/>
                  </a:lnTo>
                  <a:lnTo>
                    <a:pt x="31" y="182"/>
                  </a:lnTo>
                  <a:lnTo>
                    <a:pt x="30" y="145"/>
                  </a:lnTo>
                  <a:lnTo>
                    <a:pt x="29" y="109"/>
                  </a:lnTo>
                  <a:lnTo>
                    <a:pt x="26" y="73"/>
                  </a:lnTo>
                  <a:lnTo>
                    <a:pt x="22" y="36"/>
                  </a:lnTo>
                  <a:lnTo>
                    <a:pt x="1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0" name="Line 1908"/>
            <p:cNvSpPr>
              <a:spLocks noChangeAspect="1" noChangeShapeType="1"/>
            </p:cNvSpPr>
            <p:nvPr/>
          </p:nvSpPr>
          <p:spPr bwMode="auto">
            <a:xfrm flipH="1" flipV="1">
              <a:off x="6547" y="4483"/>
              <a:ext cx="11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1" name="Freeform 1909"/>
            <p:cNvSpPr>
              <a:spLocks noChangeAspect="1"/>
            </p:cNvSpPr>
            <p:nvPr/>
          </p:nvSpPr>
          <p:spPr bwMode="auto">
            <a:xfrm>
              <a:off x="6558" y="4507"/>
              <a:ext cx="27" cy="25"/>
            </a:xfrm>
            <a:custGeom>
              <a:avLst/>
              <a:gdLst/>
              <a:ahLst/>
              <a:cxnLst>
                <a:cxn ang="0">
                  <a:pos x="78" y="74"/>
                </a:cxn>
                <a:cxn ang="0">
                  <a:pos x="80" y="68"/>
                </a:cxn>
                <a:cxn ang="0">
                  <a:pos x="80" y="61"/>
                </a:cxn>
                <a:cxn ang="0">
                  <a:pos x="80" y="54"/>
                </a:cxn>
                <a:cxn ang="0">
                  <a:pos x="78" y="47"/>
                </a:cxn>
                <a:cxn ang="0">
                  <a:pos x="77" y="41"/>
                </a:cxn>
                <a:cxn ang="0">
                  <a:pos x="74" y="34"/>
                </a:cxn>
                <a:cxn ang="0">
                  <a:pos x="70" y="28"/>
                </a:cxn>
                <a:cxn ang="0">
                  <a:pos x="68" y="23"/>
                </a:cxn>
                <a:cxn ang="0">
                  <a:pos x="62" y="18"/>
                </a:cxn>
                <a:cxn ang="0">
                  <a:pos x="57" y="14"/>
                </a:cxn>
                <a:cxn ang="0">
                  <a:pos x="52" y="10"/>
                </a:cxn>
                <a:cxn ang="0">
                  <a:pos x="46" y="6"/>
                </a:cxn>
                <a:cxn ang="0">
                  <a:pos x="39" y="3"/>
                </a:cxn>
                <a:cxn ang="0">
                  <a:pos x="33" y="2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3"/>
                </a:cxn>
              </a:cxnLst>
              <a:rect l="0" t="0" r="r" b="b"/>
              <a:pathLst>
                <a:path w="80" h="74">
                  <a:moveTo>
                    <a:pt x="78" y="74"/>
                  </a:moveTo>
                  <a:lnTo>
                    <a:pt x="80" y="68"/>
                  </a:lnTo>
                  <a:lnTo>
                    <a:pt x="80" y="61"/>
                  </a:lnTo>
                  <a:lnTo>
                    <a:pt x="80" y="54"/>
                  </a:lnTo>
                  <a:lnTo>
                    <a:pt x="78" y="47"/>
                  </a:lnTo>
                  <a:lnTo>
                    <a:pt x="77" y="41"/>
                  </a:lnTo>
                  <a:lnTo>
                    <a:pt x="74" y="34"/>
                  </a:lnTo>
                  <a:lnTo>
                    <a:pt x="70" y="28"/>
                  </a:lnTo>
                  <a:lnTo>
                    <a:pt x="68" y="23"/>
                  </a:lnTo>
                  <a:lnTo>
                    <a:pt x="62" y="18"/>
                  </a:lnTo>
                  <a:lnTo>
                    <a:pt x="57" y="14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39" y="3"/>
                  </a:lnTo>
                  <a:lnTo>
                    <a:pt x="33" y="2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2" name="Freeform 1910"/>
            <p:cNvSpPr>
              <a:spLocks noChangeAspect="1"/>
            </p:cNvSpPr>
            <p:nvPr/>
          </p:nvSpPr>
          <p:spPr bwMode="auto">
            <a:xfrm>
              <a:off x="6542" y="4537"/>
              <a:ext cx="41" cy="1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6" y="37"/>
                </a:cxn>
                <a:cxn ang="0">
                  <a:pos x="11" y="41"/>
                </a:cxn>
                <a:cxn ang="0">
                  <a:pos x="18" y="45"/>
                </a:cxn>
                <a:cxn ang="0">
                  <a:pos x="23" y="48"/>
                </a:cxn>
                <a:cxn ang="0">
                  <a:pos x="30" y="51"/>
                </a:cxn>
                <a:cxn ang="0">
                  <a:pos x="37" y="54"/>
                </a:cxn>
                <a:cxn ang="0">
                  <a:pos x="43" y="54"/>
                </a:cxn>
                <a:cxn ang="0">
                  <a:pos x="50" y="55"/>
                </a:cxn>
                <a:cxn ang="0">
                  <a:pos x="57" y="55"/>
                </a:cxn>
                <a:cxn ang="0">
                  <a:pos x="65" y="54"/>
                </a:cxn>
                <a:cxn ang="0">
                  <a:pos x="72" y="52"/>
                </a:cxn>
                <a:cxn ang="0">
                  <a:pos x="78" y="49"/>
                </a:cxn>
                <a:cxn ang="0">
                  <a:pos x="84" y="47"/>
                </a:cxn>
                <a:cxn ang="0">
                  <a:pos x="90" y="44"/>
                </a:cxn>
                <a:cxn ang="0">
                  <a:pos x="96" y="40"/>
                </a:cxn>
                <a:cxn ang="0">
                  <a:pos x="101" y="35"/>
                </a:cxn>
                <a:cxn ang="0">
                  <a:pos x="107" y="31"/>
                </a:cxn>
                <a:cxn ang="0">
                  <a:pos x="111" y="25"/>
                </a:cxn>
                <a:cxn ang="0">
                  <a:pos x="115" y="19"/>
                </a:cxn>
                <a:cxn ang="0">
                  <a:pos x="117" y="13"/>
                </a:cxn>
                <a:cxn ang="0">
                  <a:pos x="120" y="6"/>
                </a:cxn>
                <a:cxn ang="0">
                  <a:pos x="121" y="0"/>
                </a:cxn>
              </a:cxnLst>
              <a:rect l="0" t="0" r="r" b="b"/>
              <a:pathLst>
                <a:path w="121" h="55">
                  <a:moveTo>
                    <a:pt x="0" y="33"/>
                  </a:moveTo>
                  <a:lnTo>
                    <a:pt x="6" y="37"/>
                  </a:lnTo>
                  <a:lnTo>
                    <a:pt x="11" y="41"/>
                  </a:lnTo>
                  <a:lnTo>
                    <a:pt x="18" y="45"/>
                  </a:lnTo>
                  <a:lnTo>
                    <a:pt x="23" y="48"/>
                  </a:lnTo>
                  <a:lnTo>
                    <a:pt x="30" y="51"/>
                  </a:lnTo>
                  <a:lnTo>
                    <a:pt x="37" y="54"/>
                  </a:lnTo>
                  <a:lnTo>
                    <a:pt x="43" y="54"/>
                  </a:lnTo>
                  <a:lnTo>
                    <a:pt x="50" y="55"/>
                  </a:lnTo>
                  <a:lnTo>
                    <a:pt x="57" y="55"/>
                  </a:lnTo>
                  <a:lnTo>
                    <a:pt x="65" y="54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4" y="47"/>
                  </a:lnTo>
                  <a:lnTo>
                    <a:pt x="90" y="44"/>
                  </a:lnTo>
                  <a:lnTo>
                    <a:pt x="96" y="40"/>
                  </a:lnTo>
                  <a:lnTo>
                    <a:pt x="101" y="35"/>
                  </a:lnTo>
                  <a:lnTo>
                    <a:pt x="107" y="31"/>
                  </a:lnTo>
                  <a:lnTo>
                    <a:pt x="111" y="25"/>
                  </a:lnTo>
                  <a:lnTo>
                    <a:pt x="115" y="19"/>
                  </a:lnTo>
                  <a:lnTo>
                    <a:pt x="117" y="13"/>
                  </a:lnTo>
                  <a:lnTo>
                    <a:pt x="120" y="6"/>
                  </a:lnTo>
                  <a:lnTo>
                    <a:pt x="12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3" name="Line 1911"/>
            <p:cNvSpPr>
              <a:spLocks noChangeAspect="1" noChangeShapeType="1"/>
            </p:cNvSpPr>
            <p:nvPr/>
          </p:nvSpPr>
          <p:spPr bwMode="auto">
            <a:xfrm>
              <a:off x="6485" y="4489"/>
              <a:ext cx="57" cy="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4" name="Freeform 1912"/>
            <p:cNvSpPr>
              <a:spLocks noChangeAspect="1"/>
            </p:cNvSpPr>
            <p:nvPr/>
          </p:nvSpPr>
          <p:spPr bwMode="auto">
            <a:xfrm>
              <a:off x="6476" y="4489"/>
              <a:ext cx="9" cy="1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0" y="1"/>
                </a:cxn>
                <a:cxn ang="0">
                  <a:pos x="16" y="4"/>
                </a:cxn>
                <a:cxn ang="0">
                  <a:pos x="12" y="7"/>
                </a:cxn>
                <a:cxn ang="0">
                  <a:pos x="8" y="11"/>
                </a:cxn>
                <a:cxn ang="0">
                  <a:pos x="6" y="15"/>
                </a:cxn>
                <a:cxn ang="0">
                  <a:pos x="3" y="19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34"/>
                </a:cxn>
              </a:cxnLst>
              <a:rect l="0" t="0" r="r" b="b"/>
              <a:pathLst>
                <a:path w="26" h="34">
                  <a:moveTo>
                    <a:pt x="26" y="0"/>
                  </a:moveTo>
                  <a:lnTo>
                    <a:pt x="20" y="1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3" y="19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5" name="Line 1913"/>
            <p:cNvSpPr>
              <a:spLocks noChangeAspect="1" noChangeShapeType="1"/>
            </p:cNvSpPr>
            <p:nvPr/>
          </p:nvSpPr>
          <p:spPr bwMode="auto">
            <a:xfrm flipV="1">
              <a:off x="6476" y="4500"/>
              <a:ext cx="1" cy="9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6" name="Freeform 1914"/>
            <p:cNvSpPr>
              <a:spLocks noChangeAspect="1"/>
            </p:cNvSpPr>
            <p:nvPr/>
          </p:nvSpPr>
          <p:spPr bwMode="auto">
            <a:xfrm>
              <a:off x="6467" y="4598"/>
              <a:ext cx="9" cy="1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" y="30"/>
                </a:cxn>
                <a:cxn ang="0">
                  <a:pos x="9" y="28"/>
                </a:cxn>
                <a:cxn ang="0">
                  <a:pos x="13" y="27"/>
                </a:cxn>
                <a:cxn ang="0">
                  <a:pos x="17" y="24"/>
                </a:cxn>
                <a:cxn ang="0">
                  <a:pos x="20" y="20"/>
                </a:cxn>
                <a:cxn ang="0">
                  <a:pos x="24" y="18"/>
                </a:cxn>
                <a:cxn ang="0">
                  <a:pos x="27" y="14"/>
                </a:cxn>
                <a:cxn ang="0">
                  <a:pos x="28" y="9"/>
                </a:cxn>
                <a:cxn ang="0">
                  <a:pos x="29" y="4"/>
                </a:cxn>
                <a:cxn ang="0">
                  <a:pos x="29" y="0"/>
                </a:cxn>
              </a:cxnLst>
              <a:rect l="0" t="0" r="r" b="b"/>
              <a:pathLst>
                <a:path w="29" h="30">
                  <a:moveTo>
                    <a:pt x="0" y="30"/>
                  </a:moveTo>
                  <a:lnTo>
                    <a:pt x="4" y="30"/>
                  </a:lnTo>
                  <a:lnTo>
                    <a:pt x="9" y="28"/>
                  </a:lnTo>
                  <a:lnTo>
                    <a:pt x="13" y="27"/>
                  </a:lnTo>
                  <a:lnTo>
                    <a:pt x="17" y="24"/>
                  </a:lnTo>
                  <a:lnTo>
                    <a:pt x="20" y="20"/>
                  </a:lnTo>
                  <a:lnTo>
                    <a:pt x="24" y="18"/>
                  </a:lnTo>
                  <a:lnTo>
                    <a:pt x="27" y="14"/>
                  </a:lnTo>
                  <a:lnTo>
                    <a:pt x="28" y="9"/>
                  </a:lnTo>
                  <a:lnTo>
                    <a:pt x="29" y="4"/>
                  </a:lnTo>
                  <a:lnTo>
                    <a:pt x="2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7" name="Line 1915"/>
            <p:cNvSpPr>
              <a:spLocks noChangeAspect="1" noChangeShapeType="1"/>
            </p:cNvSpPr>
            <p:nvPr/>
          </p:nvSpPr>
          <p:spPr bwMode="auto">
            <a:xfrm>
              <a:off x="6436" y="4608"/>
              <a:ext cx="3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8" name="Freeform 1916"/>
            <p:cNvSpPr>
              <a:spLocks noChangeAspect="1"/>
            </p:cNvSpPr>
            <p:nvPr/>
          </p:nvSpPr>
          <p:spPr bwMode="auto">
            <a:xfrm>
              <a:off x="6424" y="4596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"/>
                </a:cxn>
                <a:cxn ang="0">
                  <a:pos x="3" y="11"/>
                </a:cxn>
                <a:cxn ang="0">
                  <a:pos x="4" y="15"/>
                </a:cxn>
                <a:cxn ang="0">
                  <a:pos x="7" y="21"/>
                </a:cxn>
                <a:cxn ang="0">
                  <a:pos x="10" y="25"/>
                </a:cxn>
                <a:cxn ang="0">
                  <a:pos x="14" y="27"/>
                </a:cxn>
                <a:cxn ang="0">
                  <a:pos x="18" y="31"/>
                </a:cxn>
                <a:cxn ang="0">
                  <a:pos x="22" y="34"/>
                </a:cxn>
                <a:cxn ang="0">
                  <a:pos x="27" y="35"/>
                </a:cxn>
                <a:cxn ang="0">
                  <a:pos x="31" y="37"/>
                </a:cxn>
                <a:cxn ang="0">
                  <a:pos x="36" y="37"/>
                </a:cxn>
              </a:cxnLst>
              <a:rect l="0" t="0" r="r" b="b"/>
              <a:pathLst>
                <a:path w="36" h="37">
                  <a:moveTo>
                    <a:pt x="0" y="0"/>
                  </a:moveTo>
                  <a:lnTo>
                    <a:pt x="1" y="6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4" y="27"/>
                  </a:lnTo>
                  <a:lnTo>
                    <a:pt x="18" y="31"/>
                  </a:lnTo>
                  <a:lnTo>
                    <a:pt x="22" y="34"/>
                  </a:lnTo>
                  <a:lnTo>
                    <a:pt x="27" y="35"/>
                  </a:lnTo>
                  <a:lnTo>
                    <a:pt x="31" y="37"/>
                  </a:lnTo>
                  <a:lnTo>
                    <a:pt x="36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9" name="Line 1917"/>
            <p:cNvSpPr>
              <a:spLocks noChangeAspect="1" noChangeShapeType="1"/>
            </p:cNvSpPr>
            <p:nvPr/>
          </p:nvSpPr>
          <p:spPr bwMode="auto">
            <a:xfrm>
              <a:off x="6424" y="4568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0" name="Line 1918"/>
            <p:cNvSpPr>
              <a:spLocks noChangeAspect="1" noChangeShapeType="1"/>
            </p:cNvSpPr>
            <p:nvPr/>
          </p:nvSpPr>
          <p:spPr bwMode="auto">
            <a:xfrm>
              <a:off x="6342" y="4452"/>
              <a:ext cx="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1" name="Freeform 1919"/>
            <p:cNvSpPr>
              <a:spLocks noChangeAspect="1"/>
            </p:cNvSpPr>
            <p:nvPr/>
          </p:nvSpPr>
          <p:spPr bwMode="auto">
            <a:xfrm>
              <a:off x="6388" y="4452"/>
              <a:ext cx="36" cy="72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10" y="215"/>
                </a:cxn>
                <a:cxn ang="0">
                  <a:pos x="19" y="214"/>
                </a:cxn>
                <a:cxn ang="0">
                  <a:pos x="27" y="212"/>
                </a:cxn>
                <a:cxn ang="0">
                  <a:pos x="35" y="210"/>
                </a:cxn>
                <a:cxn ang="0">
                  <a:pos x="45" y="207"/>
                </a:cxn>
                <a:cxn ang="0">
                  <a:pos x="53" y="203"/>
                </a:cxn>
                <a:cxn ang="0">
                  <a:pos x="60" y="198"/>
                </a:cxn>
                <a:cxn ang="0">
                  <a:pos x="68" y="192"/>
                </a:cxn>
                <a:cxn ang="0">
                  <a:pos x="74" y="187"/>
                </a:cxn>
                <a:cxn ang="0">
                  <a:pos x="80" y="180"/>
                </a:cxn>
                <a:cxn ang="0">
                  <a:pos x="87" y="173"/>
                </a:cxn>
                <a:cxn ang="0">
                  <a:pos x="91" y="167"/>
                </a:cxn>
                <a:cxn ang="0">
                  <a:pos x="96" y="159"/>
                </a:cxn>
                <a:cxn ang="0">
                  <a:pos x="100" y="150"/>
                </a:cxn>
                <a:cxn ang="0">
                  <a:pos x="103" y="142"/>
                </a:cxn>
                <a:cxn ang="0">
                  <a:pos x="105" y="134"/>
                </a:cxn>
                <a:cxn ang="0">
                  <a:pos x="107" y="125"/>
                </a:cxn>
                <a:cxn ang="0">
                  <a:pos x="108" y="117"/>
                </a:cxn>
                <a:cxn ang="0">
                  <a:pos x="108" y="107"/>
                </a:cxn>
                <a:cxn ang="0">
                  <a:pos x="108" y="99"/>
                </a:cxn>
                <a:cxn ang="0">
                  <a:pos x="107" y="90"/>
                </a:cxn>
                <a:cxn ang="0">
                  <a:pos x="105" y="82"/>
                </a:cxn>
                <a:cxn ang="0">
                  <a:pos x="103" y="72"/>
                </a:cxn>
                <a:cxn ang="0">
                  <a:pos x="100" y="64"/>
                </a:cxn>
                <a:cxn ang="0">
                  <a:pos x="96" y="56"/>
                </a:cxn>
                <a:cxn ang="0">
                  <a:pos x="91" y="48"/>
                </a:cxn>
                <a:cxn ang="0">
                  <a:pos x="87" y="41"/>
                </a:cxn>
                <a:cxn ang="0">
                  <a:pos x="80" y="35"/>
                </a:cxn>
                <a:cxn ang="0">
                  <a:pos x="74" y="28"/>
                </a:cxn>
                <a:cxn ang="0">
                  <a:pos x="68" y="23"/>
                </a:cxn>
                <a:cxn ang="0">
                  <a:pos x="60" y="17"/>
                </a:cxn>
                <a:cxn ang="0">
                  <a:pos x="53" y="13"/>
                </a:cxn>
                <a:cxn ang="0">
                  <a:pos x="45" y="9"/>
                </a:cxn>
                <a:cxn ang="0">
                  <a:pos x="35" y="6"/>
                </a:cxn>
                <a:cxn ang="0">
                  <a:pos x="27" y="4"/>
                </a:cxn>
                <a:cxn ang="0">
                  <a:pos x="19" y="1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8" h="215">
                  <a:moveTo>
                    <a:pt x="0" y="215"/>
                  </a:moveTo>
                  <a:lnTo>
                    <a:pt x="10" y="215"/>
                  </a:lnTo>
                  <a:lnTo>
                    <a:pt x="19" y="214"/>
                  </a:lnTo>
                  <a:lnTo>
                    <a:pt x="27" y="212"/>
                  </a:lnTo>
                  <a:lnTo>
                    <a:pt x="35" y="210"/>
                  </a:lnTo>
                  <a:lnTo>
                    <a:pt x="45" y="207"/>
                  </a:lnTo>
                  <a:lnTo>
                    <a:pt x="53" y="203"/>
                  </a:lnTo>
                  <a:lnTo>
                    <a:pt x="60" y="198"/>
                  </a:lnTo>
                  <a:lnTo>
                    <a:pt x="68" y="192"/>
                  </a:lnTo>
                  <a:lnTo>
                    <a:pt x="74" y="187"/>
                  </a:lnTo>
                  <a:lnTo>
                    <a:pt x="80" y="180"/>
                  </a:lnTo>
                  <a:lnTo>
                    <a:pt x="87" y="173"/>
                  </a:lnTo>
                  <a:lnTo>
                    <a:pt x="91" y="167"/>
                  </a:lnTo>
                  <a:lnTo>
                    <a:pt x="96" y="159"/>
                  </a:lnTo>
                  <a:lnTo>
                    <a:pt x="100" y="150"/>
                  </a:lnTo>
                  <a:lnTo>
                    <a:pt x="103" y="142"/>
                  </a:lnTo>
                  <a:lnTo>
                    <a:pt x="105" y="134"/>
                  </a:lnTo>
                  <a:lnTo>
                    <a:pt x="107" y="125"/>
                  </a:lnTo>
                  <a:lnTo>
                    <a:pt x="108" y="117"/>
                  </a:lnTo>
                  <a:lnTo>
                    <a:pt x="108" y="107"/>
                  </a:lnTo>
                  <a:lnTo>
                    <a:pt x="108" y="99"/>
                  </a:lnTo>
                  <a:lnTo>
                    <a:pt x="107" y="90"/>
                  </a:lnTo>
                  <a:lnTo>
                    <a:pt x="105" y="82"/>
                  </a:lnTo>
                  <a:lnTo>
                    <a:pt x="103" y="72"/>
                  </a:lnTo>
                  <a:lnTo>
                    <a:pt x="100" y="64"/>
                  </a:lnTo>
                  <a:lnTo>
                    <a:pt x="96" y="56"/>
                  </a:lnTo>
                  <a:lnTo>
                    <a:pt x="91" y="48"/>
                  </a:lnTo>
                  <a:lnTo>
                    <a:pt x="87" y="41"/>
                  </a:lnTo>
                  <a:lnTo>
                    <a:pt x="80" y="35"/>
                  </a:lnTo>
                  <a:lnTo>
                    <a:pt x="74" y="28"/>
                  </a:lnTo>
                  <a:lnTo>
                    <a:pt x="68" y="23"/>
                  </a:lnTo>
                  <a:lnTo>
                    <a:pt x="60" y="17"/>
                  </a:lnTo>
                  <a:lnTo>
                    <a:pt x="53" y="13"/>
                  </a:lnTo>
                  <a:lnTo>
                    <a:pt x="45" y="9"/>
                  </a:lnTo>
                  <a:lnTo>
                    <a:pt x="35" y="6"/>
                  </a:lnTo>
                  <a:lnTo>
                    <a:pt x="27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2" name="Line 1920"/>
            <p:cNvSpPr>
              <a:spLocks noChangeAspect="1" noChangeShapeType="1"/>
            </p:cNvSpPr>
            <p:nvPr/>
          </p:nvSpPr>
          <p:spPr bwMode="auto">
            <a:xfrm flipH="1">
              <a:off x="6342" y="4524"/>
              <a:ext cx="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3" name="Freeform 1921"/>
            <p:cNvSpPr>
              <a:spLocks noChangeAspect="1"/>
            </p:cNvSpPr>
            <p:nvPr/>
          </p:nvSpPr>
          <p:spPr bwMode="auto">
            <a:xfrm>
              <a:off x="6334" y="4521"/>
              <a:ext cx="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5"/>
                </a:cxn>
                <a:cxn ang="0">
                  <a:pos x="14" y="8"/>
                </a:cxn>
                <a:cxn ang="0">
                  <a:pos x="19" y="9"/>
                </a:cxn>
                <a:cxn ang="0">
                  <a:pos x="26" y="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9" y="9"/>
                  </a:lnTo>
                  <a:lnTo>
                    <a:pt x="26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4" name="Line 1922"/>
            <p:cNvSpPr>
              <a:spLocks noChangeAspect="1" noChangeShapeType="1"/>
            </p:cNvSpPr>
            <p:nvPr/>
          </p:nvSpPr>
          <p:spPr bwMode="auto">
            <a:xfrm flipH="1" flipV="1">
              <a:off x="6309" y="4497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5" name="Freeform 1923"/>
            <p:cNvSpPr>
              <a:spLocks noChangeAspect="1"/>
            </p:cNvSpPr>
            <p:nvPr/>
          </p:nvSpPr>
          <p:spPr bwMode="auto">
            <a:xfrm>
              <a:off x="6305" y="4480"/>
              <a:ext cx="4" cy="1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4"/>
                </a:cxn>
                <a:cxn ang="0">
                  <a:pos x="4" y="8"/>
                </a:cxn>
                <a:cxn ang="0">
                  <a:pos x="2" y="13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2" y="39"/>
                </a:cxn>
                <a:cxn ang="0">
                  <a:pos x="4" y="43"/>
                </a:cxn>
                <a:cxn ang="0">
                  <a:pos x="7" y="48"/>
                </a:cxn>
                <a:cxn ang="0">
                  <a:pos x="11" y="51"/>
                </a:cxn>
              </a:cxnLst>
              <a:rect l="0" t="0" r="r" b="b"/>
              <a:pathLst>
                <a:path w="11" h="51">
                  <a:moveTo>
                    <a:pt x="11" y="0"/>
                  </a:moveTo>
                  <a:lnTo>
                    <a:pt x="7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11" y="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6" name="Line 1924"/>
            <p:cNvSpPr>
              <a:spLocks noChangeAspect="1" noChangeShapeType="1"/>
            </p:cNvSpPr>
            <p:nvPr/>
          </p:nvSpPr>
          <p:spPr bwMode="auto">
            <a:xfrm flipV="1">
              <a:off x="6309" y="4456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7" name="Freeform 1925"/>
            <p:cNvSpPr>
              <a:spLocks noChangeAspect="1"/>
            </p:cNvSpPr>
            <p:nvPr/>
          </p:nvSpPr>
          <p:spPr bwMode="auto">
            <a:xfrm>
              <a:off x="6334" y="4452"/>
              <a:ext cx="8" cy="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9" y="1"/>
                </a:cxn>
                <a:cxn ang="0">
                  <a:pos x="14" y="1"/>
                </a:cxn>
                <a:cxn ang="0">
                  <a:pos x="10" y="4"/>
                </a:cxn>
                <a:cxn ang="0">
                  <a:pos x="4" y="6"/>
                </a:cxn>
                <a:cxn ang="0">
                  <a:pos x="0" y="10"/>
                </a:cxn>
              </a:cxnLst>
              <a:rect l="0" t="0" r="r" b="b"/>
              <a:pathLst>
                <a:path w="26" h="10">
                  <a:moveTo>
                    <a:pt x="26" y="0"/>
                  </a:moveTo>
                  <a:lnTo>
                    <a:pt x="19" y="1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4" y="6"/>
                  </a:lnTo>
                  <a:lnTo>
                    <a:pt x="0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8" name="Freeform 1926"/>
            <p:cNvSpPr>
              <a:spLocks noChangeAspect="1"/>
            </p:cNvSpPr>
            <p:nvPr/>
          </p:nvSpPr>
          <p:spPr bwMode="auto">
            <a:xfrm>
              <a:off x="6424" y="4265"/>
              <a:ext cx="6" cy="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1"/>
                </a:cxn>
                <a:cxn ang="0">
                  <a:pos x="10" y="4"/>
                </a:cxn>
                <a:cxn ang="0">
                  <a:pos x="7" y="6"/>
                </a:cxn>
                <a:cxn ang="0">
                  <a:pos x="4" y="10"/>
                </a:cxn>
                <a:cxn ang="0">
                  <a:pos x="3" y="14"/>
                </a:cxn>
                <a:cxn ang="0">
                  <a:pos x="1" y="18"/>
                </a:cxn>
                <a:cxn ang="0">
                  <a:pos x="0" y="22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lnTo>
                    <a:pt x="14" y="1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1" y="18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9" name="Line 1927"/>
            <p:cNvSpPr>
              <a:spLocks noChangeAspect="1" noChangeShapeType="1"/>
            </p:cNvSpPr>
            <p:nvPr/>
          </p:nvSpPr>
          <p:spPr bwMode="auto">
            <a:xfrm>
              <a:off x="6424" y="4273"/>
              <a:ext cx="1" cy="1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00" name="Freeform 1928"/>
            <p:cNvSpPr>
              <a:spLocks noChangeAspect="1"/>
            </p:cNvSpPr>
            <p:nvPr/>
          </p:nvSpPr>
          <p:spPr bwMode="auto">
            <a:xfrm>
              <a:off x="6417" y="4408"/>
              <a:ext cx="7" cy="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4"/>
                </a:cxn>
                <a:cxn ang="0">
                  <a:pos x="8" y="23"/>
                </a:cxn>
                <a:cxn ang="0">
                  <a:pos x="12" y="21"/>
                </a:cxn>
                <a:cxn ang="0">
                  <a:pos x="15" y="19"/>
                </a:cxn>
                <a:cxn ang="0">
                  <a:pos x="18" y="16"/>
                </a:cxn>
                <a:cxn ang="0">
                  <a:pos x="20" y="12"/>
                </a:cxn>
                <a:cxn ang="0">
                  <a:pos x="22" y="8"/>
                </a:cxn>
                <a:cxn ang="0">
                  <a:pos x="23" y="4"/>
                </a:cxn>
                <a:cxn ang="0">
                  <a:pos x="23" y="0"/>
                </a:cxn>
              </a:cxnLst>
              <a:rect l="0" t="0" r="r" b="b"/>
              <a:pathLst>
                <a:path w="23" h="24">
                  <a:moveTo>
                    <a:pt x="0" y="24"/>
                  </a:moveTo>
                  <a:lnTo>
                    <a:pt x="4" y="24"/>
                  </a:lnTo>
                  <a:lnTo>
                    <a:pt x="8" y="23"/>
                  </a:lnTo>
                  <a:lnTo>
                    <a:pt x="12" y="21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2" y="8"/>
                  </a:lnTo>
                  <a:lnTo>
                    <a:pt x="23" y="4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01" name="Freeform 1929"/>
            <p:cNvSpPr>
              <a:spLocks noChangeAspect="1"/>
            </p:cNvSpPr>
            <p:nvPr/>
          </p:nvSpPr>
          <p:spPr bwMode="auto">
            <a:xfrm>
              <a:off x="6430" y="4207"/>
              <a:ext cx="142" cy="5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381" y="14"/>
                </a:cxn>
                <a:cxn ang="0">
                  <a:pos x="338" y="29"/>
                </a:cxn>
                <a:cxn ang="0">
                  <a:pos x="293" y="44"/>
                </a:cxn>
                <a:cxn ang="0">
                  <a:pos x="251" y="60"/>
                </a:cxn>
                <a:cxn ang="0">
                  <a:pos x="208" y="78"/>
                </a:cxn>
                <a:cxn ang="0">
                  <a:pos x="165" y="95"/>
                </a:cxn>
                <a:cxn ang="0">
                  <a:pos x="123" y="114"/>
                </a:cxn>
                <a:cxn ang="0">
                  <a:pos x="82" y="134"/>
                </a:cxn>
                <a:cxn ang="0">
                  <a:pos x="40" y="154"/>
                </a:cxn>
                <a:cxn ang="0">
                  <a:pos x="0" y="175"/>
                </a:cxn>
              </a:cxnLst>
              <a:rect l="0" t="0" r="r" b="b"/>
              <a:pathLst>
                <a:path w="424" h="175">
                  <a:moveTo>
                    <a:pt x="424" y="0"/>
                  </a:moveTo>
                  <a:lnTo>
                    <a:pt x="381" y="14"/>
                  </a:lnTo>
                  <a:lnTo>
                    <a:pt x="338" y="29"/>
                  </a:lnTo>
                  <a:lnTo>
                    <a:pt x="293" y="44"/>
                  </a:lnTo>
                  <a:lnTo>
                    <a:pt x="251" y="60"/>
                  </a:lnTo>
                  <a:lnTo>
                    <a:pt x="208" y="78"/>
                  </a:lnTo>
                  <a:lnTo>
                    <a:pt x="165" y="95"/>
                  </a:lnTo>
                  <a:lnTo>
                    <a:pt x="123" y="114"/>
                  </a:lnTo>
                  <a:lnTo>
                    <a:pt x="82" y="134"/>
                  </a:lnTo>
                  <a:lnTo>
                    <a:pt x="40" y="154"/>
                  </a:lnTo>
                  <a:lnTo>
                    <a:pt x="0" y="17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02" name="Freeform 1930"/>
            <p:cNvSpPr>
              <a:spLocks noChangeAspect="1"/>
            </p:cNvSpPr>
            <p:nvPr/>
          </p:nvSpPr>
          <p:spPr bwMode="auto">
            <a:xfrm>
              <a:off x="6572" y="4207"/>
              <a:ext cx="13" cy="17"/>
            </a:xfrm>
            <a:custGeom>
              <a:avLst/>
              <a:gdLst/>
              <a:ahLst/>
              <a:cxnLst>
                <a:cxn ang="0">
                  <a:pos x="35" y="51"/>
                </a:cxn>
                <a:cxn ang="0">
                  <a:pos x="37" y="47"/>
                </a:cxn>
                <a:cxn ang="0">
                  <a:pos x="39" y="41"/>
                </a:cxn>
                <a:cxn ang="0">
                  <a:pos x="39" y="37"/>
                </a:cxn>
                <a:cxn ang="0">
                  <a:pos x="39" y="32"/>
                </a:cxn>
                <a:cxn ang="0">
                  <a:pos x="37" y="27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1" y="13"/>
                </a:cxn>
                <a:cxn ang="0">
                  <a:pos x="28" y="9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9" h="51">
                  <a:moveTo>
                    <a:pt x="35" y="51"/>
                  </a:moveTo>
                  <a:lnTo>
                    <a:pt x="37" y="47"/>
                  </a:lnTo>
                  <a:lnTo>
                    <a:pt x="39" y="41"/>
                  </a:lnTo>
                  <a:lnTo>
                    <a:pt x="39" y="37"/>
                  </a:lnTo>
                  <a:lnTo>
                    <a:pt x="39" y="32"/>
                  </a:lnTo>
                  <a:lnTo>
                    <a:pt x="37" y="27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1" y="13"/>
                  </a:lnTo>
                  <a:lnTo>
                    <a:pt x="28" y="9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03" name="Line 1931"/>
            <p:cNvSpPr>
              <a:spLocks noChangeAspect="1" noChangeShapeType="1"/>
            </p:cNvSpPr>
            <p:nvPr/>
          </p:nvSpPr>
          <p:spPr bwMode="auto">
            <a:xfrm>
              <a:off x="6361" y="4560"/>
              <a:ext cx="5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04" name="Freeform 1932"/>
            <p:cNvSpPr>
              <a:spLocks noChangeAspect="1"/>
            </p:cNvSpPr>
            <p:nvPr/>
          </p:nvSpPr>
          <p:spPr bwMode="auto">
            <a:xfrm>
              <a:off x="6417" y="4560"/>
              <a:ext cx="7" cy="8"/>
            </a:xfrm>
            <a:custGeom>
              <a:avLst/>
              <a:gdLst/>
              <a:ahLst/>
              <a:cxnLst>
                <a:cxn ang="0">
                  <a:pos x="23" y="24"/>
                </a:cxn>
                <a:cxn ang="0">
                  <a:pos x="23" y="20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9"/>
                </a:cxn>
                <a:cxn ang="0">
                  <a:pos x="15" y="5"/>
                </a:cxn>
                <a:cxn ang="0">
                  <a:pos x="12" y="4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23" h="24">
                  <a:moveTo>
                    <a:pt x="23" y="24"/>
                  </a:moveTo>
                  <a:lnTo>
                    <a:pt x="23" y="20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9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05" name="Freeform 1933"/>
            <p:cNvSpPr>
              <a:spLocks noChangeAspect="1"/>
            </p:cNvSpPr>
            <p:nvPr/>
          </p:nvSpPr>
          <p:spPr bwMode="auto">
            <a:xfrm>
              <a:off x="6344" y="4581"/>
              <a:ext cx="13" cy="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1" y="19"/>
                </a:cxn>
                <a:cxn ang="0">
                  <a:pos x="16" y="20"/>
                </a:cxn>
                <a:cxn ang="0">
                  <a:pos x="20" y="19"/>
                </a:cxn>
                <a:cxn ang="0">
                  <a:pos x="24" y="19"/>
                </a:cxn>
                <a:cxn ang="0">
                  <a:pos x="28" y="16"/>
                </a:cxn>
                <a:cxn ang="0">
                  <a:pos x="31" y="15"/>
                </a:cxn>
                <a:cxn ang="0">
                  <a:pos x="35" y="11"/>
                </a:cxn>
                <a:cxn ang="0">
                  <a:pos x="37" y="8"/>
                </a:cxn>
                <a:cxn ang="0">
                  <a:pos x="39" y="4"/>
                </a:cxn>
                <a:cxn ang="0">
                  <a:pos x="40" y="0"/>
                </a:cxn>
              </a:cxnLst>
              <a:rect l="0" t="0" r="r" b="b"/>
              <a:pathLst>
                <a:path w="40" h="20">
                  <a:moveTo>
                    <a:pt x="0" y="14"/>
                  </a:moveTo>
                  <a:lnTo>
                    <a:pt x="4" y="16"/>
                  </a:lnTo>
                  <a:lnTo>
                    <a:pt x="6" y="18"/>
                  </a:lnTo>
                  <a:lnTo>
                    <a:pt x="11" y="19"/>
                  </a:lnTo>
                  <a:lnTo>
                    <a:pt x="16" y="20"/>
                  </a:lnTo>
                  <a:lnTo>
                    <a:pt x="20" y="19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31" y="15"/>
                  </a:lnTo>
                  <a:lnTo>
                    <a:pt x="35" y="11"/>
                  </a:lnTo>
                  <a:lnTo>
                    <a:pt x="37" y="8"/>
                  </a:lnTo>
                  <a:lnTo>
                    <a:pt x="39" y="4"/>
                  </a:lnTo>
                  <a:lnTo>
                    <a:pt x="4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06" name="Line 1934"/>
            <p:cNvSpPr>
              <a:spLocks noChangeAspect="1" noChangeShapeType="1"/>
            </p:cNvSpPr>
            <p:nvPr/>
          </p:nvSpPr>
          <p:spPr bwMode="auto">
            <a:xfrm flipV="1">
              <a:off x="6357" y="4560"/>
              <a:ext cx="4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07" name="Line 1935"/>
            <p:cNvSpPr>
              <a:spLocks noChangeAspect="1" noChangeShapeType="1"/>
            </p:cNvSpPr>
            <p:nvPr/>
          </p:nvSpPr>
          <p:spPr bwMode="auto">
            <a:xfrm>
              <a:off x="6261" y="4506"/>
              <a:ext cx="83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08" name="Freeform 1936"/>
            <p:cNvSpPr>
              <a:spLocks noChangeAspect="1"/>
            </p:cNvSpPr>
            <p:nvPr/>
          </p:nvSpPr>
          <p:spPr bwMode="auto">
            <a:xfrm>
              <a:off x="6253" y="4471"/>
              <a:ext cx="8" cy="3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7" y="6"/>
                </a:cxn>
                <a:cxn ang="0">
                  <a:pos x="13" y="11"/>
                </a:cxn>
                <a:cxn ang="0">
                  <a:pos x="9" y="18"/>
                </a:cxn>
                <a:cxn ang="0">
                  <a:pos x="6" y="23"/>
                </a:cxn>
                <a:cxn ang="0">
                  <a:pos x="4" y="30"/>
                </a:cxn>
                <a:cxn ang="0">
                  <a:pos x="1" y="38"/>
                </a:cxn>
                <a:cxn ang="0">
                  <a:pos x="1" y="45"/>
                </a:cxn>
                <a:cxn ang="0">
                  <a:pos x="0" y="51"/>
                </a:cxn>
                <a:cxn ang="0">
                  <a:pos x="1" y="59"/>
                </a:cxn>
                <a:cxn ang="0">
                  <a:pos x="1" y="66"/>
                </a:cxn>
                <a:cxn ang="0">
                  <a:pos x="4" y="73"/>
                </a:cxn>
                <a:cxn ang="0">
                  <a:pos x="6" y="80"/>
                </a:cxn>
                <a:cxn ang="0">
                  <a:pos x="9" y="86"/>
                </a:cxn>
                <a:cxn ang="0">
                  <a:pos x="13" y="92"/>
                </a:cxn>
                <a:cxn ang="0">
                  <a:pos x="17" y="98"/>
                </a:cxn>
                <a:cxn ang="0">
                  <a:pos x="23" y="104"/>
                </a:cxn>
              </a:cxnLst>
              <a:rect l="0" t="0" r="r" b="b"/>
              <a:pathLst>
                <a:path w="23" h="104">
                  <a:moveTo>
                    <a:pt x="23" y="0"/>
                  </a:moveTo>
                  <a:lnTo>
                    <a:pt x="17" y="6"/>
                  </a:lnTo>
                  <a:lnTo>
                    <a:pt x="13" y="11"/>
                  </a:lnTo>
                  <a:lnTo>
                    <a:pt x="9" y="18"/>
                  </a:lnTo>
                  <a:lnTo>
                    <a:pt x="6" y="23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1" y="59"/>
                  </a:lnTo>
                  <a:lnTo>
                    <a:pt x="1" y="66"/>
                  </a:lnTo>
                  <a:lnTo>
                    <a:pt x="4" y="73"/>
                  </a:lnTo>
                  <a:lnTo>
                    <a:pt x="6" y="80"/>
                  </a:lnTo>
                  <a:lnTo>
                    <a:pt x="9" y="86"/>
                  </a:lnTo>
                  <a:lnTo>
                    <a:pt x="13" y="92"/>
                  </a:lnTo>
                  <a:lnTo>
                    <a:pt x="17" y="98"/>
                  </a:lnTo>
                  <a:lnTo>
                    <a:pt x="23" y="10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09" name="Line 1937"/>
            <p:cNvSpPr>
              <a:spLocks noChangeAspect="1" noChangeShapeType="1"/>
            </p:cNvSpPr>
            <p:nvPr/>
          </p:nvSpPr>
          <p:spPr bwMode="auto">
            <a:xfrm flipH="1">
              <a:off x="6261" y="4391"/>
              <a:ext cx="83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0" name="Line 1938"/>
            <p:cNvSpPr>
              <a:spLocks noChangeAspect="1" noChangeShapeType="1"/>
            </p:cNvSpPr>
            <p:nvPr/>
          </p:nvSpPr>
          <p:spPr bwMode="auto">
            <a:xfrm flipH="1" flipV="1">
              <a:off x="6357" y="4395"/>
              <a:ext cx="4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1" name="Freeform 1939"/>
            <p:cNvSpPr>
              <a:spLocks noChangeAspect="1"/>
            </p:cNvSpPr>
            <p:nvPr/>
          </p:nvSpPr>
          <p:spPr bwMode="auto">
            <a:xfrm>
              <a:off x="6344" y="4389"/>
              <a:ext cx="13" cy="6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9" y="16"/>
                </a:cxn>
                <a:cxn ang="0">
                  <a:pos x="37" y="12"/>
                </a:cxn>
                <a:cxn ang="0">
                  <a:pos x="35" y="8"/>
                </a:cxn>
                <a:cxn ang="0">
                  <a:pos x="31" y="5"/>
                </a:cxn>
                <a:cxn ang="0">
                  <a:pos x="28" y="2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4" y="4"/>
                </a:cxn>
                <a:cxn ang="0">
                  <a:pos x="0" y="6"/>
                </a:cxn>
              </a:cxnLst>
              <a:rect l="0" t="0" r="r" b="b"/>
              <a:pathLst>
                <a:path w="40" h="20">
                  <a:moveTo>
                    <a:pt x="40" y="20"/>
                  </a:moveTo>
                  <a:lnTo>
                    <a:pt x="39" y="16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1" y="5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2" name="Line 1940"/>
            <p:cNvSpPr>
              <a:spLocks noChangeAspect="1" noChangeShapeType="1"/>
            </p:cNvSpPr>
            <p:nvPr/>
          </p:nvSpPr>
          <p:spPr bwMode="auto">
            <a:xfrm flipH="1">
              <a:off x="6361" y="4416"/>
              <a:ext cx="5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3" name="Freeform 1941"/>
            <p:cNvSpPr>
              <a:spLocks noChangeAspect="1"/>
            </p:cNvSpPr>
            <p:nvPr/>
          </p:nvSpPr>
          <p:spPr bwMode="auto">
            <a:xfrm>
              <a:off x="6547" y="4432"/>
              <a:ext cx="27" cy="51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11" y="138"/>
                </a:cxn>
                <a:cxn ang="0">
                  <a:pos x="22" y="122"/>
                </a:cxn>
                <a:cxn ang="0">
                  <a:pos x="32" y="106"/>
                </a:cxn>
                <a:cxn ang="0">
                  <a:pos x="42" y="89"/>
                </a:cxn>
                <a:cxn ang="0">
                  <a:pos x="50" y="72"/>
                </a:cxn>
                <a:cxn ang="0">
                  <a:pos x="59" y="55"/>
                </a:cxn>
                <a:cxn ang="0">
                  <a:pos x="66" y="36"/>
                </a:cxn>
                <a:cxn ang="0">
                  <a:pos x="74" y="19"/>
                </a:cxn>
                <a:cxn ang="0">
                  <a:pos x="79" y="0"/>
                </a:cxn>
              </a:cxnLst>
              <a:rect l="0" t="0" r="r" b="b"/>
              <a:pathLst>
                <a:path w="79" h="155">
                  <a:moveTo>
                    <a:pt x="0" y="155"/>
                  </a:moveTo>
                  <a:lnTo>
                    <a:pt x="11" y="138"/>
                  </a:lnTo>
                  <a:lnTo>
                    <a:pt x="22" y="122"/>
                  </a:lnTo>
                  <a:lnTo>
                    <a:pt x="32" y="106"/>
                  </a:lnTo>
                  <a:lnTo>
                    <a:pt x="42" y="89"/>
                  </a:lnTo>
                  <a:lnTo>
                    <a:pt x="50" y="72"/>
                  </a:lnTo>
                  <a:lnTo>
                    <a:pt x="59" y="55"/>
                  </a:lnTo>
                  <a:lnTo>
                    <a:pt x="66" y="36"/>
                  </a:lnTo>
                  <a:lnTo>
                    <a:pt x="74" y="19"/>
                  </a:lnTo>
                  <a:lnTo>
                    <a:pt x="7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4" name="Line 1942"/>
            <p:cNvSpPr>
              <a:spLocks noChangeAspect="1" noChangeShapeType="1"/>
            </p:cNvSpPr>
            <p:nvPr/>
          </p:nvSpPr>
          <p:spPr bwMode="auto">
            <a:xfrm flipH="1">
              <a:off x="6583" y="4532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5" name="Freeform 1943"/>
            <p:cNvSpPr>
              <a:spLocks noChangeAspect="1"/>
            </p:cNvSpPr>
            <p:nvPr/>
          </p:nvSpPr>
          <p:spPr bwMode="auto">
            <a:xfrm>
              <a:off x="6463" y="4368"/>
              <a:ext cx="8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3" y="19"/>
                </a:cxn>
                <a:cxn ang="0">
                  <a:pos x="4" y="28"/>
                </a:cxn>
                <a:cxn ang="0">
                  <a:pos x="7" y="38"/>
                </a:cxn>
                <a:cxn ang="0">
                  <a:pos x="9" y="46"/>
                </a:cxn>
                <a:cxn ang="0">
                  <a:pos x="13" y="55"/>
                </a:cxn>
                <a:cxn ang="0">
                  <a:pos x="19" y="63"/>
                </a:cxn>
                <a:cxn ang="0">
                  <a:pos x="23" y="71"/>
                </a:cxn>
                <a:cxn ang="0">
                  <a:pos x="30" y="78"/>
                </a:cxn>
                <a:cxn ang="0">
                  <a:pos x="35" y="85"/>
                </a:cxn>
                <a:cxn ang="0">
                  <a:pos x="43" y="92"/>
                </a:cxn>
                <a:cxn ang="0">
                  <a:pos x="50" y="97"/>
                </a:cxn>
                <a:cxn ang="0">
                  <a:pos x="58" y="102"/>
                </a:cxn>
                <a:cxn ang="0">
                  <a:pos x="66" y="108"/>
                </a:cxn>
                <a:cxn ang="0">
                  <a:pos x="74" y="110"/>
                </a:cxn>
                <a:cxn ang="0">
                  <a:pos x="83" y="114"/>
                </a:cxn>
                <a:cxn ang="0">
                  <a:pos x="93" y="117"/>
                </a:cxn>
                <a:cxn ang="0">
                  <a:pos x="101" y="118"/>
                </a:cxn>
                <a:cxn ang="0">
                  <a:pos x="110" y="120"/>
                </a:cxn>
                <a:cxn ang="0">
                  <a:pos x="120" y="120"/>
                </a:cxn>
                <a:cxn ang="0">
                  <a:pos x="129" y="120"/>
                </a:cxn>
                <a:cxn ang="0">
                  <a:pos x="139" y="118"/>
                </a:cxn>
                <a:cxn ang="0">
                  <a:pos x="148" y="117"/>
                </a:cxn>
                <a:cxn ang="0">
                  <a:pos x="157" y="114"/>
                </a:cxn>
                <a:cxn ang="0">
                  <a:pos x="166" y="110"/>
                </a:cxn>
                <a:cxn ang="0">
                  <a:pos x="175" y="108"/>
                </a:cxn>
                <a:cxn ang="0">
                  <a:pos x="183" y="102"/>
                </a:cxn>
                <a:cxn ang="0">
                  <a:pos x="191" y="97"/>
                </a:cxn>
                <a:cxn ang="0">
                  <a:pos x="198" y="92"/>
                </a:cxn>
                <a:cxn ang="0">
                  <a:pos x="205" y="85"/>
                </a:cxn>
                <a:cxn ang="0">
                  <a:pos x="211" y="78"/>
                </a:cxn>
                <a:cxn ang="0">
                  <a:pos x="217" y="71"/>
                </a:cxn>
                <a:cxn ang="0">
                  <a:pos x="222" y="63"/>
                </a:cxn>
                <a:cxn ang="0">
                  <a:pos x="227" y="55"/>
                </a:cxn>
                <a:cxn ang="0">
                  <a:pos x="230" y="46"/>
                </a:cxn>
                <a:cxn ang="0">
                  <a:pos x="234" y="38"/>
                </a:cxn>
                <a:cxn ang="0">
                  <a:pos x="237" y="28"/>
                </a:cxn>
                <a:cxn ang="0">
                  <a:pos x="238" y="19"/>
                </a:cxn>
                <a:cxn ang="0">
                  <a:pos x="240" y="9"/>
                </a:cxn>
                <a:cxn ang="0">
                  <a:pos x="240" y="0"/>
                </a:cxn>
              </a:cxnLst>
              <a:rect l="0" t="0" r="r" b="b"/>
              <a:pathLst>
                <a:path w="240" h="120">
                  <a:moveTo>
                    <a:pt x="0" y="0"/>
                  </a:moveTo>
                  <a:lnTo>
                    <a:pt x="1" y="9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7" y="38"/>
                  </a:lnTo>
                  <a:lnTo>
                    <a:pt x="9" y="46"/>
                  </a:lnTo>
                  <a:lnTo>
                    <a:pt x="13" y="55"/>
                  </a:lnTo>
                  <a:lnTo>
                    <a:pt x="19" y="63"/>
                  </a:lnTo>
                  <a:lnTo>
                    <a:pt x="23" y="71"/>
                  </a:lnTo>
                  <a:lnTo>
                    <a:pt x="30" y="78"/>
                  </a:lnTo>
                  <a:lnTo>
                    <a:pt x="35" y="85"/>
                  </a:lnTo>
                  <a:lnTo>
                    <a:pt x="43" y="92"/>
                  </a:lnTo>
                  <a:lnTo>
                    <a:pt x="50" y="97"/>
                  </a:lnTo>
                  <a:lnTo>
                    <a:pt x="58" y="102"/>
                  </a:lnTo>
                  <a:lnTo>
                    <a:pt x="66" y="108"/>
                  </a:lnTo>
                  <a:lnTo>
                    <a:pt x="74" y="110"/>
                  </a:lnTo>
                  <a:lnTo>
                    <a:pt x="83" y="114"/>
                  </a:lnTo>
                  <a:lnTo>
                    <a:pt x="93" y="117"/>
                  </a:lnTo>
                  <a:lnTo>
                    <a:pt x="101" y="118"/>
                  </a:lnTo>
                  <a:lnTo>
                    <a:pt x="110" y="120"/>
                  </a:lnTo>
                  <a:lnTo>
                    <a:pt x="120" y="120"/>
                  </a:lnTo>
                  <a:lnTo>
                    <a:pt x="129" y="120"/>
                  </a:lnTo>
                  <a:lnTo>
                    <a:pt x="139" y="118"/>
                  </a:lnTo>
                  <a:lnTo>
                    <a:pt x="148" y="117"/>
                  </a:lnTo>
                  <a:lnTo>
                    <a:pt x="157" y="114"/>
                  </a:lnTo>
                  <a:lnTo>
                    <a:pt x="166" y="110"/>
                  </a:lnTo>
                  <a:lnTo>
                    <a:pt x="175" y="108"/>
                  </a:lnTo>
                  <a:lnTo>
                    <a:pt x="183" y="102"/>
                  </a:lnTo>
                  <a:lnTo>
                    <a:pt x="191" y="97"/>
                  </a:lnTo>
                  <a:lnTo>
                    <a:pt x="198" y="92"/>
                  </a:lnTo>
                  <a:lnTo>
                    <a:pt x="205" y="85"/>
                  </a:lnTo>
                  <a:lnTo>
                    <a:pt x="211" y="78"/>
                  </a:lnTo>
                  <a:lnTo>
                    <a:pt x="217" y="71"/>
                  </a:lnTo>
                  <a:lnTo>
                    <a:pt x="222" y="63"/>
                  </a:lnTo>
                  <a:lnTo>
                    <a:pt x="227" y="55"/>
                  </a:lnTo>
                  <a:lnTo>
                    <a:pt x="230" y="46"/>
                  </a:lnTo>
                  <a:lnTo>
                    <a:pt x="234" y="38"/>
                  </a:lnTo>
                  <a:lnTo>
                    <a:pt x="237" y="28"/>
                  </a:lnTo>
                  <a:lnTo>
                    <a:pt x="238" y="19"/>
                  </a:lnTo>
                  <a:lnTo>
                    <a:pt x="240" y="9"/>
                  </a:lnTo>
                  <a:lnTo>
                    <a:pt x="24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6" name="Line 1944"/>
            <p:cNvSpPr>
              <a:spLocks noChangeAspect="1" noChangeShapeType="1"/>
            </p:cNvSpPr>
            <p:nvPr/>
          </p:nvSpPr>
          <p:spPr bwMode="auto">
            <a:xfrm>
              <a:off x="6543" y="4338"/>
              <a:ext cx="1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7" name="Line 1945"/>
            <p:cNvSpPr>
              <a:spLocks noChangeAspect="1" noChangeShapeType="1"/>
            </p:cNvSpPr>
            <p:nvPr/>
          </p:nvSpPr>
          <p:spPr bwMode="auto">
            <a:xfrm>
              <a:off x="6463" y="4338"/>
              <a:ext cx="1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8" name="Line 1946"/>
            <p:cNvSpPr>
              <a:spLocks noChangeAspect="1" noChangeShapeType="1"/>
            </p:cNvSpPr>
            <p:nvPr/>
          </p:nvSpPr>
          <p:spPr bwMode="auto">
            <a:xfrm flipV="1">
              <a:off x="6424" y="4260"/>
              <a:ext cx="17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9" name="Line 1947"/>
            <p:cNvSpPr>
              <a:spLocks noChangeAspect="1" noChangeShapeType="1"/>
            </p:cNvSpPr>
            <p:nvPr/>
          </p:nvSpPr>
          <p:spPr bwMode="auto">
            <a:xfrm flipV="1">
              <a:off x="6254" y="4389"/>
              <a:ext cx="93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0" name="Line 1948"/>
            <p:cNvSpPr>
              <a:spLocks noChangeAspect="1" noChangeShapeType="1"/>
            </p:cNvSpPr>
            <p:nvPr/>
          </p:nvSpPr>
          <p:spPr bwMode="auto">
            <a:xfrm flipV="1">
              <a:off x="6424" y="4231"/>
              <a:ext cx="8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1" name="Line 1949"/>
            <p:cNvSpPr>
              <a:spLocks noChangeAspect="1" noChangeShapeType="1"/>
            </p:cNvSpPr>
            <p:nvPr/>
          </p:nvSpPr>
          <p:spPr bwMode="auto">
            <a:xfrm flipV="1">
              <a:off x="6263" y="4411"/>
              <a:ext cx="97" cy="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2" name="Line 1950"/>
            <p:cNvSpPr>
              <a:spLocks noChangeAspect="1" noChangeShapeType="1"/>
            </p:cNvSpPr>
            <p:nvPr/>
          </p:nvSpPr>
          <p:spPr bwMode="auto">
            <a:xfrm flipV="1">
              <a:off x="6424" y="4210"/>
              <a:ext cx="137" cy="1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3" name="Line 1951"/>
            <p:cNvSpPr>
              <a:spLocks noChangeAspect="1" noChangeShapeType="1"/>
            </p:cNvSpPr>
            <p:nvPr/>
          </p:nvSpPr>
          <p:spPr bwMode="auto">
            <a:xfrm flipV="1">
              <a:off x="6281" y="4497"/>
              <a:ext cx="28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4" name="Line 1952"/>
            <p:cNvSpPr>
              <a:spLocks noChangeAspect="1" noChangeShapeType="1"/>
            </p:cNvSpPr>
            <p:nvPr/>
          </p:nvSpPr>
          <p:spPr bwMode="auto">
            <a:xfrm flipV="1">
              <a:off x="6508" y="4222"/>
              <a:ext cx="76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5" name="Line 1953"/>
            <p:cNvSpPr>
              <a:spLocks noChangeAspect="1" noChangeShapeType="1"/>
            </p:cNvSpPr>
            <p:nvPr/>
          </p:nvSpPr>
          <p:spPr bwMode="auto">
            <a:xfrm flipV="1">
              <a:off x="6354" y="4416"/>
              <a:ext cx="36" cy="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6" name="Line 1954"/>
            <p:cNvSpPr>
              <a:spLocks noChangeAspect="1" noChangeShapeType="1"/>
            </p:cNvSpPr>
            <p:nvPr/>
          </p:nvSpPr>
          <p:spPr bwMode="auto">
            <a:xfrm flipV="1">
              <a:off x="6424" y="4343"/>
              <a:ext cx="39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7" name="Line 1955"/>
            <p:cNvSpPr>
              <a:spLocks noChangeAspect="1" noChangeShapeType="1"/>
            </p:cNvSpPr>
            <p:nvPr/>
          </p:nvSpPr>
          <p:spPr bwMode="auto">
            <a:xfrm flipV="1">
              <a:off x="6299" y="4515"/>
              <a:ext cx="28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8" name="Line 1956"/>
            <p:cNvSpPr>
              <a:spLocks noChangeAspect="1" noChangeShapeType="1"/>
            </p:cNvSpPr>
            <p:nvPr/>
          </p:nvSpPr>
          <p:spPr bwMode="auto">
            <a:xfrm flipV="1">
              <a:off x="6532" y="4261"/>
              <a:ext cx="49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9" name="Line 1957"/>
            <p:cNvSpPr>
              <a:spLocks noChangeAspect="1" noChangeShapeType="1"/>
            </p:cNvSpPr>
            <p:nvPr/>
          </p:nvSpPr>
          <p:spPr bwMode="auto">
            <a:xfrm flipV="1">
              <a:off x="6389" y="4377"/>
              <a:ext cx="75" cy="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0" name="Line 1958"/>
            <p:cNvSpPr>
              <a:spLocks noChangeAspect="1" noChangeShapeType="1"/>
            </p:cNvSpPr>
            <p:nvPr/>
          </p:nvSpPr>
          <p:spPr bwMode="auto">
            <a:xfrm flipV="1">
              <a:off x="6317" y="4524"/>
              <a:ext cx="36" cy="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1" name="Line 1959"/>
            <p:cNvSpPr>
              <a:spLocks noChangeAspect="1" noChangeShapeType="1"/>
            </p:cNvSpPr>
            <p:nvPr/>
          </p:nvSpPr>
          <p:spPr bwMode="auto">
            <a:xfrm flipV="1">
              <a:off x="6543" y="4293"/>
              <a:ext cx="40" cy="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2" name="Line 1960"/>
            <p:cNvSpPr>
              <a:spLocks noChangeAspect="1" noChangeShapeType="1"/>
            </p:cNvSpPr>
            <p:nvPr/>
          </p:nvSpPr>
          <p:spPr bwMode="auto">
            <a:xfrm flipV="1">
              <a:off x="6414" y="4399"/>
              <a:ext cx="64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3" name="Line 1961"/>
            <p:cNvSpPr>
              <a:spLocks noChangeAspect="1" noChangeShapeType="1"/>
            </p:cNvSpPr>
            <p:nvPr/>
          </p:nvSpPr>
          <p:spPr bwMode="auto">
            <a:xfrm flipV="1">
              <a:off x="6335" y="4524"/>
              <a:ext cx="53" cy="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4" name="Line 1962"/>
            <p:cNvSpPr>
              <a:spLocks noChangeAspect="1" noChangeShapeType="1"/>
            </p:cNvSpPr>
            <p:nvPr/>
          </p:nvSpPr>
          <p:spPr bwMode="auto">
            <a:xfrm flipV="1">
              <a:off x="6543" y="4328"/>
              <a:ext cx="41" cy="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5" name="Line 1963"/>
            <p:cNvSpPr>
              <a:spLocks noChangeAspect="1" noChangeShapeType="1"/>
            </p:cNvSpPr>
            <p:nvPr/>
          </p:nvSpPr>
          <p:spPr bwMode="auto">
            <a:xfrm flipV="1">
              <a:off x="6424" y="4408"/>
              <a:ext cx="80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6" name="Line 1964"/>
            <p:cNvSpPr>
              <a:spLocks noChangeAspect="1" noChangeShapeType="1"/>
            </p:cNvSpPr>
            <p:nvPr/>
          </p:nvSpPr>
          <p:spPr bwMode="auto">
            <a:xfrm flipV="1">
              <a:off x="6387" y="4365"/>
              <a:ext cx="196" cy="1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7" name="Line 1965"/>
            <p:cNvSpPr>
              <a:spLocks noChangeAspect="1" noChangeShapeType="1"/>
            </p:cNvSpPr>
            <p:nvPr/>
          </p:nvSpPr>
          <p:spPr bwMode="auto">
            <a:xfrm flipV="1">
              <a:off x="6421" y="4506"/>
              <a:ext cx="55" cy="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8" name="Line 1966"/>
            <p:cNvSpPr>
              <a:spLocks noChangeAspect="1" noChangeShapeType="1"/>
            </p:cNvSpPr>
            <p:nvPr/>
          </p:nvSpPr>
          <p:spPr bwMode="auto">
            <a:xfrm flipV="1">
              <a:off x="6489" y="4404"/>
              <a:ext cx="89" cy="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9" name="Line 1967"/>
            <p:cNvSpPr>
              <a:spLocks noChangeAspect="1" noChangeShapeType="1"/>
            </p:cNvSpPr>
            <p:nvPr/>
          </p:nvSpPr>
          <p:spPr bwMode="auto">
            <a:xfrm flipV="1">
              <a:off x="6424" y="4542"/>
              <a:ext cx="52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0" name="Line 1968"/>
            <p:cNvSpPr>
              <a:spLocks noChangeAspect="1" noChangeShapeType="1"/>
            </p:cNvSpPr>
            <p:nvPr/>
          </p:nvSpPr>
          <p:spPr bwMode="auto">
            <a:xfrm flipV="1">
              <a:off x="6507" y="4452"/>
              <a:ext cx="59" cy="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1" name="Line 1969"/>
            <p:cNvSpPr>
              <a:spLocks noChangeAspect="1" noChangeShapeType="1"/>
            </p:cNvSpPr>
            <p:nvPr/>
          </p:nvSpPr>
          <p:spPr bwMode="auto">
            <a:xfrm flipV="1">
              <a:off x="6445" y="4576"/>
              <a:ext cx="3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2" name="Line 1970"/>
            <p:cNvSpPr>
              <a:spLocks noChangeAspect="1" noChangeShapeType="1"/>
            </p:cNvSpPr>
            <p:nvPr/>
          </p:nvSpPr>
          <p:spPr bwMode="auto">
            <a:xfrm flipV="1">
              <a:off x="6524" y="4499"/>
              <a:ext cx="30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3" name="Line 1971"/>
            <p:cNvSpPr>
              <a:spLocks noChangeAspect="1" noChangeShapeType="1"/>
            </p:cNvSpPr>
            <p:nvPr/>
          </p:nvSpPr>
          <p:spPr bwMode="auto">
            <a:xfrm flipV="1">
              <a:off x="6542" y="4511"/>
              <a:ext cx="35" cy="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4" name="Line 1972"/>
            <p:cNvSpPr>
              <a:spLocks noChangeAspect="1" noChangeShapeType="1"/>
            </p:cNvSpPr>
            <p:nvPr/>
          </p:nvSpPr>
          <p:spPr bwMode="auto">
            <a:xfrm flipV="1">
              <a:off x="6572" y="4544"/>
              <a:ext cx="8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5" name="Line 1973"/>
            <p:cNvSpPr>
              <a:spLocks noChangeAspect="1" noChangeShapeType="1"/>
            </p:cNvSpPr>
            <p:nvPr/>
          </p:nvSpPr>
          <p:spPr bwMode="auto">
            <a:xfrm flipH="1" flipV="1">
              <a:off x="6253" y="4489"/>
              <a:ext cx="99" cy="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6" name="Line 1974"/>
            <p:cNvSpPr>
              <a:spLocks noChangeAspect="1" noChangeShapeType="1"/>
            </p:cNvSpPr>
            <p:nvPr/>
          </p:nvSpPr>
          <p:spPr bwMode="auto">
            <a:xfrm flipH="1" flipV="1">
              <a:off x="6265" y="4466"/>
              <a:ext cx="96" cy="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7" name="Line 1975"/>
            <p:cNvSpPr>
              <a:spLocks noChangeAspect="1" noChangeShapeType="1"/>
            </p:cNvSpPr>
            <p:nvPr/>
          </p:nvSpPr>
          <p:spPr bwMode="auto">
            <a:xfrm flipH="1" flipV="1">
              <a:off x="6424" y="4590"/>
              <a:ext cx="18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8" name="Line 1976"/>
            <p:cNvSpPr>
              <a:spLocks noChangeAspect="1" noChangeShapeType="1"/>
            </p:cNvSpPr>
            <p:nvPr/>
          </p:nvSpPr>
          <p:spPr bwMode="auto">
            <a:xfrm flipH="1" flipV="1">
              <a:off x="6283" y="4449"/>
              <a:ext cx="29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9" name="Line 1977"/>
            <p:cNvSpPr>
              <a:spLocks noChangeAspect="1" noChangeShapeType="1"/>
            </p:cNvSpPr>
            <p:nvPr/>
          </p:nvSpPr>
          <p:spPr bwMode="auto">
            <a:xfrm flipH="1" flipV="1">
              <a:off x="6358" y="4524"/>
              <a:ext cx="36" cy="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0" name="Line 1978"/>
            <p:cNvSpPr>
              <a:spLocks noChangeAspect="1" noChangeShapeType="1"/>
            </p:cNvSpPr>
            <p:nvPr/>
          </p:nvSpPr>
          <p:spPr bwMode="auto">
            <a:xfrm flipH="1" flipV="1">
              <a:off x="6393" y="4524"/>
              <a:ext cx="8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1" name="Line 1979"/>
            <p:cNvSpPr>
              <a:spLocks noChangeAspect="1" noChangeShapeType="1"/>
            </p:cNvSpPr>
            <p:nvPr/>
          </p:nvSpPr>
          <p:spPr bwMode="auto">
            <a:xfrm flipH="1" flipV="1">
              <a:off x="6301" y="4432"/>
              <a:ext cx="29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2" name="Line 1980"/>
            <p:cNvSpPr>
              <a:spLocks noChangeAspect="1" noChangeShapeType="1"/>
            </p:cNvSpPr>
            <p:nvPr/>
          </p:nvSpPr>
          <p:spPr bwMode="auto">
            <a:xfrm flipH="1" flipV="1">
              <a:off x="6416" y="4511"/>
              <a:ext cx="60" cy="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3" name="Line 1981"/>
            <p:cNvSpPr>
              <a:spLocks noChangeAspect="1" noChangeShapeType="1"/>
            </p:cNvSpPr>
            <p:nvPr/>
          </p:nvSpPr>
          <p:spPr bwMode="auto">
            <a:xfrm flipH="1" flipV="1">
              <a:off x="6319" y="4414"/>
              <a:ext cx="38" cy="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4" name="Line 1982"/>
            <p:cNvSpPr>
              <a:spLocks noChangeAspect="1" noChangeShapeType="1"/>
            </p:cNvSpPr>
            <p:nvPr/>
          </p:nvSpPr>
          <p:spPr bwMode="auto">
            <a:xfrm flipH="1" flipV="1">
              <a:off x="6424" y="4484"/>
              <a:ext cx="52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5" name="Line 1983"/>
            <p:cNvSpPr>
              <a:spLocks noChangeAspect="1" noChangeShapeType="1"/>
            </p:cNvSpPr>
            <p:nvPr/>
          </p:nvSpPr>
          <p:spPr bwMode="auto">
            <a:xfrm flipH="1" flipV="1">
              <a:off x="6337" y="4397"/>
              <a:ext cx="56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6" name="Line 1984"/>
            <p:cNvSpPr>
              <a:spLocks noChangeAspect="1" noChangeShapeType="1"/>
            </p:cNvSpPr>
            <p:nvPr/>
          </p:nvSpPr>
          <p:spPr bwMode="auto">
            <a:xfrm flipH="1" flipV="1">
              <a:off x="6392" y="4416"/>
              <a:ext cx="84" cy="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7" name="Line 1985"/>
            <p:cNvSpPr>
              <a:spLocks noChangeAspect="1" noChangeShapeType="1"/>
            </p:cNvSpPr>
            <p:nvPr/>
          </p:nvSpPr>
          <p:spPr bwMode="auto">
            <a:xfrm flipH="1" flipV="1">
              <a:off x="6423" y="4413"/>
              <a:ext cx="142" cy="1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8" name="Line 1986"/>
            <p:cNvSpPr>
              <a:spLocks noChangeAspect="1" noChangeShapeType="1"/>
            </p:cNvSpPr>
            <p:nvPr/>
          </p:nvSpPr>
          <p:spPr bwMode="auto">
            <a:xfrm flipH="1" flipV="1">
              <a:off x="6424" y="4379"/>
              <a:ext cx="159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9" name="Line 1987"/>
            <p:cNvSpPr>
              <a:spLocks noChangeAspect="1" noChangeShapeType="1"/>
            </p:cNvSpPr>
            <p:nvPr/>
          </p:nvSpPr>
          <p:spPr bwMode="auto">
            <a:xfrm flipH="1" flipV="1">
              <a:off x="6485" y="4404"/>
              <a:ext cx="69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0" name="Line 1988"/>
            <p:cNvSpPr>
              <a:spLocks noChangeAspect="1" noChangeShapeType="1"/>
            </p:cNvSpPr>
            <p:nvPr/>
          </p:nvSpPr>
          <p:spPr bwMode="auto">
            <a:xfrm flipH="1" flipV="1">
              <a:off x="6424" y="4343"/>
              <a:ext cx="43" cy="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1" name="Line 1989"/>
            <p:cNvSpPr>
              <a:spLocks noChangeAspect="1" noChangeShapeType="1"/>
            </p:cNvSpPr>
            <p:nvPr/>
          </p:nvSpPr>
          <p:spPr bwMode="auto">
            <a:xfrm flipH="1" flipV="1">
              <a:off x="6521" y="4404"/>
              <a:ext cx="46" cy="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2" name="Line 1990"/>
            <p:cNvSpPr>
              <a:spLocks noChangeAspect="1" noChangeShapeType="1"/>
            </p:cNvSpPr>
            <p:nvPr/>
          </p:nvSpPr>
          <p:spPr bwMode="auto">
            <a:xfrm flipH="1" flipV="1">
              <a:off x="6424" y="4308"/>
              <a:ext cx="39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3" name="Line 1991"/>
            <p:cNvSpPr>
              <a:spLocks noChangeAspect="1" noChangeShapeType="1"/>
            </p:cNvSpPr>
            <p:nvPr/>
          </p:nvSpPr>
          <p:spPr bwMode="auto">
            <a:xfrm flipH="1" flipV="1">
              <a:off x="6538" y="4387"/>
              <a:ext cx="38" cy="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4" name="Line 1992"/>
            <p:cNvSpPr>
              <a:spLocks noChangeAspect="1" noChangeShapeType="1"/>
            </p:cNvSpPr>
            <p:nvPr/>
          </p:nvSpPr>
          <p:spPr bwMode="auto">
            <a:xfrm flipH="1" flipV="1">
              <a:off x="6424" y="4273"/>
              <a:ext cx="45" cy="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5" name="Line 1993"/>
            <p:cNvSpPr>
              <a:spLocks noChangeAspect="1" noChangeShapeType="1"/>
            </p:cNvSpPr>
            <p:nvPr/>
          </p:nvSpPr>
          <p:spPr bwMode="auto">
            <a:xfrm flipH="1" flipV="1">
              <a:off x="6543" y="4356"/>
              <a:ext cx="37" cy="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6" name="Line 1994"/>
            <p:cNvSpPr>
              <a:spLocks noChangeAspect="1" noChangeShapeType="1"/>
            </p:cNvSpPr>
            <p:nvPr/>
          </p:nvSpPr>
          <p:spPr bwMode="auto">
            <a:xfrm flipH="1" flipV="1">
              <a:off x="6445" y="4258"/>
              <a:ext cx="43" cy="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7" name="Line 1995"/>
            <p:cNvSpPr>
              <a:spLocks noChangeAspect="1" noChangeShapeType="1"/>
            </p:cNvSpPr>
            <p:nvPr/>
          </p:nvSpPr>
          <p:spPr bwMode="auto">
            <a:xfrm flipH="1" flipV="1">
              <a:off x="6469" y="4246"/>
              <a:ext cx="114" cy="1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8" name="Line 1996"/>
            <p:cNvSpPr>
              <a:spLocks noChangeAspect="1" noChangeShapeType="1"/>
            </p:cNvSpPr>
            <p:nvPr/>
          </p:nvSpPr>
          <p:spPr bwMode="auto">
            <a:xfrm flipH="1" flipV="1">
              <a:off x="6493" y="4236"/>
              <a:ext cx="91" cy="9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9" name="Line 1997"/>
            <p:cNvSpPr>
              <a:spLocks noChangeAspect="1" noChangeShapeType="1"/>
            </p:cNvSpPr>
            <p:nvPr/>
          </p:nvSpPr>
          <p:spPr bwMode="auto">
            <a:xfrm flipH="1" flipV="1">
              <a:off x="6518" y="4226"/>
              <a:ext cx="65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0" name="Line 1998"/>
            <p:cNvSpPr>
              <a:spLocks noChangeAspect="1" noChangeShapeType="1"/>
            </p:cNvSpPr>
            <p:nvPr/>
          </p:nvSpPr>
          <p:spPr bwMode="auto">
            <a:xfrm flipH="1" flipV="1">
              <a:off x="6544" y="4216"/>
              <a:ext cx="36" cy="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1" name="Line 1999"/>
            <p:cNvSpPr>
              <a:spLocks noChangeAspect="1" noChangeShapeType="1"/>
            </p:cNvSpPr>
            <p:nvPr/>
          </p:nvSpPr>
          <p:spPr bwMode="auto">
            <a:xfrm flipH="1" flipV="1">
              <a:off x="6571" y="4207"/>
              <a:ext cx="14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08" name="Picture 10" descr="Plafen-Logo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363026" cy="59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9" name="TextBox 2008"/>
          <p:cNvSpPr txBox="1"/>
          <p:nvPr/>
        </p:nvSpPr>
        <p:spPr>
          <a:xfrm>
            <a:off x="285720" y="4429132"/>
            <a:ext cx="84296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По толщине лицевых стенок относится к классу «A»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Два варианта армирования рамы - замкнутое и разомкнутое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Возможно производство с протянутыми сварными уплотнителями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Используется универсальный крепеж импоста в раму и створку. Конструкция крепежа позволяет выполнять крестовые соединения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Система включает в себя дверную группу внутреннего, наружного и двухстворчатого открывания, а также алюминиевый порог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Единый армирующий профиль для створок и рамы значительно ускоряет производство окон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Возможность установки </a:t>
            </a:r>
            <a:r>
              <a:rPr lang="ru-RU" sz="1500" dirty="0" err="1" smtClean="0">
                <a:solidFill>
                  <a:srgbClr val="002060"/>
                </a:solidFill>
              </a:rPr>
              <a:t>противовзломной</a:t>
            </a:r>
            <a:r>
              <a:rPr lang="ru-RU" sz="1500" dirty="0" smtClean="0">
                <a:solidFill>
                  <a:srgbClr val="002060"/>
                </a:solidFill>
              </a:rPr>
              <a:t> фурнитуры</a:t>
            </a:r>
            <a:r>
              <a:rPr lang="ru-RU" sz="1600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2010" name="TextBox 2009"/>
          <p:cNvSpPr txBox="1"/>
          <p:nvPr/>
        </p:nvSpPr>
        <p:spPr>
          <a:xfrm>
            <a:off x="285720" y="1000108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Окна из профильной системы </a:t>
            </a:r>
            <a:r>
              <a:rPr lang="ru-RU" sz="1600" b="1" dirty="0" err="1" smtClean="0">
                <a:solidFill>
                  <a:srgbClr val="002060"/>
                </a:solidFill>
              </a:rPr>
              <a:t>E-line</a:t>
            </a:r>
            <a:r>
              <a:rPr lang="ru-RU" sz="1600" b="1" dirty="0" smtClean="0">
                <a:solidFill>
                  <a:srgbClr val="002060"/>
                </a:solidFill>
              </a:rPr>
              <a:t> – солидное предложение для людей состоявшихся, про которых с уверенностью можно сказать, что они «сделали себя сами».  Находясь в </a:t>
            </a:r>
            <a:r>
              <a:rPr lang="ru-RU" sz="1600" b="1" dirty="0" err="1" smtClean="0">
                <a:solidFill>
                  <a:srgbClr val="002060"/>
                </a:solidFill>
              </a:rPr>
              <a:t>мейнстриме</a:t>
            </a:r>
            <a:r>
              <a:rPr lang="ru-RU" sz="1600" b="1" dirty="0" smtClean="0">
                <a:solidFill>
                  <a:srgbClr val="002060"/>
                </a:solidFill>
              </a:rPr>
              <a:t> жизни, они стремятся окружать себя последними новинками, отдавая при этом должное их практичности и качеству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5361" name="Picture 1" descr="C:\Users\Marketing_3\Desktop\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4962525" cy="2095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471488" y="739775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bg1"/>
                </a:solidFill>
              </a:rPr>
              <a:t>Название</a:t>
            </a:r>
            <a:r>
              <a:rPr lang="ru-RU" sz="4000" dirty="0">
                <a:solidFill>
                  <a:schemeClr val="bg1"/>
                </a:solidFill>
              </a:rPr>
              <a:t> презентации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000892" y="6519863"/>
            <a:ext cx="176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www.plafen.ru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57166"/>
            <a:ext cx="550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Профильная система </a:t>
            </a:r>
            <a:r>
              <a:rPr lang="en-US" sz="2400" b="1" dirty="0" smtClean="0">
                <a:solidFill>
                  <a:srgbClr val="FF9900"/>
                </a:solidFill>
                <a:ea typeface="Gulim" pitchFamily="34" charset="-127"/>
              </a:rPr>
              <a:t>L</a:t>
            </a:r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-</a:t>
            </a:r>
            <a:r>
              <a:rPr lang="en-US" sz="2400" b="1" dirty="0" smtClean="0">
                <a:solidFill>
                  <a:srgbClr val="FF9900"/>
                </a:solidFill>
                <a:ea typeface="Gulim" pitchFamily="34" charset="-127"/>
              </a:rPr>
              <a:t>line</a:t>
            </a:r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 – 3 камеры, </a:t>
            </a:r>
          </a:p>
          <a:p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ширине 60 мм</a:t>
            </a:r>
          </a:p>
        </p:txBody>
      </p:sp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5857884" y="2714620"/>
            <a:ext cx="1584737" cy="2491334"/>
            <a:chOff x="3926" y="3187"/>
            <a:chExt cx="2740" cy="4308"/>
          </a:xfrm>
        </p:grpSpPr>
        <p:grpSp>
          <p:nvGrpSpPr>
            <p:cNvPr id="1027" name="Group 3"/>
            <p:cNvGrpSpPr>
              <a:grpSpLocks noChangeAspect="1"/>
            </p:cNvGrpSpPr>
            <p:nvPr/>
          </p:nvGrpSpPr>
          <p:grpSpPr bwMode="auto">
            <a:xfrm>
              <a:off x="4015" y="5341"/>
              <a:ext cx="2033" cy="2154"/>
              <a:chOff x="4015" y="5341"/>
              <a:chExt cx="2033" cy="2154"/>
            </a:xfrm>
          </p:grpSpPr>
          <p:sp>
            <p:nvSpPr>
              <p:cNvPr id="1028" name="Line 4"/>
              <p:cNvSpPr>
                <a:spLocks noChangeAspect="1" noChangeShapeType="1"/>
              </p:cNvSpPr>
              <p:nvPr/>
            </p:nvSpPr>
            <p:spPr bwMode="auto">
              <a:xfrm flipV="1">
                <a:off x="4507" y="6231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Aspect="1" noChangeShapeType="1"/>
              </p:cNvSpPr>
              <p:nvPr/>
            </p:nvSpPr>
            <p:spPr bwMode="auto">
              <a:xfrm flipV="1">
                <a:off x="4507" y="635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4507" y="6469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4507" y="6588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4507" y="6707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4507" y="6826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4507" y="6945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4562" y="7010"/>
                <a:ext cx="51" cy="5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4679" y="701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4798" y="701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5585" y="6224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4917" y="701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5585" y="6343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5036" y="7010"/>
                <a:ext cx="54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5585" y="6462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5156" y="701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5585" y="6581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5274" y="701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5585" y="670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5393" y="701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5585" y="6819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5512" y="701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5585" y="6938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 noChangeAspect="1"/>
              </p:cNvSpPr>
              <p:nvPr/>
            </p:nvSpPr>
            <p:spPr bwMode="auto">
              <a:xfrm>
                <a:off x="5941" y="7124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1" y="12"/>
                  </a:cxn>
                  <a:cxn ang="0">
                    <a:pos x="48" y="18"/>
                  </a:cxn>
                  <a:cxn ang="0">
                    <a:pos x="46" y="24"/>
                  </a:cxn>
                  <a:cxn ang="0">
                    <a:pos x="43" y="29"/>
                  </a:cxn>
                  <a:cxn ang="0">
                    <a:pos x="39" y="35"/>
                  </a:cxn>
                  <a:cxn ang="0">
                    <a:pos x="35" y="39"/>
                  </a:cxn>
                  <a:cxn ang="0">
                    <a:pos x="30" y="43"/>
                  </a:cxn>
                  <a:cxn ang="0">
                    <a:pos x="24" y="47"/>
                  </a:cxn>
                  <a:cxn ang="0">
                    <a:pos x="19" y="49"/>
                  </a:cxn>
                  <a:cxn ang="0">
                    <a:pos x="12" y="51"/>
                  </a:cxn>
                  <a:cxn ang="0">
                    <a:pos x="5" y="52"/>
                  </a:cxn>
                  <a:cxn ang="0">
                    <a:pos x="0" y="52"/>
                  </a:cxn>
                </a:cxnLst>
                <a:rect l="0" t="0" r="r" b="b"/>
                <a:pathLst>
                  <a:path w="52" h="52">
                    <a:moveTo>
                      <a:pt x="52" y="0"/>
                    </a:moveTo>
                    <a:lnTo>
                      <a:pt x="52" y="6"/>
                    </a:lnTo>
                    <a:lnTo>
                      <a:pt x="51" y="12"/>
                    </a:lnTo>
                    <a:lnTo>
                      <a:pt x="48" y="18"/>
                    </a:lnTo>
                    <a:lnTo>
                      <a:pt x="46" y="24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35" y="39"/>
                    </a:lnTo>
                    <a:lnTo>
                      <a:pt x="30" y="43"/>
                    </a:lnTo>
                    <a:lnTo>
                      <a:pt x="24" y="47"/>
                    </a:lnTo>
                    <a:lnTo>
                      <a:pt x="19" y="49"/>
                    </a:lnTo>
                    <a:lnTo>
                      <a:pt x="12" y="51"/>
                    </a:lnTo>
                    <a:lnTo>
                      <a:pt x="5" y="52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5722" y="7141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 noChangeAspect="1"/>
              </p:cNvSpPr>
              <p:nvPr/>
            </p:nvSpPr>
            <p:spPr bwMode="auto">
              <a:xfrm>
                <a:off x="5704" y="7124"/>
                <a:ext cx="18" cy="17"/>
              </a:xfrm>
              <a:custGeom>
                <a:avLst/>
                <a:gdLst/>
                <a:ahLst/>
                <a:cxnLst>
                  <a:cxn ang="0">
                    <a:pos x="53" y="52"/>
                  </a:cxn>
                  <a:cxn ang="0">
                    <a:pos x="47" y="52"/>
                  </a:cxn>
                  <a:cxn ang="0">
                    <a:pos x="40" y="51"/>
                  </a:cxn>
                  <a:cxn ang="0">
                    <a:pos x="34" y="49"/>
                  </a:cxn>
                  <a:cxn ang="0">
                    <a:pos x="28" y="47"/>
                  </a:cxn>
                  <a:cxn ang="0">
                    <a:pos x="23" y="43"/>
                  </a:cxn>
                  <a:cxn ang="0">
                    <a:pos x="18" y="39"/>
                  </a:cxn>
                  <a:cxn ang="0">
                    <a:pos x="14" y="35"/>
                  </a:cxn>
                  <a:cxn ang="0">
                    <a:pos x="9" y="29"/>
                  </a:cxn>
                  <a:cxn ang="0">
                    <a:pos x="5" y="24"/>
                  </a:cxn>
                  <a:cxn ang="0">
                    <a:pos x="4" y="18"/>
                  </a:cxn>
                  <a:cxn ang="0">
                    <a:pos x="1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3" h="52">
                    <a:moveTo>
                      <a:pt x="53" y="52"/>
                    </a:moveTo>
                    <a:lnTo>
                      <a:pt x="47" y="52"/>
                    </a:lnTo>
                    <a:lnTo>
                      <a:pt x="40" y="51"/>
                    </a:lnTo>
                    <a:lnTo>
                      <a:pt x="34" y="49"/>
                    </a:lnTo>
                    <a:lnTo>
                      <a:pt x="28" y="47"/>
                    </a:lnTo>
                    <a:lnTo>
                      <a:pt x="23" y="43"/>
                    </a:lnTo>
                    <a:lnTo>
                      <a:pt x="18" y="39"/>
                    </a:lnTo>
                    <a:lnTo>
                      <a:pt x="14" y="35"/>
                    </a:lnTo>
                    <a:lnTo>
                      <a:pt x="9" y="29"/>
                    </a:lnTo>
                    <a:lnTo>
                      <a:pt x="5" y="24"/>
                    </a:lnTo>
                    <a:lnTo>
                      <a:pt x="4" y="18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5704" y="6530"/>
                <a:ext cx="1" cy="59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 noChangeAspect="1"/>
              </p:cNvSpPr>
              <p:nvPr/>
            </p:nvSpPr>
            <p:spPr bwMode="auto">
              <a:xfrm>
                <a:off x="5704" y="6512"/>
                <a:ext cx="18" cy="18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46"/>
                  </a:cxn>
                  <a:cxn ang="0">
                    <a:pos x="1" y="41"/>
                  </a:cxn>
                  <a:cxn ang="0">
                    <a:pos x="4" y="34"/>
                  </a:cxn>
                  <a:cxn ang="0">
                    <a:pos x="5" y="29"/>
                  </a:cxn>
                  <a:cxn ang="0">
                    <a:pos x="9" y="23"/>
                  </a:cxn>
                  <a:cxn ang="0">
                    <a:pos x="14" y="18"/>
                  </a:cxn>
                  <a:cxn ang="0">
                    <a:pos x="18" y="14"/>
                  </a:cxn>
                  <a:cxn ang="0">
                    <a:pos x="23" y="10"/>
                  </a:cxn>
                  <a:cxn ang="0">
                    <a:pos x="28" y="6"/>
                  </a:cxn>
                  <a:cxn ang="0">
                    <a:pos x="34" y="3"/>
                  </a:cxn>
                  <a:cxn ang="0">
                    <a:pos x="40" y="2"/>
                  </a:cxn>
                  <a:cxn ang="0">
                    <a:pos x="47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53">
                    <a:moveTo>
                      <a:pt x="0" y="53"/>
                    </a:moveTo>
                    <a:lnTo>
                      <a:pt x="0" y="46"/>
                    </a:lnTo>
                    <a:lnTo>
                      <a:pt x="1" y="41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9" y="23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3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2"/>
                    </a:lnTo>
                    <a:lnTo>
                      <a:pt x="47" y="0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Line 32"/>
              <p:cNvSpPr>
                <a:spLocks noChangeAspect="1" noChangeShapeType="1"/>
              </p:cNvSpPr>
              <p:nvPr/>
            </p:nvSpPr>
            <p:spPr bwMode="auto">
              <a:xfrm>
                <a:off x="5722" y="6512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Freeform 33"/>
              <p:cNvSpPr>
                <a:spLocks noChangeAspect="1"/>
              </p:cNvSpPr>
              <p:nvPr/>
            </p:nvSpPr>
            <p:spPr bwMode="auto">
              <a:xfrm>
                <a:off x="5941" y="6512"/>
                <a:ext cx="1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2" y="2"/>
                  </a:cxn>
                  <a:cxn ang="0">
                    <a:pos x="19" y="3"/>
                  </a:cxn>
                  <a:cxn ang="0">
                    <a:pos x="24" y="6"/>
                  </a:cxn>
                  <a:cxn ang="0">
                    <a:pos x="30" y="10"/>
                  </a:cxn>
                  <a:cxn ang="0">
                    <a:pos x="35" y="14"/>
                  </a:cxn>
                  <a:cxn ang="0">
                    <a:pos x="39" y="18"/>
                  </a:cxn>
                  <a:cxn ang="0">
                    <a:pos x="43" y="23"/>
                  </a:cxn>
                  <a:cxn ang="0">
                    <a:pos x="46" y="29"/>
                  </a:cxn>
                  <a:cxn ang="0">
                    <a:pos x="48" y="34"/>
                  </a:cxn>
                  <a:cxn ang="0">
                    <a:pos x="51" y="41"/>
                  </a:cxn>
                  <a:cxn ang="0">
                    <a:pos x="52" y="46"/>
                  </a:cxn>
                  <a:cxn ang="0">
                    <a:pos x="52" y="53"/>
                  </a:cxn>
                </a:cxnLst>
                <a:rect l="0" t="0" r="r" b="b"/>
                <a:pathLst>
                  <a:path w="52" h="53">
                    <a:moveTo>
                      <a:pt x="0" y="0"/>
                    </a:moveTo>
                    <a:lnTo>
                      <a:pt x="5" y="0"/>
                    </a:lnTo>
                    <a:lnTo>
                      <a:pt x="12" y="2"/>
                    </a:lnTo>
                    <a:lnTo>
                      <a:pt x="19" y="3"/>
                    </a:lnTo>
                    <a:lnTo>
                      <a:pt x="24" y="6"/>
                    </a:lnTo>
                    <a:lnTo>
                      <a:pt x="30" y="10"/>
                    </a:lnTo>
                    <a:lnTo>
                      <a:pt x="35" y="14"/>
                    </a:lnTo>
                    <a:lnTo>
                      <a:pt x="39" y="18"/>
                    </a:lnTo>
                    <a:lnTo>
                      <a:pt x="43" y="23"/>
                    </a:lnTo>
                    <a:lnTo>
                      <a:pt x="46" y="29"/>
                    </a:lnTo>
                    <a:lnTo>
                      <a:pt x="48" y="34"/>
                    </a:lnTo>
                    <a:lnTo>
                      <a:pt x="51" y="41"/>
                    </a:lnTo>
                    <a:lnTo>
                      <a:pt x="52" y="46"/>
                    </a:lnTo>
                    <a:lnTo>
                      <a:pt x="52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Line 34"/>
              <p:cNvSpPr>
                <a:spLocks noChangeAspect="1" noChangeShapeType="1"/>
              </p:cNvSpPr>
              <p:nvPr/>
            </p:nvSpPr>
            <p:spPr bwMode="auto">
              <a:xfrm>
                <a:off x="5958" y="6530"/>
                <a:ext cx="1" cy="59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 noChangeAspect="1"/>
              </p:cNvSpPr>
              <p:nvPr/>
            </p:nvSpPr>
            <p:spPr bwMode="auto">
              <a:xfrm>
                <a:off x="4668" y="7124"/>
                <a:ext cx="18" cy="1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6"/>
                  </a:cxn>
                  <a:cxn ang="0">
                    <a:pos x="53" y="12"/>
                  </a:cxn>
                  <a:cxn ang="0">
                    <a:pos x="50" y="18"/>
                  </a:cxn>
                  <a:cxn ang="0">
                    <a:pos x="48" y="24"/>
                  </a:cxn>
                  <a:cxn ang="0">
                    <a:pos x="45" y="29"/>
                  </a:cxn>
                  <a:cxn ang="0">
                    <a:pos x="41" y="35"/>
                  </a:cxn>
                  <a:cxn ang="0">
                    <a:pos x="37" y="39"/>
                  </a:cxn>
                  <a:cxn ang="0">
                    <a:pos x="31" y="43"/>
                  </a:cxn>
                  <a:cxn ang="0">
                    <a:pos x="26" y="47"/>
                  </a:cxn>
                  <a:cxn ang="0">
                    <a:pos x="19" y="49"/>
                  </a:cxn>
                  <a:cxn ang="0">
                    <a:pos x="14" y="51"/>
                  </a:cxn>
                  <a:cxn ang="0">
                    <a:pos x="7" y="52"/>
                  </a:cxn>
                  <a:cxn ang="0">
                    <a:pos x="0" y="52"/>
                  </a:cxn>
                </a:cxnLst>
                <a:rect l="0" t="0" r="r" b="b"/>
                <a:pathLst>
                  <a:path w="54" h="52">
                    <a:moveTo>
                      <a:pt x="54" y="0"/>
                    </a:moveTo>
                    <a:lnTo>
                      <a:pt x="54" y="6"/>
                    </a:lnTo>
                    <a:lnTo>
                      <a:pt x="53" y="12"/>
                    </a:lnTo>
                    <a:lnTo>
                      <a:pt x="50" y="18"/>
                    </a:lnTo>
                    <a:lnTo>
                      <a:pt x="48" y="24"/>
                    </a:lnTo>
                    <a:lnTo>
                      <a:pt x="45" y="29"/>
                    </a:lnTo>
                    <a:lnTo>
                      <a:pt x="41" y="35"/>
                    </a:lnTo>
                    <a:lnTo>
                      <a:pt x="37" y="39"/>
                    </a:lnTo>
                    <a:lnTo>
                      <a:pt x="31" y="43"/>
                    </a:lnTo>
                    <a:lnTo>
                      <a:pt x="26" y="47"/>
                    </a:lnTo>
                    <a:lnTo>
                      <a:pt x="19" y="49"/>
                    </a:lnTo>
                    <a:lnTo>
                      <a:pt x="14" y="51"/>
                    </a:lnTo>
                    <a:lnTo>
                      <a:pt x="7" y="52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4481" y="7141"/>
                <a:ext cx="18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 noChangeAspect="1"/>
              </p:cNvSpPr>
              <p:nvPr/>
            </p:nvSpPr>
            <p:spPr bwMode="auto">
              <a:xfrm>
                <a:off x="4464" y="7124"/>
                <a:ext cx="17" cy="17"/>
              </a:xfrm>
              <a:custGeom>
                <a:avLst/>
                <a:gdLst/>
                <a:ahLst/>
                <a:cxnLst>
                  <a:cxn ang="0">
                    <a:pos x="52" y="52"/>
                  </a:cxn>
                  <a:cxn ang="0">
                    <a:pos x="47" y="52"/>
                  </a:cxn>
                  <a:cxn ang="0">
                    <a:pos x="40" y="51"/>
                  </a:cxn>
                  <a:cxn ang="0">
                    <a:pos x="35" y="49"/>
                  </a:cxn>
                  <a:cxn ang="0">
                    <a:pos x="28" y="47"/>
                  </a:cxn>
                  <a:cxn ang="0">
                    <a:pos x="23" y="43"/>
                  </a:cxn>
                  <a:cxn ang="0">
                    <a:pos x="17" y="39"/>
                  </a:cxn>
                  <a:cxn ang="0">
                    <a:pos x="13" y="35"/>
                  </a:cxn>
                  <a:cxn ang="0">
                    <a:pos x="9" y="29"/>
                  </a:cxn>
                  <a:cxn ang="0">
                    <a:pos x="7" y="24"/>
                  </a:cxn>
                  <a:cxn ang="0">
                    <a:pos x="4" y="18"/>
                  </a:cxn>
                  <a:cxn ang="0">
                    <a:pos x="1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47" y="52"/>
                    </a:lnTo>
                    <a:lnTo>
                      <a:pt x="40" y="51"/>
                    </a:lnTo>
                    <a:lnTo>
                      <a:pt x="35" y="49"/>
                    </a:lnTo>
                    <a:lnTo>
                      <a:pt x="28" y="47"/>
                    </a:lnTo>
                    <a:lnTo>
                      <a:pt x="23" y="43"/>
                    </a:lnTo>
                    <a:lnTo>
                      <a:pt x="17" y="39"/>
                    </a:lnTo>
                    <a:lnTo>
                      <a:pt x="13" y="35"/>
                    </a:lnTo>
                    <a:lnTo>
                      <a:pt x="9" y="29"/>
                    </a:lnTo>
                    <a:lnTo>
                      <a:pt x="7" y="24"/>
                    </a:lnTo>
                    <a:lnTo>
                      <a:pt x="4" y="18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4464" y="6869"/>
                <a:ext cx="1" cy="2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 noChangeAspect="1"/>
              </p:cNvSpPr>
              <p:nvPr/>
            </p:nvSpPr>
            <p:spPr bwMode="auto">
              <a:xfrm>
                <a:off x="4464" y="6858"/>
                <a:ext cx="4" cy="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4" y="12"/>
                  </a:cxn>
                  <a:cxn ang="0">
                    <a:pos x="7" y="6"/>
                  </a:cxn>
                  <a:cxn ang="0">
                    <a:pos x="11" y="0"/>
                  </a:cxn>
                </a:cxnLst>
                <a:rect l="0" t="0" r="r" b="b"/>
                <a:pathLst>
                  <a:path w="11" h="33">
                    <a:moveTo>
                      <a:pt x="0" y="33"/>
                    </a:moveTo>
                    <a:lnTo>
                      <a:pt x="0" y="26"/>
                    </a:lnTo>
                    <a:lnTo>
                      <a:pt x="1" y="19"/>
                    </a:lnTo>
                    <a:lnTo>
                      <a:pt x="4" y="12"/>
                    </a:lnTo>
                    <a:lnTo>
                      <a:pt x="7" y="6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 noChangeAspect="1"/>
              </p:cNvSpPr>
              <p:nvPr/>
            </p:nvSpPr>
            <p:spPr bwMode="auto">
              <a:xfrm>
                <a:off x="4468" y="6837"/>
                <a:ext cx="3" cy="21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" y="58"/>
                  </a:cxn>
                  <a:cxn ang="0">
                    <a:pos x="6" y="52"/>
                  </a:cxn>
                  <a:cxn ang="0">
                    <a:pos x="8" y="47"/>
                  </a:cxn>
                  <a:cxn ang="0">
                    <a:pos x="9" y="40"/>
                  </a:cxn>
                  <a:cxn ang="0">
                    <a:pos x="10" y="35"/>
                  </a:cxn>
                  <a:cxn ang="0">
                    <a:pos x="10" y="28"/>
                  </a:cxn>
                  <a:cxn ang="0">
                    <a:pos x="9" y="23"/>
                  </a:cxn>
                  <a:cxn ang="0">
                    <a:pos x="8" y="16"/>
                  </a:cxn>
                  <a:cxn ang="0">
                    <a:pos x="6" y="11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10" h="63">
                    <a:moveTo>
                      <a:pt x="0" y="63"/>
                    </a:moveTo>
                    <a:lnTo>
                      <a:pt x="4" y="58"/>
                    </a:lnTo>
                    <a:lnTo>
                      <a:pt x="6" y="52"/>
                    </a:lnTo>
                    <a:lnTo>
                      <a:pt x="8" y="47"/>
                    </a:lnTo>
                    <a:lnTo>
                      <a:pt x="9" y="40"/>
                    </a:lnTo>
                    <a:lnTo>
                      <a:pt x="10" y="35"/>
                    </a:lnTo>
                    <a:lnTo>
                      <a:pt x="10" y="28"/>
                    </a:lnTo>
                    <a:lnTo>
                      <a:pt x="9" y="23"/>
                    </a:lnTo>
                    <a:lnTo>
                      <a:pt x="8" y="16"/>
                    </a:lnTo>
                    <a:lnTo>
                      <a:pt x="6" y="11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Freeform 41"/>
              <p:cNvSpPr>
                <a:spLocks noChangeAspect="1"/>
              </p:cNvSpPr>
              <p:nvPr/>
            </p:nvSpPr>
            <p:spPr bwMode="auto">
              <a:xfrm>
                <a:off x="4464" y="6827"/>
                <a:ext cx="4" cy="10"/>
              </a:xfrm>
              <a:custGeom>
                <a:avLst/>
                <a:gdLst/>
                <a:ahLst/>
                <a:cxnLst>
                  <a:cxn ang="0">
                    <a:pos x="11" y="32"/>
                  </a:cxn>
                  <a:cxn ang="0">
                    <a:pos x="7" y="27"/>
                  </a:cxn>
                  <a:cxn ang="0">
                    <a:pos x="4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1" h="32">
                    <a:moveTo>
                      <a:pt x="11" y="32"/>
                    </a:moveTo>
                    <a:lnTo>
                      <a:pt x="7" y="27"/>
                    </a:lnTo>
                    <a:lnTo>
                      <a:pt x="4" y="20"/>
                    </a:lnTo>
                    <a:lnTo>
                      <a:pt x="1" y="13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Line 42"/>
              <p:cNvSpPr>
                <a:spLocks noChangeAspect="1" noChangeShapeType="1"/>
              </p:cNvSpPr>
              <p:nvPr/>
            </p:nvSpPr>
            <p:spPr bwMode="auto">
              <a:xfrm flipV="1">
                <a:off x="4464" y="6409"/>
                <a:ext cx="1" cy="4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 noChangeAspect="1"/>
              </p:cNvSpPr>
              <p:nvPr/>
            </p:nvSpPr>
            <p:spPr bwMode="auto">
              <a:xfrm>
                <a:off x="4464" y="6399"/>
                <a:ext cx="4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24"/>
                  </a:cxn>
                  <a:cxn ang="0">
                    <a:pos x="1" y="18"/>
                  </a:cxn>
                  <a:cxn ang="0">
                    <a:pos x="4" y="11"/>
                  </a:cxn>
                  <a:cxn ang="0">
                    <a:pos x="7" y="6"/>
                  </a:cxn>
                  <a:cxn ang="0">
                    <a:pos x="11" y="0"/>
                  </a:cxn>
                </a:cxnLst>
                <a:rect l="0" t="0" r="r" b="b"/>
                <a:pathLst>
                  <a:path w="11" h="31">
                    <a:moveTo>
                      <a:pt x="0" y="31"/>
                    </a:moveTo>
                    <a:lnTo>
                      <a:pt x="0" y="24"/>
                    </a:lnTo>
                    <a:lnTo>
                      <a:pt x="1" y="18"/>
                    </a:lnTo>
                    <a:lnTo>
                      <a:pt x="4" y="11"/>
                    </a:lnTo>
                    <a:lnTo>
                      <a:pt x="7" y="6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 noChangeAspect="1"/>
              </p:cNvSpPr>
              <p:nvPr/>
            </p:nvSpPr>
            <p:spPr bwMode="auto">
              <a:xfrm>
                <a:off x="4468" y="6378"/>
                <a:ext cx="3" cy="2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4" y="59"/>
                  </a:cxn>
                  <a:cxn ang="0">
                    <a:pos x="6" y="54"/>
                  </a:cxn>
                  <a:cxn ang="0">
                    <a:pos x="8" y="47"/>
                  </a:cxn>
                  <a:cxn ang="0">
                    <a:pos x="9" y="41"/>
                  </a:cxn>
                  <a:cxn ang="0">
                    <a:pos x="10" y="35"/>
                  </a:cxn>
                  <a:cxn ang="0">
                    <a:pos x="10" y="29"/>
                  </a:cxn>
                  <a:cxn ang="0">
                    <a:pos x="9" y="23"/>
                  </a:cxn>
                  <a:cxn ang="0">
                    <a:pos x="8" y="17"/>
                  </a:cxn>
                  <a:cxn ang="0">
                    <a:pos x="6" y="10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10" h="64">
                    <a:moveTo>
                      <a:pt x="0" y="64"/>
                    </a:moveTo>
                    <a:lnTo>
                      <a:pt x="4" y="59"/>
                    </a:lnTo>
                    <a:lnTo>
                      <a:pt x="6" y="54"/>
                    </a:lnTo>
                    <a:lnTo>
                      <a:pt x="8" y="47"/>
                    </a:lnTo>
                    <a:lnTo>
                      <a:pt x="9" y="41"/>
                    </a:lnTo>
                    <a:lnTo>
                      <a:pt x="10" y="35"/>
                    </a:lnTo>
                    <a:lnTo>
                      <a:pt x="10" y="29"/>
                    </a:lnTo>
                    <a:lnTo>
                      <a:pt x="9" y="23"/>
                    </a:lnTo>
                    <a:lnTo>
                      <a:pt x="8" y="17"/>
                    </a:lnTo>
                    <a:lnTo>
                      <a:pt x="6" y="10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 noChangeAspect="1"/>
              </p:cNvSpPr>
              <p:nvPr/>
            </p:nvSpPr>
            <p:spPr bwMode="auto">
              <a:xfrm>
                <a:off x="4464" y="6367"/>
                <a:ext cx="4" cy="11"/>
              </a:xfrm>
              <a:custGeom>
                <a:avLst/>
                <a:gdLst/>
                <a:ahLst/>
                <a:cxnLst>
                  <a:cxn ang="0">
                    <a:pos x="11" y="31"/>
                  </a:cxn>
                  <a:cxn ang="0">
                    <a:pos x="7" y="25"/>
                  </a:cxn>
                  <a:cxn ang="0">
                    <a:pos x="4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1" h="31">
                    <a:moveTo>
                      <a:pt x="11" y="31"/>
                    </a:moveTo>
                    <a:lnTo>
                      <a:pt x="7" y="25"/>
                    </a:lnTo>
                    <a:lnTo>
                      <a:pt x="4" y="20"/>
                    </a:lnTo>
                    <a:lnTo>
                      <a:pt x="1" y="13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4464" y="6141"/>
                <a:ext cx="1" cy="2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Freeform 47"/>
              <p:cNvSpPr>
                <a:spLocks noChangeAspect="1"/>
              </p:cNvSpPr>
              <p:nvPr/>
            </p:nvSpPr>
            <p:spPr bwMode="auto">
              <a:xfrm>
                <a:off x="4464" y="6124"/>
                <a:ext cx="17" cy="17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4" y="32"/>
                  </a:cxn>
                  <a:cxn ang="0">
                    <a:pos x="7" y="27"/>
                  </a:cxn>
                  <a:cxn ang="0">
                    <a:pos x="11" y="22"/>
                  </a:cxn>
                  <a:cxn ang="0">
                    <a:pos x="15" y="16"/>
                  </a:cxn>
                  <a:cxn ang="0">
                    <a:pos x="19" y="12"/>
                  </a:cxn>
                  <a:cxn ang="0">
                    <a:pos x="24" y="8"/>
                  </a:cxn>
                  <a:cxn ang="0">
                    <a:pos x="31" y="4"/>
                  </a:cxn>
                  <a:cxn ang="0">
                    <a:pos x="36" y="3"/>
                  </a:cxn>
                  <a:cxn ang="0">
                    <a:pos x="43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53">
                    <a:moveTo>
                      <a:pt x="0" y="53"/>
                    </a:moveTo>
                    <a:lnTo>
                      <a:pt x="0" y="46"/>
                    </a:lnTo>
                    <a:lnTo>
                      <a:pt x="1" y="39"/>
                    </a:lnTo>
                    <a:lnTo>
                      <a:pt x="4" y="32"/>
                    </a:lnTo>
                    <a:lnTo>
                      <a:pt x="7" y="27"/>
                    </a:lnTo>
                    <a:lnTo>
                      <a:pt x="11" y="22"/>
                    </a:lnTo>
                    <a:lnTo>
                      <a:pt x="15" y="16"/>
                    </a:lnTo>
                    <a:lnTo>
                      <a:pt x="19" y="12"/>
                    </a:lnTo>
                    <a:lnTo>
                      <a:pt x="24" y="8"/>
                    </a:lnTo>
                    <a:lnTo>
                      <a:pt x="31" y="4"/>
                    </a:lnTo>
                    <a:lnTo>
                      <a:pt x="36" y="3"/>
                    </a:lnTo>
                    <a:lnTo>
                      <a:pt x="43" y="0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Freeform 48"/>
              <p:cNvSpPr>
                <a:spLocks noChangeAspect="1"/>
              </p:cNvSpPr>
              <p:nvPr/>
            </p:nvSpPr>
            <p:spPr bwMode="auto">
              <a:xfrm>
                <a:off x="4481" y="6081"/>
                <a:ext cx="1142" cy="43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1828" y="0"/>
                  </a:cxn>
                  <a:cxn ang="0">
                    <a:pos x="1832" y="0"/>
                  </a:cxn>
                  <a:cxn ang="0">
                    <a:pos x="3426" y="0"/>
                  </a:cxn>
                </a:cxnLst>
                <a:rect l="0" t="0" r="r" b="b"/>
                <a:pathLst>
                  <a:path w="3426" h="128">
                    <a:moveTo>
                      <a:pt x="0" y="128"/>
                    </a:moveTo>
                    <a:lnTo>
                      <a:pt x="1828" y="0"/>
                    </a:lnTo>
                    <a:lnTo>
                      <a:pt x="1832" y="0"/>
                    </a:lnTo>
                    <a:lnTo>
                      <a:pt x="342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 noChangeAspect="1"/>
              </p:cNvSpPr>
              <p:nvPr/>
            </p:nvSpPr>
            <p:spPr bwMode="auto">
              <a:xfrm>
                <a:off x="5623" y="6081"/>
                <a:ext cx="1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9" y="3"/>
                  </a:cxn>
                  <a:cxn ang="0">
                    <a:pos x="25" y="6"/>
                  </a:cxn>
                  <a:cxn ang="0">
                    <a:pos x="30" y="8"/>
                  </a:cxn>
                  <a:cxn ang="0">
                    <a:pos x="35" y="12"/>
                  </a:cxn>
                  <a:cxn ang="0">
                    <a:pos x="39" y="18"/>
                  </a:cxn>
                  <a:cxn ang="0">
                    <a:pos x="43" y="23"/>
                  </a:cxn>
                  <a:cxn ang="0">
                    <a:pos x="47" y="28"/>
                  </a:cxn>
                  <a:cxn ang="0">
                    <a:pos x="50" y="34"/>
                  </a:cxn>
                  <a:cxn ang="0">
                    <a:pos x="52" y="39"/>
                  </a:cxn>
                  <a:cxn ang="0">
                    <a:pos x="53" y="46"/>
                  </a:cxn>
                  <a:cxn ang="0">
                    <a:pos x="53" y="53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7" y="0"/>
                    </a:lnTo>
                    <a:lnTo>
                      <a:pt x="12" y="2"/>
                    </a:lnTo>
                    <a:lnTo>
                      <a:pt x="19" y="3"/>
                    </a:lnTo>
                    <a:lnTo>
                      <a:pt x="25" y="6"/>
                    </a:lnTo>
                    <a:lnTo>
                      <a:pt x="30" y="8"/>
                    </a:lnTo>
                    <a:lnTo>
                      <a:pt x="35" y="12"/>
                    </a:lnTo>
                    <a:lnTo>
                      <a:pt x="39" y="18"/>
                    </a:lnTo>
                    <a:lnTo>
                      <a:pt x="43" y="23"/>
                    </a:lnTo>
                    <a:lnTo>
                      <a:pt x="47" y="28"/>
                    </a:lnTo>
                    <a:lnTo>
                      <a:pt x="50" y="34"/>
                    </a:lnTo>
                    <a:lnTo>
                      <a:pt x="52" y="39"/>
                    </a:lnTo>
                    <a:lnTo>
                      <a:pt x="53" y="46"/>
                    </a:lnTo>
                    <a:lnTo>
                      <a:pt x="53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 noChangeAspect="1"/>
              </p:cNvSpPr>
              <p:nvPr/>
            </p:nvSpPr>
            <p:spPr bwMode="auto">
              <a:xfrm>
                <a:off x="5640" y="6099"/>
                <a:ext cx="24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1" y="28"/>
                  </a:cxn>
                  <a:cxn ang="0">
                    <a:pos x="4" y="41"/>
                  </a:cxn>
                  <a:cxn ang="0">
                    <a:pos x="7" y="56"/>
                  </a:cxn>
                  <a:cxn ang="0">
                    <a:pos x="9" y="70"/>
                  </a:cxn>
                  <a:cxn ang="0">
                    <a:pos x="13" y="83"/>
                  </a:cxn>
                  <a:cxn ang="0">
                    <a:pos x="19" y="97"/>
                  </a:cxn>
                  <a:cxn ang="0">
                    <a:pos x="24" y="110"/>
                  </a:cxn>
                  <a:cxn ang="0">
                    <a:pos x="31" y="122"/>
                  </a:cxn>
                  <a:cxn ang="0">
                    <a:pos x="38" y="134"/>
                  </a:cxn>
                  <a:cxn ang="0">
                    <a:pos x="44" y="146"/>
                  </a:cxn>
                  <a:cxn ang="0">
                    <a:pos x="52" y="158"/>
                  </a:cxn>
                  <a:cxn ang="0">
                    <a:pos x="62" y="169"/>
                  </a:cxn>
                  <a:cxn ang="0">
                    <a:pos x="71" y="180"/>
                  </a:cxn>
                </a:cxnLst>
                <a:rect l="0" t="0" r="r" b="b"/>
                <a:pathLst>
                  <a:path w="71" h="180">
                    <a:moveTo>
                      <a:pt x="0" y="0"/>
                    </a:moveTo>
                    <a:lnTo>
                      <a:pt x="0" y="13"/>
                    </a:lnTo>
                    <a:lnTo>
                      <a:pt x="1" y="28"/>
                    </a:lnTo>
                    <a:lnTo>
                      <a:pt x="4" y="41"/>
                    </a:lnTo>
                    <a:lnTo>
                      <a:pt x="7" y="56"/>
                    </a:lnTo>
                    <a:lnTo>
                      <a:pt x="9" y="70"/>
                    </a:lnTo>
                    <a:lnTo>
                      <a:pt x="13" y="83"/>
                    </a:lnTo>
                    <a:lnTo>
                      <a:pt x="19" y="97"/>
                    </a:lnTo>
                    <a:lnTo>
                      <a:pt x="24" y="110"/>
                    </a:lnTo>
                    <a:lnTo>
                      <a:pt x="31" y="122"/>
                    </a:lnTo>
                    <a:lnTo>
                      <a:pt x="38" y="134"/>
                    </a:lnTo>
                    <a:lnTo>
                      <a:pt x="44" y="146"/>
                    </a:lnTo>
                    <a:lnTo>
                      <a:pt x="52" y="158"/>
                    </a:lnTo>
                    <a:lnTo>
                      <a:pt x="62" y="169"/>
                    </a:lnTo>
                    <a:lnTo>
                      <a:pt x="71" y="1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 noChangeAspect="1"/>
              </p:cNvSpPr>
              <p:nvPr/>
            </p:nvSpPr>
            <p:spPr bwMode="auto">
              <a:xfrm>
                <a:off x="5664" y="6159"/>
                <a:ext cx="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7" y="11"/>
                  </a:cxn>
                  <a:cxn ang="0">
                    <a:pos x="10" y="16"/>
                  </a:cxn>
                  <a:cxn ang="0">
                    <a:pos x="12" y="23"/>
                  </a:cxn>
                  <a:cxn ang="0">
                    <a:pos x="14" y="30"/>
                  </a:cxn>
                  <a:cxn ang="0">
                    <a:pos x="14" y="36"/>
                  </a:cxn>
                </a:cxnLst>
                <a:rect l="0" t="0" r="r" b="b"/>
                <a:pathLst>
                  <a:path w="14" h="36">
                    <a:moveTo>
                      <a:pt x="0" y="0"/>
                    </a:moveTo>
                    <a:lnTo>
                      <a:pt x="4" y="5"/>
                    </a:lnTo>
                    <a:lnTo>
                      <a:pt x="7" y="11"/>
                    </a:lnTo>
                    <a:lnTo>
                      <a:pt x="10" y="16"/>
                    </a:lnTo>
                    <a:lnTo>
                      <a:pt x="12" y="23"/>
                    </a:lnTo>
                    <a:lnTo>
                      <a:pt x="14" y="30"/>
                    </a:lnTo>
                    <a:lnTo>
                      <a:pt x="14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Aspect="1" noChangeShapeType="1"/>
              </p:cNvSpPr>
              <p:nvPr/>
            </p:nvSpPr>
            <p:spPr bwMode="auto">
              <a:xfrm>
                <a:off x="5669" y="6171"/>
                <a:ext cx="1" cy="1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 noChangeAspect="1"/>
              </p:cNvSpPr>
              <p:nvPr/>
            </p:nvSpPr>
            <p:spPr bwMode="auto">
              <a:xfrm>
                <a:off x="5660" y="6361"/>
                <a:ext cx="9" cy="1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4"/>
                  </a:cxn>
                  <a:cxn ang="0">
                    <a:pos x="25" y="9"/>
                  </a:cxn>
                  <a:cxn ang="0">
                    <a:pos x="24" y="13"/>
                  </a:cxn>
                  <a:cxn ang="0">
                    <a:pos x="20" y="18"/>
                  </a:cxn>
                  <a:cxn ang="0">
                    <a:pos x="17" y="22"/>
                  </a:cxn>
                  <a:cxn ang="0">
                    <a:pos x="13" y="25"/>
                  </a:cxn>
                  <a:cxn ang="0">
                    <a:pos x="9" y="28"/>
                  </a:cxn>
                  <a:cxn ang="0">
                    <a:pos x="4" y="29"/>
                  </a:cxn>
                  <a:cxn ang="0">
                    <a:pos x="0" y="30"/>
                  </a:cxn>
                </a:cxnLst>
                <a:rect l="0" t="0" r="r" b="b"/>
                <a:pathLst>
                  <a:path w="27" h="30">
                    <a:moveTo>
                      <a:pt x="27" y="0"/>
                    </a:moveTo>
                    <a:lnTo>
                      <a:pt x="27" y="4"/>
                    </a:lnTo>
                    <a:lnTo>
                      <a:pt x="25" y="9"/>
                    </a:lnTo>
                    <a:lnTo>
                      <a:pt x="24" y="13"/>
                    </a:lnTo>
                    <a:lnTo>
                      <a:pt x="20" y="18"/>
                    </a:lnTo>
                    <a:lnTo>
                      <a:pt x="17" y="22"/>
                    </a:lnTo>
                    <a:lnTo>
                      <a:pt x="13" y="25"/>
                    </a:lnTo>
                    <a:lnTo>
                      <a:pt x="9" y="28"/>
                    </a:lnTo>
                    <a:lnTo>
                      <a:pt x="4" y="29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 noChangeAspect="1"/>
              </p:cNvSpPr>
              <p:nvPr/>
            </p:nvSpPr>
            <p:spPr bwMode="auto">
              <a:xfrm>
                <a:off x="5644" y="6371"/>
                <a:ext cx="16" cy="3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0" y="2"/>
                  </a:cxn>
                  <a:cxn ang="0">
                    <a:pos x="33" y="3"/>
                  </a:cxn>
                  <a:cxn ang="0">
                    <a:pos x="28" y="6"/>
                  </a:cxn>
                  <a:cxn ang="0">
                    <a:pos x="23" y="10"/>
                  </a:cxn>
                  <a:cxn ang="0">
                    <a:pos x="17" y="14"/>
                  </a:cxn>
                  <a:cxn ang="0">
                    <a:pos x="13" y="18"/>
                  </a:cxn>
                  <a:cxn ang="0">
                    <a:pos x="9" y="23"/>
                  </a:cxn>
                  <a:cxn ang="0">
                    <a:pos x="6" y="29"/>
                  </a:cxn>
                  <a:cxn ang="0">
                    <a:pos x="4" y="34"/>
                  </a:cxn>
                  <a:cxn ang="0">
                    <a:pos x="1" y="41"/>
                  </a:cxn>
                  <a:cxn ang="0">
                    <a:pos x="0" y="46"/>
                  </a:cxn>
                  <a:cxn ang="0">
                    <a:pos x="0" y="53"/>
                  </a:cxn>
                  <a:cxn ang="0">
                    <a:pos x="0" y="60"/>
                  </a:cxn>
                  <a:cxn ang="0">
                    <a:pos x="1" y="65"/>
                  </a:cxn>
                  <a:cxn ang="0">
                    <a:pos x="4" y="72"/>
                  </a:cxn>
                  <a:cxn ang="0">
                    <a:pos x="6" y="77"/>
                  </a:cxn>
                  <a:cxn ang="0">
                    <a:pos x="9" y="83"/>
                  </a:cxn>
                  <a:cxn ang="0">
                    <a:pos x="13" y="88"/>
                  </a:cxn>
                  <a:cxn ang="0">
                    <a:pos x="17" y="92"/>
                  </a:cxn>
                  <a:cxn ang="0">
                    <a:pos x="23" y="96"/>
                  </a:cxn>
                  <a:cxn ang="0">
                    <a:pos x="28" y="100"/>
                  </a:cxn>
                  <a:cxn ang="0">
                    <a:pos x="33" y="103"/>
                  </a:cxn>
                  <a:cxn ang="0">
                    <a:pos x="40" y="104"/>
                  </a:cxn>
                  <a:cxn ang="0">
                    <a:pos x="47" y="105"/>
                  </a:cxn>
                </a:cxnLst>
                <a:rect l="0" t="0" r="r" b="b"/>
                <a:pathLst>
                  <a:path w="47" h="105">
                    <a:moveTo>
                      <a:pt x="47" y="0"/>
                    </a:moveTo>
                    <a:lnTo>
                      <a:pt x="40" y="2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3" y="10"/>
                    </a:lnTo>
                    <a:lnTo>
                      <a:pt x="17" y="14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6" y="29"/>
                    </a:lnTo>
                    <a:lnTo>
                      <a:pt x="4" y="34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1" y="65"/>
                    </a:lnTo>
                    <a:lnTo>
                      <a:pt x="4" y="72"/>
                    </a:lnTo>
                    <a:lnTo>
                      <a:pt x="6" y="77"/>
                    </a:lnTo>
                    <a:lnTo>
                      <a:pt x="9" y="83"/>
                    </a:lnTo>
                    <a:lnTo>
                      <a:pt x="13" y="88"/>
                    </a:lnTo>
                    <a:lnTo>
                      <a:pt x="17" y="92"/>
                    </a:lnTo>
                    <a:lnTo>
                      <a:pt x="23" y="96"/>
                    </a:lnTo>
                    <a:lnTo>
                      <a:pt x="28" y="100"/>
                    </a:lnTo>
                    <a:lnTo>
                      <a:pt x="33" y="103"/>
                    </a:lnTo>
                    <a:lnTo>
                      <a:pt x="40" y="104"/>
                    </a:lnTo>
                    <a:lnTo>
                      <a:pt x="47" y="10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 noChangeAspect="1"/>
              </p:cNvSpPr>
              <p:nvPr/>
            </p:nvSpPr>
            <p:spPr bwMode="auto">
              <a:xfrm>
                <a:off x="5660" y="6406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3"/>
                  </a:cxn>
                  <a:cxn ang="0">
                    <a:pos x="13" y="6"/>
                  </a:cxn>
                  <a:cxn ang="0">
                    <a:pos x="17" y="10"/>
                  </a:cxn>
                  <a:cxn ang="0">
                    <a:pos x="20" y="13"/>
                  </a:cxn>
                  <a:cxn ang="0">
                    <a:pos x="24" y="18"/>
                  </a:cxn>
                  <a:cxn ang="0">
                    <a:pos x="25" y="22"/>
                  </a:cxn>
                  <a:cxn ang="0">
                    <a:pos x="27" y="27"/>
                  </a:cxn>
                  <a:cxn ang="0">
                    <a:pos x="27" y="33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4" y="2"/>
                    </a:lnTo>
                    <a:lnTo>
                      <a:pt x="9" y="3"/>
                    </a:lnTo>
                    <a:lnTo>
                      <a:pt x="13" y="6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4" y="18"/>
                    </a:lnTo>
                    <a:lnTo>
                      <a:pt x="25" y="22"/>
                    </a:lnTo>
                    <a:lnTo>
                      <a:pt x="27" y="27"/>
                    </a:lnTo>
                    <a:lnTo>
                      <a:pt x="27" y="3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Line 56"/>
              <p:cNvSpPr>
                <a:spLocks noChangeAspect="1" noChangeShapeType="1"/>
              </p:cNvSpPr>
              <p:nvPr/>
            </p:nvSpPr>
            <p:spPr bwMode="auto">
              <a:xfrm>
                <a:off x="5669" y="6417"/>
                <a:ext cx="1" cy="4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 noChangeAspect="1"/>
              </p:cNvSpPr>
              <p:nvPr/>
            </p:nvSpPr>
            <p:spPr bwMode="auto">
              <a:xfrm>
                <a:off x="5660" y="6820"/>
                <a:ext cx="9" cy="1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5"/>
                  </a:cxn>
                  <a:cxn ang="0">
                    <a:pos x="25" y="9"/>
                  </a:cxn>
                  <a:cxn ang="0">
                    <a:pos x="24" y="14"/>
                  </a:cxn>
                  <a:cxn ang="0">
                    <a:pos x="20" y="18"/>
                  </a:cxn>
                  <a:cxn ang="0">
                    <a:pos x="17" y="22"/>
                  </a:cxn>
                  <a:cxn ang="0">
                    <a:pos x="13" y="25"/>
                  </a:cxn>
                  <a:cxn ang="0">
                    <a:pos x="9" y="28"/>
                  </a:cxn>
                  <a:cxn ang="0">
                    <a:pos x="4" y="30"/>
                  </a:cxn>
                  <a:cxn ang="0">
                    <a:pos x="0" y="30"/>
                  </a:cxn>
                </a:cxnLst>
                <a:rect l="0" t="0" r="r" b="b"/>
                <a:pathLst>
                  <a:path w="27" h="30">
                    <a:moveTo>
                      <a:pt x="27" y="0"/>
                    </a:moveTo>
                    <a:lnTo>
                      <a:pt x="27" y="5"/>
                    </a:lnTo>
                    <a:lnTo>
                      <a:pt x="25" y="9"/>
                    </a:lnTo>
                    <a:lnTo>
                      <a:pt x="24" y="14"/>
                    </a:lnTo>
                    <a:lnTo>
                      <a:pt x="20" y="18"/>
                    </a:lnTo>
                    <a:lnTo>
                      <a:pt x="17" y="22"/>
                    </a:lnTo>
                    <a:lnTo>
                      <a:pt x="13" y="25"/>
                    </a:lnTo>
                    <a:lnTo>
                      <a:pt x="9" y="28"/>
                    </a:lnTo>
                    <a:lnTo>
                      <a:pt x="4" y="3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 noChangeAspect="1"/>
              </p:cNvSpPr>
              <p:nvPr/>
            </p:nvSpPr>
            <p:spPr bwMode="auto">
              <a:xfrm>
                <a:off x="5644" y="6830"/>
                <a:ext cx="16" cy="3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0" y="2"/>
                  </a:cxn>
                  <a:cxn ang="0">
                    <a:pos x="33" y="4"/>
                  </a:cxn>
                  <a:cxn ang="0">
                    <a:pos x="28" y="7"/>
                  </a:cxn>
                  <a:cxn ang="0">
                    <a:pos x="23" y="10"/>
                  </a:cxn>
                  <a:cxn ang="0">
                    <a:pos x="17" y="14"/>
                  </a:cxn>
                  <a:cxn ang="0">
                    <a:pos x="13" y="18"/>
                  </a:cxn>
                  <a:cxn ang="0">
                    <a:pos x="9" y="23"/>
                  </a:cxn>
                  <a:cxn ang="0">
                    <a:pos x="6" y="29"/>
                  </a:cxn>
                  <a:cxn ang="0">
                    <a:pos x="4" y="34"/>
                  </a:cxn>
                  <a:cxn ang="0">
                    <a:pos x="1" y="41"/>
                  </a:cxn>
                  <a:cxn ang="0">
                    <a:pos x="0" y="48"/>
                  </a:cxn>
                  <a:cxn ang="0">
                    <a:pos x="0" y="53"/>
                  </a:cxn>
                  <a:cxn ang="0">
                    <a:pos x="0" y="60"/>
                  </a:cxn>
                  <a:cxn ang="0">
                    <a:pos x="1" y="66"/>
                  </a:cxn>
                  <a:cxn ang="0">
                    <a:pos x="4" y="72"/>
                  </a:cxn>
                  <a:cxn ang="0">
                    <a:pos x="6" y="79"/>
                  </a:cxn>
                  <a:cxn ang="0">
                    <a:pos x="9" y="84"/>
                  </a:cxn>
                  <a:cxn ang="0">
                    <a:pos x="13" y="88"/>
                  </a:cxn>
                  <a:cxn ang="0">
                    <a:pos x="17" y="93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3" y="103"/>
                  </a:cxn>
                  <a:cxn ang="0">
                    <a:pos x="40" y="105"/>
                  </a:cxn>
                  <a:cxn ang="0">
                    <a:pos x="47" y="105"/>
                  </a:cxn>
                </a:cxnLst>
                <a:rect l="0" t="0" r="r" b="b"/>
                <a:pathLst>
                  <a:path w="47" h="105">
                    <a:moveTo>
                      <a:pt x="47" y="0"/>
                    </a:moveTo>
                    <a:lnTo>
                      <a:pt x="40" y="2"/>
                    </a:lnTo>
                    <a:lnTo>
                      <a:pt x="33" y="4"/>
                    </a:lnTo>
                    <a:lnTo>
                      <a:pt x="28" y="7"/>
                    </a:lnTo>
                    <a:lnTo>
                      <a:pt x="23" y="10"/>
                    </a:lnTo>
                    <a:lnTo>
                      <a:pt x="17" y="14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6" y="29"/>
                    </a:lnTo>
                    <a:lnTo>
                      <a:pt x="4" y="34"/>
                    </a:lnTo>
                    <a:lnTo>
                      <a:pt x="1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4" y="72"/>
                    </a:lnTo>
                    <a:lnTo>
                      <a:pt x="6" y="79"/>
                    </a:lnTo>
                    <a:lnTo>
                      <a:pt x="9" y="84"/>
                    </a:lnTo>
                    <a:lnTo>
                      <a:pt x="13" y="88"/>
                    </a:lnTo>
                    <a:lnTo>
                      <a:pt x="17" y="93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3" y="103"/>
                    </a:lnTo>
                    <a:lnTo>
                      <a:pt x="40" y="105"/>
                    </a:lnTo>
                    <a:lnTo>
                      <a:pt x="47" y="10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 noChangeAspect="1"/>
              </p:cNvSpPr>
              <p:nvPr/>
            </p:nvSpPr>
            <p:spPr bwMode="auto">
              <a:xfrm>
                <a:off x="5660" y="6865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4"/>
                  </a:cxn>
                  <a:cxn ang="0">
                    <a:pos x="13" y="7"/>
                  </a:cxn>
                  <a:cxn ang="0">
                    <a:pos x="17" y="10"/>
                  </a:cxn>
                  <a:cxn ang="0">
                    <a:pos x="20" y="14"/>
                  </a:cxn>
                  <a:cxn ang="0">
                    <a:pos x="24" y="18"/>
                  </a:cxn>
                  <a:cxn ang="0">
                    <a:pos x="25" y="22"/>
                  </a:cxn>
                  <a:cxn ang="0">
                    <a:pos x="27" y="27"/>
                  </a:cxn>
                  <a:cxn ang="0">
                    <a:pos x="27" y="33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4" y="2"/>
                    </a:lnTo>
                    <a:lnTo>
                      <a:pt x="9" y="4"/>
                    </a:lnTo>
                    <a:lnTo>
                      <a:pt x="13" y="7"/>
                    </a:lnTo>
                    <a:lnTo>
                      <a:pt x="17" y="10"/>
                    </a:lnTo>
                    <a:lnTo>
                      <a:pt x="20" y="14"/>
                    </a:lnTo>
                    <a:lnTo>
                      <a:pt x="24" y="18"/>
                    </a:lnTo>
                    <a:lnTo>
                      <a:pt x="25" y="22"/>
                    </a:lnTo>
                    <a:lnTo>
                      <a:pt x="27" y="27"/>
                    </a:lnTo>
                    <a:lnTo>
                      <a:pt x="27" y="3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Line 60"/>
              <p:cNvSpPr>
                <a:spLocks noChangeAspect="1" noChangeShapeType="1"/>
              </p:cNvSpPr>
              <p:nvPr/>
            </p:nvSpPr>
            <p:spPr bwMode="auto">
              <a:xfrm>
                <a:off x="5669" y="6876"/>
                <a:ext cx="1" cy="2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Freeform 61"/>
              <p:cNvSpPr>
                <a:spLocks noChangeAspect="1"/>
              </p:cNvSpPr>
              <p:nvPr/>
            </p:nvSpPr>
            <p:spPr bwMode="auto">
              <a:xfrm>
                <a:off x="5651" y="7124"/>
                <a:ext cx="18" cy="1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6"/>
                  </a:cxn>
                  <a:cxn ang="0">
                    <a:pos x="51" y="12"/>
                  </a:cxn>
                  <a:cxn ang="0">
                    <a:pos x="50" y="18"/>
                  </a:cxn>
                  <a:cxn ang="0">
                    <a:pos x="47" y="24"/>
                  </a:cxn>
                  <a:cxn ang="0">
                    <a:pos x="43" y="29"/>
                  </a:cxn>
                  <a:cxn ang="0">
                    <a:pos x="39" y="35"/>
                  </a:cxn>
                  <a:cxn ang="0">
                    <a:pos x="35" y="39"/>
                  </a:cxn>
                  <a:cxn ang="0">
                    <a:pos x="30" y="43"/>
                  </a:cxn>
                  <a:cxn ang="0">
                    <a:pos x="24" y="47"/>
                  </a:cxn>
                  <a:cxn ang="0">
                    <a:pos x="19" y="49"/>
                  </a:cxn>
                  <a:cxn ang="0">
                    <a:pos x="12" y="51"/>
                  </a:cxn>
                  <a:cxn ang="0">
                    <a:pos x="7" y="52"/>
                  </a:cxn>
                  <a:cxn ang="0">
                    <a:pos x="0" y="52"/>
                  </a:cxn>
                </a:cxnLst>
                <a:rect l="0" t="0" r="r" b="b"/>
                <a:pathLst>
                  <a:path w="53" h="52">
                    <a:moveTo>
                      <a:pt x="53" y="0"/>
                    </a:moveTo>
                    <a:lnTo>
                      <a:pt x="53" y="6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47" y="24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35" y="39"/>
                    </a:lnTo>
                    <a:lnTo>
                      <a:pt x="30" y="43"/>
                    </a:lnTo>
                    <a:lnTo>
                      <a:pt x="24" y="47"/>
                    </a:lnTo>
                    <a:lnTo>
                      <a:pt x="19" y="49"/>
                    </a:lnTo>
                    <a:lnTo>
                      <a:pt x="12" y="51"/>
                    </a:lnTo>
                    <a:lnTo>
                      <a:pt x="7" y="52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Line 62"/>
              <p:cNvSpPr>
                <a:spLocks noChangeAspect="1" noChangeShapeType="1"/>
              </p:cNvSpPr>
              <p:nvPr/>
            </p:nvSpPr>
            <p:spPr bwMode="auto">
              <a:xfrm flipH="1">
                <a:off x="5481" y="7141"/>
                <a:ext cx="17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Freeform 63"/>
              <p:cNvSpPr>
                <a:spLocks noChangeAspect="1"/>
              </p:cNvSpPr>
              <p:nvPr/>
            </p:nvSpPr>
            <p:spPr bwMode="auto">
              <a:xfrm>
                <a:off x="5463" y="7124"/>
                <a:ext cx="18" cy="17"/>
              </a:xfrm>
              <a:custGeom>
                <a:avLst/>
                <a:gdLst/>
                <a:ahLst/>
                <a:cxnLst>
                  <a:cxn ang="0">
                    <a:pos x="54" y="52"/>
                  </a:cxn>
                  <a:cxn ang="0">
                    <a:pos x="47" y="52"/>
                  </a:cxn>
                  <a:cxn ang="0">
                    <a:pos x="41" y="51"/>
                  </a:cxn>
                  <a:cxn ang="0">
                    <a:pos x="35" y="49"/>
                  </a:cxn>
                  <a:cxn ang="0">
                    <a:pos x="30" y="47"/>
                  </a:cxn>
                  <a:cxn ang="0">
                    <a:pos x="23" y="43"/>
                  </a:cxn>
                  <a:cxn ang="0">
                    <a:pos x="19" y="39"/>
                  </a:cxn>
                  <a:cxn ang="0">
                    <a:pos x="14" y="35"/>
                  </a:cxn>
                  <a:cxn ang="0">
                    <a:pos x="10" y="29"/>
                  </a:cxn>
                  <a:cxn ang="0">
                    <a:pos x="7" y="24"/>
                  </a:cxn>
                  <a:cxn ang="0">
                    <a:pos x="4" y="18"/>
                  </a:cxn>
                  <a:cxn ang="0">
                    <a:pos x="3" y="12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54" h="52">
                    <a:moveTo>
                      <a:pt x="54" y="52"/>
                    </a:moveTo>
                    <a:lnTo>
                      <a:pt x="47" y="52"/>
                    </a:lnTo>
                    <a:lnTo>
                      <a:pt x="41" y="51"/>
                    </a:lnTo>
                    <a:lnTo>
                      <a:pt x="35" y="49"/>
                    </a:lnTo>
                    <a:lnTo>
                      <a:pt x="30" y="47"/>
                    </a:lnTo>
                    <a:lnTo>
                      <a:pt x="23" y="43"/>
                    </a:lnTo>
                    <a:lnTo>
                      <a:pt x="19" y="39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7" y="24"/>
                    </a:lnTo>
                    <a:lnTo>
                      <a:pt x="4" y="18"/>
                    </a:lnTo>
                    <a:lnTo>
                      <a:pt x="3" y="12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5463" y="7081"/>
                <a:ext cx="1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Freeform 65"/>
              <p:cNvSpPr>
                <a:spLocks noChangeAspect="1"/>
              </p:cNvSpPr>
              <p:nvPr/>
            </p:nvSpPr>
            <p:spPr bwMode="auto">
              <a:xfrm>
                <a:off x="5428" y="7063"/>
                <a:ext cx="35" cy="18"/>
              </a:xfrm>
              <a:custGeom>
                <a:avLst/>
                <a:gdLst/>
                <a:ahLst/>
                <a:cxnLst>
                  <a:cxn ang="0">
                    <a:pos x="105" y="53"/>
                  </a:cxn>
                  <a:cxn ang="0">
                    <a:pos x="105" y="47"/>
                  </a:cxn>
                  <a:cxn ang="0">
                    <a:pos x="104" y="41"/>
                  </a:cxn>
                  <a:cxn ang="0">
                    <a:pos x="103" y="34"/>
                  </a:cxn>
                  <a:cxn ang="0">
                    <a:pos x="100" y="28"/>
                  </a:cxn>
                  <a:cxn ang="0">
                    <a:pos x="96" y="23"/>
                  </a:cxn>
                  <a:cxn ang="0">
                    <a:pos x="93" y="18"/>
                  </a:cxn>
                  <a:cxn ang="0">
                    <a:pos x="88" y="14"/>
                  </a:cxn>
                  <a:cxn ang="0">
                    <a:pos x="82" y="10"/>
                  </a:cxn>
                  <a:cxn ang="0">
                    <a:pos x="77" y="7"/>
                  </a:cxn>
                  <a:cxn ang="0">
                    <a:pos x="72" y="4"/>
                  </a:cxn>
                  <a:cxn ang="0">
                    <a:pos x="65" y="2"/>
                  </a:cxn>
                  <a:cxn ang="0">
                    <a:pos x="60" y="0"/>
                  </a:cxn>
                  <a:cxn ang="0">
                    <a:pos x="53" y="0"/>
                  </a:cxn>
                  <a:cxn ang="0">
                    <a:pos x="46" y="0"/>
                  </a:cxn>
                  <a:cxn ang="0">
                    <a:pos x="41" y="2"/>
                  </a:cxn>
                  <a:cxn ang="0">
                    <a:pos x="34" y="4"/>
                  </a:cxn>
                  <a:cxn ang="0">
                    <a:pos x="29" y="7"/>
                  </a:cxn>
                  <a:cxn ang="0">
                    <a:pos x="23" y="10"/>
                  </a:cxn>
                  <a:cxn ang="0">
                    <a:pos x="18" y="14"/>
                  </a:cxn>
                  <a:cxn ang="0">
                    <a:pos x="14" y="18"/>
                  </a:cxn>
                  <a:cxn ang="0">
                    <a:pos x="10" y="23"/>
                  </a:cxn>
                  <a:cxn ang="0">
                    <a:pos x="6" y="28"/>
                  </a:cxn>
                  <a:cxn ang="0">
                    <a:pos x="3" y="34"/>
                  </a:cxn>
                  <a:cxn ang="0">
                    <a:pos x="2" y="41"/>
                  </a:cxn>
                  <a:cxn ang="0">
                    <a:pos x="0" y="47"/>
                  </a:cxn>
                  <a:cxn ang="0">
                    <a:pos x="0" y="53"/>
                  </a:cxn>
                </a:cxnLst>
                <a:rect l="0" t="0" r="r" b="b"/>
                <a:pathLst>
                  <a:path w="105" h="53">
                    <a:moveTo>
                      <a:pt x="105" y="53"/>
                    </a:moveTo>
                    <a:lnTo>
                      <a:pt x="105" y="47"/>
                    </a:lnTo>
                    <a:lnTo>
                      <a:pt x="104" y="41"/>
                    </a:lnTo>
                    <a:lnTo>
                      <a:pt x="103" y="34"/>
                    </a:lnTo>
                    <a:lnTo>
                      <a:pt x="100" y="28"/>
                    </a:lnTo>
                    <a:lnTo>
                      <a:pt x="96" y="23"/>
                    </a:lnTo>
                    <a:lnTo>
                      <a:pt x="93" y="18"/>
                    </a:lnTo>
                    <a:lnTo>
                      <a:pt x="88" y="14"/>
                    </a:lnTo>
                    <a:lnTo>
                      <a:pt x="82" y="10"/>
                    </a:lnTo>
                    <a:lnTo>
                      <a:pt x="77" y="7"/>
                    </a:lnTo>
                    <a:lnTo>
                      <a:pt x="72" y="4"/>
                    </a:lnTo>
                    <a:lnTo>
                      <a:pt x="65" y="2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1" y="2"/>
                    </a:lnTo>
                    <a:lnTo>
                      <a:pt x="34" y="4"/>
                    </a:lnTo>
                    <a:lnTo>
                      <a:pt x="29" y="7"/>
                    </a:lnTo>
                    <a:lnTo>
                      <a:pt x="23" y="10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10" y="23"/>
                    </a:lnTo>
                    <a:lnTo>
                      <a:pt x="6" y="28"/>
                    </a:lnTo>
                    <a:lnTo>
                      <a:pt x="3" y="34"/>
                    </a:lnTo>
                    <a:lnTo>
                      <a:pt x="2" y="41"/>
                    </a:lnTo>
                    <a:lnTo>
                      <a:pt x="0" y="47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Line 66"/>
              <p:cNvSpPr>
                <a:spLocks noChangeAspect="1" noChangeShapeType="1"/>
              </p:cNvSpPr>
              <p:nvPr/>
            </p:nvSpPr>
            <p:spPr bwMode="auto">
              <a:xfrm>
                <a:off x="5428" y="7081"/>
                <a:ext cx="1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Freeform 67"/>
              <p:cNvSpPr>
                <a:spLocks noChangeAspect="1"/>
              </p:cNvSpPr>
              <p:nvPr/>
            </p:nvSpPr>
            <p:spPr bwMode="auto">
              <a:xfrm>
                <a:off x="5410" y="7124"/>
                <a:ext cx="18" cy="1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3" y="6"/>
                  </a:cxn>
                  <a:cxn ang="0">
                    <a:pos x="53" y="12"/>
                  </a:cxn>
                  <a:cxn ang="0">
                    <a:pos x="50" y="18"/>
                  </a:cxn>
                  <a:cxn ang="0">
                    <a:pos x="48" y="24"/>
                  </a:cxn>
                  <a:cxn ang="0">
                    <a:pos x="45" y="29"/>
                  </a:cxn>
                  <a:cxn ang="0">
                    <a:pos x="41" y="35"/>
                  </a:cxn>
                  <a:cxn ang="0">
                    <a:pos x="35" y="39"/>
                  </a:cxn>
                  <a:cxn ang="0">
                    <a:pos x="31" y="43"/>
                  </a:cxn>
                  <a:cxn ang="0">
                    <a:pos x="26" y="47"/>
                  </a:cxn>
                  <a:cxn ang="0">
                    <a:pos x="19" y="49"/>
                  </a:cxn>
                  <a:cxn ang="0">
                    <a:pos x="14" y="51"/>
                  </a:cxn>
                  <a:cxn ang="0">
                    <a:pos x="7" y="52"/>
                  </a:cxn>
                  <a:cxn ang="0">
                    <a:pos x="0" y="52"/>
                  </a:cxn>
                </a:cxnLst>
                <a:rect l="0" t="0" r="r" b="b"/>
                <a:pathLst>
                  <a:path w="54" h="52">
                    <a:moveTo>
                      <a:pt x="54" y="0"/>
                    </a:moveTo>
                    <a:lnTo>
                      <a:pt x="53" y="6"/>
                    </a:lnTo>
                    <a:lnTo>
                      <a:pt x="53" y="12"/>
                    </a:lnTo>
                    <a:lnTo>
                      <a:pt x="50" y="18"/>
                    </a:lnTo>
                    <a:lnTo>
                      <a:pt x="48" y="24"/>
                    </a:lnTo>
                    <a:lnTo>
                      <a:pt x="45" y="29"/>
                    </a:lnTo>
                    <a:lnTo>
                      <a:pt x="41" y="35"/>
                    </a:lnTo>
                    <a:lnTo>
                      <a:pt x="35" y="39"/>
                    </a:lnTo>
                    <a:lnTo>
                      <a:pt x="31" y="43"/>
                    </a:lnTo>
                    <a:lnTo>
                      <a:pt x="26" y="47"/>
                    </a:lnTo>
                    <a:lnTo>
                      <a:pt x="19" y="49"/>
                    </a:lnTo>
                    <a:lnTo>
                      <a:pt x="14" y="51"/>
                    </a:lnTo>
                    <a:lnTo>
                      <a:pt x="7" y="52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Line 68"/>
              <p:cNvSpPr>
                <a:spLocks noChangeAspect="1" noChangeShapeType="1"/>
              </p:cNvSpPr>
              <p:nvPr/>
            </p:nvSpPr>
            <p:spPr bwMode="auto">
              <a:xfrm flipH="1">
                <a:off x="5093" y="7141"/>
                <a:ext cx="3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Freeform 69"/>
              <p:cNvSpPr>
                <a:spLocks noChangeAspect="1"/>
              </p:cNvSpPr>
              <p:nvPr/>
            </p:nvSpPr>
            <p:spPr bwMode="auto">
              <a:xfrm>
                <a:off x="5075" y="7124"/>
                <a:ext cx="18" cy="17"/>
              </a:xfrm>
              <a:custGeom>
                <a:avLst/>
                <a:gdLst/>
                <a:ahLst/>
                <a:cxnLst>
                  <a:cxn ang="0">
                    <a:pos x="54" y="52"/>
                  </a:cxn>
                  <a:cxn ang="0">
                    <a:pos x="47" y="52"/>
                  </a:cxn>
                  <a:cxn ang="0">
                    <a:pos x="41" y="51"/>
                  </a:cxn>
                  <a:cxn ang="0">
                    <a:pos x="35" y="49"/>
                  </a:cxn>
                  <a:cxn ang="0">
                    <a:pos x="29" y="47"/>
                  </a:cxn>
                  <a:cxn ang="0">
                    <a:pos x="23" y="43"/>
                  </a:cxn>
                  <a:cxn ang="0">
                    <a:pos x="18" y="39"/>
                  </a:cxn>
                  <a:cxn ang="0">
                    <a:pos x="14" y="35"/>
                  </a:cxn>
                  <a:cxn ang="0">
                    <a:pos x="10" y="29"/>
                  </a:cxn>
                  <a:cxn ang="0">
                    <a:pos x="7" y="24"/>
                  </a:cxn>
                  <a:cxn ang="0">
                    <a:pos x="4" y="18"/>
                  </a:cxn>
                  <a:cxn ang="0">
                    <a:pos x="2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4" h="52">
                    <a:moveTo>
                      <a:pt x="54" y="52"/>
                    </a:moveTo>
                    <a:lnTo>
                      <a:pt x="47" y="52"/>
                    </a:lnTo>
                    <a:lnTo>
                      <a:pt x="41" y="51"/>
                    </a:lnTo>
                    <a:lnTo>
                      <a:pt x="35" y="49"/>
                    </a:lnTo>
                    <a:lnTo>
                      <a:pt x="29" y="47"/>
                    </a:lnTo>
                    <a:lnTo>
                      <a:pt x="23" y="43"/>
                    </a:lnTo>
                    <a:lnTo>
                      <a:pt x="18" y="39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7" y="24"/>
                    </a:lnTo>
                    <a:lnTo>
                      <a:pt x="4" y="18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5075" y="7081"/>
                <a:ext cx="1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Freeform 71"/>
              <p:cNvSpPr>
                <a:spLocks noChangeAspect="1"/>
              </p:cNvSpPr>
              <p:nvPr/>
            </p:nvSpPr>
            <p:spPr bwMode="auto">
              <a:xfrm>
                <a:off x="5039" y="7063"/>
                <a:ext cx="36" cy="18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6" y="47"/>
                  </a:cxn>
                  <a:cxn ang="0">
                    <a:pos x="105" y="41"/>
                  </a:cxn>
                  <a:cxn ang="0">
                    <a:pos x="104" y="34"/>
                  </a:cxn>
                  <a:cxn ang="0">
                    <a:pos x="101" y="28"/>
                  </a:cxn>
                  <a:cxn ang="0">
                    <a:pos x="97" y="23"/>
                  </a:cxn>
                  <a:cxn ang="0">
                    <a:pos x="93" y="18"/>
                  </a:cxn>
                  <a:cxn ang="0">
                    <a:pos x="89" y="14"/>
                  </a:cxn>
                  <a:cxn ang="0">
                    <a:pos x="83" y="10"/>
                  </a:cxn>
                  <a:cxn ang="0">
                    <a:pos x="78" y="7"/>
                  </a:cxn>
                  <a:cxn ang="0">
                    <a:pos x="73" y="4"/>
                  </a:cxn>
                  <a:cxn ang="0">
                    <a:pos x="66" y="2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0" y="2"/>
                  </a:cxn>
                  <a:cxn ang="0">
                    <a:pos x="35" y="4"/>
                  </a:cxn>
                  <a:cxn ang="0">
                    <a:pos x="28" y="7"/>
                  </a:cxn>
                  <a:cxn ang="0">
                    <a:pos x="23" y="10"/>
                  </a:cxn>
                  <a:cxn ang="0">
                    <a:pos x="19" y="14"/>
                  </a:cxn>
                  <a:cxn ang="0">
                    <a:pos x="13" y="18"/>
                  </a:cxn>
                  <a:cxn ang="0">
                    <a:pos x="9" y="23"/>
                  </a:cxn>
                  <a:cxn ang="0">
                    <a:pos x="7" y="28"/>
                  </a:cxn>
                  <a:cxn ang="0">
                    <a:pos x="4" y="34"/>
                  </a:cxn>
                  <a:cxn ang="0">
                    <a:pos x="3" y="41"/>
                  </a:cxn>
                  <a:cxn ang="0">
                    <a:pos x="1" y="47"/>
                  </a:cxn>
                  <a:cxn ang="0">
                    <a:pos x="0" y="53"/>
                  </a:cxn>
                </a:cxnLst>
                <a:rect l="0" t="0" r="r" b="b"/>
                <a:pathLst>
                  <a:path w="106" h="53">
                    <a:moveTo>
                      <a:pt x="106" y="53"/>
                    </a:moveTo>
                    <a:lnTo>
                      <a:pt x="106" y="47"/>
                    </a:lnTo>
                    <a:lnTo>
                      <a:pt x="105" y="41"/>
                    </a:lnTo>
                    <a:lnTo>
                      <a:pt x="104" y="34"/>
                    </a:lnTo>
                    <a:lnTo>
                      <a:pt x="101" y="28"/>
                    </a:lnTo>
                    <a:lnTo>
                      <a:pt x="97" y="23"/>
                    </a:lnTo>
                    <a:lnTo>
                      <a:pt x="93" y="18"/>
                    </a:lnTo>
                    <a:lnTo>
                      <a:pt x="89" y="14"/>
                    </a:lnTo>
                    <a:lnTo>
                      <a:pt x="83" y="10"/>
                    </a:lnTo>
                    <a:lnTo>
                      <a:pt x="78" y="7"/>
                    </a:lnTo>
                    <a:lnTo>
                      <a:pt x="73" y="4"/>
                    </a:lnTo>
                    <a:lnTo>
                      <a:pt x="66" y="2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0" y="2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23" y="10"/>
                    </a:lnTo>
                    <a:lnTo>
                      <a:pt x="19" y="14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7" y="28"/>
                    </a:lnTo>
                    <a:lnTo>
                      <a:pt x="4" y="34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Line 72"/>
              <p:cNvSpPr>
                <a:spLocks noChangeAspect="1" noChangeShapeType="1"/>
              </p:cNvSpPr>
              <p:nvPr/>
            </p:nvSpPr>
            <p:spPr bwMode="auto">
              <a:xfrm>
                <a:off x="5039" y="7081"/>
                <a:ext cx="1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Freeform 73"/>
              <p:cNvSpPr>
                <a:spLocks noChangeAspect="1"/>
              </p:cNvSpPr>
              <p:nvPr/>
            </p:nvSpPr>
            <p:spPr bwMode="auto">
              <a:xfrm>
                <a:off x="5016" y="7119"/>
                <a:ext cx="23" cy="18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71" y="7"/>
                  </a:cxn>
                  <a:cxn ang="0">
                    <a:pos x="70" y="13"/>
                  </a:cxn>
                  <a:cxn ang="0">
                    <a:pos x="68" y="19"/>
                  </a:cxn>
                  <a:cxn ang="0">
                    <a:pos x="66" y="25"/>
                  </a:cxn>
                  <a:cxn ang="0">
                    <a:pos x="62" y="30"/>
                  </a:cxn>
                  <a:cxn ang="0">
                    <a:pos x="57" y="35"/>
                  </a:cxn>
                  <a:cxn ang="0">
                    <a:pos x="53" y="39"/>
                  </a:cxn>
                  <a:cxn ang="0">
                    <a:pos x="48" y="43"/>
                  </a:cxn>
                  <a:cxn ang="0">
                    <a:pos x="43" y="48"/>
                  </a:cxn>
                  <a:cxn ang="0">
                    <a:pos x="37" y="50"/>
                  </a:cxn>
                  <a:cxn ang="0">
                    <a:pos x="31" y="52"/>
                  </a:cxn>
                  <a:cxn ang="0">
                    <a:pos x="25" y="53"/>
                  </a:cxn>
                  <a:cxn ang="0">
                    <a:pos x="18" y="53"/>
                  </a:cxn>
                  <a:cxn ang="0">
                    <a:pos x="12" y="53"/>
                  </a:cxn>
                  <a:cxn ang="0">
                    <a:pos x="5" y="52"/>
                  </a:cxn>
                  <a:cxn ang="0">
                    <a:pos x="0" y="50"/>
                  </a:cxn>
                </a:cxnLst>
                <a:rect l="0" t="0" r="r" b="b"/>
                <a:pathLst>
                  <a:path w="71" h="53">
                    <a:moveTo>
                      <a:pt x="71" y="0"/>
                    </a:moveTo>
                    <a:lnTo>
                      <a:pt x="71" y="7"/>
                    </a:lnTo>
                    <a:lnTo>
                      <a:pt x="70" y="13"/>
                    </a:lnTo>
                    <a:lnTo>
                      <a:pt x="68" y="19"/>
                    </a:lnTo>
                    <a:lnTo>
                      <a:pt x="66" y="25"/>
                    </a:lnTo>
                    <a:lnTo>
                      <a:pt x="62" y="30"/>
                    </a:lnTo>
                    <a:lnTo>
                      <a:pt x="57" y="35"/>
                    </a:lnTo>
                    <a:lnTo>
                      <a:pt x="53" y="39"/>
                    </a:lnTo>
                    <a:lnTo>
                      <a:pt x="48" y="43"/>
                    </a:lnTo>
                    <a:lnTo>
                      <a:pt x="43" y="48"/>
                    </a:lnTo>
                    <a:lnTo>
                      <a:pt x="37" y="50"/>
                    </a:lnTo>
                    <a:lnTo>
                      <a:pt x="31" y="52"/>
                    </a:lnTo>
                    <a:lnTo>
                      <a:pt x="25" y="53"/>
                    </a:lnTo>
                    <a:lnTo>
                      <a:pt x="18" y="53"/>
                    </a:lnTo>
                    <a:lnTo>
                      <a:pt x="12" y="53"/>
                    </a:lnTo>
                    <a:lnTo>
                      <a:pt x="5" y="52"/>
                    </a:lnTo>
                    <a:lnTo>
                      <a:pt x="0" y="5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Freeform 74"/>
              <p:cNvSpPr>
                <a:spLocks noChangeAspect="1"/>
              </p:cNvSpPr>
              <p:nvPr/>
            </p:nvSpPr>
            <p:spPr bwMode="auto">
              <a:xfrm>
                <a:off x="4958" y="7131"/>
                <a:ext cx="58" cy="5"/>
              </a:xfrm>
              <a:custGeom>
                <a:avLst/>
                <a:gdLst/>
                <a:ahLst/>
                <a:cxnLst>
                  <a:cxn ang="0">
                    <a:pos x="174" y="16"/>
                  </a:cxn>
                  <a:cxn ang="0">
                    <a:pos x="160" y="11"/>
                  </a:cxn>
                  <a:cxn ang="0">
                    <a:pos x="148" y="8"/>
                  </a:cxn>
                  <a:cxn ang="0">
                    <a:pos x="135" y="4"/>
                  </a:cxn>
                  <a:cxn ang="0">
                    <a:pos x="121" y="3"/>
                  </a:cxn>
                  <a:cxn ang="0">
                    <a:pos x="106" y="0"/>
                  </a:cxn>
                  <a:cxn ang="0">
                    <a:pos x="93" y="0"/>
                  </a:cxn>
                  <a:cxn ang="0">
                    <a:pos x="79" y="0"/>
                  </a:cxn>
                  <a:cxn ang="0">
                    <a:pos x="66" y="0"/>
                  </a:cxn>
                  <a:cxn ang="0">
                    <a:pos x="52" y="3"/>
                  </a:cxn>
                  <a:cxn ang="0">
                    <a:pos x="39" y="4"/>
                  </a:cxn>
                  <a:cxn ang="0">
                    <a:pos x="25" y="8"/>
                  </a:cxn>
                  <a:cxn ang="0">
                    <a:pos x="12" y="11"/>
                  </a:cxn>
                  <a:cxn ang="0">
                    <a:pos x="0" y="16"/>
                  </a:cxn>
                </a:cxnLst>
                <a:rect l="0" t="0" r="r" b="b"/>
                <a:pathLst>
                  <a:path w="174" h="16">
                    <a:moveTo>
                      <a:pt x="174" y="16"/>
                    </a:moveTo>
                    <a:lnTo>
                      <a:pt x="160" y="11"/>
                    </a:lnTo>
                    <a:lnTo>
                      <a:pt x="148" y="8"/>
                    </a:lnTo>
                    <a:lnTo>
                      <a:pt x="135" y="4"/>
                    </a:lnTo>
                    <a:lnTo>
                      <a:pt x="121" y="3"/>
                    </a:lnTo>
                    <a:lnTo>
                      <a:pt x="106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52" y="3"/>
                    </a:lnTo>
                    <a:lnTo>
                      <a:pt x="39" y="4"/>
                    </a:lnTo>
                    <a:lnTo>
                      <a:pt x="25" y="8"/>
                    </a:lnTo>
                    <a:lnTo>
                      <a:pt x="12" y="11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Freeform 75"/>
              <p:cNvSpPr>
                <a:spLocks noChangeAspect="1"/>
              </p:cNvSpPr>
              <p:nvPr/>
            </p:nvSpPr>
            <p:spPr bwMode="auto">
              <a:xfrm>
                <a:off x="4933" y="7119"/>
                <a:ext cx="25" cy="18"/>
              </a:xfrm>
              <a:custGeom>
                <a:avLst/>
                <a:gdLst/>
                <a:ahLst/>
                <a:cxnLst>
                  <a:cxn ang="0">
                    <a:pos x="73" y="50"/>
                  </a:cxn>
                  <a:cxn ang="0">
                    <a:pos x="66" y="52"/>
                  </a:cxn>
                  <a:cxn ang="0">
                    <a:pos x="59" y="53"/>
                  </a:cxn>
                  <a:cxn ang="0">
                    <a:pos x="54" y="53"/>
                  </a:cxn>
                  <a:cxn ang="0">
                    <a:pos x="47" y="53"/>
                  </a:cxn>
                  <a:cxn ang="0">
                    <a:pos x="41" y="52"/>
                  </a:cxn>
                  <a:cxn ang="0">
                    <a:pos x="35" y="50"/>
                  </a:cxn>
                  <a:cxn ang="0">
                    <a:pos x="28" y="48"/>
                  </a:cxn>
                  <a:cxn ang="0">
                    <a:pos x="23" y="43"/>
                  </a:cxn>
                  <a:cxn ang="0">
                    <a:pos x="18" y="39"/>
                  </a:cxn>
                  <a:cxn ang="0">
                    <a:pos x="14" y="35"/>
                  </a:cxn>
                  <a:cxn ang="0">
                    <a:pos x="10" y="30"/>
                  </a:cxn>
                  <a:cxn ang="0">
                    <a:pos x="7" y="25"/>
                  </a:cxn>
                  <a:cxn ang="0">
                    <a:pos x="4" y="19"/>
                  </a:cxn>
                  <a:cxn ang="0">
                    <a:pos x="2" y="13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73" h="53">
                    <a:moveTo>
                      <a:pt x="73" y="50"/>
                    </a:moveTo>
                    <a:lnTo>
                      <a:pt x="66" y="52"/>
                    </a:lnTo>
                    <a:lnTo>
                      <a:pt x="59" y="53"/>
                    </a:lnTo>
                    <a:lnTo>
                      <a:pt x="54" y="53"/>
                    </a:lnTo>
                    <a:lnTo>
                      <a:pt x="47" y="53"/>
                    </a:lnTo>
                    <a:lnTo>
                      <a:pt x="41" y="52"/>
                    </a:lnTo>
                    <a:lnTo>
                      <a:pt x="35" y="50"/>
                    </a:lnTo>
                    <a:lnTo>
                      <a:pt x="28" y="48"/>
                    </a:lnTo>
                    <a:lnTo>
                      <a:pt x="23" y="43"/>
                    </a:lnTo>
                    <a:lnTo>
                      <a:pt x="18" y="39"/>
                    </a:lnTo>
                    <a:lnTo>
                      <a:pt x="14" y="35"/>
                    </a:lnTo>
                    <a:lnTo>
                      <a:pt x="10" y="30"/>
                    </a:lnTo>
                    <a:lnTo>
                      <a:pt x="7" y="25"/>
                    </a:lnTo>
                    <a:lnTo>
                      <a:pt x="4" y="19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4933" y="7081"/>
                <a:ext cx="1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" name="Freeform 77"/>
              <p:cNvSpPr>
                <a:spLocks noChangeAspect="1"/>
              </p:cNvSpPr>
              <p:nvPr/>
            </p:nvSpPr>
            <p:spPr bwMode="auto">
              <a:xfrm>
                <a:off x="4898" y="7063"/>
                <a:ext cx="35" cy="18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6" y="47"/>
                  </a:cxn>
                  <a:cxn ang="0">
                    <a:pos x="105" y="41"/>
                  </a:cxn>
                  <a:cxn ang="0">
                    <a:pos x="104" y="34"/>
                  </a:cxn>
                  <a:cxn ang="0">
                    <a:pos x="101" y="28"/>
                  </a:cxn>
                  <a:cxn ang="0">
                    <a:pos x="97" y="23"/>
                  </a:cxn>
                  <a:cxn ang="0">
                    <a:pos x="93" y="18"/>
                  </a:cxn>
                  <a:cxn ang="0">
                    <a:pos x="89" y="14"/>
                  </a:cxn>
                  <a:cxn ang="0">
                    <a:pos x="83" y="10"/>
                  </a:cxn>
                  <a:cxn ang="0">
                    <a:pos x="78" y="7"/>
                  </a:cxn>
                  <a:cxn ang="0">
                    <a:pos x="73" y="4"/>
                  </a:cxn>
                  <a:cxn ang="0">
                    <a:pos x="66" y="2"/>
                  </a:cxn>
                  <a:cxn ang="0">
                    <a:pos x="59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0" y="2"/>
                  </a:cxn>
                  <a:cxn ang="0">
                    <a:pos x="35" y="4"/>
                  </a:cxn>
                  <a:cxn ang="0">
                    <a:pos x="28" y="7"/>
                  </a:cxn>
                  <a:cxn ang="0">
                    <a:pos x="23" y="10"/>
                  </a:cxn>
                  <a:cxn ang="0">
                    <a:pos x="19" y="14"/>
                  </a:cxn>
                  <a:cxn ang="0">
                    <a:pos x="13" y="18"/>
                  </a:cxn>
                  <a:cxn ang="0">
                    <a:pos x="9" y="23"/>
                  </a:cxn>
                  <a:cxn ang="0">
                    <a:pos x="7" y="28"/>
                  </a:cxn>
                  <a:cxn ang="0">
                    <a:pos x="4" y="34"/>
                  </a:cxn>
                  <a:cxn ang="0">
                    <a:pos x="3" y="41"/>
                  </a:cxn>
                  <a:cxn ang="0">
                    <a:pos x="1" y="47"/>
                  </a:cxn>
                  <a:cxn ang="0">
                    <a:pos x="0" y="53"/>
                  </a:cxn>
                </a:cxnLst>
                <a:rect l="0" t="0" r="r" b="b"/>
                <a:pathLst>
                  <a:path w="106" h="53">
                    <a:moveTo>
                      <a:pt x="106" y="53"/>
                    </a:moveTo>
                    <a:lnTo>
                      <a:pt x="106" y="47"/>
                    </a:lnTo>
                    <a:lnTo>
                      <a:pt x="105" y="41"/>
                    </a:lnTo>
                    <a:lnTo>
                      <a:pt x="104" y="34"/>
                    </a:lnTo>
                    <a:lnTo>
                      <a:pt x="101" y="28"/>
                    </a:lnTo>
                    <a:lnTo>
                      <a:pt x="97" y="23"/>
                    </a:lnTo>
                    <a:lnTo>
                      <a:pt x="93" y="18"/>
                    </a:lnTo>
                    <a:lnTo>
                      <a:pt x="89" y="14"/>
                    </a:lnTo>
                    <a:lnTo>
                      <a:pt x="83" y="10"/>
                    </a:lnTo>
                    <a:lnTo>
                      <a:pt x="78" y="7"/>
                    </a:lnTo>
                    <a:lnTo>
                      <a:pt x="73" y="4"/>
                    </a:lnTo>
                    <a:lnTo>
                      <a:pt x="66" y="2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0" y="2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23" y="10"/>
                    </a:lnTo>
                    <a:lnTo>
                      <a:pt x="19" y="14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7" y="28"/>
                    </a:lnTo>
                    <a:lnTo>
                      <a:pt x="4" y="34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Line 78"/>
              <p:cNvSpPr>
                <a:spLocks noChangeAspect="1" noChangeShapeType="1"/>
              </p:cNvSpPr>
              <p:nvPr/>
            </p:nvSpPr>
            <p:spPr bwMode="auto">
              <a:xfrm>
                <a:off x="4898" y="7081"/>
                <a:ext cx="1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Freeform 79"/>
              <p:cNvSpPr>
                <a:spLocks noChangeAspect="1"/>
              </p:cNvSpPr>
              <p:nvPr/>
            </p:nvSpPr>
            <p:spPr bwMode="auto">
              <a:xfrm>
                <a:off x="4880" y="7124"/>
                <a:ext cx="18" cy="1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6"/>
                  </a:cxn>
                  <a:cxn ang="0">
                    <a:pos x="51" y="12"/>
                  </a:cxn>
                  <a:cxn ang="0">
                    <a:pos x="50" y="18"/>
                  </a:cxn>
                  <a:cxn ang="0">
                    <a:pos x="47" y="24"/>
                  </a:cxn>
                  <a:cxn ang="0">
                    <a:pos x="43" y="29"/>
                  </a:cxn>
                  <a:cxn ang="0">
                    <a:pos x="39" y="35"/>
                  </a:cxn>
                  <a:cxn ang="0">
                    <a:pos x="35" y="39"/>
                  </a:cxn>
                  <a:cxn ang="0">
                    <a:pos x="30" y="43"/>
                  </a:cxn>
                  <a:cxn ang="0">
                    <a:pos x="25" y="47"/>
                  </a:cxn>
                  <a:cxn ang="0">
                    <a:pos x="19" y="49"/>
                  </a:cxn>
                  <a:cxn ang="0">
                    <a:pos x="12" y="51"/>
                  </a:cxn>
                  <a:cxn ang="0">
                    <a:pos x="7" y="52"/>
                  </a:cxn>
                  <a:cxn ang="0">
                    <a:pos x="0" y="52"/>
                  </a:cxn>
                </a:cxnLst>
                <a:rect l="0" t="0" r="r" b="b"/>
                <a:pathLst>
                  <a:path w="53" h="52">
                    <a:moveTo>
                      <a:pt x="53" y="0"/>
                    </a:moveTo>
                    <a:lnTo>
                      <a:pt x="53" y="6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47" y="24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35" y="39"/>
                    </a:lnTo>
                    <a:lnTo>
                      <a:pt x="30" y="43"/>
                    </a:lnTo>
                    <a:lnTo>
                      <a:pt x="25" y="47"/>
                    </a:lnTo>
                    <a:lnTo>
                      <a:pt x="19" y="49"/>
                    </a:lnTo>
                    <a:lnTo>
                      <a:pt x="12" y="51"/>
                    </a:lnTo>
                    <a:lnTo>
                      <a:pt x="7" y="52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Line 80"/>
              <p:cNvSpPr>
                <a:spLocks noChangeAspect="1" noChangeShapeType="1"/>
              </p:cNvSpPr>
              <p:nvPr/>
            </p:nvSpPr>
            <p:spPr bwMode="auto">
              <a:xfrm flipH="1">
                <a:off x="4739" y="7141"/>
                <a:ext cx="14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Freeform 81"/>
              <p:cNvSpPr>
                <a:spLocks noChangeAspect="1"/>
              </p:cNvSpPr>
              <p:nvPr/>
            </p:nvSpPr>
            <p:spPr bwMode="auto">
              <a:xfrm>
                <a:off x="4722" y="7124"/>
                <a:ext cx="17" cy="17"/>
              </a:xfrm>
              <a:custGeom>
                <a:avLst/>
                <a:gdLst/>
                <a:ahLst/>
                <a:cxnLst>
                  <a:cxn ang="0">
                    <a:pos x="52" y="52"/>
                  </a:cxn>
                  <a:cxn ang="0">
                    <a:pos x="45" y="52"/>
                  </a:cxn>
                  <a:cxn ang="0">
                    <a:pos x="40" y="51"/>
                  </a:cxn>
                  <a:cxn ang="0">
                    <a:pos x="33" y="49"/>
                  </a:cxn>
                  <a:cxn ang="0">
                    <a:pos x="28" y="47"/>
                  </a:cxn>
                  <a:cxn ang="0">
                    <a:pos x="23" y="43"/>
                  </a:cxn>
                  <a:cxn ang="0">
                    <a:pos x="17" y="39"/>
                  </a:cxn>
                  <a:cxn ang="0">
                    <a:pos x="12" y="35"/>
                  </a:cxn>
                  <a:cxn ang="0">
                    <a:pos x="9" y="29"/>
                  </a:cxn>
                  <a:cxn ang="0">
                    <a:pos x="5" y="24"/>
                  </a:cxn>
                  <a:cxn ang="0">
                    <a:pos x="2" y="18"/>
                  </a:cxn>
                  <a:cxn ang="0">
                    <a:pos x="1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45" y="52"/>
                    </a:lnTo>
                    <a:lnTo>
                      <a:pt x="40" y="51"/>
                    </a:lnTo>
                    <a:lnTo>
                      <a:pt x="33" y="49"/>
                    </a:lnTo>
                    <a:lnTo>
                      <a:pt x="28" y="47"/>
                    </a:lnTo>
                    <a:lnTo>
                      <a:pt x="23" y="43"/>
                    </a:lnTo>
                    <a:lnTo>
                      <a:pt x="17" y="39"/>
                    </a:lnTo>
                    <a:lnTo>
                      <a:pt x="12" y="35"/>
                    </a:lnTo>
                    <a:lnTo>
                      <a:pt x="9" y="29"/>
                    </a:lnTo>
                    <a:lnTo>
                      <a:pt x="5" y="24"/>
                    </a:lnTo>
                    <a:lnTo>
                      <a:pt x="2" y="18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4722" y="7081"/>
                <a:ext cx="1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Freeform 83"/>
              <p:cNvSpPr>
                <a:spLocks noChangeAspect="1"/>
              </p:cNvSpPr>
              <p:nvPr/>
            </p:nvSpPr>
            <p:spPr bwMode="auto">
              <a:xfrm>
                <a:off x="4686" y="7063"/>
                <a:ext cx="36" cy="18"/>
              </a:xfrm>
              <a:custGeom>
                <a:avLst/>
                <a:gdLst/>
                <a:ahLst/>
                <a:cxnLst>
                  <a:cxn ang="0">
                    <a:pos x="107" y="53"/>
                  </a:cxn>
                  <a:cxn ang="0">
                    <a:pos x="105" y="47"/>
                  </a:cxn>
                  <a:cxn ang="0">
                    <a:pos x="104" y="41"/>
                  </a:cxn>
                  <a:cxn ang="0">
                    <a:pos x="103" y="34"/>
                  </a:cxn>
                  <a:cxn ang="0">
                    <a:pos x="100" y="28"/>
                  </a:cxn>
                  <a:cxn ang="0">
                    <a:pos x="97" y="23"/>
                  </a:cxn>
                  <a:cxn ang="0">
                    <a:pos x="93" y="18"/>
                  </a:cxn>
                  <a:cxn ang="0">
                    <a:pos x="88" y="14"/>
                  </a:cxn>
                  <a:cxn ang="0">
                    <a:pos x="84" y="10"/>
                  </a:cxn>
                  <a:cxn ang="0">
                    <a:pos x="78" y="7"/>
                  </a:cxn>
                  <a:cxn ang="0">
                    <a:pos x="72" y="4"/>
                  </a:cxn>
                  <a:cxn ang="0">
                    <a:pos x="66" y="2"/>
                  </a:cxn>
                  <a:cxn ang="0">
                    <a:pos x="60" y="0"/>
                  </a:cxn>
                  <a:cxn ang="0">
                    <a:pos x="53" y="0"/>
                  </a:cxn>
                  <a:cxn ang="0">
                    <a:pos x="46" y="0"/>
                  </a:cxn>
                  <a:cxn ang="0">
                    <a:pos x="41" y="2"/>
                  </a:cxn>
                  <a:cxn ang="0">
                    <a:pos x="34" y="4"/>
                  </a:cxn>
                  <a:cxn ang="0">
                    <a:pos x="29" y="7"/>
                  </a:cxn>
                  <a:cxn ang="0">
                    <a:pos x="23" y="10"/>
                  </a:cxn>
                  <a:cxn ang="0">
                    <a:pos x="18" y="14"/>
                  </a:cxn>
                  <a:cxn ang="0">
                    <a:pos x="14" y="18"/>
                  </a:cxn>
                  <a:cxn ang="0">
                    <a:pos x="10" y="23"/>
                  </a:cxn>
                  <a:cxn ang="0">
                    <a:pos x="6" y="28"/>
                  </a:cxn>
                  <a:cxn ang="0">
                    <a:pos x="3" y="34"/>
                  </a:cxn>
                  <a:cxn ang="0">
                    <a:pos x="2" y="41"/>
                  </a:cxn>
                  <a:cxn ang="0">
                    <a:pos x="0" y="47"/>
                  </a:cxn>
                  <a:cxn ang="0">
                    <a:pos x="0" y="53"/>
                  </a:cxn>
                </a:cxnLst>
                <a:rect l="0" t="0" r="r" b="b"/>
                <a:pathLst>
                  <a:path w="107" h="53">
                    <a:moveTo>
                      <a:pt x="107" y="53"/>
                    </a:moveTo>
                    <a:lnTo>
                      <a:pt x="105" y="47"/>
                    </a:lnTo>
                    <a:lnTo>
                      <a:pt x="104" y="41"/>
                    </a:lnTo>
                    <a:lnTo>
                      <a:pt x="103" y="34"/>
                    </a:lnTo>
                    <a:lnTo>
                      <a:pt x="100" y="28"/>
                    </a:lnTo>
                    <a:lnTo>
                      <a:pt x="97" y="23"/>
                    </a:lnTo>
                    <a:lnTo>
                      <a:pt x="93" y="18"/>
                    </a:lnTo>
                    <a:lnTo>
                      <a:pt x="88" y="14"/>
                    </a:lnTo>
                    <a:lnTo>
                      <a:pt x="84" y="10"/>
                    </a:lnTo>
                    <a:lnTo>
                      <a:pt x="78" y="7"/>
                    </a:lnTo>
                    <a:lnTo>
                      <a:pt x="72" y="4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1" y="2"/>
                    </a:lnTo>
                    <a:lnTo>
                      <a:pt x="34" y="4"/>
                    </a:lnTo>
                    <a:lnTo>
                      <a:pt x="29" y="7"/>
                    </a:lnTo>
                    <a:lnTo>
                      <a:pt x="23" y="10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10" y="23"/>
                    </a:lnTo>
                    <a:lnTo>
                      <a:pt x="6" y="28"/>
                    </a:lnTo>
                    <a:lnTo>
                      <a:pt x="3" y="34"/>
                    </a:lnTo>
                    <a:lnTo>
                      <a:pt x="2" y="41"/>
                    </a:lnTo>
                    <a:lnTo>
                      <a:pt x="0" y="47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Line 84"/>
              <p:cNvSpPr>
                <a:spLocks noChangeAspect="1" noChangeShapeType="1"/>
              </p:cNvSpPr>
              <p:nvPr/>
            </p:nvSpPr>
            <p:spPr bwMode="auto">
              <a:xfrm>
                <a:off x="4686" y="7081"/>
                <a:ext cx="1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Freeform 85"/>
              <p:cNvSpPr>
                <a:spLocks noChangeAspect="1"/>
              </p:cNvSpPr>
              <p:nvPr/>
            </p:nvSpPr>
            <p:spPr bwMode="auto">
              <a:xfrm>
                <a:off x="4331" y="5539"/>
                <a:ext cx="15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5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4" y="16"/>
                  </a:cxn>
                  <a:cxn ang="0">
                    <a:pos x="38" y="21"/>
                  </a:cxn>
                  <a:cxn ang="0">
                    <a:pos x="40" y="27"/>
                  </a:cxn>
                  <a:cxn ang="0">
                    <a:pos x="43" y="32"/>
                  </a:cxn>
                  <a:cxn ang="0">
                    <a:pos x="46" y="39"/>
                  </a:cxn>
                  <a:cxn ang="0">
                    <a:pos x="47" y="44"/>
                  </a:cxn>
                  <a:cxn ang="0">
                    <a:pos x="47" y="51"/>
                  </a:cxn>
                  <a:cxn ang="0">
                    <a:pos x="47" y="57"/>
                  </a:cxn>
                  <a:cxn ang="0">
                    <a:pos x="46" y="64"/>
                  </a:cxn>
                  <a:cxn ang="0">
                    <a:pos x="44" y="70"/>
                  </a:cxn>
                </a:cxnLst>
                <a:rect l="0" t="0" r="r" b="b"/>
                <a:pathLst>
                  <a:path w="47" h="70">
                    <a:moveTo>
                      <a:pt x="0" y="0"/>
                    </a:moveTo>
                    <a:lnTo>
                      <a:pt x="7" y="0"/>
                    </a:lnTo>
                    <a:lnTo>
                      <a:pt x="12" y="2"/>
                    </a:lnTo>
                    <a:lnTo>
                      <a:pt x="17" y="5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4" y="16"/>
                    </a:lnTo>
                    <a:lnTo>
                      <a:pt x="38" y="21"/>
                    </a:lnTo>
                    <a:lnTo>
                      <a:pt x="40" y="27"/>
                    </a:lnTo>
                    <a:lnTo>
                      <a:pt x="43" y="32"/>
                    </a:lnTo>
                    <a:lnTo>
                      <a:pt x="46" y="39"/>
                    </a:lnTo>
                    <a:lnTo>
                      <a:pt x="47" y="44"/>
                    </a:lnTo>
                    <a:lnTo>
                      <a:pt x="47" y="51"/>
                    </a:lnTo>
                    <a:lnTo>
                      <a:pt x="47" y="57"/>
                    </a:lnTo>
                    <a:lnTo>
                      <a:pt x="46" y="64"/>
                    </a:lnTo>
                    <a:lnTo>
                      <a:pt x="44" y="7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Line 86"/>
              <p:cNvSpPr>
                <a:spLocks noChangeAspect="1" noChangeShapeType="1"/>
              </p:cNvSpPr>
              <p:nvPr/>
            </p:nvSpPr>
            <p:spPr bwMode="auto">
              <a:xfrm flipH="1">
                <a:off x="4200" y="5563"/>
                <a:ext cx="145" cy="3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Freeform 87"/>
              <p:cNvSpPr>
                <a:spLocks noChangeAspect="1"/>
              </p:cNvSpPr>
              <p:nvPr/>
            </p:nvSpPr>
            <p:spPr bwMode="auto">
              <a:xfrm>
                <a:off x="4183" y="5962"/>
                <a:ext cx="17" cy="12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7" y="6"/>
                  </a:cxn>
                  <a:cxn ang="0">
                    <a:pos x="44" y="12"/>
                  </a:cxn>
                  <a:cxn ang="0">
                    <a:pos x="40" y="17"/>
                  </a:cxn>
                  <a:cxn ang="0">
                    <a:pos x="36" y="21"/>
                  </a:cxn>
                  <a:cxn ang="0">
                    <a:pos x="31" y="25"/>
                  </a:cxn>
                  <a:cxn ang="0">
                    <a:pos x="26" y="29"/>
                  </a:cxn>
                  <a:cxn ang="0">
                    <a:pos x="19" y="32"/>
                  </a:cxn>
                  <a:cxn ang="0">
                    <a:pos x="13" y="33"/>
                  </a:cxn>
                  <a:cxn ang="0">
                    <a:pos x="7" y="35"/>
                  </a:cxn>
                  <a:cxn ang="0">
                    <a:pos x="0" y="35"/>
                  </a:cxn>
                </a:cxnLst>
                <a:rect l="0" t="0" r="r" b="b"/>
                <a:pathLst>
                  <a:path w="50" h="35">
                    <a:moveTo>
                      <a:pt x="50" y="0"/>
                    </a:moveTo>
                    <a:lnTo>
                      <a:pt x="47" y="6"/>
                    </a:lnTo>
                    <a:lnTo>
                      <a:pt x="44" y="12"/>
                    </a:lnTo>
                    <a:lnTo>
                      <a:pt x="40" y="17"/>
                    </a:lnTo>
                    <a:lnTo>
                      <a:pt x="36" y="21"/>
                    </a:lnTo>
                    <a:lnTo>
                      <a:pt x="31" y="25"/>
                    </a:lnTo>
                    <a:lnTo>
                      <a:pt x="26" y="29"/>
                    </a:lnTo>
                    <a:lnTo>
                      <a:pt x="19" y="32"/>
                    </a:lnTo>
                    <a:lnTo>
                      <a:pt x="13" y="33"/>
                    </a:lnTo>
                    <a:lnTo>
                      <a:pt x="7" y="35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Line 88"/>
              <p:cNvSpPr>
                <a:spLocks noChangeAspect="1" noChangeShapeType="1"/>
              </p:cNvSpPr>
              <p:nvPr/>
            </p:nvSpPr>
            <p:spPr bwMode="auto">
              <a:xfrm flipH="1">
                <a:off x="4032" y="5974"/>
                <a:ext cx="15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Freeform 89"/>
              <p:cNvSpPr>
                <a:spLocks noChangeAspect="1"/>
              </p:cNvSpPr>
              <p:nvPr/>
            </p:nvSpPr>
            <p:spPr bwMode="auto">
              <a:xfrm>
                <a:off x="4015" y="5956"/>
                <a:ext cx="17" cy="18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46" y="53"/>
                  </a:cxn>
                  <a:cxn ang="0">
                    <a:pos x="39" y="51"/>
                  </a:cxn>
                  <a:cxn ang="0">
                    <a:pos x="34" y="50"/>
                  </a:cxn>
                  <a:cxn ang="0">
                    <a:pos x="28" y="47"/>
                  </a:cxn>
                  <a:cxn ang="0">
                    <a:pos x="23" y="43"/>
                  </a:cxn>
                  <a:cxn ang="0">
                    <a:pos x="18" y="39"/>
                  </a:cxn>
                  <a:cxn ang="0">
                    <a:pos x="12" y="35"/>
                  </a:cxn>
                  <a:cxn ang="0">
                    <a:pos x="8" y="30"/>
                  </a:cxn>
                  <a:cxn ang="0">
                    <a:pos x="5" y="24"/>
                  </a:cxn>
                  <a:cxn ang="0">
                    <a:pos x="3" y="19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3" h="53">
                    <a:moveTo>
                      <a:pt x="53" y="53"/>
                    </a:moveTo>
                    <a:lnTo>
                      <a:pt x="46" y="53"/>
                    </a:lnTo>
                    <a:lnTo>
                      <a:pt x="39" y="51"/>
                    </a:lnTo>
                    <a:lnTo>
                      <a:pt x="34" y="50"/>
                    </a:lnTo>
                    <a:lnTo>
                      <a:pt x="28" y="47"/>
                    </a:lnTo>
                    <a:lnTo>
                      <a:pt x="23" y="43"/>
                    </a:lnTo>
                    <a:lnTo>
                      <a:pt x="18" y="39"/>
                    </a:lnTo>
                    <a:lnTo>
                      <a:pt x="12" y="35"/>
                    </a:lnTo>
                    <a:lnTo>
                      <a:pt x="8" y="30"/>
                    </a:lnTo>
                    <a:lnTo>
                      <a:pt x="5" y="24"/>
                    </a:lnTo>
                    <a:lnTo>
                      <a:pt x="3" y="19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4015" y="5611"/>
                <a:ext cx="1" cy="3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Freeform 91"/>
              <p:cNvSpPr>
                <a:spLocks noChangeAspect="1"/>
              </p:cNvSpPr>
              <p:nvPr/>
            </p:nvSpPr>
            <p:spPr bwMode="auto">
              <a:xfrm>
                <a:off x="4015" y="5345"/>
                <a:ext cx="130" cy="266"/>
              </a:xfrm>
              <a:custGeom>
                <a:avLst/>
                <a:gdLst/>
                <a:ahLst/>
                <a:cxnLst>
                  <a:cxn ang="0">
                    <a:pos x="0" y="798"/>
                  </a:cxn>
                  <a:cxn ang="0">
                    <a:pos x="0" y="771"/>
                  </a:cxn>
                  <a:cxn ang="0">
                    <a:pos x="1" y="744"/>
                  </a:cxn>
                  <a:cxn ang="0">
                    <a:pos x="3" y="717"/>
                  </a:cxn>
                  <a:cxn ang="0">
                    <a:pos x="5" y="690"/>
                  </a:cxn>
                  <a:cxn ang="0">
                    <a:pos x="8" y="663"/>
                  </a:cxn>
                  <a:cxn ang="0">
                    <a:pos x="12" y="636"/>
                  </a:cxn>
                  <a:cxn ang="0">
                    <a:pos x="18" y="609"/>
                  </a:cxn>
                  <a:cxn ang="0">
                    <a:pos x="23" y="582"/>
                  </a:cxn>
                  <a:cxn ang="0">
                    <a:pos x="28" y="557"/>
                  </a:cxn>
                  <a:cxn ang="0">
                    <a:pos x="35" y="530"/>
                  </a:cxn>
                  <a:cxn ang="0">
                    <a:pos x="43" y="504"/>
                  </a:cxn>
                  <a:cxn ang="0">
                    <a:pos x="51" y="479"/>
                  </a:cxn>
                  <a:cxn ang="0">
                    <a:pos x="61" y="453"/>
                  </a:cxn>
                  <a:cxn ang="0">
                    <a:pos x="70" y="428"/>
                  </a:cxn>
                  <a:cxn ang="0">
                    <a:pos x="79" y="402"/>
                  </a:cxn>
                  <a:cxn ang="0">
                    <a:pos x="92" y="378"/>
                  </a:cxn>
                  <a:cxn ang="0">
                    <a:pos x="102" y="354"/>
                  </a:cxn>
                  <a:cxn ang="0">
                    <a:pos x="114" y="329"/>
                  </a:cxn>
                  <a:cxn ang="0">
                    <a:pos x="128" y="305"/>
                  </a:cxn>
                  <a:cxn ang="0">
                    <a:pos x="141" y="282"/>
                  </a:cxn>
                  <a:cxn ang="0">
                    <a:pos x="155" y="259"/>
                  </a:cxn>
                  <a:cxn ang="0">
                    <a:pos x="170" y="236"/>
                  </a:cxn>
                  <a:cxn ang="0">
                    <a:pos x="186" y="214"/>
                  </a:cxn>
                  <a:cxn ang="0">
                    <a:pos x="202" y="192"/>
                  </a:cxn>
                  <a:cxn ang="0">
                    <a:pos x="218" y="170"/>
                  </a:cxn>
                  <a:cxn ang="0">
                    <a:pos x="236" y="149"/>
                  </a:cxn>
                  <a:cxn ang="0">
                    <a:pos x="253" y="129"/>
                  </a:cxn>
                  <a:cxn ang="0">
                    <a:pos x="271" y="109"/>
                  </a:cxn>
                  <a:cxn ang="0">
                    <a:pos x="289" y="90"/>
                  </a:cxn>
                  <a:cxn ang="0">
                    <a:pos x="310" y="71"/>
                  </a:cxn>
                  <a:cxn ang="0">
                    <a:pos x="329" y="52"/>
                  </a:cxn>
                  <a:cxn ang="0">
                    <a:pos x="349" y="35"/>
                  </a:cxn>
                  <a:cxn ang="0">
                    <a:pos x="370" y="17"/>
                  </a:cxn>
                  <a:cxn ang="0">
                    <a:pos x="392" y="0"/>
                  </a:cxn>
                </a:cxnLst>
                <a:rect l="0" t="0" r="r" b="b"/>
                <a:pathLst>
                  <a:path w="392" h="798">
                    <a:moveTo>
                      <a:pt x="0" y="798"/>
                    </a:moveTo>
                    <a:lnTo>
                      <a:pt x="0" y="771"/>
                    </a:lnTo>
                    <a:lnTo>
                      <a:pt x="1" y="744"/>
                    </a:lnTo>
                    <a:lnTo>
                      <a:pt x="3" y="717"/>
                    </a:lnTo>
                    <a:lnTo>
                      <a:pt x="5" y="690"/>
                    </a:lnTo>
                    <a:lnTo>
                      <a:pt x="8" y="663"/>
                    </a:lnTo>
                    <a:lnTo>
                      <a:pt x="12" y="636"/>
                    </a:lnTo>
                    <a:lnTo>
                      <a:pt x="18" y="609"/>
                    </a:lnTo>
                    <a:lnTo>
                      <a:pt x="23" y="582"/>
                    </a:lnTo>
                    <a:lnTo>
                      <a:pt x="28" y="557"/>
                    </a:lnTo>
                    <a:lnTo>
                      <a:pt x="35" y="530"/>
                    </a:lnTo>
                    <a:lnTo>
                      <a:pt x="43" y="504"/>
                    </a:lnTo>
                    <a:lnTo>
                      <a:pt x="51" y="479"/>
                    </a:lnTo>
                    <a:lnTo>
                      <a:pt x="61" y="453"/>
                    </a:lnTo>
                    <a:lnTo>
                      <a:pt x="70" y="428"/>
                    </a:lnTo>
                    <a:lnTo>
                      <a:pt x="79" y="402"/>
                    </a:lnTo>
                    <a:lnTo>
                      <a:pt x="92" y="378"/>
                    </a:lnTo>
                    <a:lnTo>
                      <a:pt x="102" y="354"/>
                    </a:lnTo>
                    <a:lnTo>
                      <a:pt x="114" y="329"/>
                    </a:lnTo>
                    <a:lnTo>
                      <a:pt x="128" y="305"/>
                    </a:lnTo>
                    <a:lnTo>
                      <a:pt x="141" y="282"/>
                    </a:lnTo>
                    <a:lnTo>
                      <a:pt x="155" y="259"/>
                    </a:lnTo>
                    <a:lnTo>
                      <a:pt x="170" y="236"/>
                    </a:lnTo>
                    <a:lnTo>
                      <a:pt x="186" y="214"/>
                    </a:lnTo>
                    <a:lnTo>
                      <a:pt x="202" y="192"/>
                    </a:lnTo>
                    <a:lnTo>
                      <a:pt x="218" y="170"/>
                    </a:lnTo>
                    <a:lnTo>
                      <a:pt x="236" y="149"/>
                    </a:lnTo>
                    <a:lnTo>
                      <a:pt x="253" y="129"/>
                    </a:lnTo>
                    <a:lnTo>
                      <a:pt x="271" y="109"/>
                    </a:lnTo>
                    <a:lnTo>
                      <a:pt x="289" y="90"/>
                    </a:lnTo>
                    <a:lnTo>
                      <a:pt x="310" y="71"/>
                    </a:lnTo>
                    <a:lnTo>
                      <a:pt x="329" y="52"/>
                    </a:lnTo>
                    <a:lnTo>
                      <a:pt x="349" y="35"/>
                    </a:lnTo>
                    <a:lnTo>
                      <a:pt x="370" y="17"/>
                    </a:lnTo>
                    <a:lnTo>
                      <a:pt x="39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Freeform 92"/>
              <p:cNvSpPr>
                <a:spLocks noChangeAspect="1"/>
              </p:cNvSpPr>
              <p:nvPr/>
            </p:nvSpPr>
            <p:spPr bwMode="auto">
              <a:xfrm>
                <a:off x="4145" y="5341"/>
                <a:ext cx="29" cy="1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" y="8"/>
                  </a:cxn>
                  <a:cxn ang="0">
                    <a:pos x="11" y="4"/>
                  </a:cxn>
                  <a:cxn ang="0">
                    <a:pos x="16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0"/>
                  </a:cxn>
                  <a:cxn ang="0">
                    <a:pos x="40" y="1"/>
                  </a:cxn>
                  <a:cxn ang="0">
                    <a:pos x="47" y="3"/>
                  </a:cxn>
                  <a:cxn ang="0">
                    <a:pos x="52" y="4"/>
                  </a:cxn>
                  <a:cxn ang="0">
                    <a:pos x="58" y="7"/>
                  </a:cxn>
                  <a:cxn ang="0">
                    <a:pos x="63" y="11"/>
                  </a:cxn>
                  <a:cxn ang="0">
                    <a:pos x="68" y="15"/>
                  </a:cxn>
                  <a:cxn ang="0">
                    <a:pos x="73" y="19"/>
                  </a:cxn>
                  <a:cxn ang="0">
                    <a:pos x="77" y="24"/>
                  </a:cxn>
                  <a:cxn ang="0">
                    <a:pos x="79" y="29"/>
                  </a:cxn>
                  <a:cxn ang="0">
                    <a:pos x="82" y="36"/>
                  </a:cxn>
                  <a:cxn ang="0">
                    <a:pos x="83" y="42"/>
                  </a:cxn>
                  <a:cxn ang="0">
                    <a:pos x="85" y="48"/>
                  </a:cxn>
                  <a:cxn ang="0">
                    <a:pos x="85" y="54"/>
                  </a:cxn>
                </a:cxnLst>
                <a:rect l="0" t="0" r="r" b="b"/>
                <a:pathLst>
                  <a:path w="85" h="54">
                    <a:moveTo>
                      <a:pt x="0" y="11"/>
                    </a:moveTo>
                    <a:lnTo>
                      <a:pt x="4" y="8"/>
                    </a:lnTo>
                    <a:lnTo>
                      <a:pt x="11" y="4"/>
                    </a:lnTo>
                    <a:lnTo>
                      <a:pt x="16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7" y="3"/>
                    </a:lnTo>
                    <a:lnTo>
                      <a:pt x="52" y="4"/>
                    </a:lnTo>
                    <a:lnTo>
                      <a:pt x="58" y="7"/>
                    </a:lnTo>
                    <a:lnTo>
                      <a:pt x="63" y="11"/>
                    </a:lnTo>
                    <a:lnTo>
                      <a:pt x="68" y="15"/>
                    </a:lnTo>
                    <a:lnTo>
                      <a:pt x="73" y="19"/>
                    </a:lnTo>
                    <a:lnTo>
                      <a:pt x="77" y="24"/>
                    </a:lnTo>
                    <a:lnTo>
                      <a:pt x="79" y="29"/>
                    </a:lnTo>
                    <a:lnTo>
                      <a:pt x="82" y="36"/>
                    </a:lnTo>
                    <a:lnTo>
                      <a:pt x="83" y="42"/>
                    </a:lnTo>
                    <a:lnTo>
                      <a:pt x="85" y="48"/>
                    </a:lnTo>
                    <a:lnTo>
                      <a:pt x="85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Freeform 93"/>
              <p:cNvSpPr>
                <a:spLocks noChangeAspect="1"/>
              </p:cNvSpPr>
              <p:nvPr/>
            </p:nvSpPr>
            <p:spPr bwMode="auto">
              <a:xfrm>
                <a:off x="4174" y="5359"/>
                <a:ext cx="157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0" y="40"/>
                  </a:cxn>
                  <a:cxn ang="0">
                    <a:pos x="1" y="59"/>
                  </a:cxn>
                  <a:cxn ang="0">
                    <a:pos x="4" y="79"/>
                  </a:cxn>
                  <a:cxn ang="0">
                    <a:pos x="6" y="98"/>
                  </a:cxn>
                  <a:cxn ang="0">
                    <a:pos x="10" y="118"/>
                  </a:cxn>
                  <a:cxn ang="0">
                    <a:pos x="14" y="137"/>
                  </a:cxn>
                  <a:cxn ang="0">
                    <a:pos x="19" y="156"/>
                  </a:cxn>
                  <a:cxn ang="0">
                    <a:pos x="25" y="175"/>
                  </a:cxn>
                  <a:cxn ang="0">
                    <a:pos x="31" y="193"/>
                  </a:cxn>
                  <a:cxn ang="0">
                    <a:pos x="39" y="211"/>
                  </a:cxn>
                  <a:cxn ang="0">
                    <a:pos x="45" y="230"/>
                  </a:cxn>
                  <a:cxn ang="0">
                    <a:pos x="54" y="247"/>
                  </a:cxn>
                  <a:cxn ang="0">
                    <a:pos x="63" y="265"/>
                  </a:cxn>
                  <a:cxn ang="0">
                    <a:pos x="72" y="282"/>
                  </a:cxn>
                  <a:cxn ang="0">
                    <a:pos x="83" y="298"/>
                  </a:cxn>
                  <a:cxn ang="0">
                    <a:pos x="94" y="315"/>
                  </a:cxn>
                  <a:cxn ang="0">
                    <a:pos x="106" y="331"/>
                  </a:cxn>
                  <a:cxn ang="0">
                    <a:pos x="118" y="347"/>
                  </a:cxn>
                  <a:cxn ang="0">
                    <a:pos x="130" y="362"/>
                  </a:cxn>
                  <a:cxn ang="0">
                    <a:pos x="144" y="376"/>
                  </a:cxn>
                  <a:cxn ang="0">
                    <a:pos x="157" y="390"/>
                  </a:cxn>
                  <a:cxn ang="0">
                    <a:pos x="172" y="403"/>
                  </a:cxn>
                  <a:cxn ang="0">
                    <a:pos x="187" y="417"/>
                  </a:cxn>
                  <a:cxn ang="0">
                    <a:pos x="202" y="429"/>
                  </a:cxn>
                  <a:cxn ang="0">
                    <a:pos x="216" y="441"/>
                  </a:cxn>
                  <a:cxn ang="0">
                    <a:pos x="233" y="453"/>
                  </a:cxn>
                  <a:cxn ang="0">
                    <a:pos x="250" y="464"/>
                  </a:cxn>
                  <a:cxn ang="0">
                    <a:pos x="266" y="473"/>
                  </a:cxn>
                  <a:cxn ang="0">
                    <a:pos x="284" y="483"/>
                  </a:cxn>
                  <a:cxn ang="0">
                    <a:pos x="301" y="492"/>
                  </a:cxn>
                  <a:cxn ang="0">
                    <a:pos x="319" y="500"/>
                  </a:cxn>
                  <a:cxn ang="0">
                    <a:pos x="338" y="507"/>
                  </a:cxn>
                  <a:cxn ang="0">
                    <a:pos x="356" y="514"/>
                  </a:cxn>
                  <a:cxn ang="0">
                    <a:pos x="374" y="520"/>
                  </a:cxn>
                  <a:cxn ang="0">
                    <a:pos x="394" y="526"/>
                  </a:cxn>
                  <a:cxn ang="0">
                    <a:pos x="413" y="530"/>
                  </a:cxn>
                  <a:cxn ang="0">
                    <a:pos x="432" y="534"/>
                  </a:cxn>
                  <a:cxn ang="0">
                    <a:pos x="451" y="538"/>
                  </a:cxn>
                  <a:cxn ang="0">
                    <a:pos x="471" y="541"/>
                  </a:cxn>
                </a:cxnLst>
                <a:rect l="0" t="0" r="r" b="b"/>
                <a:pathLst>
                  <a:path w="471" h="541">
                    <a:moveTo>
                      <a:pt x="0" y="0"/>
                    </a:moveTo>
                    <a:lnTo>
                      <a:pt x="0" y="20"/>
                    </a:lnTo>
                    <a:lnTo>
                      <a:pt x="0" y="40"/>
                    </a:lnTo>
                    <a:lnTo>
                      <a:pt x="1" y="59"/>
                    </a:lnTo>
                    <a:lnTo>
                      <a:pt x="4" y="79"/>
                    </a:lnTo>
                    <a:lnTo>
                      <a:pt x="6" y="98"/>
                    </a:lnTo>
                    <a:lnTo>
                      <a:pt x="10" y="118"/>
                    </a:lnTo>
                    <a:lnTo>
                      <a:pt x="14" y="137"/>
                    </a:lnTo>
                    <a:lnTo>
                      <a:pt x="19" y="156"/>
                    </a:lnTo>
                    <a:lnTo>
                      <a:pt x="25" y="175"/>
                    </a:lnTo>
                    <a:lnTo>
                      <a:pt x="31" y="193"/>
                    </a:lnTo>
                    <a:lnTo>
                      <a:pt x="39" y="211"/>
                    </a:lnTo>
                    <a:lnTo>
                      <a:pt x="45" y="230"/>
                    </a:lnTo>
                    <a:lnTo>
                      <a:pt x="54" y="247"/>
                    </a:lnTo>
                    <a:lnTo>
                      <a:pt x="63" y="265"/>
                    </a:lnTo>
                    <a:lnTo>
                      <a:pt x="72" y="282"/>
                    </a:lnTo>
                    <a:lnTo>
                      <a:pt x="83" y="298"/>
                    </a:lnTo>
                    <a:lnTo>
                      <a:pt x="94" y="315"/>
                    </a:lnTo>
                    <a:lnTo>
                      <a:pt x="106" y="331"/>
                    </a:lnTo>
                    <a:lnTo>
                      <a:pt x="118" y="347"/>
                    </a:lnTo>
                    <a:lnTo>
                      <a:pt x="130" y="362"/>
                    </a:lnTo>
                    <a:lnTo>
                      <a:pt x="144" y="376"/>
                    </a:lnTo>
                    <a:lnTo>
                      <a:pt x="157" y="390"/>
                    </a:lnTo>
                    <a:lnTo>
                      <a:pt x="172" y="403"/>
                    </a:lnTo>
                    <a:lnTo>
                      <a:pt x="187" y="417"/>
                    </a:lnTo>
                    <a:lnTo>
                      <a:pt x="202" y="429"/>
                    </a:lnTo>
                    <a:lnTo>
                      <a:pt x="216" y="441"/>
                    </a:lnTo>
                    <a:lnTo>
                      <a:pt x="233" y="453"/>
                    </a:lnTo>
                    <a:lnTo>
                      <a:pt x="250" y="464"/>
                    </a:lnTo>
                    <a:lnTo>
                      <a:pt x="266" y="473"/>
                    </a:lnTo>
                    <a:lnTo>
                      <a:pt x="284" y="483"/>
                    </a:lnTo>
                    <a:lnTo>
                      <a:pt x="301" y="492"/>
                    </a:lnTo>
                    <a:lnTo>
                      <a:pt x="319" y="500"/>
                    </a:lnTo>
                    <a:lnTo>
                      <a:pt x="338" y="507"/>
                    </a:lnTo>
                    <a:lnTo>
                      <a:pt x="356" y="514"/>
                    </a:lnTo>
                    <a:lnTo>
                      <a:pt x="374" y="520"/>
                    </a:lnTo>
                    <a:lnTo>
                      <a:pt x="394" y="526"/>
                    </a:lnTo>
                    <a:lnTo>
                      <a:pt x="413" y="530"/>
                    </a:lnTo>
                    <a:lnTo>
                      <a:pt x="432" y="534"/>
                    </a:lnTo>
                    <a:lnTo>
                      <a:pt x="451" y="538"/>
                    </a:lnTo>
                    <a:lnTo>
                      <a:pt x="471" y="5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Freeform 94"/>
              <p:cNvSpPr>
                <a:spLocks noChangeAspect="1"/>
              </p:cNvSpPr>
              <p:nvPr/>
            </p:nvSpPr>
            <p:spPr bwMode="auto">
              <a:xfrm>
                <a:off x="4184" y="6009"/>
                <a:ext cx="1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1"/>
                  </a:cxn>
                  <a:cxn ang="0">
                    <a:pos x="19" y="4"/>
                  </a:cxn>
                  <a:cxn ang="0">
                    <a:pos x="26" y="7"/>
                  </a:cxn>
                  <a:cxn ang="0">
                    <a:pos x="31" y="9"/>
                  </a:cxn>
                  <a:cxn ang="0">
                    <a:pos x="36" y="13"/>
                  </a:cxn>
                  <a:cxn ang="0">
                    <a:pos x="40" y="19"/>
                  </a:cxn>
                  <a:cxn ang="0">
                    <a:pos x="44" y="23"/>
                  </a:cxn>
                  <a:cxn ang="0">
                    <a:pos x="47" y="29"/>
                  </a:cxn>
                  <a:cxn ang="0">
                    <a:pos x="50" y="35"/>
                  </a:cxn>
                  <a:cxn ang="0">
                    <a:pos x="52" y="42"/>
                  </a:cxn>
                </a:cxnLst>
                <a:rect l="0" t="0" r="r" b="b"/>
                <a:pathLst>
                  <a:path w="52" h="42">
                    <a:moveTo>
                      <a:pt x="0" y="0"/>
                    </a:moveTo>
                    <a:lnTo>
                      <a:pt x="7" y="0"/>
                    </a:lnTo>
                    <a:lnTo>
                      <a:pt x="13" y="1"/>
                    </a:lnTo>
                    <a:lnTo>
                      <a:pt x="19" y="4"/>
                    </a:lnTo>
                    <a:lnTo>
                      <a:pt x="26" y="7"/>
                    </a:lnTo>
                    <a:lnTo>
                      <a:pt x="31" y="9"/>
                    </a:lnTo>
                    <a:lnTo>
                      <a:pt x="36" y="13"/>
                    </a:lnTo>
                    <a:lnTo>
                      <a:pt x="40" y="19"/>
                    </a:lnTo>
                    <a:lnTo>
                      <a:pt x="44" y="23"/>
                    </a:lnTo>
                    <a:lnTo>
                      <a:pt x="47" y="29"/>
                    </a:lnTo>
                    <a:lnTo>
                      <a:pt x="50" y="35"/>
                    </a:lnTo>
                    <a:lnTo>
                      <a:pt x="52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Freeform 95"/>
              <p:cNvSpPr>
                <a:spLocks noChangeAspect="1"/>
              </p:cNvSpPr>
              <p:nvPr/>
            </p:nvSpPr>
            <p:spPr bwMode="auto">
              <a:xfrm>
                <a:off x="4202" y="6023"/>
                <a:ext cx="147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6"/>
                  </a:cxn>
                  <a:cxn ang="0">
                    <a:pos x="10" y="33"/>
                  </a:cxn>
                  <a:cxn ang="0">
                    <a:pos x="15" y="49"/>
                  </a:cxn>
                  <a:cxn ang="0">
                    <a:pos x="22" y="67"/>
                  </a:cxn>
                  <a:cxn ang="0">
                    <a:pos x="29" y="83"/>
                  </a:cxn>
                  <a:cxn ang="0">
                    <a:pos x="37" y="99"/>
                  </a:cxn>
                  <a:cxn ang="0">
                    <a:pos x="45" y="114"/>
                  </a:cxn>
                  <a:cxn ang="0">
                    <a:pos x="53" y="129"/>
                  </a:cxn>
                  <a:cxn ang="0">
                    <a:pos x="64" y="144"/>
                  </a:cxn>
                  <a:cxn ang="0">
                    <a:pos x="73" y="158"/>
                  </a:cxn>
                  <a:cxn ang="0">
                    <a:pos x="84" y="172"/>
                  </a:cxn>
                  <a:cxn ang="0">
                    <a:pos x="96" y="185"/>
                  </a:cxn>
                  <a:cxn ang="0">
                    <a:pos x="108" y="199"/>
                  </a:cxn>
                  <a:cxn ang="0">
                    <a:pos x="120" y="211"/>
                  </a:cxn>
                  <a:cxn ang="0">
                    <a:pos x="134" y="223"/>
                  </a:cxn>
                  <a:cxn ang="0">
                    <a:pos x="147" y="235"/>
                  </a:cxn>
                  <a:cxn ang="0">
                    <a:pos x="161" y="246"/>
                  </a:cxn>
                  <a:cxn ang="0">
                    <a:pos x="176" y="255"/>
                  </a:cxn>
                  <a:cxn ang="0">
                    <a:pos x="190" y="266"/>
                  </a:cxn>
                  <a:cxn ang="0">
                    <a:pos x="205" y="274"/>
                  </a:cxn>
                  <a:cxn ang="0">
                    <a:pos x="221" y="282"/>
                  </a:cxn>
                  <a:cxn ang="0">
                    <a:pos x="236" y="290"/>
                  </a:cxn>
                  <a:cxn ang="0">
                    <a:pos x="252" y="297"/>
                  </a:cxn>
                  <a:cxn ang="0">
                    <a:pos x="270" y="304"/>
                  </a:cxn>
                  <a:cxn ang="0">
                    <a:pos x="286" y="309"/>
                  </a:cxn>
                  <a:cxn ang="0">
                    <a:pos x="303" y="314"/>
                  </a:cxn>
                  <a:cxn ang="0">
                    <a:pos x="320" y="319"/>
                  </a:cxn>
                  <a:cxn ang="0">
                    <a:pos x="337" y="323"/>
                  </a:cxn>
                  <a:cxn ang="0">
                    <a:pos x="355" y="325"/>
                  </a:cxn>
                  <a:cxn ang="0">
                    <a:pos x="372" y="327"/>
                  </a:cxn>
                  <a:cxn ang="0">
                    <a:pos x="390" y="328"/>
                  </a:cxn>
                  <a:cxn ang="0">
                    <a:pos x="408" y="329"/>
                  </a:cxn>
                  <a:cxn ang="0">
                    <a:pos x="426" y="329"/>
                  </a:cxn>
                  <a:cxn ang="0">
                    <a:pos x="443" y="328"/>
                  </a:cxn>
                </a:cxnLst>
                <a:rect l="0" t="0" r="r" b="b"/>
                <a:pathLst>
                  <a:path w="443" h="329">
                    <a:moveTo>
                      <a:pt x="0" y="0"/>
                    </a:moveTo>
                    <a:lnTo>
                      <a:pt x="5" y="16"/>
                    </a:lnTo>
                    <a:lnTo>
                      <a:pt x="10" y="33"/>
                    </a:lnTo>
                    <a:lnTo>
                      <a:pt x="15" y="49"/>
                    </a:lnTo>
                    <a:lnTo>
                      <a:pt x="22" y="67"/>
                    </a:lnTo>
                    <a:lnTo>
                      <a:pt x="29" y="83"/>
                    </a:lnTo>
                    <a:lnTo>
                      <a:pt x="37" y="99"/>
                    </a:lnTo>
                    <a:lnTo>
                      <a:pt x="45" y="114"/>
                    </a:lnTo>
                    <a:lnTo>
                      <a:pt x="53" y="129"/>
                    </a:lnTo>
                    <a:lnTo>
                      <a:pt x="64" y="144"/>
                    </a:lnTo>
                    <a:lnTo>
                      <a:pt x="73" y="158"/>
                    </a:lnTo>
                    <a:lnTo>
                      <a:pt x="84" y="172"/>
                    </a:lnTo>
                    <a:lnTo>
                      <a:pt x="96" y="185"/>
                    </a:lnTo>
                    <a:lnTo>
                      <a:pt x="108" y="199"/>
                    </a:lnTo>
                    <a:lnTo>
                      <a:pt x="120" y="211"/>
                    </a:lnTo>
                    <a:lnTo>
                      <a:pt x="134" y="223"/>
                    </a:lnTo>
                    <a:lnTo>
                      <a:pt x="147" y="235"/>
                    </a:lnTo>
                    <a:lnTo>
                      <a:pt x="161" y="246"/>
                    </a:lnTo>
                    <a:lnTo>
                      <a:pt x="176" y="255"/>
                    </a:lnTo>
                    <a:lnTo>
                      <a:pt x="190" y="266"/>
                    </a:lnTo>
                    <a:lnTo>
                      <a:pt x="205" y="274"/>
                    </a:lnTo>
                    <a:lnTo>
                      <a:pt x="221" y="282"/>
                    </a:lnTo>
                    <a:lnTo>
                      <a:pt x="236" y="290"/>
                    </a:lnTo>
                    <a:lnTo>
                      <a:pt x="252" y="297"/>
                    </a:lnTo>
                    <a:lnTo>
                      <a:pt x="270" y="304"/>
                    </a:lnTo>
                    <a:lnTo>
                      <a:pt x="286" y="309"/>
                    </a:lnTo>
                    <a:lnTo>
                      <a:pt x="303" y="314"/>
                    </a:lnTo>
                    <a:lnTo>
                      <a:pt x="320" y="319"/>
                    </a:lnTo>
                    <a:lnTo>
                      <a:pt x="337" y="323"/>
                    </a:lnTo>
                    <a:lnTo>
                      <a:pt x="355" y="325"/>
                    </a:lnTo>
                    <a:lnTo>
                      <a:pt x="372" y="327"/>
                    </a:lnTo>
                    <a:lnTo>
                      <a:pt x="390" y="328"/>
                    </a:lnTo>
                    <a:lnTo>
                      <a:pt x="408" y="329"/>
                    </a:lnTo>
                    <a:lnTo>
                      <a:pt x="426" y="329"/>
                    </a:lnTo>
                    <a:lnTo>
                      <a:pt x="443" y="3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4349" y="6129"/>
                <a:ext cx="6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Freeform 97"/>
              <p:cNvSpPr>
                <a:spLocks noChangeAspect="1"/>
              </p:cNvSpPr>
              <p:nvPr/>
            </p:nvSpPr>
            <p:spPr bwMode="auto">
              <a:xfrm>
                <a:off x="4410" y="6129"/>
                <a:ext cx="1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19" y="1"/>
                  </a:cxn>
                  <a:cxn ang="0">
                    <a:pos x="24" y="4"/>
                  </a:cxn>
                  <a:cxn ang="0">
                    <a:pos x="30" y="7"/>
                  </a:cxn>
                  <a:cxn ang="0">
                    <a:pos x="35" y="9"/>
                  </a:cxn>
                  <a:cxn ang="0">
                    <a:pos x="40" y="13"/>
                  </a:cxn>
                  <a:cxn ang="0">
                    <a:pos x="44" y="17"/>
                  </a:cxn>
                  <a:cxn ang="0">
                    <a:pos x="48" y="23"/>
                  </a:cxn>
                  <a:cxn ang="0">
                    <a:pos x="51" y="28"/>
                  </a:cxn>
                  <a:cxn ang="0">
                    <a:pos x="54" y="33"/>
                  </a:cxn>
                  <a:cxn ang="0">
                    <a:pos x="55" y="40"/>
                  </a:cxn>
                  <a:cxn ang="0">
                    <a:pos x="56" y="46"/>
                  </a:cxn>
                  <a:cxn ang="0">
                    <a:pos x="56" y="52"/>
                  </a:cxn>
                </a:cxnLst>
                <a:rect l="0" t="0" r="r" b="b"/>
                <a:pathLst>
                  <a:path w="56" h="52">
                    <a:moveTo>
                      <a:pt x="0" y="0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19" y="1"/>
                    </a:lnTo>
                    <a:lnTo>
                      <a:pt x="24" y="4"/>
                    </a:lnTo>
                    <a:lnTo>
                      <a:pt x="30" y="7"/>
                    </a:lnTo>
                    <a:lnTo>
                      <a:pt x="35" y="9"/>
                    </a:lnTo>
                    <a:lnTo>
                      <a:pt x="40" y="13"/>
                    </a:lnTo>
                    <a:lnTo>
                      <a:pt x="44" y="17"/>
                    </a:lnTo>
                    <a:lnTo>
                      <a:pt x="48" y="23"/>
                    </a:lnTo>
                    <a:lnTo>
                      <a:pt x="51" y="28"/>
                    </a:lnTo>
                    <a:lnTo>
                      <a:pt x="54" y="33"/>
                    </a:lnTo>
                    <a:lnTo>
                      <a:pt x="55" y="40"/>
                    </a:lnTo>
                    <a:lnTo>
                      <a:pt x="56" y="46"/>
                    </a:lnTo>
                    <a:lnTo>
                      <a:pt x="56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Line 98"/>
              <p:cNvSpPr>
                <a:spLocks noChangeAspect="1" noChangeShapeType="1"/>
              </p:cNvSpPr>
              <p:nvPr/>
            </p:nvSpPr>
            <p:spPr bwMode="auto">
              <a:xfrm>
                <a:off x="4428" y="6146"/>
                <a:ext cx="1" cy="4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Freeform 99"/>
              <p:cNvSpPr>
                <a:spLocks noChangeAspect="1"/>
              </p:cNvSpPr>
              <p:nvPr/>
            </p:nvSpPr>
            <p:spPr bwMode="auto">
              <a:xfrm>
                <a:off x="4411" y="6637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7"/>
                  </a:cxn>
                  <a:cxn ang="0">
                    <a:pos x="51" y="12"/>
                  </a:cxn>
                  <a:cxn ang="0">
                    <a:pos x="50" y="19"/>
                  </a:cxn>
                  <a:cxn ang="0">
                    <a:pos x="47" y="24"/>
                  </a:cxn>
                  <a:cxn ang="0">
                    <a:pos x="43" y="29"/>
                  </a:cxn>
                  <a:cxn ang="0">
                    <a:pos x="39" y="35"/>
                  </a:cxn>
                  <a:cxn ang="0">
                    <a:pos x="35" y="39"/>
                  </a:cxn>
                  <a:cxn ang="0">
                    <a:pos x="30" y="43"/>
                  </a:cxn>
                  <a:cxn ang="0">
                    <a:pos x="24" y="47"/>
                  </a:cxn>
                  <a:cxn ang="0">
                    <a:pos x="19" y="50"/>
                  </a:cxn>
                  <a:cxn ang="0">
                    <a:pos x="12" y="51"/>
                  </a:cxn>
                  <a:cxn ang="0">
                    <a:pos x="7" y="52"/>
                  </a:cxn>
                  <a:cxn ang="0">
                    <a:pos x="0" y="52"/>
                  </a:cxn>
                </a:cxnLst>
                <a:rect l="0" t="0" r="r" b="b"/>
                <a:pathLst>
                  <a:path w="52" h="52">
                    <a:moveTo>
                      <a:pt x="52" y="0"/>
                    </a:moveTo>
                    <a:lnTo>
                      <a:pt x="52" y="7"/>
                    </a:lnTo>
                    <a:lnTo>
                      <a:pt x="51" y="12"/>
                    </a:lnTo>
                    <a:lnTo>
                      <a:pt x="50" y="19"/>
                    </a:lnTo>
                    <a:lnTo>
                      <a:pt x="47" y="24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35" y="39"/>
                    </a:lnTo>
                    <a:lnTo>
                      <a:pt x="30" y="43"/>
                    </a:lnTo>
                    <a:lnTo>
                      <a:pt x="24" y="47"/>
                    </a:lnTo>
                    <a:lnTo>
                      <a:pt x="19" y="50"/>
                    </a:lnTo>
                    <a:lnTo>
                      <a:pt x="12" y="51"/>
                    </a:lnTo>
                    <a:lnTo>
                      <a:pt x="7" y="52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Line 100"/>
              <p:cNvSpPr>
                <a:spLocks noChangeAspect="1" noChangeShapeType="1"/>
              </p:cNvSpPr>
              <p:nvPr/>
            </p:nvSpPr>
            <p:spPr bwMode="auto">
              <a:xfrm flipH="1">
                <a:off x="4032" y="6655"/>
                <a:ext cx="3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Freeform 101"/>
              <p:cNvSpPr>
                <a:spLocks noChangeAspect="1"/>
              </p:cNvSpPr>
              <p:nvPr/>
            </p:nvSpPr>
            <p:spPr bwMode="auto">
              <a:xfrm>
                <a:off x="4015" y="6637"/>
                <a:ext cx="17" cy="18"/>
              </a:xfrm>
              <a:custGeom>
                <a:avLst/>
                <a:gdLst/>
                <a:ahLst/>
                <a:cxnLst>
                  <a:cxn ang="0">
                    <a:pos x="53" y="52"/>
                  </a:cxn>
                  <a:cxn ang="0">
                    <a:pos x="46" y="52"/>
                  </a:cxn>
                  <a:cxn ang="0">
                    <a:pos x="39" y="51"/>
                  </a:cxn>
                  <a:cxn ang="0">
                    <a:pos x="34" y="50"/>
                  </a:cxn>
                  <a:cxn ang="0">
                    <a:pos x="28" y="47"/>
                  </a:cxn>
                  <a:cxn ang="0">
                    <a:pos x="23" y="43"/>
                  </a:cxn>
                  <a:cxn ang="0">
                    <a:pos x="18" y="39"/>
                  </a:cxn>
                  <a:cxn ang="0">
                    <a:pos x="12" y="35"/>
                  </a:cxn>
                  <a:cxn ang="0">
                    <a:pos x="8" y="29"/>
                  </a:cxn>
                  <a:cxn ang="0">
                    <a:pos x="5" y="24"/>
                  </a:cxn>
                  <a:cxn ang="0">
                    <a:pos x="3" y="19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3" h="52">
                    <a:moveTo>
                      <a:pt x="53" y="52"/>
                    </a:moveTo>
                    <a:lnTo>
                      <a:pt x="46" y="52"/>
                    </a:lnTo>
                    <a:lnTo>
                      <a:pt x="39" y="51"/>
                    </a:lnTo>
                    <a:lnTo>
                      <a:pt x="34" y="50"/>
                    </a:lnTo>
                    <a:lnTo>
                      <a:pt x="28" y="47"/>
                    </a:lnTo>
                    <a:lnTo>
                      <a:pt x="23" y="43"/>
                    </a:lnTo>
                    <a:lnTo>
                      <a:pt x="18" y="39"/>
                    </a:lnTo>
                    <a:lnTo>
                      <a:pt x="12" y="35"/>
                    </a:lnTo>
                    <a:lnTo>
                      <a:pt x="8" y="29"/>
                    </a:lnTo>
                    <a:lnTo>
                      <a:pt x="5" y="24"/>
                    </a:lnTo>
                    <a:lnTo>
                      <a:pt x="3" y="19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4015" y="6027"/>
                <a:ext cx="1" cy="6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Freeform 103"/>
              <p:cNvSpPr>
                <a:spLocks noChangeAspect="1"/>
              </p:cNvSpPr>
              <p:nvPr/>
            </p:nvSpPr>
            <p:spPr bwMode="auto">
              <a:xfrm>
                <a:off x="4015" y="6009"/>
                <a:ext cx="17" cy="1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47"/>
                  </a:cxn>
                  <a:cxn ang="0">
                    <a:pos x="1" y="40"/>
                  </a:cxn>
                  <a:cxn ang="0">
                    <a:pos x="3" y="34"/>
                  </a:cxn>
                  <a:cxn ang="0">
                    <a:pos x="5" y="28"/>
                  </a:cxn>
                  <a:cxn ang="0">
                    <a:pos x="8" y="23"/>
                  </a:cxn>
                  <a:cxn ang="0">
                    <a:pos x="12" y="17"/>
                  </a:cxn>
                  <a:cxn ang="0">
                    <a:pos x="18" y="13"/>
                  </a:cxn>
                  <a:cxn ang="0">
                    <a:pos x="23" y="9"/>
                  </a:cxn>
                  <a:cxn ang="0">
                    <a:pos x="28" y="7"/>
                  </a:cxn>
                  <a:cxn ang="0">
                    <a:pos x="34" y="4"/>
                  </a:cxn>
                  <a:cxn ang="0">
                    <a:pos x="39" y="1"/>
                  </a:cxn>
                  <a:cxn ang="0">
                    <a:pos x="46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52">
                    <a:moveTo>
                      <a:pt x="0" y="52"/>
                    </a:moveTo>
                    <a:lnTo>
                      <a:pt x="0" y="47"/>
                    </a:lnTo>
                    <a:lnTo>
                      <a:pt x="1" y="40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8" y="23"/>
                    </a:lnTo>
                    <a:lnTo>
                      <a:pt x="12" y="17"/>
                    </a:lnTo>
                    <a:lnTo>
                      <a:pt x="18" y="13"/>
                    </a:lnTo>
                    <a:lnTo>
                      <a:pt x="23" y="9"/>
                    </a:lnTo>
                    <a:lnTo>
                      <a:pt x="28" y="7"/>
                    </a:lnTo>
                    <a:lnTo>
                      <a:pt x="34" y="4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Line 104"/>
              <p:cNvSpPr>
                <a:spLocks noChangeAspect="1" noChangeShapeType="1"/>
              </p:cNvSpPr>
              <p:nvPr/>
            </p:nvSpPr>
            <p:spPr bwMode="auto">
              <a:xfrm>
                <a:off x="4032" y="6009"/>
                <a:ext cx="15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" name="Freeform 105"/>
              <p:cNvSpPr>
                <a:spLocks noChangeAspect="1"/>
              </p:cNvSpPr>
              <p:nvPr/>
            </p:nvSpPr>
            <p:spPr bwMode="auto">
              <a:xfrm>
                <a:off x="5704" y="6187"/>
                <a:ext cx="18" cy="1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47"/>
                  </a:cxn>
                  <a:cxn ang="0">
                    <a:pos x="1" y="40"/>
                  </a:cxn>
                  <a:cxn ang="0">
                    <a:pos x="4" y="33"/>
                  </a:cxn>
                  <a:cxn ang="0">
                    <a:pos x="5" y="28"/>
                  </a:cxn>
                  <a:cxn ang="0">
                    <a:pos x="9" y="23"/>
                  </a:cxn>
                  <a:cxn ang="0">
                    <a:pos x="14" y="17"/>
                  </a:cxn>
                  <a:cxn ang="0">
                    <a:pos x="18" y="13"/>
                  </a:cxn>
                  <a:cxn ang="0">
                    <a:pos x="23" y="9"/>
                  </a:cxn>
                  <a:cxn ang="0">
                    <a:pos x="28" y="5"/>
                  </a:cxn>
                  <a:cxn ang="0">
                    <a:pos x="34" y="2"/>
                  </a:cxn>
                  <a:cxn ang="0">
                    <a:pos x="40" y="1"/>
                  </a:cxn>
                  <a:cxn ang="0">
                    <a:pos x="47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52">
                    <a:moveTo>
                      <a:pt x="0" y="52"/>
                    </a:moveTo>
                    <a:lnTo>
                      <a:pt x="0" y="47"/>
                    </a:lnTo>
                    <a:lnTo>
                      <a:pt x="1" y="40"/>
                    </a:lnTo>
                    <a:lnTo>
                      <a:pt x="4" y="33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4" y="17"/>
                    </a:lnTo>
                    <a:lnTo>
                      <a:pt x="18" y="13"/>
                    </a:lnTo>
                    <a:lnTo>
                      <a:pt x="23" y="9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40" y="1"/>
                    </a:lnTo>
                    <a:lnTo>
                      <a:pt x="47" y="0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Line 106"/>
              <p:cNvSpPr>
                <a:spLocks noChangeAspect="1" noChangeShapeType="1"/>
              </p:cNvSpPr>
              <p:nvPr/>
            </p:nvSpPr>
            <p:spPr bwMode="auto">
              <a:xfrm>
                <a:off x="5722" y="6187"/>
                <a:ext cx="2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Freeform 107"/>
              <p:cNvSpPr>
                <a:spLocks noChangeAspect="1"/>
              </p:cNvSpPr>
              <p:nvPr/>
            </p:nvSpPr>
            <p:spPr bwMode="auto">
              <a:xfrm>
                <a:off x="5747" y="6187"/>
                <a:ext cx="17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1"/>
                  </a:cxn>
                  <a:cxn ang="0">
                    <a:pos x="19" y="4"/>
                  </a:cxn>
                  <a:cxn ang="0">
                    <a:pos x="26" y="6"/>
                  </a:cxn>
                  <a:cxn ang="0">
                    <a:pos x="31" y="9"/>
                  </a:cxn>
                  <a:cxn ang="0">
                    <a:pos x="36" y="13"/>
                  </a:cxn>
                  <a:cxn ang="0">
                    <a:pos x="40" y="19"/>
                  </a:cxn>
                  <a:cxn ang="0">
                    <a:pos x="44" y="24"/>
                  </a:cxn>
                  <a:cxn ang="0">
                    <a:pos x="47" y="29"/>
                  </a:cxn>
                  <a:cxn ang="0">
                    <a:pos x="50" y="35"/>
                  </a:cxn>
                  <a:cxn ang="0">
                    <a:pos x="51" y="41"/>
                  </a:cxn>
                  <a:cxn ang="0">
                    <a:pos x="52" y="48"/>
                  </a:cxn>
                </a:cxnLst>
                <a:rect l="0" t="0" r="r" b="b"/>
                <a:pathLst>
                  <a:path w="52" h="48">
                    <a:moveTo>
                      <a:pt x="0" y="0"/>
                    </a:moveTo>
                    <a:lnTo>
                      <a:pt x="7" y="0"/>
                    </a:lnTo>
                    <a:lnTo>
                      <a:pt x="13" y="1"/>
                    </a:lnTo>
                    <a:lnTo>
                      <a:pt x="19" y="4"/>
                    </a:lnTo>
                    <a:lnTo>
                      <a:pt x="26" y="6"/>
                    </a:lnTo>
                    <a:lnTo>
                      <a:pt x="31" y="9"/>
                    </a:lnTo>
                    <a:lnTo>
                      <a:pt x="36" y="13"/>
                    </a:lnTo>
                    <a:lnTo>
                      <a:pt x="40" y="19"/>
                    </a:lnTo>
                    <a:lnTo>
                      <a:pt x="44" y="24"/>
                    </a:lnTo>
                    <a:lnTo>
                      <a:pt x="47" y="29"/>
                    </a:lnTo>
                    <a:lnTo>
                      <a:pt x="50" y="35"/>
                    </a:lnTo>
                    <a:lnTo>
                      <a:pt x="51" y="41"/>
                    </a:lnTo>
                    <a:lnTo>
                      <a:pt x="52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Line 108"/>
              <p:cNvSpPr>
                <a:spLocks noChangeAspect="1" noChangeShapeType="1"/>
              </p:cNvSpPr>
              <p:nvPr/>
            </p:nvSpPr>
            <p:spPr bwMode="auto">
              <a:xfrm>
                <a:off x="5764" y="6203"/>
                <a:ext cx="6" cy="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" name="Freeform 109"/>
              <p:cNvSpPr>
                <a:spLocks noChangeAspect="1"/>
              </p:cNvSpPr>
              <p:nvPr/>
            </p:nvSpPr>
            <p:spPr bwMode="auto">
              <a:xfrm>
                <a:off x="5770" y="6273"/>
                <a:ext cx="1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9"/>
                  </a:cxn>
                  <a:cxn ang="0">
                    <a:pos x="12" y="23"/>
                  </a:cxn>
                  <a:cxn ang="0">
                    <a:pos x="16" y="25"/>
                  </a:cxn>
                  <a:cxn ang="0">
                    <a:pos x="22" y="27"/>
                  </a:cxn>
                  <a:cxn ang="0">
                    <a:pos x="26" y="28"/>
                  </a:cxn>
                  <a:cxn ang="0">
                    <a:pos x="31" y="29"/>
                  </a:cxn>
                </a:cxnLst>
                <a:rect l="0" t="0" r="r" b="b"/>
                <a:pathLst>
                  <a:path w="31" h="29">
                    <a:moveTo>
                      <a:pt x="0" y="0"/>
                    </a:moveTo>
                    <a:lnTo>
                      <a:pt x="0" y="5"/>
                    </a:lnTo>
                    <a:lnTo>
                      <a:pt x="3" y="11"/>
                    </a:lnTo>
                    <a:lnTo>
                      <a:pt x="6" y="15"/>
                    </a:lnTo>
                    <a:lnTo>
                      <a:pt x="8" y="19"/>
                    </a:lnTo>
                    <a:lnTo>
                      <a:pt x="12" y="23"/>
                    </a:lnTo>
                    <a:lnTo>
                      <a:pt x="16" y="25"/>
                    </a:lnTo>
                    <a:lnTo>
                      <a:pt x="22" y="27"/>
                    </a:lnTo>
                    <a:lnTo>
                      <a:pt x="26" y="28"/>
                    </a:lnTo>
                    <a:lnTo>
                      <a:pt x="31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Line 110"/>
              <p:cNvSpPr>
                <a:spLocks noChangeAspect="1" noChangeShapeType="1"/>
              </p:cNvSpPr>
              <p:nvPr/>
            </p:nvSpPr>
            <p:spPr bwMode="auto">
              <a:xfrm>
                <a:off x="5781" y="6282"/>
                <a:ext cx="1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Freeform 111"/>
              <p:cNvSpPr>
                <a:spLocks noChangeAspect="1"/>
              </p:cNvSpPr>
              <p:nvPr/>
            </p:nvSpPr>
            <p:spPr bwMode="auto">
              <a:xfrm>
                <a:off x="5796" y="6272"/>
                <a:ext cx="10" cy="1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31"/>
                  </a:cxn>
                  <a:cxn ang="0">
                    <a:pos x="9" y="30"/>
                  </a:cxn>
                  <a:cxn ang="0">
                    <a:pos x="14" y="28"/>
                  </a:cxn>
                  <a:cxn ang="0">
                    <a:pos x="19" y="26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5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1" y="0"/>
                  </a:cxn>
                </a:cxnLst>
                <a:rect l="0" t="0" r="r" b="b"/>
                <a:pathLst>
                  <a:path w="31" h="32">
                    <a:moveTo>
                      <a:pt x="0" y="32"/>
                    </a:moveTo>
                    <a:lnTo>
                      <a:pt x="4" y="31"/>
                    </a:lnTo>
                    <a:lnTo>
                      <a:pt x="9" y="30"/>
                    </a:lnTo>
                    <a:lnTo>
                      <a:pt x="14" y="28"/>
                    </a:lnTo>
                    <a:lnTo>
                      <a:pt x="19" y="26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5"/>
                    </a:lnTo>
                    <a:lnTo>
                      <a:pt x="30" y="10"/>
                    </a:lnTo>
                    <a:lnTo>
                      <a:pt x="31" y="5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5806" y="6204"/>
                <a:ext cx="1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Freeform 113"/>
              <p:cNvSpPr>
                <a:spLocks noChangeAspect="1"/>
              </p:cNvSpPr>
              <p:nvPr/>
            </p:nvSpPr>
            <p:spPr bwMode="auto">
              <a:xfrm>
                <a:off x="5806" y="6187"/>
                <a:ext cx="18" cy="1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" y="47"/>
                  </a:cxn>
                  <a:cxn ang="0">
                    <a:pos x="1" y="40"/>
                  </a:cxn>
                  <a:cxn ang="0">
                    <a:pos x="4" y="33"/>
                  </a:cxn>
                  <a:cxn ang="0">
                    <a:pos x="7" y="28"/>
                  </a:cxn>
                  <a:cxn ang="0">
                    <a:pos x="9" y="23"/>
                  </a:cxn>
                  <a:cxn ang="0">
                    <a:pos x="14" y="17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8" y="5"/>
                  </a:cxn>
                  <a:cxn ang="0">
                    <a:pos x="35" y="2"/>
                  </a:cxn>
                  <a:cxn ang="0">
                    <a:pos x="40" y="1"/>
                  </a:cxn>
                  <a:cxn ang="0">
                    <a:pos x="47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52">
                    <a:moveTo>
                      <a:pt x="0" y="52"/>
                    </a:moveTo>
                    <a:lnTo>
                      <a:pt x="1" y="47"/>
                    </a:lnTo>
                    <a:lnTo>
                      <a:pt x="1" y="40"/>
                    </a:lnTo>
                    <a:lnTo>
                      <a:pt x="4" y="33"/>
                    </a:lnTo>
                    <a:lnTo>
                      <a:pt x="7" y="28"/>
                    </a:lnTo>
                    <a:lnTo>
                      <a:pt x="9" y="23"/>
                    </a:lnTo>
                    <a:lnTo>
                      <a:pt x="14" y="17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8" y="5"/>
                    </a:lnTo>
                    <a:lnTo>
                      <a:pt x="35" y="2"/>
                    </a:lnTo>
                    <a:lnTo>
                      <a:pt x="40" y="1"/>
                    </a:lnTo>
                    <a:lnTo>
                      <a:pt x="47" y="0"/>
                    </a:lnTo>
                    <a:lnTo>
                      <a:pt x="5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Line 114"/>
              <p:cNvSpPr>
                <a:spLocks noChangeAspect="1" noChangeShapeType="1"/>
              </p:cNvSpPr>
              <p:nvPr/>
            </p:nvSpPr>
            <p:spPr bwMode="auto">
              <a:xfrm>
                <a:off x="5824" y="6187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Freeform 115"/>
              <p:cNvSpPr>
                <a:spLocks noChangeAspect="1"/>
              </p:cNvSpPr>
              <p:nvPr/>
            </p:nvSpPr>
            <p:spPr bwMode="auto">
              <a:xfrm>
                <a:off x="5845" y="6187"/>
                <a:ext cx="1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1"/>
                  </a:cxn>
                  <a:cxn ang="0">
                    <a:pos x="19" y="2"/>
                  </a:cxn>
                  <a:cxn ang="0">
                    <a:pos x="24" y="5"/>
                  </a:cxn>
                  <a:cxn ang="0">
                    <a:pos x="30" y="9"/>
                  </a:cxn>
                  <a:cxn ang="0">
                    <a:pos x="35" y="13"/>
                  </a:cxn>
                  <a:cxn ang="0">
                    <a:pos x="39" y="17"/>
                  </a:cxn>
                  <a:cxn ang="0">
                    <a:pos x="43" y="23"/>
                  </a:cxn>
                  <a:cxn ang="0">
                    <a:pos x="47" y="28"/>
                  </a:cxn>
                  <a:cxn ang="0">
                    <a:pos x="50" y="33"/>
                  </a:cxn>
                  <a:cxn ang="0">
                    <a:pos x="51" y="40"/>
                  </a:cxn>
                  <a:cxn ang="0">
                    <a:pos x="53" y="47"/>
                  </a:cxn>
                  <a:cxn ang="0">
                    <a:pos x="53" y="52"/>
                  </a:cxn>
                </a:cxnLst>
                <a:rect l="0" t="0" r="r" b="b"/>
                <a:pathLst>
                  <a:path w="53" h="52">
                    <a:moveTo>
                      <a:pt x="0" y="0"/>
                    </a:moveTo>
                    <a:lnTo>
                      <a:pt x="7" y="0"/>
                    </a:lnTo>
                    <a:lnTo>
                      <a:pt x="12" y="1"/>
                    </a:lnTo>
                    <a:lnTo>
                      <a:pt x="19" y="2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5" y="13"/>
                    </a:lnTo>
                    <a:lnTo>
                      <a:pt x="39" y="17"/>
                    </a:lnTo>
                    <a:lnTo>
                      <a:pt x="43" y="23"/>
                    </a:lnTo>
                    <a:lnTo>
                      <a:pt x="47" y="28"/>
                    </a:lnTo>
                    <a:lnTo>
                      <a:pt x="50" y="33"/>
                    </a:lnTo>
                    <a:lnTo>
                      <a:pt x="51" y="40"/>
                    </a:lnTo>
                    <a:lnTo>
                      <a:pt x="53" y="47"/>
                    </a:lnTo>
                    <a:lnTo>
                      <a:pt x="53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Line 116"/>
              <p:cNvSpPr>
                <a:spLocks noChangeAspect="1" noChangeShapeType="1"/>
              </p:cNvSpPr>
              <p:nvPr/>
            </p:nvSpPr>
            <p:spPr bwMode="auto">
              <a:xfrm>
                <a:off x="5863" y="6204"/>
                <a:ext cx="1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Freeform 117"/>
              <p:cNvSpPr>
                <a:spLocks noChangeAspect="1"/>
              </p:cNvSpPr>
              <p:nvPr/>
            </p:nvSpPr>
            <p:spPr bwMode="auto">
              <a:xfrm>
                <a:off x="5863" y="6272"/>
                <a:ext cx="1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6" y="19"/>
                  </a:cxn>
                  <a:cxn ang="0">
                    <a:pos x="9" y="23"/>
                  </a:cxn>
                  <a:cxn ang="0">
                    <a:pos x="13" y="26"/>
                  </a:cxn>
                  <a:cxn ang="0">
                    <a:pos x="17" y="28"/>
                  </a:cxn>
                  <a:cxn ang="0">
                    <a:pos x="23" y="30"/>
                  </a:cxn>
                  <a:cxn ang="0">
                    <a:pos x="27" y="31"/>
                  </a:cxn>
                  <a:cxn ang="0">
                    <a:pos x="32" y="32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lnTo>
                      <a:pt x="1" y="5"/>
                    </a:lnTo>
                    <a:lnTo>
                      <a:pt x="2" y="10"/>
                    </a:lnTo>
                    <a:lnTo>
                      <a:pt x="4" y="15"/>
                    </a:lnTo>
                    <a:lnTo>
                      <a:pt x="6" y="19"/>
                    </a:lnTo>
                    <a:lnTo>
                      <a:pt x="9" y="23"/>
                    </a:lnTo>
                    <a:lnTo>
                      <a:pt x="13" y="26"/>
                    </a:lnTo>
                    <a:lnTo>
                      <a:pt x="17" y="28"/>
                    </a:lnTo>
                    <a:lnTo>
                      <a:pt x="23" y="30"/>
                    </a:lnTo>
                    <a:lnTo>
                      <a:pt x="27" y="31"/>
                    </a:lnTo>
                    <a:lnTo>
                      <a:pt x="32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Line 118"/>
              <p:cNvSpPr>
                <a:spLocks noChangeAspect="1" noChangeShapeType="1"/>
              </p:cNvSpPr>
              <p:nvPr/>
            </p:nvSpPr>
            <p:spPr bwMode="auto">
              <a:xfrm>
                <a:off x="5874" y="6282"/>
                <a:ext cx="1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Freeform 119"/>
              <p:cNvSpPr>
                <a:spLocks noChangeAspect="1"/>
              </p:cNvSpPr>
              <p:nvPr/>
            </p:nvSpPr>
            <p:spPr bwMode="auto">
              <a:xfrm>
                <a:off x="5888" y="6273"/>
                <a:ext cx="11" cy="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6" y="28"/>
                  </a:cxn>
                  <a:cxn ang="0">
                    <a:pos x="11" y="27"/>
                  </a:cxn>
                  <a:cxn ang="0">
                    <a:pos x="17" y="25"/>
                  </a:cxn>
                  <a:cxn ang="0">
                    <a:pos x="21" y="23"/>
                  </a:cxn>
                  <a:cxn ang="0">
                    <a:pos x="25" y="19"/>
                  </a:cxn>
                  <a:cxn ang="0">
                    <a:pos x="27" y="15"/>
                  </a:cxn>
                  <a:cxn ang="0">
                    <a:pos x="30" y="11"/>
                  </a:cxn>
                  <a:cxn ang="0">
                    <a:pos x="31" y="5"/>
                  </a:cxn>
                  <a:cxn ang="0">
                    <a:pos x="33" y="0"/>
                  </a:cxn>
                </a:cxnLst>
                <a:rect l="0" t="0" r="r" b="b"/>
                <a:pathLst>
                  <a:path w="33" h="29">
                    <a:moveTo>
                      <a:pt x="0" y="29"/>
                    </a:moveTo>
                    <a:lnTo>
                      <a:pt x="6" y="28"/>
                    </a:lnTo>
                    <a:lnTo>
                      <a:pt x="11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5" y="19"/>
                    </a:lnTo>
                    <a:lnTo>
                      <a:pt x="27" y="15"/>
                    </a:lnTo>
                    <a:lnTo>
                      <a:pt x="30" y="11"/>
                    </a:lnTo>
                    <a:lnTo>
                      <a:pt x="31" y="5"/>
                    </a:lnTo>
                    <a:lnTo>
                      <a:pt x="3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Line 120"/>
              <p:cNvSpPr>
                <a:spLocks noChangeAspect="1" noChangeShapeType="1"/>
              </p:cNvSpPr>
              <p:nvPr/>
            </p:nvSpPr>
            <p:spPr bwMode="auto">
              <a:xfrm flipV="1">
                <a:off x="5899" y="6203"/>
                <a:ext cx="7" cy="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Freeform 121"/>
              <p:cNvSpPr>
                <a:spLocks noChangeAspect="1"/>
              </p:cNvSpPr>
              <p:nvPr/>
            </p:nvSpPr>
            <p:spPr bwMode="auto">
              <a:xfrm>
                <a:off x="5906" y="6187"/>
                <a:ext cx="17" cy="1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1"/>
                  </a:cxn>
                  <a:cxn ang="0">
                    <a:pos x="2" y="35"/>
                  </a:cxn>
                  <a:cxn ang="0">
                    <a:pos x="4" y="29"/>
                  </a:cxn>
                  <a:cxn ang="0">
                    <a:pos x="8" y="24"/>
                  </a:cxn>
                  <a:cxn ang="0">
                    <a:pos x="12" y="1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6"/>
                  </a:cxn>
                  <a:cxn ang="0">
                    <a:pos x="33" y="4"/>
                  </a:cxn>
                  <a:cxn ang="0">
                    <a:pos x="39" y="1"/>
                  </a:cxn>
                  <a:cxn ang="0">
                    <a:pos x="45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48">
                    <a:moveTo>
                      <a:pt x="0" y="48"/>
                    </a:moveTo>
                    <a:lnTo>
                      <a:pt x="0" y="41"/>
                    </a:lnTo>
                    <a:lnTo>
                      <a:pt x="2" y="35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6"/>
                    </a:lnTo>
                    <a:lnTo>
                      <a:pt x="33" y="4"/>
                    </a:lnTo>
                    <a:lnTo>
                      <a:pt x="39" y="1"/>
                    </a:lnTo>
                    <a:lnTo>
                      <a:pt x="45" y="0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Line 122"/>
              <p:cNvSpPr>
                <a:spLocks noChangeAspect="1" noChangeShapeType="1"/>
              </p:cNvSpPr>
              <p:nvPr/>
            </p:nvSpPr>
            <p:spPr bwMode="auto">
              <a:xfrm>
                <a:off x="5923" y="618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Freeform 123"/>
              <p:cNvSpPr>
                <a:spLocks noChangeAspect="1"/>
              </p:cNvSpPr>
              <p:nvPr/>
            </p:nvSpPr>
            <p:spPr bwMode="auto">
              <a:xfrm>
                <a:off x="5941" y="6187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2" y="1"/>
                  </a:cxn>
                  <a:cxn ang="0">
                    <a:pos x="19" y="2"/>
                  </a:cxn>
                  <a:cxn ang="0">
                    <a:pos x="24" y="5"/>
                  </a:cxn>
                  <a:cxn ang="0">
                    <a:pos x="30" y="9"/>
                  </a:cxn>
                  <a:cxn ang="0">
                    <a:pos x="35" y="13"/>
                  </a:cxn>
                  <a:cxn ang="0">
                    <a:pos x="39" y="17"/>
                  </a:cxn>
                  <a:cxn ang="0">
                    <a:pos x="43" y="23"/>
                  </a:cxn>
                  <a:cxn ang="0">
                    <a:pos x="46" y="28"/>
                  </a:cxn>
                  <a:cxn ang="0">
                    <a:pos x="48" y="33"/>
                  </a:cxn>
                  <a:cxn ang="0">
                    <a:pos x="51" y="40"/>
                  </a:cxn>
                  <a:cxn ang="0">
                    <a:pos x="52" y="47"/>
                  </a:cxn>
                  <a:cxn ang="0">
                    <a:pos x="52" y="52"/>
                  </a:cxn>
                </a:cxnLst>
                <a:rect l="0" t="0" r="r" b="b"/>
                <a:pathLst>
                  <a:path w="52" h="52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19" y="2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5" y="13"/>
                    </a:lnTo>
                    <a:lnTo>
                      <a:pt x="39" y="17"/>
                    </a:lnTo>
                    <a:lnTo>
                      <a:pt x="43" y="23"/>
                    </a:lnTo>
                    <a:lnTo>
                      <a:pt x="46" y="28"/>
                    </a:lnTo>
                    <a:lnTo>
                      <a:pt x="48" y="33"/>
                    </a:lnTo>
                    <a:lnTo>
                      <a:pt x="51" y="40"/>
                    </a:lnTo>
                    <a:lnTo>
                      <a:pt x="52" y="47"/>
                    </a:lnTo>
                    <a:lnTo>
                      <a:pt x="52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Line 124"/>
              <p:cNvSpPr>
                <a:spLocks noChangeAspect="1" noChangeShapeType="1"/>
              </p:cNvSpPr>
              <p:nvPr/>
            </p:nvSpPr>
            <p:spPr bwMode="auto">
              <a:xfrm>
                <a:off x="5958" y="6204"/>
                <a:ext cx="1" cy="2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Freeform 125"/>
              <p:cNvSpPr>
                <a:spLocks noChangeAspect="1"/>
              </p:cNvSpPr>
              <p:nvPr/>
            </p:nvSpPr>
            <p:spPr bwMode="auto">
              <a:xfrm>
                <a:off x="5941" y="6459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5"/>
                  </a:cxn>
                  <a:cxn ang="0">
                    <a:pos x="51" y="12"/>
                  </a:cxn>
                  <a:cxn ang="0">
                    <a:pos x="48" y="18"/>
                  </a:cxn>
                  <a:cxn ang="0">
                    <a:pos x="46" y="24"/>
                  </a:cxn>
                  <a:cxn ang="0">
                    <a:pos x="43" y="29"/>
                  </a:cxn>
                  <a:cxn ang="0">
                    <a:pos x="39" y="35"/>
                  </a:cxn>
                  <a:cxn ang="0">
                    <a:pos x="35" y="39"/>
                  </a:cxn>
                  <a:cxn ang="0">
                    <a:pos x="30" y="43"/>
                  </a:cxn>
                  <a:cxn ang="0">
                    <a:pos x="24" y="47"/>
                  </a:cxn>
                  <a:cxn ang="0">
                    <a:pos x="19" y="48"/>
                  </a:cxn>
                  <a:cxn ang="0">
                    <a:pos x="12" y="51"/>
                  </a:cxn>
                  <a:cxn ang="0">
                    <a:pos x="5" y="52"/>
                  </a:cxn>
                  <a:cxn ang="0">
                    <a:pos x="0" y="52"/>
                  </a:cxn>
                </a:cxnLst>
                <a:rect l="0" t="0" r="r" b="b"/>
                <a:pathLst>
                  <a:path w="52" h="52">
                    <a:moveTo>
                      <a:pt x="52" y="0"/>
                    </a:moveTo>
                    <a:lnTo>
                      <a:pt x="52" y="5"/>
                    </a:lnTo>
                    <a:lnTo>
                      <a:pt x="51" y="12"/>
                    </a:lnTo>
                    <a:lnTo>
                      <a:pt x="48" y="18"/>
                    </a:lnTo>
                    <a:lnTo>
                      <a:pt x="46" y="24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35" y="39"/>
                    </a:lnTo>
                    <a:lnTo>
                      <a:pt x="30" y="43"/>
                    </a:lnTo>
                    <a:lnTo>
                      <a:pt x="24" y="47"/>
                    </a:lnTo>
                    <a:lnTo>
                      <a:pt x="19" y="48"/>
                    </a:lnTo>
                    <a:lnTo>
                      <a:pt x="12" y="51"/>
                    </a:lnTo>
                    <a:lnTo>
                      <a:pt x="5" y="52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Line 126"/>
              <p:cNvSpPr>
                <a:spLocks noChangeAspect="1" noChangeShapeType="1"/>
              </p:cNvSpPr>
              <p:nvPr/>
            </p:nvSpPr>
            <p:spPr bwMode="auto">
              <a:xfrm flipH="1">
                <a:off x="5722" y="6477"/>
                <a:ext cx="2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Freeform 127"/>
              <p:cNvSpPr>
                <a:spLocks noChangeAspect="1"/>
              </p:cNvSpPr>
              <p:nvPr/>
            </p:nvSpPr>
            <p:spPr bwMode="auto">
              <a:xfrm>
                <a:off x="5704" y="6459"/>
                <a:ext cx="18" cy="18"/>
              </a:xfrm>
              <a:custGeom>
                <a:avLst/>
                <a:gdLst/>
                <a:ahLst/>
                <a:cxnLst>
                  <a:cxn ang="0">
                    <a:pos x="53" y="52"/>
                  </a:cxn>
                  <a:cxn ang="0">
                    <a:pos x="47" y="52"/>
                  </a:cxn>
                  <a:cxn ang="0">
                    <a:pos x="40" y="51"/>
                  </a:cxn>
                  <a:cxn ang="0">
                    <a:pos x="34" y="48"/>
                  </a:cxn>
                  <a:cxn ang="0">
                    <a:pos x="28" y="47"/>
                  </a:cxn>
                  <a:cxn ang="0">
                    <a:pos x="23" y="43"/>
                  </a:cxn>
                  <a:cxn ang="0">
                    <a:pos x="18" y="39"/>
                  </a:cxn>
                  <a:cxn ang="0">
                    <a:pos x="14" y="35"/>
                  </a:cxn>
                  <a:cxn ang="0">
                    <a:pos x="9" y="29"/>
                  </a:cxn>
                  <a:cxn ang="0">
                    <a:pos x="5" y="24"/>
                  </a:cxn>
                  <a:cxn ang="0">
                    <a:pos x="4" y="18"/>
                  </a:cxn>
                  <a:cxn ang="0">
                    <a:pos x="1" y="1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53" h="52">
                    <a:moveTo>
                      <a:pt x="53" y="52"/>
                    </a:moveTo>
                    <a:lnTo>
                      <a:pt x="47" y="52"/>
                    </a:lnTo>
                    <a:lnTo>
                      <a:pt x="40" y="51"/>
                    </a:lnTo>
                    <a:lnTo>
                      <a:pt x="34" y="48"/>
                    </a:lnTo>
                    <a:lnTo>
                      <a:pt x="28" y="47"/>
                    </a:lnTo>
                    <a:lnTo>
                      <a:pt x="23" y="43"/>
                    </a:lnTo>
                    <a:lnTo>
                      <a:pt x="18" y="39"/>
                    </a:lnTo>
                    <a:lnTo>
                      <a:pt x="14" y="35"/>
                    </a:lnTo>
                    <a:lnTo>
                      <a:pt x="9" y="29"/>
                    </a:lnTo>
                    <a:lnTo>
                      <a:pt x="5" y="24"/>
                    </a:lnTo>
                    <a:lnTo>
                      <a:pt x="4" y="18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Line 128"/>
              <p:cNvSpPr>
                <a:spLocks noChangeAspect="1" noChangeShapeType="1"/>
              </p:cNvSpPr>
              <p:nvPr/>
            </p:nvSpPr>
            <p:spPr bwMode="auto">
              <a:xfrm flipV="1">
                <a:off x="5704" y="6204"/>
                <a:ext cx="1" cy="2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Freeform 129"/>
              <p:cNvSpPr>
                <a:spLocks noChangeAspect="1"/>
              </p:cNvSpPr>
              <p:nvPr/>
            </p:nvSpPr>
            <p:spPr bwMode="auto">
              <a:xfrm>
                <a:off x="4015" y="7124"/>
                <a:ext cx="17" cy="17"/>
              </a:xfrm>
              <a:custGeom>
                <a:avLst/>
                <a:gdLst/>
                <a:ahLst/>
                <a:cxnLst>
                  <a:cxn ang="0">
                    <a:pos x="53" y="52"/>
                  </a:cxn>
                  <a:cxn ang="0">
                    <a:pos x="46" y="52"/>
                  </a:cxn>
                  <a:cxn ang="0">
                    <a:pos x="39" y="51"/>
                  </a:cxn>
                  <a:cxn ang="0">
                    <a:pos x="34" y="49"/>
                  </a:cxn>
                  <a:cxn ang="0">
                    <a:pos x="28" y="47"/>
                  </a:cxn>
                  <a:cxn ang="0">
                    <a:pos x="23" y="43"/>
                  </a:cxn>
                  <a:cxn ang="0">
                    <a:pos x="18" y="39"/>
                  </a:cxn>
                  <a:cxn ang="0">
                    <a:pos x="12" y="35"/>
                  </a:cxn>
                  <a:cxn ang="0">
                    <a:pos x="8" y="29"/>
                  </a:cxn>
                  <a:cxn ang="0">
                    <a:pos x="5" y="24"/>
                  </a:cxn>
                  <a:cxn ang="0">
                    <a:pos x="3" y="18"/>
                  </a:cxn>
                  <a:cxn ang="0">
                    <a:pos x="1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3" h="52">
                    <a:moveTo>
                      <a:pt x="53" y="52"/>
                    </a:moveTo>
                    <a:lnTo>
                      <a:pt x="46" y="52"/>
                    </a:lnTo>
                    <a:lnTo>
                      <a:pt x="39" y="51"/>
                    </a:lnTo>
                    <a:lnTo>
                      <a:pt x="34" y="49"/>
                    </a:lnTo>
                    <a:lnTo>
                      <a:pt x="28" y="47"/>
                    </a:lnTo>
                    <a:lnTo>
                      <a:pt x="23" y="43"/>
                    </a:lnTo>
                    <a:lnTo>
                      <a:pt x="18" y="39"/>
                    </a:lnTo>
                    <a:lnTo>
                      <a:pt x="12" y="35"/>
                    </a:lnTo>
                    <a:lnTo>
                      <a:pt x="8" y="29"/>
                    </a:lnTo>
                    <a:lnTo>
                      <a:pt x="5" y="24"/>
                    </a:lnTo>
                    <a:lnTo>
                      <a:pt x="3" y="18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Line 130"/>
              <p:cNvSpPr>
                <a:spLocks noChangeAspect="1" noChangeShapeType="1"/>
              </p:cNvSpPr>
              <p:nvPr/>
            </p:nvSpPr>
            <p:spPr bwMode="auto">
              <a:xfrm flipV="1">
                <a:off x="4015" y="6708"/>
                <a:ext cx="1" cy="4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Freeform 131"/>
              <p:cNvSpPr>
                <a:spLocks noChangeAspect="1"/>
              </p:cNvSpPr>
              <p:nvPr/>
            </p:nvSpPr>
            <p:spPr bwMode="auto">
              <a:xfrm>
                <a:off x="4015" y="6690"/>
                <a:ext cx="17" cy="1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47"/>
                  </a:cxn>
                  <a:cxn ang="0">
                    <a:pos x="1" y="40"/>
                  </a:cxn>
                  <a:cxn ang="0">
                    <a:pos x="3" y="33"/>
                  </a:cxn>
                  <a:cxn ang="0">
                    <a:pos x="5" y="28"/>
                  </a:cxn>
                  <a:cxn ang="0">
                    <a:pos x="8" y="22"/>
                  </a:cxn>
                  <a:cxn ang="0">
                    <a:pos x="12" y="17"/>
                  </a:cxn>
                  <a:cxn ang="0">
                    <a:pos x="18" y="13"/>
                  </a:cxn>
                  <a:cxn ang="0">
                    <a:pos x="23" y="9"/>
                  </a:cxn>
                  <a:cxn ang="0">
                    <a:pos x="28" y="6"/>
                  </a:cxn>
                  <a:cxn ang="0">
                    <a:pos x="34" y="4"/>
                  </a:cxn>
                  <a:cxn ang="0">
                    <a:pos x="39" y="1"/>
                  </a:cxn>
                  <a:cxn ang="0">
                    <a:pos x="46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52">
                    <a:moveTo>
                      <a:pt x="0" y="52"/>
                    </a:moveTo>
                    <a:lnTo>
                      <a:pt x="0" y="47"/>
                    </a:lnTo>
                    <a:lnTo>
                      <a:pt x="1" y="40"/>
                    </a:lnTo>
                    <a:lnTo>
                      <a:pt x="3" y="33"/>
                    </a:lnTo>
                    <a:lnTo>
                      <a:pt x="5" y="28"/>
                    </a:lnTo>
                    <a:lnTo>
                      <a:pt x="8" y="22"/>
                    </a:lnTo>
                    <a:lnTo>
                      <a:pt x="12" y="17"/>
                    </a:lnTo>
                    <a:lnTo>
                      <a:pt x="18" y="13"/>
                    </a:lnTo>
                    <a:lnTo>
                      <a:pt x="23" y="9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Line 132"/>
              <p:cNvSpPr>
                <a:spLocks noChangeAspect="1" noChangeShapeType="1"/>
              </p:cNvSpPr>
              <p:nvPr/>
            </p:nvSpPr>
            <p:spPr bwMode="auto">
              <a:xfrm>
                <a:off x="4032" y="6690"/>
                <a:ext cx="3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Freeform 133"/>
              <p:cNvSpPr>
                <a:spLocks noChangeAspect="1"/>
              </p:cNvSpPr>
              <p:nvPr/>
            </p:nvSpPr>
            <p:spPr bwMode="auto">
              <a:xfrm>
                <a:off x="4411" y="6690"/>
                <a:ext cx="1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1"/>
                  </a:cxn>
                  <a:cxn ang="0">
                    <a:pos x="19" y="4"/>
                  </a:cxn>
                  <a:cxn ang="0">
                    <a:pos x="24" y="6"/>
                  </a:cxn>
                  <a:cxn ang="0">
                    <a:pos x="30" y="9"/>
                  </a:cxn>
                  <a:cxn ang="0">
                    <a:pos x="35" y="13"/>
                  </a:cxn>
                  <a:cxn ang="0">
                    <a:pos x="39" y="17"/>
                  </a:cxn>
                  <a:cxn ang="0">
                    <a:pos x="43" y="22"/>
                  </a:cxn>
                  <a:cxn ang="0">
                    <a:pos x="47" y="28"/>
                  </a:cxn>
                  <a:cxn ang="0">
                    <a:pos x="50" y="33"/>
                  </a:cxn>
                  <a:cxn ang="0">
                    <a:pos x="51" y="40"/>
                  </a:cxn>
                  <a:cxn ang="0">
                    <a:pos x="52" y="47"/>
                  </a:cxn>
                  <a:cxn ang="0">
                    <a:pos x="52" y="52"/>
                  </a:cxn>
                </a:cxnLst>
                <a:rect l="0" t="0" r="r" b="b"/>
                <a:pathLst>
                  <a:path w="52" h="52">
                    <a:moveTo>
                      <a:pt x="0" y="0"/>
                    </a:moveTo>
                    <a:lnTo>
                      <a:pt x="7" y="0"/>
                    </a:lnTo>
                    <a:lnTo>
                      <a:pt x="12" y="1"/>
                    </a:lnTo>
                    <a:lnTo>
                      <a:pt x="19" y="4"/>
                    </a:lnTo>
                    <a:lnTo>
                      <a:pt x="24" y="6"/>
                    </a:lnTo>
                    <a:lnTo>
                      <a:pt x="30" y="9"/>
                    </a:lnTo>
                    <a:lnTo>
                      <a:pt x="35" y="13"/>
                    </a:lnTo>
                    <a:lnTo>
                      <a:pt x="39" y="17"/>
                    </a:lnTo>
                    <a:lnTo>
                      <a:pt x="43" y="22"/>
                    </a:lnTo>
                    <a:lnTo>
                      <a:pt x="47" y="28"/>
                    </a:lnTo>
                    <a:lnTo>
                      <a:pt x="50" y="33"/>
                    </a:lnTo>
                    <a:lnTo>
                      <a:pt x="51" y="40"/>
                    </a:lnTo>
                    <a:lnTo>
                      <a:pt x="52" y="47"/>
                    </a:lnTo>
                    <a:lnTo>
                      <a:pt x="52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Line 134"/>
              <p:cNvSpPr>
                <a:spLocks noChangeAspect="1" noChangeShapeType="1"/>
              </p:cNvSpPr>
              <p:nvPr/>
            </p:nvSpPr>
            <p:spPr bwMode="auto">
              <a:xfrm>
                <a:off x="4428" y="6708"/>
                <a:ext cx="1" cy="4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Freeform 135"/>
              <p:cNvSpPr>
                <a:spLocks noChangeAspect="1"/>
              </p:cNvSpPr>
              <p:nvPr/>
            </p:nvSpPr>
            <p:spPr bwMode="auto">
              <a:xfrm>
                <a:off x="4411" y="7124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1" y="12"/>
                  </a:cxn>
                  <a:cxn ang="0">
                    <a:pos x="50" y="18"/>
                  </a:cxn>
                  <a:cxn ang="0">
                    <a:pos x="47" y="24"/>
                  </a:cxn>
                  <a:cxn ang="0">
                    <a:pos x="43" y="29"/>
                  </a:cxn>
                  <a:cxn ang="0">
                    <a:pos x="39" y="35"/>
                  </a:cxn>
                  <a:cxn ang="0">
                    <a:pos x="35" y="39"/>
                  </a:cxn>
                  <a:cxn ang="0">
                    <a:pos x="30" y="43"/>
                  </a:cxn>
                  <a:cxn ang="0">
                    <a:pos x="24" y="47"/>
                  </a:cxn>
                  <a:cxn ang="0">
                    <a:pos x="19" y="49"/>
                  </a:cxn>
                  <a:cxn ang="0">
                    <a:pos x="12" y="51"/>
                  </a:cxn>
                  <a:cxn ang="0">
                    <a:pos x="7" y="52"/>
                  </a:cxn>
                  <a:cxn ang="0">
                    <a:pos x="0" y="52"/>
                  </a:cxn>
                </a:cxnLst>
                <a:rect l="0" t="0" r="r" b="b"/>
                <a:pathLst>
                  <a:path w="52" h="52">
                    <a:moveTo>
                      <a:pt x="52" y="0"/>
                    </a:moveTo>
                    <a:lnTo>
                      <a:pt x="52" y="6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47" y="24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35" y="39"/>
                    </a:lnTo>
                    <a:lnTo>
                      <a:pt x="30" y="43"/>
                    </a:lnTo>
                    <a:lnTo>
                      <a:pt x="24" y="47"/>
                    </a:lnTo>
                    <a:lnTo>
                      <a:pt x="19" y="49"/>
                    </a:lnTo>
                    <a:lnTo>
                      <a:pt x="12" y="51"/>
                    </a:lnTo>
                    <a:lnTo>
                      <a:pt x="7" y="52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4032" y="7141"/>
                <a:ext cx="3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4227" y="7494"/>
                <a:ext cx="1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Freeform 138"/>
              <p:cNvSpPr>
                <a:spLocks noChangeAspect="1"/>
              </p:cNvSpPr>
              <p:nvPr/>
            </p:nvSpPr>
            <p:spPr bwMode="auto">
              <a:xfrm>
                <a:off x="4343" y="7459"/>
                <a:ext cx="36" cy="35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8" y="105"/>
                  </a:cxn>
                  <a:cxn ang="0">
                    <a:pos x="17" y="104"/>
                  </a:cxn>
                  <a:cxn ang="0">
                    <a:pos x="25" y="103"/>
                  </a:cxn>
                  <a:cxn ang="0">
                    <a:pos x="33" y="100"/>
                  </a:cxn>
                  <a:cxn ang="0">
                    <a:pos x="43" y="97"/>
                  </a:cxn>
                  <a:cxn ang="0">
                    <a:pos x="49" y="93"/>
                  </a:cxn>
                  <a:cxn ang="0">
                    <a:pos x="58" y="89"/>
                  </a:cxn>
                  <a:cxn ang="0">
                    <a:pos x="64" y="84"/>
                  </a:cxn>
                  <a:cxn ang="0">
                    <a:pos x="71" y="78"/>
                  </a:cxn>
                  <a:cxn ang="0">
                    <a:pos x="78" y="72"/>
                  </a:cxn>
                  <a:cxn ang="0">
                    <a:pos x="83" y="65"/>
                  </a:cxn>
                  <a:cxn ang="0">
                    <a:pos x="88" y="58"/>
                  </a:cxn>
                  <a:cxn ang="0">
                    <a:pos x="93" y="50"/>
                  </a:cxn>
                  <a:cxn ang="0">
                    <a:pos x="97" y="42"/>
                  </a:cxn>
                  <a:cxn ang="0">
                    <a:pos x="99" y="34"/>
                  </a:cxn>
                  <a:cxn ang="0">
                    <a:pos x="102" y="26"/>
                  </a:cxn>
                  <a:cxn ang="0">
                    <a:pos x="105" y="18"/>
                  </a:cxn>
                  <a:cxn ang="0">
                    <a:pos x="105" y="9"/>
                  </a:cxn>
                  <a:cxn ang="0">
                    <a:pos x="106" y="0"/>
                  </a:cxn>
                </a:cxnLst>
                <a:rect l="0" t="0" r="r" b="b"/>
                <a:pathLst>
                  <a:path w="106" h="105">
                    <a:moveTo>
                      <a:pt x="0" y="105"/>
                    </a:moveTo>
                    <a:lnTo>
                      <a:pt x="8" y="105"/>
                    </a:lnTo>
                    <a:lnTo>
                      <a:pt x="17" y="104"/>
                    </a:lnTo>
                    <a:lnTo>
                      <a:pt x="25" y="103"/>
                    </a:lnTo>
                    <a:lnTo>
                      <a:pt x="33" y="100"/>
                    </a:lnTo>
                    <a:lnTo>
                      <a:pt x="43" y="97"/>
                    </a:lnTo>
                    <a:lnTo>
                      <a:pt x="49" y="93"/>
                    </a:lnTo>
                    <a:lnTo>
                      <a:pt x="58" y="89"/>
                    </a:lnTo>
                    <a:lnTo>
                      <a:pt x="64" y="84"/>
                    </a:lnTo>
                    <a:lnTo>
                      <a:pt x="71" y="78"/>
                    </a:lnTo>
                    <a:lnTo>
                      <a:pt x="78" y="72"/>
                    </a:lnTo>
                    <a:lnTo>
                      <a:pt x="83" y="65"/>
                    </a:lnTo>
                    <a:lnTo>
                      <a:pt x="88" y="58"/>
                    </a:lnTo>
                    <a:lnTo>
                      <a:pt x="93" y="50"/>
                    </a:lnTo>
                    <a:lnTo>
                      <a:pt x="97" y="42"/>
                    </a:lnTo>
                    <a:lnTo>
                      <a:pt x="99" y="34"/>
                    </a:lnTo>
                    <a:lnTo>
                      <a:pt x="102" y="26"/>
                    </a:lnTo>
                    <a:lnTo>
                      <a:pt x="105" y="18"/>
                    </a:lnTo>
                    <a:lnTo>
                      <a:pt x="105" y="9"/>
                    </a:lnTo>
                    <a:lnTo>
                      <a:pt x="10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Line 139"/>
              <p:cNvSpPr>
                <a:spLocks noChangeAspect="1" noChangeShapeType="1"/>
              </p:cNvSpPr>
              <p:nvPr/>
            </p:nvSpPr>
            <p:spPr bwMode="auto">
              <a:xfrm>
                <a:off x="4379" y="7452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Freeform 140"/>
              <p:cNvSpPr>
                <a:spLocks noChangeAspect="1"/>
              </p:cNvSpPr>
              <p:nvPr/>
            </p:nvSpPr>
            <p:spPr bwMode="auto">
              <a:xfrm>
                <a:off x="4350" y="7424"/>
                <a:ext cx="29" cy="28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4" y="77"/>
                  </a:cxn>
                  <a:cxn ang="0">
                    <a:pos x="84" y="69"/>
                  </a:cxn>
                  <a:cxn ang="0">
                    <a:pos x="81" y="62"/>
                  </a:cxn>
                  <a:cxn ang="0">
                    <a:pos x="78" y="54"/>
                  </a:cxn>
                  <a:cxn ang="0">
                    <a:pos x="76" y="47"/>
                  </a:cxn>
                  <a:cxn ang="0">
                    <a:pos x="72" y="41"/>
                  </a:cxn>
                  <a:cxn ang="0">
                    <a:pos x="67" y="34"/>
                  </a:cxn>
                  <a:cxn ang="0">
                    <a:pos x="62" y="27"/>
                  </a:cxn>
                  <a:cxn ang="0">
                    <a:pos x="57" y="22"/>
                  </a:cxn>
                  <a:cxn ang="0">
                    <a:pos x="51" y="16"/>
                  </a:cxn>
                  <a:cxn ang="0">
                    <a:pos x="45" y="12"/>
                  </a:cxn>
                  <a:cxn ang="0">
                    <a:pos x="38" y="8"/>
                  </a:cxn>
                  <a:cxn ang="0">
                    <a:pos x="30" y="6"/>
                  </a:cxn>
                  <a:cxn ang="0">
                    <a:pos x="23" y="3"/>
                  </a:cxn>
                  <a:cxn ang="0">
                    <a:pos x="15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85" h="85">
                    <a:moveTo>
                      <a:pt x="85" y="85"/>
                    </a:moveTo>
                    <a:lnTo>
                      <a:pt x="84" y="77"/>
                    </a:lnTo>
                    <a:lnTo>
                      <a:pt x="84" y="69"/>
                    </a:lnTo>
                    <a:lnTo>
                      <a:pt x="81" y="62"/>
                    </a:lnTo>
                    <a:lnTo>
                      <a:pt x="78" y="54"/>
                    </a:lnTo>
                    <a:lnTo>
                      <a:pt x="76" y="47"/>
                    </a:lnTo>
                    <a:lnTo>
                      <a:pt x="72" y="41"/>
                    </a:lnTo>
                    <a:lnTo>
                      <a:pt x="67" y="34"/>
                    </a:lnTo>
                    <a:lnTo>
                      <a:pt x="62" y="27"/>
                    </a:lnTo>
                    <a:lnTo>
                      <a:pt x="57" y="22"/>
                    </a:lnTo>
                    <a:lnTo>
                      <a:pt x="51" y="16"/>
                    </a:lnTo>
                    <a:lnTo>
                      <a:pt x="45" y="12"/>
                    </a:lnTo>
                    <a:lnTo>
                      <a:pt x="38" y="8"/>
                    </a:lnTo>
                    <a:lnTo>
                      <a:pt x="30" y="6"/>
                    </a:lnTo>
                    <a:lnTo>
                      <a:pt x="23" y="3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Line 141"/>
              <p:cNvSpPr>
                <a:spLocks noChangeAspect="1" noChangeShapeType="1"/>
              </p:cNvSpPr>
              <p:nvPr/>
            </p:nvSpPr>
            <p:spPr bwMode="auto">
              <a:xfrm>
                <a:off x="4313" y="7424"/>
                <a:ext cx="3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Freeform 142"/>
              <p:cNvSpPr>
                <a:spLocks noChangeAspect="1"/>
              </p:cNvSpPr>
              <p:nvPr/>
            </p:nvSpPr>
            <p:spPr bwMode="auto">
              <a:xfrm>
                <a:off x="4296" y="7393"/>
                <a:ext cx="17" cy="3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3" y="5"/>
                  </a:cxn>
                  <a:cxn ang="0">
                    <a:pos x="9" y="11"/>
                  </a:cxn>
                  <a:cxn ang="0">
                    <a:pos x="7" y="16"/>
                  </a:cxn>
                  <a:cxn ang="0">
                    <a:pos x="4" y="21"/>
                  </a:cxn>
                  <a:cxn ang="0">
                    <a:pos x="1" y="27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1" y="52"/>
                  </a:cxn>
                  <a:cxn ang="0">
                    <a:pos x="3" y="59"/>
                  </a:cxn>
                  <a:cxn ang="0">
                    <a:pos x="5" y="65"/>
                  </a:cxn>
                  <a:cxn ang="0">
                    <a:pos x="9" y="71"/>
                  </a:cxn>
                  <a:cxn ang="0">
                    <a:pos x="13" y="75"/>
                  </a:cxn>
                  <a:cxn ang="0">
                    <a:pos x="17" y="81"/>
                  </a:cxn>
                  <a:cxn ang="0">
                    <a:pos x="23" y="85"/>
                  </a:cxn>
                  <a:cxn ang="0">
                    <a:pos x="28" y="87"/>
                  </a:cxn>
                  <a:cxn ang="0">
                    <a:pos x="34" y="90"/>
                  </a:cxn>
                  <a:cxn ang="0">
                    <a:pos x="40" y="93"/>
                  </a:cxn>
                  <a:cxn ang="0">
                    <a:pos x="46" y="93"/>
                  </a:cxn>
                  <a:cxn ang="0">
                    <a:pos x="52" y="94"/>
                  </a:cxn>
                </a:cxnLst>
                <a:rect l="0" t="0" r="r" b="b"/>
                <a:pathLst>
                  <a:path w="52" h="94">
                    <a:moveTo>
                      <a:pt x="19" y="0"/>
                    </a:moveTo>
                    <a:lnTo>
                      <a:pt x="13" y="5"/>
                    </a:lnTo>
                    <a:lnTo>
                      <a:pt x="9" y="11"/>
                    </a:lnTo>
                    <a:lnTo>
                      <a:pt x="7" y="16"/>
                    </a:lnTo>
                    <a:lnTo>
                      <a:pt x="4" y="21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1" y="52"/>
                    </a:lnTo>
                    <a:lnTo>
                      <a:pt x="3" y="59"/>
                    </a:lnTo>
                    <a:lnTo>
                      <a:pt x="5" y="65"/>
                    </a:lnTo>
                    <a:lnTo>
                      <a:pt x="9" y="71"/>
                    </a:lnTo>
                    <a:lnTo>
                      <a:pt x="13" y="75"/>
                    </a:lnTo>
                    <a:lnTo>
                      <a:pt x="17" y="81"/>
                    </a:lnTo>
                    <a:lnTo>
                      <a:pt x="23" y="85"/>
                    </a:lnTo>
                    <a:lnTo>
                      <a:pt x="28" y="87"/>
                    </a:lnTo>
                    <a:lnTo>
                      <a:pt x="34" y="90"/>
                    </a:lnTo>
                    <a:lnTo>
                      <a:pt x="40" y="93"/>
                    </a:lnTo>
                    <a:lnTo>
                      <a:pt x="46" y="93"/>
                    </a:lnTo>
                    <a:lnTo>
                      <a:pt x="52" y="9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Freeform 143"/>
              <p:cNvSpPr>
                <a:spLocks noChangeAspect="1"/>
              </p:cNvSpPr>
              <p:nvPr/>
            </p:nvSpPr>
            <p:spPr bwMode="auto">
              <a:xfrm>
                <a:off x="4302" y="7326"/>
                <a:ext cx="30" cy="67"/>
              </a:xfrm>
              <a:custGeom>
                <a:avLst/>
                <a:gdLst/>
                <a:ahLst/>
                <a:cxnLst>
                  <a:cxn ang="0">
                    <a:pos x="0" y="201"/>
                  </a:cxn>
                  <a:cxn ang="0">
                    <a:pos x="9" y="192"/>
                  </a:cxn>
                  <a:cxn ang="0">
                    <a:pos x="20" y="182"/>
                  </a:cxn>
                  <a:cxn ang="0">
                    <a:pos x="29" y="171"/>
                  </a:cxn>
                  <a:cxn ang="0">
                    <a:pos x="39" y="161"/>
                  </a:cxn>
                  <a:cxn ang="0">
                    <a:pos x="47" y="148"/>
                  </a:cxn>
                  <a:cxn ang="0">
                    <a:pos x="54" y="136"/>
                  </a:cxn>
                  <a:cxn ang="0">
                    <a:pos x="62" y="124"/>
                  </a:cxn>
                  <a:cxn ang="0">
                    <a:pos x="67" y="111"/>
                  </a:cxn>
                  <a:cxn ang="0">
                    <a:pos x="72" y="97"/>
                  </a:cxn>
                  <a:cxn ang="0">
                    <a:pos x="78" y="84"/>
                  </a:cxn>
                  <a:cxn ang="0">
                    <a:pos x="82" y="70"/>
                  </a:cxn>
                  <a:cxn ang="0">
                    <a:pos x="86" y="57"/>
                  </a:cxn>
                  <a:cxn ang="0">
                    <a:pos x="89" y="43"/>
                  </a:cxn>
                  <a:cxn ang="0">
                    <a:pos x="90" y="29"/>
                  </a:cxn>
                  <a:cxn ang="0">
                    <a:pos x="91" y="15"/>
                  </a:cxn>
                  <a:cxn ang="0">
                    <a:pos x="91" y="0"/>
                  </a:cxn>
                </a:cxnLst>
                <a:rect l="0" t="0" r="r" b="b"/>
                <a:pathLst>
                  <a:path w="91" h="201">
                    <a:moveTo>
                      <a:pt x="0" y="201"/>
                    </a:moveTo>
                    <a:lnTo>
                      <a:pt x="9" y="192"/>
                    </a:lnTo>
                    <a:lnTo>
                      <a:pt x="20" y="182"/>
                    </a:lnTo>
                    <a:lnTo>
                      <a:pt x="29" y="171"/>
                    </a:lnTo>
                    <a:lnTo>
                      <a:pt x="39" y="161"/>
                    </a:lnTo>
                    <a:lnTo>
                      <a:pt x="47" y="148"/>
                    </a:lnTo>
                    <a:lnTo>
                      <a:pt x="54" y="136"/>
                    </a:lnTo>
                    <a:lnTo>
                      <a:pt x="62" y="124"/>
                    </a:lnTo>
                    <a:lnTo>
                      <a:pt x="67" y="111"/>
                    </a:lnTo>
                    <a:lnTo>
                      <a:pt x="72" y="97"/>
                    </a:lnTo>
                    <a:lnTo>
                      <a:pt x="78" y="84"/>
                    </a:lnTo>
                    <a:lnTo>
                      <a:pt x="82" y="70"/>
                    </a:lnTo>
                    <a:lnTo>
                      <a:pt x="86" y="57"/>
                    </a:lnTo>
                    <a:lnTo>
                      <a:pt x="89" y="43"/>
                    </a:lnTo>
                    <a:lnTo>
                      <a:pt x="90" y="29"/>
                    </a:lnTo>
                    <a:lnTo>
                      <a:pt x="91" y="15"/>
                    </a:lnTo>
                    <a:lnTo>
                      <a:pt x="9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Line 144"/>
              <p:cNvSpPr>
                <a:spLocks noChangeAspect="1" noChangeShapeType="1"/>
              </p:cNvSpPr>
              <p:nvPr/>
            </p:nvSpPr>
            <p:spPr bwMode="auto">
              <a:xfrm>
                <a:off x="4332" y="7229"/>
                <a:ext cx="1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Freeform 145"/>
              <p:cNvSpPr>
                <a:spLocks noChangeAspect="1"/>
              </p:cNvSpPr>
              <p:nvPr/>
            </p:nvSpPr>
            <p:spPr bwMode="auto">
              <a:xfrm>
                <a:off x="4332" y="7212"/>
                <a:ext cx="18" cy="1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7" y="0"/>
                  </a:cxn>
                  <a:cxn ang="0">
                    <a:pos x="41" y="1"/>
                  </a:cxn>
                  <a:cxn ang="0">
                    <a:pos x="35" y="4"/>
                  </a:cxn>
                  <a:cxn ang="0">
                    <a:pos x="29" y="5"/>
                  </a:cxn>
                  <a:cxn ang="0">
                    <a:pos x="23" y="9"/>
                  </a:cxn>
                  <a:cxn ang="0">
                    <a:pos x="19" y="13"/>
                  </a:cxn>
                  <a:cxn ang="0">
                    <a:pos x="14" y="17"/>
                  </a:cxn>
                  <a:cxn ang="0">
                    <a:pos x="10" y="23"/>
                  </a:cxn>
                  <a:cxn ang="0">
                    <a:pos x="7" y="28"/>
                  </a:cxn>
                  <a:cxn ang="0">
                    <a:pos x="4" y="33"/>
                  </a:cxn>
                  <a:cxn ang="0">
                    <a:pos x="2" y="40"/>
                  </a:cxn>
                  <a:cxn ang="0">
                    <a:pos x="2" y="47"/>
                  </a:cxn>
                  <a:cxn ang="0">
                    <a:pos x="0" y="52"/>
                  </a:cxn>
                </a:cxnLst>
                <a:rect l="0" t="0" r="r" b="b"/>
                <a:pathLst>
                  <a:path w="54" h="52">
                    <a:moveTo>
                      <a:pt x="54" y="0"/>
                    </a:moveTo>
                    <a:lnTo>
                      <a:pt x="47" y="0"/>
                    </a:lnTo>
                    <a:lnTo>
                      <a:pt x="41" y="1"/>
                    </a:lnTo>
                    <a:lnTo>
                      <a:pt x="35" y="4"/>
                    </a:lnTo>
                    <a:lnTo>
                      <a:pt x="29" y="5"/>
                    </a:lnTo>
                    <a:lnTo>
                      <a:pt x="23" y="9"/>
                    </a:lnTo>
                    <a:lnTo>
                      <a:pt x="19" y="13"/>
                    </a:lnTo>
                    <a:lnTo>
                      <a:pt x="14" y="17"/>
                    </a:lnTo>
                    <a:lnTo>
                      <a:pt x="10" y="23"/>
                    </a:lnTo>
                    <a:lnTo>
                      <a:pt x="7" y="28"/>
                    </a:lnTo>
                    <a:lnTo>
                      <a:pt x="4" y="33"/>
                    </a:lnTo>
                    <a:lnTo>
                      <a:pt x="2" y="40"/>
                    </a:lnTo>
                    <a:lnTo>
                      <a:pt x="2" y="47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Line 146"/>
              <p:cNvSpPr>
                <a:spLocks noChangeAspect="1" noChangeShapeType="1"/>
              </p:cNvSpPr>
              <p:nvPr/>
            </p:nvSpPr>
            <p:spPr bwMode="auto">
              <a:xfrm flipH="1">
                <a:off x="4350" y="7212"/>
                <a:ext cx="6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Freeform 147"/>
              <p:cNvSpPr>
                <a:spLocks noChangeAspect="1"/>
              </p:cNvSpPr>
              <p:nvPr/>
            </p:nvSpPr>
            <p:spPr bwMode="auto">
              <a:xfrm>
                <a:off x="4968" y="7206"/>
                <a:ext cx="9" cy="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17"/>
                  </a:cxn>
                  <a:cxn ang="0">
                    <a:pos x="9" y="15"/>
                  </a:cxn>
                  <a:cxn ang="0">
                    <a:pos x="15" y="14"/>
                  </a:cxn>
                  <a:cxn ang="0">
                    <a:pos x="19" y="11"/>
                  </a:cxn>
                  <a:cxn ang="0">
                    <a:pos x="21" y="9"/>
                  </a:cxn>
                  <a:cxn ang="0">
                    <a:pos x="25" y="5"/>
                  </a:cxn>
                  <a:cxn ang="0">
                    <a:pos x="28" y="0"/>
                  </a:cxn>
                </a:cxnLst>
                <a:rect l="0" t="0" r="r" b="b"/>
                <a:pathLst>
                  <a:path w="28" h="17">
                    <a:moveTo>
                      <a:pt x="0" y="17"/>
                    </a:moveTo>
                    <a:lnTo>
                      <a:pt x="5" y="17"/>
                    </a:lnTo>
                    <a:lnTo>
                      <a:pt x="9" y="15"/>
                    </a:lnTo>
                    <a:lnTo>
                      <a:pt x="15" y="14"/>
                    </a:lnTo>
                    <a:lnTo>
                      <a:pt x="19" y="11"/>
                    </a:lnTo>
                    <a:lnTo>
                      <a:pt x="21" y="9"/>
                    </a:lnTo>
                    <a:lnTo>
                      <a:pt x="25" y="5"/>
                    </a:lnTo>
                    <a:lnTo>
                      <a:pt x="2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Freeform 148"/>
              <p:cNvSpPr>
                <a:spLocks noChangeAspect="1"/>
              </p:cNvSpPr>
              <p:nvPr/>
            </p:nvSpPr>
            <p:spPr bwMode="auto">
              <a:xfrm>
                <a:off x="4977" y="7201"/>
                <a:ext cx="19" cy="5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53" y="12"/>
                  </a:cxn>
                  <a:cxn ang="0">
                    <a:pos x="49" y="8"/>
                  </a:cxn>
                  <a:cxn ang="0">
                    <a:pos x="45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0" y="16"/>
                  </a:cxn>
                </a:cxnLst>
                <a:rect l="0" t="0" r="r" b="b"/>
                <a:pathLst>
                  <a:path w="55" h="16">
                    <a:moveTo>
                      <a:pt x="55" y="16"/>
                    </a:moveTo>
                    <a:lnTo>
                      <a:pt x="53" y="12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Freeform 149"/>
              <p:cNvSpPr>
                <a:spLocks noChangeAspect="1"/>
              </p:cNvSpPr>
              <p:nvPr/>
            </p:nvSpPr>
            <p:spPr bwMode="auto">
              <a:xfrm>
                <a:off x="4996" y="7206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6" y="9"/>
                  </a:cxn>
                  <a:cxn ang="0">
                    <a:pos x="10" y="11"/>
                  </a:cxn>
                  <a:cxn ang="0">
                    <a:pos x="14" y="14"/>
                  </a:cxn>
                  <a:cxn ang="0">
                    <a:pos x="18" y="15"/>
                  </a:cxn>
                  <a:cxn ang="0">
                    <a:pos x="23" y="17"/>
                  </a:cxn>
                  <a:cxn ang="0">
                    <a:pos x="27" y="17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  <a:lnTo>
                      <a:pt x="10" y="11"/>
                    </a:lnTo>
                    <a:lnTo>
                      <a:pt x="14" y="14"/>
                    </a:lnTo>
                    <a:lnTo>
                      <a:pt x="18" y="15"/>
                    </a:lnTo>
                    <a:lnTo>
                      <a:pt x="23" y="17"/>
                    </a:lnTo>
                    <a:lnTo>
                      <a:pt x="27" y="1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5005" y="7212"/>
                <a:ext cx="6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Freeform 151"/>
              <p:cNvSpPr>
                <a:spLocks noChangeAspect="1"/>
              </p:cNvSpPr>
              <p:nvPr/>
            </p:nvSpPr>
            <p:spPr bwMode="auto">
              <a:xfrm>
                <a:off x="5623" y="7212"/>
                <a:ext cx="17" cy="17"/>
              </a:xfrm>
              <a:custGeom>
                <a:avLst/>
                <a:gdLst/>
                <a:ahLst/>
                <a:cxnLst>
                  <a:cxn ang="0">
                    <a:pos x="53" y="52"/>
                  </a:cxn>
                  <a:cxn ang="0">
                    <a:pos x="53" y="47"/>
                  </a:cxn>
                  <a:cxn ang="0">
                    <a:pos x="52" y="40"/>
                  </a:cxn>
                  <a:cxn ang="0">
                    <a:pos x="50" y="33"/>
                  </a:cxn>
                  <a:cxn ang="0">
                    <a:pos x="47" y="28"/>
                  </a:cxn>
                  <a:cxn ang="0">
                    <a:pos x="43" y="23"/>
                  </a:cxn>
                  <a:cxn ang="0">
                    <a:pos x="39" y="17"/>
                  </a:cxn>
                  <a:cxn ang="0">
                    <a:pos x="35" y="13"/>
                  </a:cxn>
                  <a:cxn ang="0">
                    <a:pos x="30" y="9"/>
                  </a:cxn>
                  <a:cxn ang="0">
                    <a:pos x="25" y="5"/>
                  </a:cxn>
                  <a:cxn ang="0">
                    <a:pos x="19" y="4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52">
                    <a:moveTo>
                      <a:pt x="53" y="52"/>
                    </a:moveTo>
                    <a:lnTo>
                      <a:pt x="53" y="47"/>
                    </a:lnTo>
                    <a:lnTo>
                      <a:pt x="52" y="40"/>
                    </a:lnTo>
                    <a:lnTo>
                      <a:pt x="50" y="33"/>
                    </a:lnTo>
                    <a:lnTo>
                      <a:pt x="47" y="28"/>
                    </a:lnTo>
                    <a:lnTo>
                      <a:pt x="43" y="23"/>
                    </a:lnTo>
                    <a:lnTo>
                      <a:pt x="39" y="17"/>
                    </a:lnTo>
                    <a:lnTo>
                      <a:pt x="35" y="13"/>
                    </a:lnTo>
                    <a:lnTo>
                      <a:pt x="30" y="9"/>
                    </a:lnTo>
                    <a:lnTo>
                      <a:pt x="25" y="5"/>
                    </a:lnTo>
                    <a:lnTo>
                      <a:pt x="19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5640" y="7229"/>
                <a:ext cx="1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Freeform 153"/>
              <p:cNvSpPr>
                <a:spLocks noChangeAspect="1"/>
              </p:cNvSpPr>
              <p:nvPr/>
            </p:nvSpPr>
            <p:spPr bwMode="auto">
              <a:xfrm>
                <a:off x="5640" y="7326"/>
                <a:ext cx="31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"/>
                  </a:cxn>
                  <a:cxn ang="0">
                    <a:pos x="1" y="29"/>
                  </a:cxn>
                  <a:cxn ang="0">
                    <a:pos x="4" y="43"/>
                  </a:cxn>
                  <a:cxn ang="0">
                    <a:pos x="7" y="57"/>
                  </a:cxn>
                  <a:cxn ang="0">
                    <a:pos x="9" y="70"/>
                  </a:cxn>
                  <a:cxn ang="0">
                    <a:pos x="13" y="84"/>
                  </a:cxn>
                  <a:cxn ang="0">
                    <a:pos x="19" y="97"/>
                  </a:cxn>
                  <a:cxn ang="0">
                    <a:pos x="24" y="111"/>
                  </a:cxn>
                  <a:cxn ang="0">
                    <a:pos x="31" y="124"/>
                  </a:cxn>
                  <a:cxn ang="0">
                    <a:pos x="38" y="136"/>
                  </a:cxn>
                  <a:cxn ang="0">
                    <a:pos x="46" y="148"/>
                  </a:cxn>
                  <a:cxn ang="0">
                    <a:pos x="54" y="161"/>
                  </a:cxn>
                  <a:cxn ang="0">
                    <a:pos x="63" y="171"/>
                  </a:cxn>
                  <a:cxn ang="0">
                    <a:pos x="73" y="182"/>
                  </a:cxn>
                  <a:cxn ang="0">
                    <a:pos x="82" y="192"/>
                  </a:cxn>
                  <a:cxn ang="0">
                    <a:pos x="93" y="201"/>
                  </a:cxn>
                </a:cxnLst>
                <a:rect l="0" t="0" r="r" b="b"/>
                <a:pathLst>
                  <a:path w="93" h="201">
                    <a:moveTo>
                      <a:pt x="0" y="0"/>
                    </a:moveTo>
                    <a:lnTo>
                      <a:pt x="0" y="15"/>
                    </a:lnTo>
                    <a:lnTo>
                      <a:pt x="1" y="29"/>
                    </a:lnTo>
                    <a:lnTo>
                      <a:pt x="4" y="43"/>
                    </a:lnTo>
                    <a:lnTo>
                      <a:pt x="7" y="57"/>
                    </a:lnTo>
                    <a:lnTo>
                      <a:pt x="9" y="70"/>
                    </a:lnTo>
                    <a:lnTo>
                      <a:pt x="13" y="84"/>
                    </a:lnTo>
                    <a:lnTo>
                      <a:pt x="19" y="97"/>
                    </a:lnTo>
                    <a:lnTo>
                      <a:pt x="24" y="111"/>
                    </a:lnTo>
                    <a:lnTo>
                      <a:pt x="31" y="124"/>
                    </a:lnTo>
                    <a:lnTo>
                      <a:pt x="38" y="136"/>
                    </a:lnTo>
                    <a:lnTo>
                      <a:pt x="46" y="148"/>
                    </a:lnTo>
                    <a:lnTo>
                      <a:pt x="54" y="161"/>
                    </a:lnTo>
                    <a:lnTo>
                      <a:pt x="63" y="171"/>
                    </a:lnTo>
                    <a:lnTo>
                      <a:pt x="73" y="182"/>
                    </a:lnTo>
                    <a:lnTo>
                      <a:pt x="82" y="192"/>
                    </a:lnTo>
                    <a:lnTo>
                      <a:pt x="93" y="20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Freeform 154"/>
              <p:cNvSpPr>
                <a:spLocks noChangeAspect="1"/>
              </p:cNvSpPr>
              <p:nvPr/>
            </p:nvSpPr>
            <p:spPr bwMode="auto">
              <a:xfrm>
                <a:off x="5660" y="7393"/>
                <a:ext cx="18" cy="31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6" y="93"/>
                  </a:cxn>
                  <a:cxn ang="0">
                    <a:pos x="13" y="93"/>
                  </a:cxn>
                  <a:cxn ang="0">
                    <a:pos x="19" y="90"/>
                  </a:cxn>
                  <a:cxn ang="0">
                    <a:pos x="25" y="87"/>
                  </a:cxn>
                  <a:cxn ang="0">
                    <a:pos x="31" y="85"/>
                  </a:cxn>
                  <a:cxn ang="0">
                    <a:pos x="36" y="81"/>
                  </a:cxn>
                  <a:cxn ang="0">
                    <a:pos x="40" y="75"/>
                  </a:cxn>
                  <a:cxn ang="0">
                    <a:pos x="44" y="71"/>
                  </a:cxn>
                  <a:cxn ang="0">
                    <a:pos x="47" y="65"/>
                  </a:cxn>
                  <a:cxn ang="0">
                    <a:pos x="50" y="59"/>
                  </a:cxn>
                  <a:cxn ang="0">
                    <a:pos x="52" y="52"/>
                  </a:cxn>
                  <a:cxn ang="0">
                    <a:pos x="52" y="47"/>
                  </a:cxn>
                  <a:cxn ang="0">
                    <a:pos x="54" y="40"/>
                  </a:cxn>
                  <a:cxn ang="0">
                    <a:pos x="52" y="34"/>
                  </a:cxn>
                  <a:cxn ang="0">
                    <a:pos x="51" y="27"/>
                  </a:cxn>
                  <a:cxn ang="0">
                    <a:pos x="50" y="21"/>
                  </a:cxn>
                  <a:cxn ang="0">
                    <a:pos x="47" y="16"/>
                  </a:cxn>
                  <a:cxn ang="0">
                    <a:pos x="43" y="11"/>
                  </a:cxn>
                  <a:cxn ang="0">
                    <a:pos x="39" y="5"/>
                  </a:cxn>
                  <a:cxn ang="0">
                    <a:pos x="35" y="0"/>
                  </a:cxn>
                </a:cxnLst>
                <a:rect l="0" t="0" r="r" b="b"/>
                <a:pathLst>
                  <a:path w="54" h="94">
                    <a:moveTo>
                      <a:pt x="0" y="94"/>
                    </a:moveTo>
                    <a:lnTo>
                      <a:pt x="6" y="93"/>
                    </a:lnTo>
                    <a:lnTo>
                      <a:pt x="13" y="93"/>
                    </a:lnTo>
                    <a:lnTo>
                      <a:pt x="19" y="90"/>
                    </a:lnTo>
                    <a:lnTo>
                      <a:pt x="25" y="87"/>
                    </a:lnTo>
                    <a:lnTo>
                      <a:pt x="31" y="85"/>
                    </a:lnTo>
                    <a:lnTo>
                      <a:pt x="36" y="81"/>
                    </a:lnTo>
                    <a:lnTo>
                      <a:pt x="40" y="75"/>
                    </a:lnTo>
                    <a:lnTo>
                      <a:pt x="44" y="71"/>
                    </a:lnTo>
                    <a:lnTo>
                      <a:pt x="47" y="65"/>
                    </a:lnTo>
                    <a:lnTo>
                      <a:pt x="50" y="59"/>
                    </a:lnTo>
                    <a:lnTo>
                      <a:pt x="52" y="52"/>
                    </a:lnTo>
                    <a:lnTo>
                      <a:pt x="52" y="47"/>
                    </a:lnTo>
                    <a:lnTo>
                      <a:pt x="54" y="40"/>
                    </a:lnTo>
                    <a:lnTo>
                      <a:pt x="52" y="34"/>
                    </a:lnTo>
                    <a:lnTo>
                      <a:pt x="51" y="27"/>
                    </a:lnTo>
                    <a:lnTo>
                      <a:pt x="50" y="21"/>
                    </a:lnTo>
                    <a:lnTo>
                      <a:pt x="47" y="16"/>
                    </a:lnTo>
                    <a:lnTo>
                      <a:pt x="43" y="11"/>
                    </a:lnTo>
                    <a:lnTo>
                      <a:pt x="39" y="5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Line 155"/>
              <p:cNvSpPr>
                <a:spLocks noChangeAspect="1" noChangeShapeType="1"/>
              </p:cNvSpPr>
              <p:nvPr/>
            </p:nvSpPr>
            <p:spPr bwMode="auto">
              <a:xfrm>
                <a:off x="5623" y="7424"/>
                <a:ext cx="3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Freeform 156"/>
              <p:cNvSpPr>
                <a:spLocks noChangeAspect="1"/>
              </p:cNvSpPr>
              <p:nvPr/>
            </p:nvSpPr>
            <p:spPr bwMode="auto">
              <a:xfrm>
                <a:off x="5595" y="7424"/>
                <a:ext cx="28" cy="2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76" y="0"/>
                  </a:cxn>
                  <a:cxn ang="0">
                    <a:pos x="68" y="1"/>
                  </a:cxn>
                  <a:cxn ang="0">
                    <a:pos x="61" y="3"/>
                  </a:cxn>
                  <a:cxn ang="0">
                    <a:pos x="53" y="6"/>
                  </a:cxn>
                  <a:cxn ang="0">
                    <a:pos x="47" y="8"/>
                  </a:cxn>
                  <a:cxn ang="0">
                    <a:pos x="40" y="12"/>
                  </a:cxn>
                  <a:cxn ang="0">
                    <a:pos x="33" y="16"/>
                  </a:cxn>
                  <a:cxn ang="0">
                    <a:pos x="26" y="22"/>
                  </a:cxn>
                  <a:cxn ang="0">
                    <a:pos x="21" y="27"/>
                  </a:cxn>
                  <a:cxn ang="0">
                    <a:pos x="17" y="34"/>
                  </a:cxn>
                  <a:cxn ang="0">
                    <a:pos x="12" y="41"/>
                  </a:cxn>
                  <a:cxn ang="0">
                    <a:pos x="8" y="47"/>
                  </a:cxn>
                  <a:cxn ang="0">
                    <a:pos x="5" y="54"/>
                  </a:cxn>
                  <a:cxn ang="0">
                    <a:pos x="2" y="62"/>
                  </a:cxn>
                  <a:cxn ang="0">
                    <a:pos x="1" y="69"/>
                  </a:cxn>
                  <a:cxn ang="0">
                    <a:pos x="0" y="77"/>
                  </a:cxn>
                  <a:cxn ang="0">
                    <a:pos x="0" y="85"/>
                  </a:cxn>
                </a:cxnLst>
                <a:rect l="0" t="0" r="r" b="b"/>
                <a:pathLst>
                  <a:path w="84" h="85">
                    <a:moveTo>
                      <a:pt x="84" y="0"/>
                    </a:moveTo>
                    <a:lnTo>
                      <a:pt x="76" y="0"/>
                    </a:lnTo>
                    <a:lnTo>
                      <a:pt x="68" y="1"/>
                    </a:lnTo>
                    <a:lnTo>
                      <a:pt x="61" y="3"/>
                    </a:lnTo>
                    <a:lnTo>
                      <a:pt x="53" y="6"/>
                    </a:lnTo>
                    <a:lnTo>
                      <a:pt x="47" y="8"/>
                    </a:lnTo>
                    <a:lnTo>
                      <a:pt x="40" y="12"/>
                    </a:lnTo>
                    <a:lnTo>
                      <a:pt x="33" y="16"/>
                    </a:lnTo>
                    <a:lnTo>
                      <a:pt x="26" y="22"/>
                    </a:lnTo>
                    <a:lnTo>
                      <a:pt x="21" y="27"/>
                    </a:lnTo>
                    <a:lnTo>
                      <a:pt x="17" y="34"/>
                    </a:lnTo>
                    <a:lnTo>
                      <a:pt x="12" y="41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2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8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Line 157"/>
              <p:cNvSpPr>
                <a:spLocks noChangeAspect="1" noChangeShapeType="1"/>
              </p:cNvSpPr>
              <p:nvPr/>
            </p:nvSpPr>
            <p:spPr bwMode="auto">
              <a:xfrm flipV="1">
                <a:off x="5595" y="7452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Freeform 158"/>
              <p:cNvSpPr>
                <a:spLocks noChangeAspect="1"/>
              </p:cNvSpPr>
              <p:nvPr/>
            </p:nvSpPr>
            <p:spPr bwMode="auto">
              <a:xfrm>
                <a:off x="5595" y="7459"/>
                <a:ext cx="35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" y="18"/>
                  </a:cxn>
                  <a:cxn ang="0">
                    <a:pos x="2" y="26"/>
                  </a:cxn>
                  <a:cxn ang="0">
                    <a:pos x="5" y="34"/>
                  </a:cxn>
                  <a:cxn ang="0">
                    <a:pos x="8" y="42"/>
                  </a:cxn>
                  <a:cxn ang="0">
                    <a:pos x="12" y="50"/>
                  </a:cxn>
                  <a:cxn ang="0">
                    <a:pos x="17" y="58"/>
                  </a:cxn>
                  <a:cxn ang="0">
                    <a:pos x="21" y="65"/>
                  </a:cxn>
                  <a:cxn ang="0">
                    <a:pos x="28" y="72"/>
                  </a:cxn>
                  <a:cxn ang="0">
                    <a:pos x="33" y="78"/>
                  </a:cxn>
                  <a:cxn ang="0">
                    <a:pos x="40" y="84"/>
                  </a:cxn>
                  <a:cxn ang="0">
                    <a:pos x="48" y="89"/>
                  </a:cxn>
                  <a:cxn ang="0">
                    <a:pos x="55" y="93"/>
                  </a:cxn>
                  <a:cxn ang="0">
                    <a:pos x="63" y="97"/>
                  </a:cxn>
                  <a:cxn ang="0">
                    <a:pos x="71" y="100"/>
                  </a:cxn>
                  <a:cxn ang="0">
                    <a:pos x="79" y="103"/>
                  </a:cxn>
                  <a:cxn ang="0">
                    <a:pos x="88" y="104"/>
                  </a:cxn>
                  <a:cxn ang="0">
                    <a:pos x="96" y="105"/>
                  </a:cxn>
                  <a:cxn ang="0">
                    <a:pos x="106" y="105"/>
                  </a:cxn>
                </a:cxnLst>
                <a:rect l="0" t="0" r="r" b="b"/>
                <a:pathLst>
                  <a:path w="106" h="105">
                    <a:moveTo>
                      <a:pt x="0" y="0"/>
                    </a:moveTo>
                    <a:lnTo>
                      <a:pt x="0" y="9"/>
                    </a:lnTo>
                    <a:lnTo>
                      <a:pt x="1" y="18"/>
                    </a:lnTo>
                    <a:lnTo>
                      <a:pt x="2" y="26"/>
                    </a:lnTo>
                    <a:lnTo>
                      <a:pt x="5" y="34"/>
                    </a:lnTo>
                    <a:lnTo>
                      <a:pt x="8" y="42"/>
                    </a:lnTo>
                    <a:lnTo>
                      <a:pt x="12" y="50"/>
                    </a:lnTo>
                    <a:lnTo>
                      <a:pt x="17" y="58"/>
                    </a:lnTo>
                    <a:lnTo>
                      <a:pt x="21" y="65"/>
                    </a:lnTo>
                    <a:lnTo>
                      <a:pt x="28" y="72"/>
                    </a:lnTo>
                    <a:lnTo>
                      <a:pt x="33" y="78"/>
                    </a:lnTo>
                    <a:lnTo>
                      <a:pt x="40" y="84"/>
                    </a:lnTo>
                    <a:lnTo>
                      <a:pt x="48" y="89"/>
                    </a:lnTo>
                    <a:lnTo>
                      <a:pt x="55" y="93"/>
                    </a:lnTo>
                    <a:lnTo>
                      <a:pt x="63" y="97"/>
                    </a:lnTo>
                    <a:lnTo>
                      <a:pt x="71" y="100"/>
                    </a:lnTo>
                    <a:lnTo>
                      <a:pt x="79" y="103"/>
                    </a:lnTo>
                    <a:lnTo>
                      <a:pt x="88" y="104"/>
                    </a:lnTo>
                    <a:lnTo>
                      <a:pt x="96" y="105"/>
                    </a:lnTo>
                    <a:lnTo>
                      <a:pt x="106" y="10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Line 159"/>
              <p:cNvSpPr>
                <a:spLocks noChangeAspect="1" noChangeShapeType="1"/>
              </p:cNvSpPr>
              <p:nvPr/>
            </p:nvSpPr>
            <p:spPr bwMode="auto">
              <a:xfrm flipH="1">
                <a:off x="5630" y="7494"/>
                <a:ext cx="1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Freeform 160"/>
              <p:cNvSpPr>
                <a:spLocks noChangeAspect="1"/>
              </p:cNvSpPr>
              <p:nvPr/>
            </p:nvSpPr>
            <p:spPr bwMode="auto">
              <a:xfrm>
                <a:off x="5746" y="7477"/>
                <a:ext cx="18" cy="1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6" y="52"/>
                  </a:cxn>
                  <a:cxn ang="0">
                    <a:pos x="13" y="51"/>
                  </a:cxn>
                  <a:cxn ang="0">
                    <a:pos x="18" y="50"/>
                  </a:cxn>
                  <a:cxn ang="0">
                    <a:pos x="25" y="47"/>
                  </a:cxn>
                  <a:cxn ang="0">
                    <a:pos x="31" y="43"/>
                  </a:cxn>
                  <a:cxn ang="0">
                    <a:pos x="36" y="39"/>
                  </a:cxn>
                  <a:cxn ang="0">
                    <a:pos x="40" y="35"/>
                  </a:cxn>
                  <a:cxn ang="0">
                    <a:pos x="44" y="30"/>
                  </a:cxn>
                  <a:cxn ang="0">
                    <a:pos x="47" y="24"/>
                  </a:cxn>
                  <a:cxn ang="0">
                    <a:pos x="49" y="19"/>
                  </a:cxn>
                  <a:cxn ang="0">
                    <a:pos x="52" y="12"/>
                  </a:cxn>
                  <a:cxn ang="0">
                    <a:pos x="53" y="7"/>
                  </a:cxn>
                  <a:cxn ang="0">
                    <a:pos x="53" y="0"/>
                  </a:cxn>
                </a:cxnLst>
                <a:rect l="0" t="0" r="r" b="b"/>
                <a:pathLst>
                  <a:path w="53" h="52">
                    <a:moveTo>
                      <a:pt x="0" y="52"/>
                    </a:moveTo>
                    <a:lnTo>
                      <a:pt x="6" y="52"/>
                    </a:lnTo>
                    <a:lnTo>
                      <a:pt x="13" y="51"/>
                    </a:lnTo>
                    <a:lnTo>
                      <a:pt x="18" y="50"/>
                    </a:lnTo>
                    <a:lnTo>
                      <a:pt x="25" y="47"/>
                    </a:lnTo>
                    <a:lnTo>
                      <a:pt x="31" y="43"/>
                    </a:lnTo>
                    <a:lnTo>
                      <a:pt x="36" y="39"/>
                    </a:lnTo>
                    <a:lnTo>
                      <a:pt x="40" y="35"/>
                    </a:lnTo>
                    <a:lnTo>
                      <a:pt x="44" y="30"/>
                    </a:lnTo>
                    <a:lnTo>
                      <a:pt x="47" y="24"/>
                    </a:lnTo>
                    <a:lnTo>
                      <a:pt x="49" y="19"/>
                    </a:lnTo>
                    <a:lnTo>
                      <a:pt x="52" y="12"/>
                    </a:lnTo>
                    <a:lnTo>
                      <a:pt x="53" y="7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Line 161"/>
              <p:cNvSpPr>
                <a:spLocks noChangeAspect="1" noChangeShapeType="1"/>
              </p:cNvSpPr>
              <p:nvPr/>
            </p:nvSpPr>
            <p:spPr bwMode="auto">
              <a:xfrm>
                <a:off x="5764" y="7377"/>
                <a:ext cx="1" cy="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Freeform 162"/>
              <p:cNvSpPr>
                <a:spLocks noChangeAspect="1"/>
              </p:cNvSpPr>
              <p:nvPr/>
            </p:nvSpPr>
            <p:spPr bwMode="auto">
              <a:xfrm>
                <a:off x="5755" y="7362"/>
                <a:ext cx="9" cy="15"/>
              </a:xfrm>
              <a:custGeom>
                <a:avLst/>
                <a:gdLst/>
                <a:ahLst/>
                <a:cxnLst>
                  <a:cxn ang="0">
                    <a:pos x="26" y="46"/>
                  </a:cxn>
                  <a:cxn ang="0">
                    <a:pos x="26" y="39"/>
                  </a:cxn>
                  <a:cxn ang="0">
                    <a:pos x="25" y="34"/>
                  </a:cxn>
                  <a:cxn ang="0">
                    <a:pos x="22" y="27"/>
                  </a:cxn>
                  <a:cxn ang="0">
                    <a:pos x="21" y="22"/>
                  </a:cxn>
                  <a:cxn ang="0">
                    <a:pos x="17" y="16"/>
                  </a:cxn>
                  <a:cxn ang="0">
                    <a:pos x="14" y="11"/>
                  </a:cxn>
                  <a:cxn ang="0">
                    <a:pos x="9" y="7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26" h="46">
                    <a:moveTo>
                      <a:pt x="26" y="46"/>
                    </a:moveTo>
                    <a:lnTo>
                      <a:pt x="26" y="39"/>
                    </a:lnTo>
                    <a:lnTo>
                      <a:pt x="25" y="34"/>
                    </a:lnTo>
                    <a:lnTo>
                      <a:pt x="22" y="27"/>
                    </a:lnTo>
                    <a:lnTo>
                      <a:pt x="21" y="22"/>
                    </a:lnTo>
                    <a:lnTo>
                      <a:pt x="17" y="16"/>
                    </a:lnTo>
                    <a:lnTo>
                      <a:pt x="14" y="11"/>
                    </a:lnTo>
                    <a:lnTo>
                      <a:pt x="9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Line 163"/>
              <p:cNvSpPr>
                <a:spLocks noChangeAspect="1" noChangeShapeType="1"/>
              </p:cNvSpPr>
              <p:nvPr/>
            </p:nvSpPr>
            <p:spPr bwMode="auto">
              <a:xfrm>
                <a:off x="5720" y="7341"/>
                <a:ext cx="35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Freeform 164"/>
              <p:cNvSpPr>
                <a:spLocks noChangeAspect="1"/>
              </p:cNvSpPr>
              <p:nvPr/>
            </p:nvSpPr>
            <p:spPr bwMode="auto">
              <a:xfrm>
                <a:off x="5711" y="7326"/>
                <a:ext cx="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2" y="18"/>
                  </a:cxn>
                  <a:cxn ang="0">
                    <a:pos x="5" y="25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6" y="39"/>
                  </a:cxn>
                  <a:cxn ang="0">
                    <a:pos x="21" y="43"/>
                  </a:cxn>
                  <a:cxn ang="0">
                    <a:pos x="25" y="46"/>
                  </a:cxn>
                </a:cxnLst>
                <a:rect l="0" t="0" r="r" b="b"/>
                <a:pathLst>
                  <a:path w="25" h="46">
                    <a:moveTo>
                      <a:pt x="0" y="0"/>
                    </a:moveTo>
                    <a:lnTo>
                      <a:pt x="0" y="6"/>
                    </a:lnTo>
                    <a:lnTo>
                      <a:pt x="1" y="13"/>
                    </a:lnTo>
                    <a:lnTo>
                      <a:pt x="2" y="18"/>
                    </a:lnTo>
                    <a:lnTo>
                      <a:pt x="5" y="25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9"/>
                    </a:lnTo>
                    <a:lnTo>
                      <a:pt x="21" y="43"/>
                    </a:lnTo>
                    <a:lnTo>
                      <a:pt x="25" y="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Line 165"/>
              <p:cNvSpPr>
                <a:spLocks noChangeAspect="1" noChangeShapeType="1"/>
              </p:cNvSpPr>
              <p:nvPr/>
            </p:nvSpPr>
            <p:spPr bwMode="auto">
              <a:xfrm>
                <a:off x="5711" y="7229"/>
                <a:ext cx="1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Freeform 166"/>
              <p:cNvSpPr>
                <a:spLocks noChangeAspect="1"/>
              </p:cNvSpPr>
              <p:nvPr/>
            </p:nvSpPr>
            <p:spPr bwMode="auto">
              <a:xfrm>
                <a:off x="5711" y="7212"/>
                <a:ext cx="18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5" y="0"/>
                  </a:cxn>
                  <a:cxn ang="0">
                    <a:pos x="40" y="1"/>
                  </a:cxn>
                  <a:cxn ang="0">
                    <a:pos x="33" y="4"/>
                  </a:cxn>
                  <a:cxn ang="0">
                    <a:pos x="28" y="5"/>
                  </a:cxn>
                  <a:cxn ang="0">
                    <a:pos x="22" y="9"/>
                  </a:cxn>
                  <a:cxn ang="0">
                    <a:pos x="17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28"/>
                  </a:cxn>
                  <a:cxn ang="0">
                    <a:pos x="2" y="33"/>
                  </a:cxn>
                  <a:cxn ang="0">
                    <a:pos x="1" y="40"/>
                  </a:cxn>
                  <a:cxn ang="0">
                    <a:pos x="0" y="47"/>
                  </a:cxn>
                  <a:cxn ang="0">
                    <a:pos x="0" y="52"/>
                  </a:cxn>
                </a:cxnLst>
                <a:rect l="0" t="0" r="r" b="b"/>
                <a:pathLst>
                  <a:path w="52" h="52">
                    <a:moveTo>
                      <a:pt x="52" y="0"/>
                    </a:moveTo>
                    <a:lnTo>
                      <a:pt x="45" y="0"/>
                    </a:lnTo>
                    <a:lnTo>
                      <a:pt x="40" y="1"/>
                    </a:lnTo>
                    <a:lnTo>
                      <a:pt x="33" y="4"/>
                    </a:lnTo>
                    <a:lnTo>
                      <a:pt x="28" y="5"/>
                    </a:lnTo>
                    <a:lnTo>
                      <a:pt x="22" y="9"/>
                    </a:lnTo>
                    <a:lnTo>
                      <a:pt x="17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28"/>
                    </a:lnTo>
                    <a:lnTo>
                      <a:pt x="2" y="33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Line 167"/>
              <p:cNvSpPr>
                <a:spLocks noChangeAspect="1" noChangeShapeType="1"/>
              </p:cNvSpPr>
              <p:nvPr/>
            </p:nvSpPr>
            <p:spPr bwMode="auto">
              <a:xfrm flipH="1">
                <a:off x="5729" y="7212"/>
                <a:ext cx="21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Freeform 168"/>
              <p:cNvSpPr>
                <a:spLocks noChangeAspect="1"/>
              </p:cNvSpPr>
              <p:nvPr/>
            </p:nvSpPr>
            <p:spPr bwMode="auto">
              <a:xfrm>
                <a:off x="5941" y="7212"/>
                <a:ext cx="17" cy="17"/>
              </a:xfrm>
              <a:custGeom>
                <a:avLst/>
                <a:gdLst/>
                <a:ahLst/>
                <a:cxnLst>
                  <a:cxn ang="0">
                    <a:pos x="52" y="52"/>
                  </a:cxn>
                  <a:cxn ang="0">
                    <a:pos x="52" y="47"/>
                  </a:cxn>
                  <a:cxn ang="0">
                    <a:pos x="51" y="40"/>
                  </a:cxn>
                  <a:cxn ang="0">
                    <a:pos x="48" y="33"/>
                  </a:cxn>
                  <a:cxn ang="0">
                    <a:pos x="46" y="28"/>
                  </a:cxn>
                  <a:cxn ang="0">
                    <a:pos x="43" y="23"/>
                  </a:cxn>
                  <a:cxn ang="0">
                    <a:pos x="39" y="17"/>
                  </a:cxn>
                  <a:cxn ang="0">
                    <a:pos x="35" y="13"/>
                  </a:cxn>
                  <a:cxn ang="0">
                    <a:pos x="30" y="9"/>
                  </a:cxn>
                  <a:cxn ang="0">
                    <a:pos x="24" y="5"/>
                  </a:cxn>
                  <a:cxn ang="0">
                    <a:pos x="19" y="4"/>
                  </a:cxn>
                  <a:cxn ang="0">
                    <a:pos x="12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52" y="47"/>
                    </a:lnTo>
                    <a:lnTo>
                      <a:pt x="51" y="40"/>
                    </a:lnTo>
                    <a:lnTo>
                      <a:pt x="48" y="33"/>
                    </a:lnTo>
                    <a:lnTo>
                      <a:pt x="46" y="28"/>
                    </a:lnTo>
                    <a:lnTo>
                      <a:pt x="43" y="23"/>
                    </a:lnTo>
                    <a:lnTo>
                      <a:pt x="39" y="17"/>
                    </a:lnTo>
                    <a:lnTo>
                      <a:pt x="35" y="13"/>
                    </a:lnTo>
                    <a:lnTo>
                      <a:pt x="30" y="9"/>
                    </a:lnTo>
                    <a:lnTo>
                      <a:pt x="24" y="5"/>
                    </a:lnTo>
                    <a:lnTo>
                      <a:pt x="19" y="4"/>
                    </a:lnTo>
                    <a:lnTo>
                      <a:pt x="12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Line 169"/>
              <p:cNvSpPr>
                <a:spLocks noChangeAspect="1" noChangeShapeType="1"/>
              </p:cNvSpPr>
              <p:nvPr/>
            </p:nvSpPr>
            <p:spPr bwMode="auto">
              <a:xfrm flipV="1">
                <a:off x="5958" y="7229"/>
                <a:ext cx="1" cy="1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Freeform 170"/>
              <p:cNvSpPr>
                <a:spLocks noChangeAspect="1"/>
              </p:cNvSpPr>
              <p:nvPr/>
            </p:nvSpPr>
            <p:spPr bwMode="auto">
              <a:xfrm>
                <a:off x="5941" y="7378"/>
                <a:ext cx="17" cy="18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" y="52"/>
                  </a:cxn>
                  <a:cxn ang="0">
                    <a:pos x="12" y="52"/>
                  </a:cxn>
                  <a:cxn ang="0">
                    <a:pos x="19" y="49"/>
                  </a:cxn>
                  <a:cxn ang="0">
                    <a:pos x="24" y="47"/>
                  </a:cxn>
                  <a:cxn ang="0">
                    <a:pos x="30" y="44"/>
                  </a:cxn>
                  <a:cxn ang="0">
                    <a:pos x="35" y="40"/>
                  </a:cxn>
                  <a:cxn ang="0">
                    <a:pos x="39" y="35"/>
                  </a:cxn>
                  <a:cxn ang="0">
                    <a:pos x="43" y="30"/>
                  </a:cxn>
                  <a:cxn ang="0">
                    <a:pos x="46" y="25"/>
                  </a:cxn>
                  <a:cxn ang="0">
                    <a:pos x="48" y="18"/>
                  </a:cxn>
                  <a:cxn ang="0">
                    <a:pos x="51" y="13"/>
                  </a:cxn>
                  <a:cxn ang="0">
                    <a:pos x="52" y="6"/>
                  </a:cxn>
                  <a:cxn ang="0">
                    <a:pos x="52" y="0"/>
                  </a:cxn>
                </a:cxnLst>
                <a:rect l="0" t="0" r="r" b="b"/>
                <a:pathLst>
                  <a:path w="52" h="53">
                    <a:moveTo>
                      <a:pt x="0" y="53"/>
                    </a:moveTo>
                    <a:lnTo>
                      <a:pt x="5" y="52"/>
                    </a:lnTo>
                    <a:lnTo>
                      <a:pt x="12" y="52"/>
                    </a:lnTo>
                    <a:lnTo>
                      <a:pt x="19" y="49"/>
                    </a:lnTo>
                    <a:lnTo>
                      <a:pt x="24" y="47"/>
                    </a:lnTo>
                    <a:lnTo>
                      <a:pt x="30" y="44"/>
                    </a:lnTo>
                    <a:lnTo>
                      <a:pt x="35" y="40"/>
                    </a:lnTo>
                    <a:lnTo>
                      <a:pt x="39" y="35"/>
                    </a:lnTo>
                    <a:lnTo>
                      <a:pt x="43" y="30"/>
                    </a:lnTo>
                    <a:lnTo>
                      <a:pt x="46" y="25"/>
                    </a:lnTo>
                    <a:lnTo>
                      <a:pt x="48" y="18"/>
                    </a:lnTo>
                    <a:lnTo>
                      <a:pt x="51" y="13"/>
                    </a:lnTo>
                    <a:lnTo>
                      <a:pt x="52" y="6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Line 171"/>
              <p:cNvSpPr>
                <a:spLocks noChangeAspect="1" noChangeShapeType="1"/>
              </p:cNvSpPr>
              <p:nvPr/>
            </p:nvSpPr>
            <p:spPr bwMode="auto">
              <a:xfrm>
                <a:off x="5923" y="7396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Freeform 172"/>
              <p:cNvSpPr>
                <a:spLocks noChangeAspect="1"/>
              </p:cNvSpPr>
              <p:nvPr/>
            </p:nvSpPr>
            <p:spPr bwMode="auto">
              <a:xfrm>
                <a:off x="5906" y="7396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5" y="0"/>
                  </a:cxn>
                  <a:cxn ang="0">
                    <a:pos x="40" y="2"/>
                  </a:cxn>
                  <a:cxn ang="0">
                    <a:pos x="33" y="3"/>
                  </a:cxn>
                  <a:cxn ang="0">
                    <a:pos x="28" y="6"/>
                  </a:cxn>
                  <a:cxn ang="0">
                    <a:pos x="22" y="10"/>
                  </a:cxn>
                  <a:cxn ang="0">
                    <a:pos x="17" y="14"/>
                  </a:cxn>
                  <a:cxn ang="0">
                    <a:pos x="13" y="18"/>
                  </a:cxn>
                  <a:cxn ang="0">
                    <a:pos x="9" y="23"/>
                  </a:cxn>
                  <a:cxn ang="0">
                    <a:pos x="5" y="29"/>
                  </a:cxn>
                  <a:cxn ang="0">
                    <a:pos x="2" y="34"/>
                  </a:cxn>
                  <a:cxn ang="0">
                    <a:pos x="1" y="41"/>
                  </a:cxn>
                  <a:cxn ang="0">
                    <a:pos x="0" y="46"/>
                  </a:cxn>
                  <a:cxn ang="0">
                    <a:pos x="0" y="53"/>
                  </a:cxn>
                </a:cxnLst>
                <a:rect l="0" t="0" r="r" b="b"/>
                <a:pathLst>
                  <a:path w="52" h="53">
                    <a:moveTo>
                      <a:pt x="52" y="0"/>
                    </a:moveTo>
                    <a:lnTo>
                      <a:pt x="45" y="0"/>
                    </a:lnTo>
                    <a:lnTo>
                      <a:pt x="40" y="2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2" y="10"/>
                    </a:lnTo>
                    <a:lnTo>
                      <a:pt x="17" y="14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5" y="29"/>
                    </a:lnTo>
                    <a:lnTo>
                      <a:pt x="2" y="34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5906" y="7413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Freeform 174"/>
              <p:cNvSpPr>
                <a:spLocks noChangeAspect="1"/>
              </p:cNvSpPr>
              <p:nvPr/>
            </p:nvSpPr>
            <p:spPr bwMode="auto">
              <a:xfrm>
                <a:off x="5906" y="7473"/>
                <a:ext cx="1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2"/>
                  </a:cxn>
                  <a:cxn ang="0">
                    <a:pos x="2" y="18"/>
                  </a:cxn>
                  <a:cxn ang="0">
                    <a:pos x="5" y="24"/>
                  </a:cxn>
                  <a:cxn ang="0">
                    <a:pos x="9" y="30"/>
                  </a:cxn>
                  <a:cxn ang="0">
                    <a:pos x="12" y="34"/>
                  </a:cxn>
                  <a:cxn ang="0">
                    <a:pos x="17" y="39"/>
                  </a:cxn>
                  <a:cxn ang="0">
                    <a:pos x="21" y="43"/>
                  </a:cxn>
                  <a:cxn ang="0">
                    <a:pos x="27" y="46"/>
                  </a:cxn>
                  <a:cxn ang="0">
                    <a:pos x="32" y="49"/>
                  </a:cxn>
                  <a:cxn ang="0">
                    <a:pos x="39" y="51"/>
                  </a:cxn>
                  <a:cxn ang="0">
                    <a:pos x="44" y="53"/>
                  </a:cxn>
                  <a:cxn ang="0">
                    <a:pos x="51" y="53"/>
                  </a:cxn>
                </a:cxnLst>
                <a:rect l="0" t="0" r="r" b="b"/>
                <a:pathLst>
                  <a:path w="51" h="53">
                    <a:moveTo>
                      <a:pt x="0" y="0"/>
                    </a:moveTo>
                    <a:lnTo>
                      <a:pt x="0" y="6"/>
                    </a:lnTo>
                    <a:lnTo>
                      <a:pt x="1" y="12"/>
                    </a:lnTo>
                    <a:lnTo>
                      <a:pt x="2" y="18"/>
                    </a:lnTo>
                    <a:lnTo>
                      <a:pt x="5" y="24"/>
                    </a:lnTo>
                    <a:lnTo>
                      <a:pt x="9" y="30"/>
                    </a:lnTo>
                    <a:lnTo>
                      <a:pt x="12" y="34"/>
                    </a:lnTo>
                    <a:lnTo>
                      <a:pt x="17" y="39"/>
                    </a:lnTo>
                    <a:lnTo>
                      <a:pt x="21" y="43"/>
                    </a:lnTo>
                    <a:lnTo>
                      <a:pt x="27" y="46"/>
                    </a:lnTo>
                    <a:lnTo>
                      <a:pt x="32" y="49"/>
                    </a:lnTo>
                    <a:lnTo>
                      <a:pt x="39" y="51"/>
                    </a:lnTo>
                    <a:lnTo>
                      <a:pt x="44" y="53"/>
                    </a:lnTo>
                    <a:lnTo>
                      <a:pt x="51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Line 1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23" y="7491"/>
                <a:ext cx="106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Freeform 176"/>
              <p:cNvSpPr>
                <a:spLocks noChangeAspect="1"/>
              </p:cNvSpPr>
              <p:nvPr/>
            </p:nvSpPr>
            <p:spPr bwMode="auto">
              <a:xfrm>
                <a:off x="6029" y="7477"/>
                <a:ext cx="18" cy="1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6" y="52"/>
                  </a:cxn>
                  <a:cxn ang="0">
                    <a:pos x="13" y="51"/>
                  </a:cxn>
                  <a:cxn ang="0">
                    <a:pos x="18" y="50"/>
                  </a:cxn>
                  <a:cxn ang="0">
                    <a:pos x="25" y="47"/>
                  </a:cxn>
                  <a:cxn ang="0">
                    <a:pos x="31" y="44"/>
                  </a:cxn>
                  <a:cxn ang="0">
                    <a:pos x="36" y="40"/>
                  </a:cxn>
                  <a:cxn ang="0">
                    <a:pos x="41" y="36"/>
                  </a:cxn>
                  <a:cxn ang="0">
                    <a:pos x="45" y="31"/>
                  </a:cxn>
                  <a:cxn ang="0">
                    <a:pos x="48" y="25"/>
                  </a:cxn>
                  <a:cxn ang="0">
                    <a:pos x="51" y="19"/>
                  </a:cxn>
                  <a:cxn ang="0">
                    <a:pos x="53" y="13"/>
                  </a:cxn>
                  <a:cxn ang="0">
                    <a:pos x="55" y="7"/>
                  </a:cxn>
                  <a:cxn ang="0">
                    <a:pos x="55" y="0"/>
                  </a:cxn>
                </a:cxnLst>
                <a:rect l="0" t="0" r="r" b="b"/>
                <a:pathLst>
                  <a:path w="55" h="52">
                    <a:moveTo>
                      <a:pt x="0" y="52"/>
                    </a:moveTo>
                    <a:lnTo>
                      <a:pt x="6" y="52"/>
                    </a:lnTo>
                    <a:lnTo>
                      <a:pt x="13" y="51"/>
                    </a:lnTo>
                    <a:lnTo>
                      <a:pt x="18" y="50"/>
                    </a:lnTo>
                    <a:lnTo>
                      <a:pt x="25" y="47"/>
                    </a:lnTo>
                    <a:lnTo>
                      <a:pt x="31" y="44"/>
                    </a:lnTo>
                    <a:lnTo>
                      <a:pt x="36" y="40"/>
                    </a:lnTo>
                    <a:lnTo>
                      <a:pt x="41" y="36"/>
                    </a:lnTo>
                    <a:lnTo>
                      <a:pt x="45" y="31"/>
                    </a:lnTo>
                    <a:lnTo>
                      <a:pt x="48" y="25"/>
                    </a:lnTo>
                    <a:lnTo>
                      <a:pt x="51" y="19"/>
                    </a:lnTo>
                    <a:lnTo>
                      <a:pt x="53" y="13"/>
                    </a:lnTo>
                    <a:lnTo>
                      <a:pt x="55" y="7"/>
                    </a:lnTo>
                    <a:lnTo>
                      <a:pt x="5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Line 177"/>
              <p:cNvSpPr>
                <a:spLocks noChangeAspect="1" noChangeShapeType="1"/>
              </p:cNvSpPr>
              <p:nvPr/>
            </p:nvSpPr>
            <p:spPr bwMode="auto">
              <a:xfrm>
                <a:off x="6047" y="5932"/>
                <a:ext cx="1" cy="15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Freeform 178"/>
              <p:cNvSpPr>
                <a:spLocks noChangeAspect="1"/>
              </p:cNvSpPr>
              <p:nvPr/>
            </p:nvSpPr>
            <p:spPr bwMode="auto">
              <a:xfrm>
                <a:off x="6038" y="5921"/>
                <a:ext cx="9" cy="11"/>
              </a:xfrm>
              <a:custGeom>
                <a:avLst/>
                <a:gdLst/>
                <a:ahLst/>
                <a:cxnLst>
                  <a:cxn ang="0">
                    <a:pos x="27" y="32"/>
                  </a:cxn>
                  <a:cxn ang="0">
                    <a:pos x="27" y="27"/>
                  </a:cxn>
                  <a:cxn ang="0">
                    <a:pos x="25" y="21"/>
                  </a:cxn>
                  <a:cxn ang="0">
                    <a:pos x="23" y="17"/>
                  </a:cxn>
                  <a:cxn ang="0">
                    <a:pos x="20" y="13"/>
                  </a:cxn>
                  <a:cxn ang="0">
                    <a:pos x="17" y="9"/>
                  </a:cxn>
                  <a:cxn ang="0">
                    <a:pos x="13" y="7"/>
                  </a:cxn>
                  <a:cxn ang="0">
                    <a:pos x="9" y="4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27" h="32">
                    <a:moveTo>
                      <a:pt x="27" y="32"/>
                    </a:moveTo>
                    <a:lnTo>
                      <a:pt x="27" y="27"/>
                    </a:lnTo>
                    <a:lnTo>
                      <a:pt x="25" y="21"/>
                    </a:lnTo>
                    <a:lnTo>
                      <a:pt x="23" y="17"/>
                    </a:lnTo>
                    <a:lnTo>
                      <a:pt x="20" y="13"/>
                    </a:lnTo>
                    <a:lnTo>
                      <a:pt x="17" y="9"/>
                    </a:lnTo>
                    <a:lnTo>
                      <a:pt x="13" y="7"/>
                    </a:lnTo>
                    <a:lnTo>
                      <a:pt x="9" y="4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Freeform 179"/>
              <p:cNvSpPr>
                <a:spLocks noChangeAspect="1"/>
              </p:cNvSpPr>
              <p:nvPr/>
            </p:nvSpPr>
            <p:spPr bwMode="auto">
              <a:xfrm>
                <a:off x="5994" y="5877"/>
                <a:ext cx="44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1"/>
                  </a:cxn>
                  <a:cxn ang="0">
                    <a:pos x="6" y="22"/>
                  </a:cxn>
                  <a:cxn ang="0">
                    <a:pos x="10" y="33"/>
                  </a:cxn>
                  <a:cxn ang="0">
                    <a:pos x="14" y="42"/>
                  </a:cxn>
                  <a:cxn ang="0">
                    <a:pos x="19" y="53"/>
                  </a:cxn>
                  <a:cxn ang="0">
                    <a:pos x="24" y="61"/>
                  </a:cxn>
                  <a:cxn ang="0">
                    <a:pos x="31" y="70"/>
                  </a:cxn>
                  <a:cxn ang="0">
                    <a:pos x="38" y="78"/>
                  </a:cxn>
                  <a:cxn ang="0">
                    <a:pos x="45" y="86"/>
                  </a:cxn>
                  <a:cxn ang="0">
                    <a:pos x="53" y="94"/>
                  </a:cxn>
                  <a:cxn ang="0">
                    <a:pos x="62" y="101"/>
                  </a:cxn>
                  <a:cxn ang="0">
                    <a:pos x="70" y="108"/>
                  </a:cxn>
                  <a:cxn ang="0">
                    <a:pos x="80" y="113"/>
                  </a:cxn>
                  <a:cxn ang="0">
                    <a:pos x="89" y="119"/>
                  </a:cxn>
                  <a:cxn ang="0">
                    <a:pos x="100" y="123"/>
                  </a:cxn>
                  <a:cxn ang="0">
                    <a:pos x="109" y="125"/>
                  </a:cxn>
                  <a:cxn ang="0">
                    <a:pos x="120" y="129"/>
                  </a:cxn>
                  <a:cxn ang="0">
                    <a:pos x="131" y="131"/>
                  </a:cxn>
                </a:cxnLst>
                <a:rect l="0" t="0" r="r" b="b"/>
                <a:pathLst>
                  <a:path w="131" h="131">
                    <a:moveTo>
                      <a:pt x="0" y="0"/>
                    </a:moveTo>
                    <a:lnTo>
                      <a:pt x="3" y="11"/>
                    </a:lnTo>
                    <a:lnTo>
                      <a:pt x="6" y="22"/>
                    </a:lnTo>
                    <a:lnTo>
                      <a:pt x="10" y="33"/>
                    </a:lnTo>
                    <a:lnTo>
                      <a:pt x="14" y="42"/>
                    </a:lnTo>
                    <a:lnTo>
                      <a:pt x="19" y="53"/>
                    </a:lnTo>
                    <a:lnTo>
                      <a:pt x="24" y="61"/>
                    </a:lnTo>
                    <a:lnTo>
                      <a:pt x="31" y="70"/>
                    </a:lnTo>
                    <a:lnTo>
                      <a:pt x="38" y="78"/>
                    </a:lnTo>
                    <a:lnTo>
                      <a:pt x="45" y="86"/>
                    </a:lnTo>
                    <a:lnTo>
                      <a:pt x="53" y="94"/>
                    </a:lnTo>
                    <a:lnTo>
                      <a:pt x="62" y="101"/>
                    </a:lnTo>
                    <a:lnTo>
                      <a:pt x="70" y="108"/>
                    </a:lnTo>
                    <a:lnTo>
                      <a:pt x="80" y="113"/>
                    </a:lnTo>
                    <a:lnTo>
                      <a:pt x="89" y="119"/>
                    </a:lnTo>
                    <a:lnTo>
                      <a:pt x="100" y="123"/>
                    </a:lnTo>
                    <a:lnTo>
                      <a:pt x="109" y="125"/>
                    </a:lnTo>
                    <a:lnTo>
                      <a:pt x="120" y="129"/>
                    </a:lnTo>
                    <a:lnTo>
                      <a:pt x="131" y="1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Freeform 180"/>
              <p:cNvSpPr>
                <a:spLocks noChangeAspect="1"/>
              </p:cNvSpPr>
              <p:nvPr/>
            </p:nvSpPr>
            <p:spPr bwMode="auto">
              <a:xfrm>
                <a:off x="5984" y="5869"/>
                <a:ext cx="10" cy="8"/>
              </a:xfrm>
              <a:custGeom>
                <a:avLst/>
                <a:gdLst/>
                <a:ahLst/>
                <a:cxnLst>
                  <a:cxn ang="0">
                    <a:pos x="31" y="25"/>
                  </a:cxn>
                  <a:cxn ang="0">
                    <a:pos x="31" y="21"/>
                  </a:cxn>
                  <a:cxn ang="0">
                    <a:pos x="29" y="16"/>
                  </a:cxn>
                  <a:cxn ang="0">
                    <a:pos x="26" y="12"/>
                  </a:cxn>
                  <a:cxn ang="0">
                    <a:pos x="23" y="9"/>
                  </a:cxn>
                  <a:cxn ang="0">
                    <a:pos x="19" y="5"/>
                  </a:cxn>
                  <a:cxn ang="0">
                    <a:pos x="15" y="2"/>
                  </a:cxn>
                  <a:cxn ang="0">
                    <a:pos x="10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25">
                    <a:moveTo>
                      <a:pt x="31" y="25"/>
                    </a:moveTo>
                    <a:lnTo>
                      <a:pt x="31" y="21"/>
                    </a:lnTo>
                    <a:lnTo>
                      <a:pt x="29" y="16"/>
                    </a:lnTo>
                    <a:lnTo>
                      <a:pt x="26" y="12"/>
                    </a:lnTo>
                    <a:lnTo>
                      <a:pt x="23" y="9"/>
                    </a:lnTo>
                    <a:lnTo>
                      <a:pt x="19" y="5"/>
                    </a:lnTo>
                    <a:lnTo>
                      <a:pt x="15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Line 181"/>
              <p:cNvSpPr>
                <a:spLocks noChangeAspect="1" noChangeShapeType="1"/>
              </p:cNvSpPr>
              <p:nvPr/>
            </p:nvSpPr>
            <p:spPr bwMode="auto">
              <a:xfrm>
                <a:off x="5923" y="5869"/>
                <a:ext cx="6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Freeform 182"/>
              <p:cNvSpPr>
                <a:spLocks noChangeAspect="1"/>
              </p:cNvSpPr>
              <p:nvPr/>
            </p:nvSpPr>
            <p:spPr bwMode="auto">
              <a:xfrm>
                <a:off x="5906" y="5869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5" y="0"/>
                  </a:cxn>
                  <a:cxn ang="0">
                    <a:pos x="40" y="1"/>
                  </a:cxn>
                  <a:cxn ang="0">
                    <a:pos x="33" y="2"/>
                  </a:cxn>
                  <a:cxn ang="0">
                    <a:pos x="28" y="5"/>
                  </a:cxn>
                  <a:cxn ang="0">
                    <a:pos x="22" y="9"/>
                  </a:cxn>
                  <a:cxn ang="0">
                    <a:pos x="17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28"/>
                  </a:cxn>
                  <a:cxn ang="0">
                    <a:pos x="2" y="33"/>
                  </a:cxn>
                  <a:cxn ang="0">
                    <a:pos x="1" y="40"/>
                  </a:cxn>
                  <a:cxn ang="0">
                    <a:pos x="0" y="45"/>
                  </a:cxn>
                  <a:cxn ang="0">
                    <a:pos x="0" y="52"/>
                  </a:cxn>
                </a:cxnLst>
                <a:rect l="0" t="0" r="r" b="b"/>
                <a:pathLst>
                  <a:path w="52" h="52">
                    <a:moveTo>
                      <a:pt x="52" y="0"/>
                    </a:moveTo>
                    <a:lnTo>
                      <a:pt x="45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2" y="9"/>
                    </a:lnTo>
                    <a:lnTo>
                      <a:pt x="17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28"/>
                    </a:lnTo>
                    <a:lnTo>
                      <a:pt x="2" y="33"/>
                    </a:lnTo>
                    <a:lnTo>
                      <a:pt x="1" y="40"/>
                    </a:lnTo>
                    <a:lnTo>
                      <a:pt x="0" y="45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Line 183"/>
              <p:cNvSpPr>
                <a:spLocks noChangeAspect="1" noChangeShapeType="1"/>
              </p:cNvSpPr>
              <p:nvPr/>
            </p:nvSpPr>
            <p:spPr bwMode="auto">
              <a:xfrm flipV="1">
                <a:off x="5906" y="5886"/>
                <a:ext cx="1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Freeform 184"/>
              <p:cNvSpPr>
                <a:spLocks noChangeAspect="1"/>
              </p:cNvSpPr>
              <p:nvPr/>
            </p:nvSpPr>
            <p:spPr bwMode="auto">
              <a:xfrm>
                <a:off x="5906" y="5937"/>
                <a:ext cx="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4"/>
                  </a:cxn>
                  <a:cxn ang="0">
                    <a:pos x="4" y="20"/>
                  </a:cxn>
                  <a:cxn ang="0">
                    <a:pos x="6" y="26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lnTo>
                      <a:pt x="0" y="7"/>
                    </a:lnTo>
                    <a:lnTo>
                      <a:pt x="1" y="14"/>
                    </a:lnTo>
                    <a:lnTo>
                      <a:pt x="4" y="20"/>
                    </a:lnTo>
                    <a:lnTo>
                      <a:pt x="6" y="2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Freeform 185"/>
              <p:cNvSpPr>
                <a:spLocks noChangeAspect="1"/>
              </p:cNvSpPr>
              <p:nvPr/>
            </p:nvSpPr>
            <p:spPr bwMode="auto">
              <a:xfrm>
                <a:off x="5908" y="5946"/>
                <a:ext cx="4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6"/>
                  </a:cxn>
                  <a:cxn ang="0">
                    <a:pos x="19" y="32"/>
                  </a:cxn>
                  <a:cxn ang="0">
                    <a:pos x="30" y="47"/>
                  </a:cxn>
                  <a:cxn ang="0">
                    <a:pos x="41" y="62"/>
                  </a:cxn>
                  <a:cxn ang="0">
                    <a:pos x="52" y="75"/>
                  </a:cxn>
                  <a:cxn ang="0">
                    <a:pos x="64" y="90"/>
                  </a:cxn>
                  <a:cxn ang="0">
                    <a:pos x="76" y="103"/>
                  </a:cxn>
                  <a:cxn ang="0">
                    <a:pos x="89" y="116"/>
                  </a:cxn>
                  <a:cxn ang="0">
                    <a:pos x="103" y="128"/>
                  </a:cxn>
                  <a:cxn ang="0">
                    <a:pos x="117" y="140"/>
                  </a:cxn>
                  <a:cxn ang="0">
                    <a:pos x="131" y="151"/>
                  </a:cxn>
                </a:cxnLst>
                <a:rect l="0" t="0" r="r" b="b"/>
                <a:pathLst>
                  <a:path w="131" h="151">
                    <a:moveTo>
                      <a:pt x="0" y="0"/>
                    </a:moveTo>
                    <a:lnTo>
                      <a:pt x="10" y="16"/>
                    </a:lnTo>
                    <a:lnTo>
                      <a:pt x="19" y="32"/>
                    </a:lnTo>
                    <a:lnTo>
                      <a:pt x="30" y="47"/>
                    </a:lnTo>
                    <a:lnTo>
                      <a:pt x="41" y="62"/>
                    </a:lnTo>
                    <a:lnTo>
                      <a:pt x="52" y="75"/>
                    </a:lnTo>
                    <a:lnTo>
                      <a:pt x="64" y="90"/>
                    </a:lnTo>
                    <a:lnTo>
                      <a:pt x="76" y="103"/>
                    </a:lnTo>
                    <a:lnTo>
                      <a:pt x="89" y="116"/>
                    </a:lnTo>
                    <a:lnTo>
                      <a:pt x="103" y="128"/>
                    </a:lnTo>
                    <a:lnTo>
                      <a:pt x="117" y="140"/>
                    </a:lnTo>
                    <a:lnTo>
                      <a:pt x="131" y="1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Freeform 186"/>
              <p:cNvSpPr>
                <a:spLocks noChangeAspect="1"/>
              </p:cNvSpPr>
              <p:nvPr/>
            </p:nvSpPr>
            <p:spPr bwMode="auto">
              <a:xfrm>
                <a:off x="5951" y="5996"/>
                <a:ext cx="7" cy="14"/>
              </a:xfrm>
              <a:custGeom>
                <a:avLst/>
                <a:gdLst/>
                <a:ahLst/>
                <a:cxnLst>
                  <a:cxn ang="0">
                    <a:pos x="21" y="43"/>
                  </a:cxn>
                  <a:cxn ang="0">
                    <a:pos x="21" y="36"/>
                  </a:cxn>
                  <a:cxn ang="0">
                    <a:pos x="20" y="30"/>
                  </a:cxn>
                  <a:cxn ang="0">
                    <a:pos x="19" y="25"/>
                  </a:cxn>
                  <a:cxn ang="0">
                    <a:pos x="16" y="18"/>
                  </a:cxn>
                  <a:cxn ang="0">
                    <a:pos x="13" y="13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21" h="43">
                    <a:moveTo>
                      <a:pt x="21" y="43"/>
                    </a:moveTo>
                    <a:lnTo>
                      <a:pt x="21" y="36"/>
                    </a:lnTo>
                    <a:lnTo>
                      <a:pt x="20" y="30"/>
                    </a:lnTo>
                    <a:lnTo>
                      <a:pt x="19" y="25"/>
                    </a:lnTo>
                    <a:lnTo>
                      <a:pt x="16" y="18"/>
                    </a:lnTo>
                    <a:lnTo>
                      <a:pt x="13" y="13"/>
                    </a:lnTo>
                    <a:lnTo>
                      <a:pt x="9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5958" y="6010"/>
                <a:ext cx="1" cy="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Freeform 188"/>
              <p:cNvSpPr>
                <a:spLocks noChangeAspect="1"/>
              </p:cNvSpPr>
              <p:nvPr/>
            </p:nvSpPr>
            <p:spPr bwMode="auto">
              <a:xfrm>
                <a:off x="5941" y="6099"/>
                <a:ext cx="17" cy="1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5" y="52"/>
                  </a:cxn>
                  <a:cxn ang="0">
                    <a:pos x="12" y="51"/>
                  </a:cxn>
                  <a:cxn ang="0">
                    <a:pos x="19" y="49"/>
                  </a:cxn>
                  <a:cxn ang="0">
                    <a:pos x="24" y="47"/>
                  </a:cxn>
                  <a:cxn ang="0">
                    <a:pos x="30" y="43"/>
                  </a:cxn>
                  <a:cxn ang="0">
                    <a:pos x="35" y="39"/>
                  </a:cxn>
                  <a:cxn ang="0">
                    <a:pos x="39" y="35"/>
                  </a:cxn>
                  <a:cxn ang="0">
                    <a:pos x="43" y="29"/>
                  </a:cxn>
                  <a:cxn ang="0">
                    <a:pos x="46" y="24"/>
                  </a:cxn>
                  <a:cxn ang="0">
                    <a:pos x="48" y="19"/>
                  </a:cxn>
                  <a:cxn ang="0">
                    <a:pos x="51" y="12"/>
                  </a:cxn>
                  <a:cxn ang="0">
                    <a:pos x="52" y="6"/>
                  </a:cxn>
                  <a:cxn ang="0">
                    <a:pos x="52" y="0"/>
                  </a:cxn>
                </a:cxnLst>
                <a:rect l="0" t="0" r="r" b="b"/>
                <a:pathLst>
                  <a:path w="52" h="52">
                    <a:moveTo>
                      <a:pt x="0" y="52"/>
                    </a:moveTo>
                    <a:lnTo>
                      <a:pt x="5" y="52"/>
                    </a:lnTo>
                    <a:lnTo>
                      <a:pt x="12" y="51"/>
                    </a:lnTo>
                    <a:lnTo>
                      <a:pt x="19" y="49"/>
                    </a:lnTo>
                    <a:lnTo>
                      <a:pt x="24" y="47"/>
                    </a:lnTo>
                    <a:lnTo>
                      <a:pt x="30" y="43"/>
                    </a:lnTo>
                    <a:lnTo>
                      <a:pt x="35" y="39"/>
                    </a:lnTo>
                    <a:lnTo>
                      <a:pt x="39" y="35"/>
                    </a:lnTo>
                    <a:lnTo>
                      <a:pt x="43" y="29"/>
                    </a:lnTo>
                    <a:lnTo>
                      <a:pt x="46" y="24"/>
                    </a:lnTo>
                    <a:lnTo>
                      <a:pt x="48" y="19"/>
                    </a:lnTo>
                    <a:lnTo>
                      <a:pt x="51" y="12"/>
                    </a:lnTo>
                    <a:lnTo>
                      <a:pt x="52" y="6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Line 189"/>
              <p:cNvSpPr>
                <a:spLocks noChangeAspect="1" noChangeShapeType="1"/>
              </p:cNvSpPr>
              <p:nvPr/>
            </p:nvSpPr>
            <p:spPr bwMode="auto">
              <a:xfrm>
                <a:off x="5729" y="6116"/>
                <a:ext cx="21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Freeform 190"/>
              <p:cNvSpPr>
                <a:spLocks noChangeAspect="1"/>
              </p:cNvSpPr>
              <p:nvPr/>
            </p:nvSpPr>
            <p:spPr bwMode="auto">
              <a:xfrm>
                <a:off x="5711" y="6099"/>
                <a:ext cx="1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2"/>
                  </a:cxn>
                  <a:cxn ang="0">
                    <a:pos x="2" y="19"/>
                  </a:cxn>
                  <a:cxn ang="0">
                    <a:pos x="5" y="24"/>
                  </a:cxn>
                  <a:cxn ang="0">
                    <a:pos x="9" y="29"/>
                  </a:cxn>
                  <a:cxn ang="0">
                    <a:pos x="13" y="35"/>
                  </a:cxn>
                  <a:cxn ang="0">
                    <a:pos x="17" y="39"/>
                  </a:cxn>
                  <a:cxn ang="0">
                    <a:pos x="22" y="43"/>
                  </a:cxn>
                  <a:cxn ang="0">
                    <a:pos x="28" y="47"/>
                  </a:cxn>
                  <a:cxn ang="0">
                    <a:pos x="33" y="49"/>
                  </a:cxn>
                  <a:cxn ang="0">
                    <a:pos x="40" y="51"/>
                  </a:cxn>
                  <a:cxn ang="0">
                    <a:pos x="45" y="52"/>
                  </a:cxn>
                  <a:cxn ang="0">
                    <a:pos x="52" y="52"/>
                  </a:cxn>
                </a:cxnLst>
                <a:rect l="0" t="0" r="r" b="b"/>
                <a:pathLst>
                  <a:path w="52" h="52">
                    <a:moveTo>
                      <a:pt x="0" y="0"/>
                    </a:moveTo>
                    <a:lnTo>
                      <a:pt x="0" y="6"/>
                    </a:lnTo>
                    <a:lnTo>
                      <a:pt x="1" y="12"/>
                    </a:lnTo>
                    <a:lnTo>
                      <a:pt x="2" y="19"/>
                    </a:lnTo>
                    <a:lnTo>
                      <a:pt x="5" y="24"/>
                    </a:lnTo>
                    <a:lnTo>
                      <a:pt x="9" y="29"/>
                    </a:lnTo>
                    <a:lnTo>
                      <a:pt x="13" y="35"/>
                    </a:lnTo>
                    <a:lnTo>
                      <a:pt x="17" y="39"/>
                    </a:lnTo>
                    <a:lnTo>
                      <a:pt x="22" y="43"/>
                    </a:lnTo>
                    <a:lnTo>
                      <a:pt x="28" y="47"/>
                    </a:lnTo>
                    <a:lnTo>
                      <a:pt x="33" y="49"/>
                    </a:lnTo>
                    <a:lnTo>
                      <a:pt x="40" y="51"/>
                    </a:lnTo>
                    <a:lnTo>
                      <a:pt x="45" y="52"/>
                    </a:lnTo>
                    <a:lnTo>
                      <a:pt x="52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Line 191"/>
              <p:cNvSpPr>
                <a:spLocks noChangeAspect="1" noChangeShapeType="1"/>
              </p:cNvSpPr>
              <p:nvPr/>
            </p:nvSpPr>
            <p:spPr bwMode="auto">
              <a:xfrm>
                <a:off x="5711" y="6038"/>
                <a:ext cx="1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Freeform 192"/>
              <p:cNvSpPr>
                <a:spLocks noChangeAspect="1"/>
              </p:cNvSpPr>
              <p:nvPr/>
            </p:nvSpPr>
            <p:spPr bwMode="auto">
              <a:xfrm>
                <a:off x="5711" y="6022"/>
                <a:ext cx="9" cy="1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1" y="4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7"/>
                  </a:cxn>
                  <a:cxn ang="0">
                    <a:pos x="5" y="23"/>
                  </a:cxn>
                  <a:cxn ang="0">
                    <a:pos x="2" y="28"/>
                  </a:cxn>
                  <a:cxn ang="0">
                    <a:pos x="1" y="34"/>
                  </a:cxn>
                  <a:cxn ang="0">
                    <a:pos x="0" y="40"/>
                  </a:cxn>
                  <a:cxn ang="0">
                    <a:pos x="0" y="46"/>
                  </a:cxn>
                </a:cxnLst>
                <a:rect l="0" t="0" r="r" b="b"/>
                <a:pathLst>
                  <a:path w="25" h="46">
                    <a:moveTo>
                      <a:pt x="25" y="0"/>
                    </a:moveTo>
                    <a:lnTo>
                      <a:pt x="21" y="4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5" y="23"/>
                    </a:lnTo>
                    <a:lnTo>
                      <a:pt x="2" y="28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Line 193"/>
              <p:cNvSpPr>
                <a:spLocks noChangeAspect="1" noChangeShapeType="1"/>
              </p:cNvSpPr>
              <p:nvPr/>
            </p:nvSpPr>
            <p:spPr bwMode="auto">
              <a:xfrm flipH="1">
                <a:off x="5720" y="6002"/>
                <a:ext cx="35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Freeform 194"/>
              <p:cNvSpPr>
                <a:spLocks noChangeAspect="1"/>
              </p:cNvSpPr>
              <p:nvPr/>
            </p:nvSpPr>
            <p:spPr bwMode="auto">
              <a:xfrm>
                <a:off x="5755" y="5986"/>
                <a:ext cx="9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5" y="43"/>
                  </a:cxn>
                  <a:cxn ang="0">
                    <a:pos x="9" y="39"/>
                  </a:cxn>
                  <a:cxn ang="0">
                    <a:pos x="14" y="35"/>
                  </a:cxn>
                  <a:cxn ang="0">
                    <a:pos x="17" y="30"/>
                  </a:cxn>
                  <a:cxn ang="0">
                    <a:pos x="21" y="24"/>
                  </a:cxn>
                  <a:cxn ang="0">
                    <a:pos x="22" y="19"/>
                  </a:cxn>
                  <a:cxn ang="0">
                    <a:pos x="25" y="14"/>
                  </a:cxn>
                  <a:cxn ang="0">
                    <a:pos x="26" y="7"/>
                  </a:cxn>
                  <a:cxn ang="0">
                    <a:pos x="26" y="0"/>
                  </a:cxn>
                </a:cxnLst>
                <a:rect l="0" t="0" r="r" b="b"/>
                <a:pathLst>
                  <a:path w="26" h="47">
                    <a:moveTo>
                      <a:pt x="0" y="47"/>
                    </a:moveTo>
                    <a:lnTo>
                      <a:pt x="5" y="43"/>
                    </a:lnTo>
                    <a:lnTo>
                      <a:pt x="9" y="39"/>
                    </a:lnTo>
                    <a:lnTo>
                      <a:pt x="14" y="35"/>
                    </a:lnTo>
                    <a:lnTo>
                      <a:pt x="17" y="30"/>
                    </a:lnTo>
                    <a:lnTo>
                      <a:pt x="21" y="24"/>
                    </a:lnTo>
                    <a:lnTo>
                      <a:pt x="22" y="19"/>
                    </a:lnTo>
                    <a:lnTo>
                      <a:pt x="25" y="14"/>
                    </a:lnTo>
                    <a:lnTo>
                      <a:pt x="26" y="7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Line 195"/>
              <p:cNvSpPr>
                <a:spLocks noChangeAspect="1" noChangeShapeType="1"/>
              </p:cNvSpPr>
              <p:nvPr/>
            </p:nvSpPr>
            <p:spPr bwMode="auto">
              <a:xfrm>
                <a:off x="5764" y="5886"/>
                <a:ext cx="1" cy="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Freeform 196"/>
              <p:cNvSpPr>
                <a:spLocks noChangeAspect="1"/>
              </p:cNvSpPr>
              <p:nvPr/>
            </p:nvSpPr>
            <p:spPr bwMode="auto">
              <a:xfrm>
                <a:off x="5746" y="5869"/>
                <a:ext cx="18" cy="17"/>
              </a:xfrm>
              <a:custGeom>
                <a:avLst/>
                <a:gdLst/>
                <a:ahLst/>
                <a:cxnLst>
                  <a:cxn ang="0">
                    <a:pos x="53" y="52"/>
                  </a:cxn>
                  <a:cxn ang="0">
                    <a:pos x="53" y="45"/>
                  </a:cxn>
                  <a:cxn ang="0">
                    <a:pos x="52" y="40"/>
                  </a:cxn>
                  <a:cxn ang="0">
                    <a:pos x="49" y="33"/>
                  </a:cxn>
                  <a:cxn ang="0">
                    <a:pos x="47" y="28"/>
                  </a:cxn>
                  <a:cxn ang="0">
                    <a:pos x="44" y="23"/>
                  </a:cxn>
                  <a:cxn ang="0">
                    <a:pos x="40" y="17"/>
                  </a:cxn>
                  <a:cxn ang="0">
                    <a:pos x="36" y="13"/>
                  </a:cxn>
                  <a:cxn ang="0">
                    <a:pos x="31" y="9"/>
                  </a:cxn>
                  <a:cxn ang="0">
                    <a:pos x="25" y="5"/>
                  </a:cxn>
                  <a:cxn ang="0">
                    <a:pos x="18" y="2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52">
                    <a:moveTo>
                      <a:pt x="53" y="52"/>
                    </a:moveTo>
                    <a:lnTo>
                      <a:pt x="53" y="45"/>
                    </a:lnTo>
                    <a:lnTo>
                      <a:pt x="52" y="40"/>
                    </a:lnTo>
                    <a:lnTo>
                      <a:pt x="49" y="33"/>
                    </a:lnTo>
                    <a:lnTo>
                      <a:pt x="47" y="28"/>
                    </a:lnTo>
                    <a:lnTo>
                      <a:pt x="44" y="23"/>
                    </a:lnTo>
                    <a:lnTo>
                      <a:pt x="40" y="17"/>
                    </a:lnTo>
                    <a:lnTo>
                      <a:pt x="36" y="13"/>
                    </a:lnTo>
                    <a:lnTo>
                      <a:pt x="31" y="9"/>
                    </a:lnTo>
                    <a:lnTo>
                      <a:pt x="25" y="5"/>
                    </a:lnTo>
                    <a:lnTo>
                      <a:pt x="18" y="2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Line 197"/>
              <p:cNvSpPr>
                <a:spLocks noChangeAspect="1" noChangeShapeType="1"/>
              </p:cNvSpPr>
              <p:nvPr/>
            </p:nvSpPr>
            <p:spPr bwMode="auto">
              <a:xfrm>
                <a:off x="5647" y="5869"/>
                <a:ext cx="9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Freeform 198"/>
              <p:cNvSpPr>
                <a:spLocks noChangeAspect="1"/>
              </p:cNvSpPr>
              <p:nvPr/>
            </p:nvSpPr>
            <p:spPr bwMode="auto">
              <a:xfrm>
                <a:off x="5630" y="5869"/>
                <a:ext cx="17" cy="2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6" y="0"/>
                  </a:cxn>
                  <a:cxn ang="0">
                    <a:pos x="40" y="1"/>
                  </a:cxn>
                  <a:cxn ang="0">
                    <a:pos x="34" y="2"/>
                  </a:cxn>
                  <a:cxn ang="0">
                    <a:pos x="28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2" y="17"/>
                  </a:cxn>
                  <a:cxn ang="0">
                    <a:pos x="8" y="23"/>
                  </a:cxn>
                  <a:cxn ang="0">
                    <a:pos x="5" y="28"/>
                  </a:cxn>
                  <a:cxn ang="0">
                    <a:pos x="3" y="33"/>
                  </a:cxn>
                  <a:cxn ang="0">
                    <a:pos x="1" y="40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0" y="59"/>
                  </a:cxn>
                  <a:cxn ang="0">
                    <a:pos x="1" y="66"/>
                  </a:cxn>
                  <a:cxn ang="0">
                    <a:pos x="3" y="71"/>
                  </a:cxn>
                  <a:cxn ang="0">
                    <a:pos x="5" y="78"/>
                  </a:cxn>
                </a:cxnLst>
                <a:rect l="0" t="0" r="r" b="b"/>
                <a:pathLst>
                  <a:path w="52" h="78">
                    <a:moveTo>
                      <a:pt x="52" y="0"/>
                    </a:moveTo>
                    <a:lnTo>
                      <a:pt x="46" y="0"/>
                    </a:lnTo>
                    <a:lnTo>
                      <a:pt x="40" y="1"/>
                    </a:lnTo>
                    <a:lnTo>
                      <a:pt x="34" y="2"/>
                    </a:lnTo>
                    <a:lnTo>
                      <a:pt x="28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2" y="17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3" y="33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3" y="71"/>
                    </a:lnTo>
                    <a:lnTo>
                      <a:pt x="5" y="7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Line 1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32" y="5895"/>
                <a:ext cx="2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Freeform 200"/>
              <p:cNvSpPr>
                <a:spLocks noChangeAspect="1"/>
              </p:cNvSpPr>
              <p:nvPr/>
            </p:nvSpPr>
            <p:spPr bwMode="auto">
              <a:xfrm>
                <a:off x="5650" y="5935"/>
                <a:ext cx="6" cy="21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5" y="59"/>
                  </a:cxn>
                  <a:cxn ang="0">
                    <a:pos x="9" y="54"/>
                  </a:cxn>
                  <a:cxn ang="0">
                    <a:pos x="11" y="48"/>
                  </a:cxn>
                  <a:cxn ang="0">
                    <a:pos x="14" y="42"/>
                  </a:cxn>
                  <a:cxn ang="0">
                    <a:pos x="15" y="36"/>
                  </a:cxn>
                  <a:cxn ang="0">
                    <a:pos x="17" y="29"/>
                  </a:cxn>
                  <a:cxn ang="0">
                    <a:pos x="17" y="24"/>
                  </a:cxn>
                  <a:cxn ang="0">
                    <a:pos x="17" y="17"/>
                  </a:cxn>
                  <a:cxn ang="0">
                    <a:pos x="15" y="12"/>
                  </a:cxn>
                  <a:cxn ang="0">
                    <a:pos x="13" y="5"/>
                  </a:cxn>
                  <a:cxn ang="0">
                    <a:pos x="10" y="0"/>
                  </a:cxn>
                </a:cxnLst>
                <a:rect l="0" t="0" r="r" b="b"/>
                <a:pathLst>
                  <a:path w="17" h="63">
                    <a:moveTo>
                      <a:pt x="0" y="63"/>
                    </a:moveTo>
                    <a:lnTo>
                      <a:pt x="5" y="59"/>
                    </a:lnTo>
                    <a:lnTo>
                      <a:pt x="9" y="54"/>
                    </a:lnTo>
                    <a:lnTo>
                      <a:pt x="11" y="48"/>
                    </a:lnTo>
                    <a:lnTo>
                      <a:pt x="14" y="42"/>
                    </a:lnTo>
                    <a:lnTo>
                      <a:pt x="15" y="36"/>
                    </a:lnTo>
                    <a:lnTo>
                      <a:pt x="17" y="29"/>
                    </a:lnTo>
                    <a:lnTo>
                      <a:pt x="17" y="24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3" y="5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Freeform 201"/>
              <p:cNvSpPr>
                <a:spLocks noChangeAspect="1"/>
              </p:cNvSpPr>
              <p:nvPr/>
            </p:nvSpPr>
            <p:spPr bwMode="auto">
              <a:xfrm>
                <a:off x="5623" y="5956"/>
                <a:ext cx="27" cy="43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2" y="11"/>
                  </a:cxn>
                  <a:cxn ang="0">
                    <a:pos x="61" y="22"/>
                  </a:cxn>
                  <a:cxn ang="0">
                    <a:pos x="52" y="34"/>
                  </a:cxn>
                  <a:cxn ang="0">
                    <a:pos x="42" y="46"/>
                  </a:cxn>
                  <a:cxn ang="0">
                    <a:pos x="34" y="59"/>
                  </a:cxn>
                  <a:cxn ang="0">
                    <a:pos x="26" y="71"/>
                  </a:cxn>
                  <a:cxn ang="0">
                    <a:pos x="18" y="85"/>
                  </a:cxn>
                  <a:cxn ang="0">
                    <a:pos x="11" y="98"/>
                  </a:cxn>
                  <a:cxn ang="0">
                    <a:pos x="6" y="113"/>
                  </a:cxn>
                  <a:cxn ang="0">
                    <a:pos x="0" y="127"/>
                  </a:cxn>
                </a:cxnLst>
                <a:rect l="0" t="0" r="r" b="b"/>
                <a:pathLst>
                  <a:path w="82" h="127">
                    <a:moveTo>
                      <a:pt x="82" y="0"/>
                    </a:moveTo>
                    <a:lnTo>
                      <a:pt x="72" y="11"/>
                    </a:lnTo>
                    <a:lnTo>
                      <a:pt x="61" y="22"/>
                    </a:lnTo>
                    <a:lnTo>
                      <a:pt x="52" y="34"/>
                    </a:lnTo>
                    <a:lnTo>
                      <a:pt x="42" y="46"/>
                    </a:lnTo>
                    <a:lnTo>
                      <a:pt x="34" y="59"/>
                    </a:lnTo>
                    <a:lnTo>
                      <a:pt x="26" y="71"/>
                    </a:lnTo>
                    <a:lnTo>
                      <a:pt x="18" y="85"/>
                    </a:lnTo>
                    <a:lnTo>
                      <a:pt x="11" y="98"/>
                    </a:lnTo>
                    <a:lnTo>
                      <a:pt x="6" y="113"/>
                    </a:lnTo>
                    <a:lnTo>
                      <a:pt x="0" y="1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Freeform 202"/>
              <p:cNvSpPr>
                <a:spLocks noChangeAspect="1"/>
              </p:cNvSpPr>
              <p:nvPr/>
            </p:nvSpPr>
            <p:spPr bwMode="auto">
              <a:xfrm>
                <a:off x="5606" y="5999"/>
                <a:ext cx="17" cy="1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5" y="35"/>
                  </a:cxn>
                  <a:cxn ang="0">
                    <a:pos x="12" y="33"/>
                  </a:cxn>
                  <a:cxn ang="0">
                    <a:pos x="18" y="31"/>
                  </a:cxn>
                  <a:cxn ang="0">
                    <a:pos x="24" y="28"/>
                  </a:cxn>
                  <a:cxn ang="0">
                    <a:pos x="29" y="25"/>
                  </a:cxn>
                  <a:cxn ang="0">
                    <a:pos x="35" y="21"/>
                  </a:cxn>
                  <a:cxn ang="0">
                    <a:pos x="39" y="16"/>
                  </a:cxn>
                  <a:cxn ang="0">
                    <a:pos x="43" y="12"/>
                  </a:cxn>
                  <a:cxn ang="0">
                    <a:pos x="47" y="6"/>
                  </a:cxn>
                  <a:cxn ang="0">
                    <a:pos x="49" y="0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lnTo>
                      <a:pt x="5" y="35"/>
                    </a:lnTo>
                    <a:lnTo>
                      <a:pt x="12" y="33"/>
                    </a:lnTo>
                    <a:lnTo>
                      <a:pt x="18" y="31"/>
                    </a:lnTo>
                    <a:lnTo>
                      <a:pt x="24" y="28"/>
                    </a:lnTo>
                    <a:lnTo>
                      <a:pt x="29" y="25"/>
                    </a:lnTo>
                    <a:lnTo>
                      <a:pt x="35" y="21"/>
                    </a:lnTo>
                    <a:lnTo>
                      <a:pt x="39" y="16"/>
                    </a:lnTo>
                    <a:lnTo>
                      <a:pt x="43" y="12"/>
                    </a:lnTo>
                    <a:lnTo>
                      <a:pt x="47" y="6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Line 203"/>
              <p:cNvSpPr>
                <a:spLocks noChangeAspect="1" noChangeShapeType="1"/>
              </p:cNvSpPr>
              <p:nvPr/>
            </p:nvSpPr>
            <p:spPr bwMode="auto">
              <a:xfrm>
                <a:off x="5088" y="6010"/>
                <a:ext cx="5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28" name="Group 204"/>
            <p:cNvGrpSpPr>
              <a:grpSpLocks noChangeAspect="1"/>
            </p:cNvGrpSpPr>
            <p:nvPr/>
          </p:nvGrpSpPr>
          <p:grpSpPr bwMode="auto">
            <a:xfrm>
              <a:off x="3926" y="3609"/>
              <a:ext cx="2740" cy="3885"/>
              <a:chOff x="3926" y="3609"/>
              <a:chExt cx="2740" cy="3885"/>
            </a:xfrm>
          </p:grpSpPr>
          <p:sp>
            <p:nvSpPr>
              <p:cNvPr id="1229" name="Line 205"/>
              <p:cNvSpPr>
                <a:spLocks noChangeAspect="1" noChangeShapeType="1"/>
              </p:cNvSpPr>
              <p:nvPr/>
            </p:nvSpPr>
            <p:spPr bwMode="auto">
              <a:xfrm flipV="1">
                <a:off x="4345" y="6010"/>
                <a:ext cx="743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0" name="Freeform 206"/>
              <p:cNvSpPr>
                <a:spLocks noChangeAspect="1"/>
              </p:cNvSpPr>
              <p:nvPr/>
            </p:nvSpPr>
            <p:spPr bwMode="auto">
              <a:xfrm>
                <a:off x="4269" y="5968"/>
                <a:ext cx="76" cy="9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0" y="12"/>
                  </a:cxn>
                  <a:cxn ang="0">
                    <a:pos x="7" y="23"/>
                  </a:cxn>
                  <a:cxn ang="0">
                    <a:pos x="4" y="35"/>
                  </a:cxn>
                  <a:cxn ang="0">
                    <a:pos x="1" y="48"/>
                  </a:cxn>
                  <a:cxn ang="0">
                    <a:pos x="1" y="60"/>
                  </a:cxn>
                  <a:cxn ang="0">
                    <a:pos x="0" y="72"/>
                  </a:cxn>
                  <a:cxn ang="0">
                    <a:pos x="1" y="85"/>
                  </a:cxn>
                  <a:cxn ang="0">
                    <a:pos x="1" y="97"/>
                  </a:cxn>
                  <a:cxn ang="0">
                    <a:pos x="4" y="109"/>
                  </a:cxn>
                  <a:cxn ang="0">
                    <a:pos x="7" y="122"/>
                  </a:cxn>
                  <a:cxn ang="0">
                    <a:pos x="10" y="133"/>
                  </a:cxn>
                  <a:cxn ang="0">
                    <a:pos x="14" y="145"/>
                  </a:cxn>
                  <a:cxn ang="0">
                    <a:pos x="18" y="157"/>
                  </a:cxn>
                  <a:cxn ang="0">
                    <a:pos x="23" y="168"/>
                  </a:cxn>
                  <a:cxn ang="0">
                    <a:pos x="30" y="179"/>
                  </a:cxn>
                  <a:cxn ang="0">
                    <a:pos x="36" y="189"/>
                  </a:cxn>
                  <a:cxn ang="0">
                    <a:pos x="43" y="199"/>
                  </a:cxn>
                  <a:cxn ang="0">
                    <a:pos x="51" y="210"/>
                  </a:cxn>
                  <a:cxn ang="0">
                    <a:pos x="59" y="219"/>
                  </a:cxn>
                  <a:cxn ang="0">
                    <a:pos x="67" y="227"/>
                  </a:cxn>
                  <a:cxn ang="0">
                    <a:pos x="77" y="235"/>
                  </a:cxn>
                  <a:cxn ang="0">
                    <a:pos x="88" y="243"/>
                  </a:cxn>
                  <a:cxn ang="0">
                    <a:pos x="97" y="250"/>
                  </a:cxn>
                  <a:cxn ang="0">
                    <a:pos x="108" y="257"/>
                  </a:cxn>
                  <a:cxn ang="0">
                    <a:pos x="119" y="262"/>
                  </a:cxn>
                  <a:cxn ang="0">
                    <a:pos x="131" y="268"/>
                  </a:cxn>
                  <a:cxn ang="0">
                    <a:pos x="141" y="272"/>
                  </a:cxn>
                  <a:cxn ang="0">
                    <a:pos x="154" y="276"/>
                  </a:cxn>
                  <a:cxn ang="0">
                    <a:pos x="166" y="278"/>
                  </a:cxn>
                  <a:cxn ang="0">
                    <a:pos x="178" y="281"/>
                  </a:cxn>
                  <a:cxn ang="0">
                    <a:pos x="190" y="282"/>
                  </a:cxn>
                  <a:cxn ang="0">
                    <a:pos x="202" y="284"/>
                  </a:cxn>
                  <a:cxn ang="0">
                    <a:pos x="216" y="284"/>
                  </a:cxn>
                  <a:cxn ang="0">
                    <a:pos x="228" y="284"/>
                  </a:cxn>
                </a:cxnLst>
                <a:rect l="0" t="0" r="r" b="b"/>
                <a:pathLst>
                  <a:path w="228" h="284">
                    <a:moveTo>
                      <a:pt x="14" y="0"/>
                    </a:moveTo>
                    <a:lnTo>
                      <a:pt x="10" y="12"/>
                    </a:lnTo>
                    <a:lnTo>
                      <a:pt x="7" y="23"/>
                    </a:lnTo>
                    <a:lnTo>
                      <a:pt x="4" y="35"/>
                    </a:lnTo>
                    <a:lnTo>
                      <a:pt x="1" y="48"/>
                    </a:lnTo>
                    <a:lnTo>
                      <a:pt x="1" y="60"/>
                    </a:lnTo>
                    <a:lnTo>
                      <a:pt x="0" y="72"/>
                    </a:lnTo>
                    <a:lnTo>
                      <a:pt x="1" y="85"/>
                    </a:lnTo>
                    <a:lnTo>
                      <a:pt x="1" y="97"/>
                    </a:lnTo>
                    <a:lnTo>
                      <a:pt x="4" y="109"/>
                    </a:lnTo>
                    <a:lnTo>
                      <a:pt x="7" y="122"/>
                    </a:lnTo>
                    <a:lnTo>
                      <a:pt x="10" y="133"/>
                    </a:lnTo>
                    <a:lnTo>
                      <a:pt x="14" y="145"/>
                    </a:lnTo>
                    <a:lnTo>
                      <a:pt x="18" y="157"/>
                    </a:lnTo>
                    <a:lnTo>
                      <a:pt x="23" y="168"/>
                    </a:lnTo>
                    <a:lnTo>
                      <a:pt x="30" y="179"/>
                    </a:lnTo>
                    <a:lnTo>
                      <a:pt x="36" y="189"/>
                    </a:lnTo>
                    <a:lnTo>
                      <a:pt x="43" y="199"/>
                    </a:lnTo>
                    <a:lnTo>
                      <a:pt x="51" y="210"/>
                    </a:lnTo>
                    <a:lnTo>
                      <a:pt x="59" y="219"/>
                    </a:lnTo>
                    <a:lnTo>
                      <a:pt x="67" y="227"/>
                    </a:lnTo>
                    <a:lnTo>
                      <a:pt x="77" y="235"/>
                    </a:lnTo>
                    <a:lnTo>
                      <a:pt x="88" y="243"/>
                    </a:lnTo>
                    <a:lnTo>
                      <a:pt x="97" y="250"/>
                    </a:lnTo>
                    <a:lnTo>
                      <a:pt x="108" y="257"/>
                    </a:lnTo>
                    <a:lnTo>
                      <a:pt x="119" y="262"/>
                    </a:lnTo>
                    <a:lnTo>
                      <a:pt x="131" y="268"/>
                    </a:lnTo>
                    <a:lnTo>
                      <a:pt x="141" y="272"/>
                    </a:lnTo>
                    <a:lnTo>
                      <a:pt x="154" y="276"/>
                    </a:lnTo>
                    <a:lnTo>
                      <a:pt x="166" y="278"/>
                    </a:lnTo>
                    <a:lnTo>
                      <a:pt x="178" y="281"/>
                    </a:lnTo>
                    <a:lnTo>
                      <a:pt x="190" y="282"/>
                    </a:lnTo>
                    <a:lnTo>
                      <a:pt x="202" y="284"/>
                    </a:lnTo>
                    <a:lnTo>
                      <a:pt x="216" y="284"/>
                    </a:lnTo>
                    <a:lnTo>
                      <a:pt x="228" y="28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1" name="Line 207"/>
              <p:cNvSpPr>
                <a:spLocks noChangeAspect="1" noChangeShapeType="1"/>
              </p:cNvSpPr>
              <p:nvPr/>
            </p:nvSpPr>
            <p:spPr bwMode="auto">
              <a:xfrm flipH="1">
                <a:off x="4273" y="5561"/>
                <a:ext cx="148" cy="40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" name="Line 208"/>
              <p:cNvSpPr>
                <a:spLocks noChangeAspect="1" noChangeShapeType="1"/>
              </p:cNvSpPr>
              <p:nvPr/>
            </p:nvSpPr>
            <p:spPr bwMode="auto">
              <a:xfrm>
                <a:off x="4421" y="5451"/>
                <a:ext cx="1" cy="1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" name="Freeform 209"/>
              <p:cNvSpPr>
                <a:spLocks noChangeAspect="1"/>
              </p:cNvSpPr>
              <p:nvPr/>
            </p:nvSpPr>
            <p:spPr bwMode="auto">
              <a:xfrm>
                <a:off x="4413" y="5436"/>
                <a:ext cx="8" cy="15"/>
              </a:xfrm>
              <a:custGeom>
                <a:avLst/>
                <a:gdLst/>
                <a:ahLst/>
                <a:cxnLst>
                  <a:cxn ang="0">
                    <a:pos x="25" y="45"/>
                  </a:cxn>
                  <a:cxn ang="0">
                    <a:pos x="25" y="38"/>
                  </a:cxn>
                  <a:cxn ang="0">
                    <a:pos x="23" y="32"/>
                  </a:cxn>
                  <a:cxn ang="0">
                    <a:pos x="21" y="26"/>
                  </a:cxn>
                  <a:cxn ang="0">
                    <a:pos x="18" y="19"/>
                  </a:cxn>
                  <a:cxn ang="0">
                    <a:pos x="15" y="14"/>
                  </a:cxn>
                  <a:cxn ang="0">
                    <a:pos x="10" y="8"/>
                  </a:cxn>
                  <a:cxn ang="0">
                    <a:pos x="6" y="4"/>
                  </a:cxn>
                  <a:cxn ang="0">
                    <a:pos x="0" y="0"/>
                  </a:cxn>
                </a:cxnLst>
                <a:rect l="0" t="0" r="r" b="b"/>
                <a:pathLst>
                  <a:path w="25" h="45">
                    <a:moveTo>
                      <a:pt x="25" y="45"/>
                    </a:moveTo>
                    <a:lnTo>
                      <a:pt x="25" y="38"/>
                    </a:lnTo>
                    <a:lnTo>
                      <a:pt x="23" y="32"/>
                    </a:lnTo>
                    <a:lnTo>
                      <a:pt x="21" y="26"/>
                    </a:lnTo>
                    <a:lnTo>
                      <a:pt x="18" y="19"/>
                    </a:lnTo>
                    <a:lnTo>
                      <a:pt x="15" y="14"/>
                    </a:lnTo>
                    <a:lnTo>
                      <a:pt x="10" y="8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" name="Line 210"/>
              <p:cNvSpPr>
                <a:spLocks noChangeAspect="1" noChangeShapeType="1"/>
              </p:cNvSpPr>
              <p:nvPr/>
            </p:nvSpPr>
            <p:spPr bwMode="auto">
              <a:xfrm>
                <a:off x="4384" y="5418"/>
                <a:ext cx="2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5" name="Freeform 211"/>
              <p:cNvSpPr>
                <a:spLocks noChangeAspect="1"/>
              </p:cNvSpPr>
              <p:nvPr/>
            </p:nvSpPr>
            <p:spPr bwMode="auto">
              <a:xfrm>
                <a:off x="4368" y="5416"/>
                <a:ext cx="16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4" y="3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21" y="3"/>
                  </a:cxn>
                  <a:cxn ang="0">
                    <a:pos x="16" y="4"/>
                  </a:cxn>
                  <a:cxn ang="0">
                    <a:pos x="12" y="7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7"/>
                  </a:cxn>
                  <a:cxn ang="0">
                    <a:pos x="0" y="32"/>
                  </a:cxn>
                </a:cxnLst>
                <a:rect l="0" t="0" r="r" b="b"/>
                <a:pathLst>
                  <a:path w="48" h="32">
                    <a:moveTo>
                      <a:pt x="48" y="5"/>
                    </a:moveTo>
                    <a:lnTo>
                      <a:pt x="44" y="3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1" y="3"/>
                    </a:lnTo>
                    <a:lnTo>
                      <a:pt x="16" y="4"/>
                    </a:lnTo>
                    <a:lnTo>
                      <a:pt x="12" y="7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6" name="Line 212"/>
              <p:cNvSpPr>
                <a:spLocks noChangeAspect="1" noChangeShapeType="1"/>
              </p:cNvSpPr>
              <p:nvPr/>
            </p:nvSpPr>
            <p:spPr bwMode="auto">
              <a:xfrm flipV="1">
                <a:off x="4368" y="5427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7" name="Freeform 213"/>
              <p:cNvSpPr>
                <a:spLocks noChangeAspect="1"/>
              </p:cNvSpPr>
              <p:nvPr/>
            </p:nvSpPr>
            <p:spPr bwMode="auto">
              <a:xfrm>
                <a:off x="4357" y="5459"/>
                <a:ext cx="11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6" y="31"/>
                  </a:cxn>
                  <a:cxn ang="0">
                    <a:pos x="11" y="29"/>
                  </a:cxn>
                  <a:cxn ang="0">
                    <a:pos x="15" y="28"/>
                  </a:cxn>
                  <a:cxn ang="0">
                    <a:pos x="19" y="25"/>
                  </a:cxn>
                  <a:cxn ang="0">
                    <a:pos x="23" y="21"/>
                  </a:cxn>
                  <a:cxn ang="0">
                    <a:pos x="27" y="19"/>
                  </a:cxn>
                  <a:cxn ang="0">
                    <a:pos x="29" y="13"/>
                  </a:cxn>
                  <a:cxn ang="0">
                    <a:pos x="31" y="9"/>
                  </a:cxn>
                  <a:cxn ang="0">
                    <a:pos x="33" y="4"/>
                  </a:cxn>
                  <a:cxn ang="0">
                    <a:pos x="33" y="0"/>
                  </a:cxn>
                </a:cxnLst>
                <a:rect l="0" t="0" r="r" b="b"/>
                <a:pathLst>
                  <a:path w="33" h="31">
                    <a:moveTo>
                      <a:pt x="0" y="31"/>
                    </a:moveTo>
                    <a:lnTo>
                      <a:pt x="6" y="31"/>
                    </a:lnTo>
                    <a:lnTo>
                      <a:pt x="11" y="29"/>
                    </a:lnTo>
                    <a:lnTo>
                      <a:pt x="15" y="28"/>
                    </a:lnTo>
                    <a:lnTo>
                      <a:pt x="19" y="25"/>
                    </a:lnTo>
                    <a:lnTo>
                      <a:pt x="23" y="21"/>
                    </a:lnTo>
                    <a:lnTo>
                      <a:pt x="27" y="19"/>
                    </a:lnTo>
                    <a:lnTo>
                      <a:pt x="29" y="13"/>
                    </a:lnTo>
                    <a:lnTo>
                      <a:pt x="31" y="9"/>
                    </a:lnTo>
                    <a:lnTo>
                      <a:pt x="33" y="4"/>
                    </a:lnTo>
                    <a:lnTo>
                      <a:pt x="3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8" name="Line 214"/>
              <p:cNvSpPr>
                <a:spLocks noChangeAspect="1" noChangeShapeType="1"/>
              </p:cNvSpPr>
              <p:nvPr/>
            </p:nvSpPr>
            <p:spPr bwMode="auto">
              <a:xfrm>
                <a:off x="4350" y="5469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9" name="Freeform 215"/>
              <p:cNvSpPr>
                <a:spLocks noChangeAspect="1"/>
              </p:cNvSpPr>
              <p:nvPr/>
            </p:nvSpPr>
            <p:spPr bwMode="auto">
              <a:xfrm>
                <a:off x="4244" y="5363"/>
                <a:ext cx="106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5"/>
                  </a:cxn>
                  <a:cxn ang="0">
                    <a:pos x="1" y="30"/>
                  </a:cxn>
                  <a:cxn ang="0">
                    <a:pos x="4" y="46"/>
                  </a:cxn>
                  <a:cxn ang="0">
                    <a:pos x="7" y="61"/>
                  </a:cxn>
                  <a:cxn ang="0">
                    <a:pos x="9" y="75"/>
                  </a:cxn>
                  <a:cxn ang="0">
                    <a:pos x="14" y="90"/>
                  </a:cxn>
                  <a:cxn ang="0">
                    <a:pos x="18" y="104"/>
                  </a:cxn>
                  <a:cxn ang="0">
                    <a:pos x="23" y="119"/>
                  </a:cxn>
                  <a:cxn ang="0">
                    <a:pos x="30" y="132"/>
                  </a:cxn>
                  <a:cxn ang="0">
                    <a:pos x="36" y="145"/>
                  </a:cxn>
                  <a:cxn ang="0">
                    <a:pos x="43" y="159"/>
                  </a:cxn>
                  <a:cxn ang="0">
                    <a:pos x="51" y="172"/>
                  </a:cxn>
                  <a:cxn ang="0">
                    <a:pos x="59" y="184"/>
                  </a:cxn>
                  <a:cxn ang="0">
                    <a:pos x="69" y="197"/>
                  </a:cxn>
                  <a:cxn ang="0">
                    <a:pos x="78" y="209"/>
                  </a:cxn>
                  <a:cxn ang="0">
                    <a:pos x="89" y="219"/>
                  </a:cxn>
                  <a:cxn ang="0">
                    <a:pos x="100" y="230"/>
                  </a:cxn>
                  <a:cxn ang="0">
                    <a:pos x="110" y="241"/>
                  </a:cxn>
                  <a:cxn ang="0">
                    <a:pos x="123" y="250"/>
                  </a:cxn>
                  <a:cxn ang="0">
                    <a:pos x="135" y="260"/>
                  </a:cxn>
                  <a:cxn ang="0">
                    <a:pos x="147" y="268"/>
                  </a:cxn>
                  <a:cxn ang="0">
                    <a:pos x="160" y="276"/>
                  </a:cxn>
                  <a:cxn ang="0">
                    <a:pos x="172" y="283"/>
                  </a:cxn>
                  <a:cxn ang="0">
                    <a:pos x="187" y="289"/>
                  </a:cxn>
                  <a:cxn ang="0">
                    <a:pos x="201" y="295"/>
                  </a:cxn>
                  <a:cxn ang="0">
                    <a:pos x="214" y="300"/>
                  </a:cxn>
                  <a:cxn ang="0">
                    <a:pos x="229" y="306"/>
                  </a:cxn>
                  <a:cxn ang="0">
                    <a:pos x="244" y="310"/>
                  </a:cxn>
                  <a:cxn ang="0">
                    <a:pos x="259" y="312"/>
                  </a:cxn>
                  <a:cxn ang="0">
                    <a:pos x="273" y="315"/>
                  </a:cxn>
                  <a:cxn ang="0">
                    <a:pos x="288" y="316"/>
                  </a:cxn>
                  <a:cxn ang="0">
                    <a:pos x="303" y="318"/>
                  </a:cxn>
                  <a:cxn ang="0">
                    <a:pos x="319" y="318"/>
                  </a:cxn>
                </a:cxnLst>
                <a:rect l="0" t="0" r="r" b="b"/>
                <a:pathLst>
                  <a:path w="319" h="318">
                    <a:moveTo>
                      <a:pt x="0" y="0"/>
                    </a:moveTo>
                    <a:lnTo>
                      <a:pt x="1" y="15"/>
                    </a:lnTo>
                    <a:lnTo>
                      <a:pt x="1" y="30"/>
                    </a:lnTo>
                    <a:lnTo>
                      <a:pt x="4" y="46"/>
                    </a:lnTo>
                    <a:lnTo>
                      <a:pt x="7" y="61"/>
                    </a:lnTo>
                    <a:lnTo>
                      <a:pt x="9" y="75"/>
                    </a:lnTo>
                    <a:lnTo>
                      <a:pt x="14" y="90"/>
                    </a:lnTo>
                    <a:lnTo>
                      <a:pt x="18" y="104"/>
                    </a:lnTo>
                    <a:lnTo>
                      <a:pt x="23" y="119"/>
                    </a:lnTo>
                    <a:lnTo>
                      <a:pt x="30" y="132"/>
                    </a:lnTo>
                    <a:lnTo>
                      <a:pt x="36" y="145"/>
                    </a:lnTo>
                    <a:lnTo>
                      <a:pt x="43" y="159"/>
                    </a:lnTo>
                    <a:lnTo>
                      <a:pt x="51" y="172"/>
                    </a:lnTo>
                    <a:lnTo>
                      <a:pt x="59" y="184"/>
                    </a:lnTo>
                    <a:lnTo>
                      <a:pt x="69" y="197"/>
                    </a:lnTo>
                    <a:lnTo>
                      <a:pt x="78" y="209"/>
                    </a:lnTo>
                    <a:lnTo>
                      <a:pt x="89" y="219"/>
                    </a:lnTo>
                    <a:lnTo>
                      <a:pt x="100" y="230"/>
                    </a:lnTo>
                    <a:lnTo>
                      <a:pt x="110" y="241"/>
                    </a:lnTo>
                    <a:lnTo>
                      <a:pt x="123" y="250"/>
                    </a:lnTo>
                    <a:lnTo>
                      <a:pt x="135" y="260"/>
                    </a:lnTo>
                    <a:lnTo>
                      <a:pt x="147" y="268"/>
                    </a:lnTo>
                    <a:lnTo>
                      <a:pt x="160" y="276"/>
                    </a:lnTo>
                    <a:lnTo>
                      <a:pt x="172" y="283"/>
                    </a:lnTo>
                    <a:lnTo>
                      <a:pt x="187" y="289"/>
                    </a:lnTo>
                    <a:lnTo>
                      <a:pt x="201" y="295"/>
                    </a:lnTo>
                    <a:lnTo>
                      <a:pt x="214" y="300"/>
                    </a:lnTo>
                    <a:lnTo>
                      <a:pt x="229" y="306"/>
                    </a:lnTo>
                    <a:lnTo>
                      <a:pt x="244" y="310"/>
                    </a:lnTo>
                    <a:lnTo>
                      <a:pt x="259" y="312"/>
                    </a:lnTo>
                    <a:lnTo>
                      <a:pt x="273" y="315"/>
                    </a:lnTo>
                    <a:lnTo>
                      <a:pt x="288" y="316"/>
                    </a:lnTo>
                    <a:lnTo>
                      <a:pt x="303" y="318"/>
                    </a:lnTo>
                    <a:lnTo>
                      <a:pt x="319" y="3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0" name="Line 216"/>
              <p:cNvSpPr>
                <a:spLocks noChangeAspect="1" noChangeShapeType="1"/>
              </p:cNvSpPr>
              <p:nvPr/>
            </p:nvSpPr>
            <p:spPr bwMode="auto">
              <a:xfrm>
                <a:off x="4244" y="5317"/>
                <a:ext cx="1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1" name="Freeform 217"/>
              <p:cNvSpPr>
                <a:spLocks noChangeAspect="1"/>
              </p:cNvSpPr>
              <p:nvPr/>
            </p:nvSpPr>
            <p:spPr bwMode="auto">
              <a:xfrm>
                <a:off x="4244" y="5301"/>
                <a:ext cx="9" cy="1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2" y="4"/>
                  </a:cxn>
                  <a:cxn ang="0">
                    <a:pos x="18" y="8"/>
                  </a:cxn>
                  <a:cxn ang="0">
                    <a:pos x="14" y="13"/>
                  </a:cxn>
                  <a:cxn ang="0">
                    <a:pos x="9" y="18"/>
                  </a:cxn>
                  <a:cxn ang="0">
                    <a:pos x="7" y="23"/>
                  </a:cxn>
                  <a:cxn ang="0">
                    <a:pos x="4" y="29"/>
                  </a:cxn>
                  <a:cxn ang="0">
                    <a:pos x="1" y="34"/>
                  </a:cxn>
                  <a:cxn ang="0">
                    <a:pos x="1" y="41"/>
                  </a:cxn>
                  <a:cxn ang="0">
                    <a:pos x="0" y="46"/>
                  </a:cxn>
                </a:cxnLst>
                <a:rect l="0" t="0" r="r" b="b"/>
                <a:pathLst>
                  <a:path w="27" h="46">
                    <a:moveTo>
                      <a:pt x="27" y="0"/>
                    </a:moveTo>
                    <a:lnTo>
                      <a:pt x="22" y="4"/>
                    </a:lnTo>
                    <a:lnTo>
                      <a:pt x="18" y="8"/>
                    </a:lnTo>
                    <a:lnTo>
                      <a:pt x="14" y="13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4" y="29"/>
                    </a:lnTo>
                    <a:lnTo>
                      <a:pt x="1" y="34"/>
                    </a:lnTo>
                    <a:lnTo>
                      <a:pt x="1" y="41"/>
                    </a:lnTo>
                    <a:lnTo>
                      <a:pt x="0" y="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2" name="Line 218"/>
              <p:cNvSpPr>
                <a:spLocks noChangeAspect="1" noChangeShapeType="1"/>
              </p:cNvSpPr>
              <p:nvPr/>
            </p:nvSpPr>
            <p:spPr bwMode="auto">
              <a:xfrm flipH="1">
                <a:off x="4253" y="5245"/>
                <a:ext cx="99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3" name="Freeform 219"/>
              <p:cNvSpPr>
                <a:spLocks noChangeAspect="1"/>
              </p:cNvSpPr>
              <p:nvPr/>
            </p:nvSpPr>
            <p:spPr bwMode="auto">
              <a:xfrm>
                <a:off x="4352" y="5243"/>
                <a:ext cx="16" cy="10"/>
              </a:xfrm>
              <a:custGeom>
                <a:avLst/>
                <a:gdLst/>
                <a:ahLst/>
                <a:cxnLst>
                  <a:cxn ang="0">
                    <a:pos x="47" y="31"/>
                  </a:cxn>
                  <a:cxn ang="0">
                    <a:pos x="47" y="27"/>
                  </a:cxn>
                  <a:cxn ang="0">
                    <a:pos x="45" y="22"/>
                  </a:cxn>
                  <a:cxn ang="0">
                    <a:pos x="43" y="17"/>
                  </a:cxn>
                  <a:cxn ang="0">
                    <a:pos x="40" y="13"/>
                  </a:cxn>
                  <a:cxn ang="0">
                    <a:pos x="37" y="9"/>
                  </a:cxn>
                  <a:cxn ang="0">
                    <a:pos x="33" y="6"/>
                  </a:cxn>
                  <a:cxn ang="0">
                    <a:pos x="29" y="3"/>
                  </a:cxn>
                  <a:cxn ang="0">
                    <a:pos x="24" y="2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0" y="5"/>
                  </a:cxn>
                </a:cxnLst>
                <a:rect l="0" t="0" r="r" b="b"/>
                <a:pathLst>
                  <a:path w="47" h="31">
                    <a:moveTo>
                      <a:pt x="47" y="31"/>
                    </a:moveTo>
                    <a:lnTo>
                      <a:pt x="47" y="27"/>
                    </a:lnTo>
                    <a:lnTo>
                      <a:pt x="45" y="22"/>
                    </a:lnTo>
                    <a:lnTo>
                      <a:pt x="43" y="17"/>
                    </a:lnTo>
                    <a:lnTo>
                      <a:pt x="40" y="13"/>
                    </a:lnTo>
                    <a:lnTo>
                      <a:pt x="37" y="9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0" y="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4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4368" y="5253"/>
                <a:ext cx="1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5" name="Freeform 221"/>
              <p:cNvSpPr>
                <a:spLocks noChangeAspect="1"/>
              </p:cNvSpPr>
              <p:nvPr/>
            </p:nvSpPr>
            <p:spPr bwMode="auto">
              <a:xfrm>
                <a:off x="4368" y="5292"/>
                <a:ext cx="1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2" y="15"/>
                  </a:cxn>
                  <a:cxn ang="0">
                    <a:pos x="5" y="19"/>
                  </a:cxn>
                  <a:cxn ang="0">
                    <a:pos x="9" y="23"/>
                  </a:cxn>
                  <a:cxn ang="0">
                    <a:pos x="12" y="26"/>
                  </a:cxn>
                  <a:cxn ang="0">
                    <a:pos x="16" y="29"/>
                  </a:cxn>
                  <a:cxn ang="0">
                    <a:pos x="21" y="31"/>
                  </a:cxn>
                  <a:cxn ang="0">
                    <a:pos x="25" y="33"/>
                  </a:cxn>
                  <a:cxn ang="0">
                    <a:pos x="31" y="33"/>
                  </a:cxn>
                  <a:cxn ang="0">
                    <a:pos x="35" y="33"/>
                  </a:cxn>
                  <a:cxn ang="0">
                    <a:pos x="40" y="31"/>
                  </a:cxn>
                  <a:cxn ang="0">
                    <a:pos x="44" y="30"/>
                  </a:cxn>
                  <a:cxn ang="0">
                    <a:pos x="48" y="27"/>
                  </a:cxn>
                </a:cxnLst>
                <a:rect l="0" t="0" r="r" b="b"/>
                <a:pathLst>
                  <a:path w="48" h="33">
                    <a:moveTo>
                      <a:pt x="0" y="0"/>
                    </a:moveTo>
                    <a:lnTo>
                      <a:pt x="0" y="6"/>
                    </a:lnTo>
                    <a:lnTo>
                      <a:pt x="1" y="10"/>
                    </a:lnTo>
                    <a:lnTo>
                      <a:pt x="2" y="15"/>
                    </a:lnTo>
                    <a:lnTo>
                      <a:pt x="5" y="19"/>
                    </a:lnTo>
                    <a:lnTo>
                      <a:pt x="9" y="23"/>
                    </a:lnTo>
                    <a:lnTo>
                      <a:pt x="12" y="26"/>
                    </a:lnTo>
                    <a:lnTo>
                      <a:pt x="16" y="29"/>
                    </a:lnTo>
                    <a:lnTo>
                      <a:pt x="21" y="31"/>
                    </a:lnTo>
                    <a:lnTo>
                      <a:pt x="25" y="33"/>
                    </a:lnTo>
                    <a:lnTo>
                      <a:pt x="31" y="33"/>
                    </a:lnTo>
                    <a:lnTo>
                      <a:pt x="35" y="33"/>
                    </a:lnTo>
                    <a:lnTo>
                      <a:pt x="40" y="31"/>
                    </a:lnTo>
                    <a:lnTo>
                      <a:pt x="44" y="30"/>
                    </a:lnTo>
                    <a:lnTo>
                      <a:pt x="48" y="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6" name="Line 222"/>
              <p:cNvSpPr>
                <a:spLocks noChangeAspect="1" noChangeShapeType="1"/>
              </p:cNvSpPr>
              <p:nvPr/>
            </p:nvSpPr>
            <p:spPr bwMode="auto">
              <a:xfrm flipH="1">
                <a:off x="4384" y="5284"/>
                <a:ext cx="2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7" name="Freeform 223"/>
              <p:cNvSpPr>
                <a:spLocks noChangeAspect="1"/>
              </p:cNvSpPr>
              <p:nvPr/>
            </p:nvSpPr>
            <p:spPr bwMode="auto">
              <a:xfrm>
                <a:off x="4413" y="5269"/>
                <a:ext cx="8" cy="1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6" y="41"/>
                  </a:cxn>
                  <a:cxn ang="0">
                    <a:pos x="10" y="37"/>
                  </a:cxn>
                  <a:cxn ang="0">
                    <a:pos x="15" y="31"/>
                  </a:cxn>
                  <a:cxn ang="0">
                    <a:pos x="18" y="26"/>
                  </a:cxn>
                  <a:cxn ang="0">
                    <a:pos x="21" y="19"/>
                  </a:cxn>
                  <a:cxn ang="0">
                    <a:pos x="23" y="14"/>
                  </a:cxn>
                  <a:cxn ang="0">
                    <a:pos x="25" y="7"/>
                  </a:cxn>
                  <a:cxn ang="0">
                    <a:pos x="25" y="0"/>
                  </a:cxn>
                </a:cxnLst>
                <a:rect l="0" t="0" r="r" b="b"/>
                <a:pathLst>
                  <a:path w="25" h="45">
                    <a:moveTo>
                      <a:pt x="0" y="45"/>
                    </a:moveTo>
                    <a:lnTo>
                      <a:pt x="6" y="41"/>
                    </a:lnTo>
                    <a:lnTo>
                      <a:pt x="10" y="37"/>
                    </a:lnTo>
                    <a:lnTo>
                      <a:pt x="15" y="31"/>
                    </a:lnTo>
                    <a:lnTo>
                      <a:pt x="18" y="26"/>
                    </a:lnTo>
                    <a:lnTo>
                      <a:pt x="21" y="19"/>
                    </a:lnTo>
                    <a:lnTo>
                      <a:pt x="23" y="14"/>
                    </a:lnTo>
                    <a:lnTo>
                      <a:pt x="25" y="7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8" name="Line 224"/>
              <p:cNvSpPr>
                <a:spLocks noChangeAspect="1" noChangeShapeType="1"/>
              </p:cNvSpPr>
              <p:nvPr/>
            </p:nvSpPr>
            <p:spPr bwMode="auto">
              <a:xfrm>
                <a:off x="4421" y="5172"/>
                <a:ext cx="1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9" name="Freeform 225"/>
              <p:cNvSpPr>
                <a:spLocks noChangeAspect="1"/>
              </p:cNvSpPr>
              <p:nvPr/>
            </p:nvSpPr>
            <p:spPr bwMode="auto">
              <a:xfrm>
                <a:off x="4411" y="5162"/>
                <a:ext cx="10" cy="10"/>
              </a:xfrm>
              <a:custGeom>
                <a:avLst/>
                <a:gdLst/>
                <a:ahLst/>
                <a:cxnLst>
                  <a:cxn ang="0">
                    <a:pos x="31" y="31"/>
                  </a:cxn>
                  <a:cxn ang="0">
                    <a:pos x="31" y="27"/>
                  </a:cxn>
                  <a:cxn ang="0">
                    <a:pos x="29" y="21"/>
                  </a:cxn>
                  <a:cxn ang="0">
                    <a:pos x="28" y="17"/>
                  </a:cxn>
                  <a:cxn ang="0">
                    <a:pos x="25" y="13"/>
                  </a:cxn>
                  <a:cxn ang="0">
                    <a:pos x="21" y="9"/>
                  </a:cxn>
                  <a:cxn ang="0">
                    <a:pos x="17" y="5"/>
                  </a:cxn>
                  <a:cxn ang="0">
                    <a:pos x="13" y="3"/>
                  </a:cxn>
                  <a:cxn ang="0">
                    <a:pos x="9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31">
                    <a:moveTo>
                      <a:pt x="31" y="31"/>
                    </a:moveTo>
                    <a:lnTo>
                      <a:pt x="31" y="27"/>
                    </a:lnTo>
                    <a:lnTo>
                      <a:pt x="29" y="21"/>
                    </a:lnTo>
                    <a:lnTo>
                      <a:pt x="28" y="17"/>
                    </a:lnTo>
                    <a:lnTo>
                      <a:pt x="25" y="13"/>
                    </a:lnTo>
                    <a:lnTo>
                      <a:pt x="21" y="9"/>
                    </a:lnTo>
                    <a:lnTo>
                      <a:pt x="17" y="5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0" name="Line 226"/>
              <p:cNvSpPr>
                <a:spLocks noChangeAspect="1" noChangeShapeType="1"/>
              </p:cNvSpPr>
              <p:nvPr/>
            </p:nvSpPr>
            <p:spPr bwMode="auto">
              <a:xfrm>
                <a:off x="4385" y="5162"/>
                <a:ext cx="2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1" name="Line 227"/>
              <p:cNvSpPr>
                <a:spLocks noChangeAspect="1" noChangeShapeType="1"/>
              </p:cNvSpPr>
              <p:nvPr/>
            </p:nvSpPr>
            <p:spPr bwMode="auto">
              <a:xfrm flipV="1">
                <a:off x="4240" y="5162"/>
                <a:ext cx="145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2" name="Freeform 228"/>
              <p:cNvSpPr>
                <a:spLocks noChangeAspect="1"/>
              </p:cNvSpPr>
              <p:nvPr/>
            </p:nvSpPr>
            <p:spPr bwMode="auto">
              <a:xfrm>
                <a:off x="3926" y="5201"/>
                <a:ext cx="314" cy="410"/>
              </a:xfrm>
              <a:custGeom>
                <a:avLst/>
                <a:gdLst/>
                <a:ahLst/>
                <a:cxnLst>
                  <a:cxn ang="0">
                    <a:pos x="942" y="0"/>
                  </a:cxn>
                  <a:cxn ang="0">
                    <a:pos x="913" y="8"/>
                  </a:cxn>
                  <a:cxn ang="0">
                    <a:pos x="883" y="16"/>
                  </a:cxn>
                  <a:cxn ang="0">
                    <a:pos x="853" y="27"/>
                  </a:cxn>
                  <a:cxn ang="0">
                    <a:pos x="825" y="38"/>
                  </a:cxn>
                  <a:cxn ang="0">
                    <a:pos x="796" y="48"/>
                  </a:cxn>
                  <a:cxn ang="0">
                    <a:pos x="767" y="61"/>
                  </a:cxn>
                  <a:cxn ang="0">
                    <a:pos x="739" y="73"/>
                  </a:cxn>
                  <a:cxn ang="0">
                    <a:pos x="712" y="86"/>
                  </a:cxn>
                  <a:cxn ang="0">
                    <a:pos x="684" y="100"/>
                  </a:cxn>
                  <a:cxn ang="0">
                    <a:pos x="657" y="114"/>
                  </a:cxn>
                  <a:cxn ang="0">
                    <a:pos x="630" y="129"/>
                  </a:cxn>
                  <a:cxn ang="0">
                    <a:pos x="604" y="145"/>
                  </a:cxn>
                  <a:cxn ang="0">
                    <a:pos x="577" y="161"/>
                  </a:cxn>
                  <a:cxn ang="0">
                    <a:pos x="552" y="179"/>
                  </a:cxn>
                  <a:cxn ang="0">
                    <a:pos x="526" y="196"/>
                  </a:cxn>
                  <a:cxn ang="0">
                    <a:pos x="502" y="215"/>
                  </a:cxn>
                  <a:cxn ang="0">
                    <a:pos x="478" y="234"/>
                  </a:cxn>
                  <a:cxn ang="0">
                    <a:pos x="454" y="254"/>
                  </a:cxn>
                  <a:cxn ang="0">
                    <a:pos x="431" y="273"/>
                  </a:cxn>
                  <a:cxn ang="0">
                    <a:pos x="408" y="295"/>
                  </a:cxn>
                  <a:cxn ang="0">
                    <a:pos x="385" y="316"/>
                  </a:cxn>
                  <a:cxn ang="0">
                    <a:pos x="363" y="338"/>
                  </a:cxn>
                  <a:cxn ang="0">
                    <a:pos x="342" y="359"/>
                  </a:cxn>
                  <a:cxn ang="0">
                    <a:pos x="322" y="382"/>
                  </a:cxn>
                  <a:cxn ang="0">
                    <a:pos x="301" y="406"/>
                  </a:cxn>
                  <a:cxn ang="0">
                    <a:pos x="281" y="429"/>
                  </a:cxn>
                  <a:cxn ang="0">
                    <a:pos x="262" y="453"/>
                  </a:cxn>
                  <a:cxn ang="0">
                    <a:pos x="243" y="479"/>
                  </a:cxn>
                  <a:cxn ang="0">
                    <a:pos x="226" y="503"/>
                  </a:cxn>
                  <a:cxn ang="0">
                    <a:pos x="208" y="529"/>
                  </a:cxn>
                  <a:cxn ang="0">
                    <a:pos x="192" y="556"/>
                  </a:cxn>
                  <a:cxn ang="0">
                    <a:pos x="176" y="581"/>
                  </a:cxn>
                  <a:cxn ang="0">
                    <a:pos x="160" y="608"/>
                  </a:cxn>
                  <a:cxn ang="0">
                    <a:pos x="147" y="635"/>
                  </a:cxn>
                  <a:cxn ang="0">
                    <a:pos x="132" y="663"/>
                  </a:cxn>
                  <a:cxn ang="0">
                    <a:pos x="118" y="690"/>
                  </a:cxn>
                  <a:cxn ang="0">
                    <a:pos x="106" y="719"/>
                  </a:cxn>
                  <a:cxn ang="0">
                    <a:pos x="94" y="747"/>
                  </a:cxn>
                  <a:cxn ang="0">
                    <a:pos x="82" y="776"/>
                  </a:cxn>
                  <a:cxn ang="0">
                    <a:pos x="72" y="805"/>
                  </a:cxn>
                  <a:cxn ang="0">
                    <a:pos x="62" y="834"/>
                  </a:cxn>
                  <a:cxn ang="0">
                    <a:pos x="52" y="864"/>
                  </a:cxn>
                  <a:cxn ang="0">
                    <a:pos x="44" y="894"/>
                  </a:cxn>
                  <a:cxn ang="0">
                    <a:pos x="36" y="923"/>
                  </a:cxn>
                  <a:cxn ang="0">
                    <a:pos x="29" y="953"/>
                  </a:cxn>
                  <a:cxn ang="0">
                    <a:pos x="23" y="984"/>
                  </a:cxn>
                  <a:cxn ang="0">
                    <a:pos x="17" y="1013"/>
                  </a:cxn>
                  <a:cxn ang="0">
                    <a:pos x="13" y="1044"/>
                  </a:cxn>
                  <a:cxn ang="0">
                    <a:pos x="9" y="1075"/>
                  </a:cxn>
                  <a:cxn ang="0">
                    <a:pos x="5" y="1105"/>
                  </a:cxn>
                  <a:cxn ang="0">
                    <a:pos x="2" y="1136"/>
                  </a:cxn>
                  <a:cxn ang="0">
                    <a:pos x="1" y="1167"/>
                  </a:cxn>
                  <a:cxn ang="0">
                    <a:pos x="0" y="1198"/>
                  </a:cxn>
                  <a:cxn ang="0">
                    <a:pos x="0" y="1229"/>
                  </a:cxn>
                </a:cxnLst>
                <a:rect l="0" t="0" r="r" b="b"/>
                <a:pathLst>
                  <a:path w="942" h="1229">
                    <a:moveTo>
                      <a:pt x="942" y="0"/>
                    </a:moveTo>
                    <a:lnTo>
                      <a:pt x="913" y="8"/>
                    </a:lnTo>
                    <a:lnTo>
                      <a:pt x="883" y="16"/>
                    </a:lnTo>
                    <a:lnTo>
                      <a:pt x="853" y="27"/>
                    </a:lnTo>
                    <a:lnTo>
                      <a:pt x="825" y="38"/>
                    </a:lnTo>
                    <a:lnTo>
                      <a:pt x="796" y="48"/>
                    </a:lnTo>
                    <a:lnTo>
                      <a:pt x="767" y="61"/>
                    </a:lnTo>
                    <a:lnTo>
                      <a:pt x="739" y="73"/>
                    </a:lnTo>
                    <a:lnTo>
                      <a:pt x="712" y="86"/>
                    </a:lnTo>
                    <a:lnTo>
                      <a:pt x="684" y="100"/>
                    </a:lnTo>
                    <a:lnTo>
                      <a:pt x="657" y="114"/>
                    </a:lnTo>
                    <a:lnTo>
                      <a:pt x="630" y="129"/>
                    </a:lnTo>
                    <a:lnTo>
                      <a:pt x="604" y="145"/>
                    </a:lnTo>
                    <a:lnTo>
                      <a:pt x="577" y="161"/>
                    </a:lnTo>
                    <a:lnTo>
                      <a:pt x="552" y="179"/>
                    </a:lnTo>
                    <a:lnTo>
                      <a:pt x="526" y="196"/>
                    </a:lnTo>
                    <a:lnTo>
                      <a:pt x="502" y="215"/>
                    </a:lnTo>
                    <a:lnTo>
                      <a:pt x="478" y="234"/>
                    </a:lnTo>
                    <a:lnTo>
                      <a:pt x="454" y="254"/>
                    </a:lnTo>
                    <a:lnTo>
                      <a:pt x="431" y="273"/>
                    </a:lnTo>
                    <a:lnTo>
                      <a:pt x="408" y="295"/>
                    </a:lnTo>
                    <a:lnTo>
                      <a:pt x="385" y="316"/>
                    </a:lnTo>
                    <a:lnTo>
                      <a:pt x="363" y="338"/>
                    </a:lnTo>
                    <a:lnTo>
                      <a:pt x="342" y="359"/>
                    </a:lnTo>
                    <a:lnTo>
                      <a:pt x="322" y="382"/>
                    </a:lnTo>
                    <a:lnTo>
                      <a:pt x="301" y="406"/>
                    </a:lnTo>
                    <a:lnTo>
                      <a:pt x="281" y="429"/>
                    </a:lnTo>
                    <a:lnTo>
                      <a:pt x="262" y="453"/>
                    </a:lnTo>
                    <a:lnTo>
                      <a:pt x="243" y="479"/>
                    </a:lnTo>
                    <a:lnTo>
                      <a:pt x="226" y="503"/>
                    </a:lnTo>
                    <a:lnTo>
                      <a:pt x="208" y="529"/>
                    </a:lnTo>
                    <a:lnTo>
                      <a:pt x="192" y="556"/>
                    </a:lnTo>
                    <a:lnTo>
                      <a:pt x="176" y="581"/>
                    </a:lnTo>
                    <a:lnTo>
                      <a:pt x="160" y="608"/>
                    </a:lnTo>
                    <a:lnTo>
                      <a:pt x="147" y="635"/>
                    </a:lnTo>
                    <a:lnTo>
                      <a:pt x="132" y="663"/>
                    </a:lnTo>
                    <a:lnTo>
                      <a:pt x="118" y="690"/>
                    </a:lnTo>
                    <a:lnTo>
                      <a:pt x="106" y="719"/>
                    </a:lnTo>
                    <a:lnTo>
                      <a:pt x="94" y="747"/>
                    </a:lnTo>
                    <a:lnTo>
                      <a:pt x="82" y="776"/>
                    </a:lnTo>
                    <a:lnTo>
                      <a:pt x="72" y="805"/>
                    </a:lnTo>
                    <a:lnTo>
                      <a:pt x="62" y="834"/>
                    </a:lnTo>
                    <a:lnTo>
                      <a:pt x="52" y="864"/>
                    </a:lnTo>
                    <a:lnTo>
                      <a:pt x="44" y="894"/>
                    </a:lnTo>
                    <a:lnTo>
                      <a:pt x="36" y="923"/>
                    </a:lnTo>
                    <a:lnTo>
                      <a:pt x="29" y="953"/>
                    </a:lnTo>
                    <a:lnTo>
                      <a:pt x="23" y="984"/>
                    </a:lnTo>
                    <a:lnTo>
                      <a:pt x="17" y="1013"/>
                    </a:lnTo>
                    <a:lnTo>
                      <a:pt x="13" y="1044"/>
                    </a:lnTo>
                    <a:lnTo>
                      <a:pt x="9" y="1075"/>
                    </a:lnTo>
                    <a:lnTo>
                      <a:pt x="5" y="1105"/>
                    </a:lnTo>
                    <a:lnTo>
                      <a:pt x="2" y="1136"/>
                    </a:lnTo>
                    <a:lnTo>
                      <a:pt x="1" y="1167"/>
                    </a:lnTo>
                    <a:lnTo>
                      <a:pt x="0" y="1198"/>
                    </a:lnTo>
                    <a:lnTo>
                      <a:pt x="0" y="12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3" name="Line 229"/>
              <p:cNvSpPr>
                <a:spLocks noChangeAspect="1" noChangeShapeType="1"/>
              </p:cNvSpPr>
              <p:nvPr/>
            </p:nvSpPr>
            <p:spPr bwMode="auto">
              <a:xfrm flipV="1">
                <a:off x="3926" y="5611"/>
                <a:ext cx="1" cy="18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4" name="Freeform 230"/>
              <p:cNvSpPr>
                <a:spLocks noChangeAspect="1"/>
              </p:cNvSpPr>
              <p:nvPr/>
            </p:nvSpPr>
            <p:spPr bwMode="auto">
              <a:xfrm>
                <a:off x="3926" y="7477"/>
                <a:ext cx="1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2" y="19"/>
                  </a:cxn>
                  <a:cxn ang="0">
                    <a:pos x="5" y="25"/>
                  </a:cxn>
                  <a:cxn ang="0">
                    <a:pos x="9" y="31"/>
                  </a:cxn>
                  <a:cxn ang="0">
                    <a:pos x="13" y="36"/>
                  </a:cxn>
                  <a:cxn ang="0">
                    <a:pos x="17" y="40"/>
                  </a:cxn>
                  <a:cxn ang="0">
                    <a:pos x="23" y="44"/>
                  </a:cxn>
                  <a:cxn ang="0">
                    <a:pos x="29" y="47"/>
                  </a:cxn>
                  <a:cxn ang="0">
                    <a:pos x="35" y="50"/>
                  </a:cxn>
                  <a:cxn ang="0">
                    <a:pos x="42" y="51"/>
                  </a:cxn>
                  <a:cxn ang="0">
                    <a:pos x="48" y="52"/>
                  </a:cxn>
                  <a:cxn ang="0">
                    <a:pos x="54" y="52"/>
                  </a:cxn>
                </a:cxnLst>
                <a:rect l="0" t="0" r="r" b="b"/>
                <a:pathLst>
                  <a:path w="54" h="52">
                    <a:moveTo>
                      <a:pt x="0" y="0"/>
                    </a:moveTo>
                    <a:lnTo>
                      <a:pt x="0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5" y="25"/>
                    </a:lnTo>
                    <a:lnTo>
                      <a:pt x="9" y="31"/>
                    </a:lnTo>
                    <a:lnTo>
                      <a:pt x="13" y="36"/>
                    </a:lnTo>
                    <a:lnTo>
                      <a:pt x="17" y="40"/>
                    </a:lnTo>
                    <a:lnTo>
                      <a:pt x="23" y="44"/>
                    </a:lnTo>
                    <a:lnTo>
                      <a:pt x="29" y="47"/>
                    </a:lnTo>
                    <a:lnTo>
                      <a:pt x="35" y="50"/>
                    </a:lnTo>
                    <a:lnTo>
                      <a:pt x="42" y="51"/>
                    </a:lnTo>
                    <a:lnTo>
                      <a:pt x="48" y="52"/>
                    </a:lnTo>
                    <a:lnTo>
                      <a:pt x="54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5" name="Line 231"/>
              <p:cNvSpPr>
                <a:spLocks noChangeAspect="1" noChangeShapeType="1"/>
              </p:cNvSpPr>
              <p:nvPr/>
            </p:nvSpPr>
            <p:spPr bwMode="auto">
              <a:xfrm flipH="1">
                <a:off x="3944" y="7491"/>
                <a:ext cx="107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6" name="Freeform 232"/>
              <p:cNvSpPr>
                <a:spLocks noChangeAspect="1"/>
              </p:cNvSpPr>
              <p:nvPr/>
            </p:nvSpPr>
            <p:spPr bwMode="auto">
              <a:xfrm>
                <a:off x="4051" y="7473"/>
                <a:ext cx="17" cy="18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" y="53"/>
                  </a:cxn>
                  <a:cxn ang="0">
                    <a:pos x="12" y="51"/>
                  </a:cxn>
                  <a:cxn ang="0">
                    <a:pos x="17" y="49"/>
                  </a:cxn>
                  <a:cxn ang="0">
                    <a:pos x="23" y="46"/>
                  </a:cxn>
                  <a:cxn ang="0">
                    <a:pos x="28" y="43"/>
                  </a:cxn>
                  <a:cxn ang="0">
                    <a:pos x="33" y="39"/>
                  </a:cxn>
                  <a:cxn ang="0">
                    <a:pos x="37" y="34"/>
                  </a:cxn>
                  <a:cxn ang="0">
                    <a:pos x="41" y="30"/>
                  </a:cxn>
                  <a:cxn ang="0">
                    <a:pos x="44" y="24"/>
                  </a:cxn>
                  <a:cxn ang="0">
                    <a:pos x="47" y="18"/>
                  </a:cxn>
                  <a:cxn ang="0">
                    <a:pos x="50" y="12"/>
                  </a:cxn>
                  <a:cxn ang="0">
                    <a:pos x="50" y="6"/>
                  </a:cxn>
                  <a:cxn ang="0">
                    <a:pos x="51" y="0"/>
                  </a:cxn>
                </a:cxnLst>
                <a:rect l="0" t="0" r="r" b="b"/>
                <a:pathLst>
                  <a:path w="51" h="53">
                    <a:moveTo>
                      <a:pt x="0" y="53"/>
                    </a:moveTo>
                    <a:lnTo>
                      <a:pt x="5" y="53"/>
                    </a:lnTo>
                    <a:lnTo>
                      <a:pt x="12" y="51"/>
                    </a:lnTo>
                    <a:lnTo>
                      <a:pt x="17" y="49"/>
                    </a:lnTo>
                    <a:lnTo>
                      <a:pt x="23" y="46"/>
                    </a:lnTo>
                    <a:lnTo>
                      <a:pt x="28" y="43"/>
                    </a:lnTo>
                    <a:lnTo>
                      <a:pt x="33" y="39"/>
                    </a:lnTo>
                    <a:lnTo>
                      <a:pt x="37" y="34"/>
                    </a:lnTo>
                    <a:lnTo>
                      <a:pt x="41" y="30"/>
                    </a:lnTo>
                    <a:lnTo>
                      <a:pt x="44" y="24"/>
                    </a:lnTo>
                    <a:lnTo>
                      <a:pt x="47" y="18"/>
                    </a:lnTo>
                    <a:lnTo>
                      <a:pt x="50" y="12"/>
                    </a:lnTo>
                    <a:lnTo>
                      <a:pt x="50" y="6"/>
                    </a:lnTo>
                    <a:lnTo>
                      <a:pt x="5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7" name="Line 233"/>
              <p:cNvSpPr>
                <a:spLocks noChangeAspect="1" noChangeShapeType="1"/>
              </p:cNvSpPr>
              <p:nvPr/>
            </p:nvSpPr>
            <p:spPr bwMode="auto">
              <a:xfrm>
                <a:off x="4068" y="7413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8" name="Freeform 234"/>
              <p:cNvSpPr>
                <a:spLocks noChangeAspect="1"/>
              </p:cNvSpPr>
              <p:nvPr/>
            </p:nvSpPr>
            <p:spPr bwMode="auto">
              <a:xfrm>
                <a:off x="4050" y="7396"/>
                <a:ext cx="18" cy="17"/>
              </a:xfrm>
              <a:custGeom>
                <a:avLst/>
                <a:gdLst/>
                <a:ahLst/>
                <a:cxnLst>
                  <a:cxn ang="0">
                    <a:pos x="54" y="53"/>
                  </a:cxn>
                  <a:cxn ang="0">
                    <a:pos x="53" y="46"/>
                  </a:cxn>
                  <a:cxn ang="0">
                    <a:pos x="51" y="41"/>
                  </a:cxn>
                  <a:cxn ang="0">
                    <a:pos x="50" y="34"/>
                  </a:cxn>
                  <a:cxn ang="0">
                    <a:pos x="47" y="29"/>
                  </a:cxn>
                  <a:cxn ang="0">
                    <a:pos x="44" y="23"/>
                  </a:cxn>
                  <a:cxn ang="0">
                    <a:pos x="40" y="18"/>
                  </a:cxn>
                  <a:cxn ang="0">
                    <a:pos x="35" y="14"/>
                  </a:cxn>
                  <a:cxn ang="0">
                    <a:pos x="31" y="10"/>
                  </a:cxn>
                  <a:cxn ang="0">
                    <a:pos x="26" y="6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54" h="53">
                    <a:moveTo>
                      <a:pt x="54" y="53"/>
                    </a:moveTo>
                    <a:lnTo>
                      <a:pt x="53" y="46"/>
                    </a:lnTo>
                    <a:lnTo>
                      <a:pt x="51" y="41"/>
                    </a:lnTo>
                    <a:lnTo>
                      <a:pt x="50" y="34"/>
                    </a:lnTo>
                    <a:lnTo>
                      <a:pt x="47" y="29"/>
                    </a:lnTo>
                    <a:lnTo>
                      <a:pt x="44" y="23"/>
                    </a:lnTo>
                    <a:lnTo>
                      <a:pt x="40" y="18"/>
                    </a:lnTo>
                    <a:lnTo>
                      <a:pt x="35" y="14"/>
                    </a:lnTo>
                    <a:lnTo>
                      <a:pt x="31" y="10"/>
                    </a:lnTo>
                    <a:lnTo>
                      <a:pt x="26" y="6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9" name="Line 235"/>
              <p:cNvSpPr>
                <a:spLocks noChangeAspect="1" noChangeShapeType="1"/>
              </p:cNvSpPr>
              <p:nvPr/>
            </p:nvSpPr>
            <p:spPr bwMode="auto">
              <a:xfrm>
                <a:off x="4032" y="7396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0" name="Freeform 236"/>
              <p:cNvSpPr>
                <a:spLocks noChangeAspect="1"/>
              </p:cNvSpPr>
              <p:nvPr/>
            </p:nvSpPr>
            <p:spPr bwMode="auto">
              <a:xfrm>
                <a:off x="4015" y="7378"/>
                <a:ext cx="1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3" y="18"/>
                  </a:cxn>
                  <a:cxn ang="0">
                    <a:pos x="5" y="25"/>
                  </a:cxn>
                  <a:cxn ang="0">
                    <a:pos x="8" y="30"/>
                  </a:cxn>
                  <a:cxn ang="0">
                    <a:pos x="12" y="35"/>
                  </a:cxn>
                  <a:cxn ang="0">
                    <a:pos x="18" y="40"/>
                  </a:cxn>
                  <a:cxn ang="0">
                    <a:pos x="23" y="44"/>
                  </a:cxn>
                  <a:cxn ang="0">
                    <a:pos x="28" y="47"/>
                  </a:cxn>
                  <a:cxn ang="0">
                    <a:pos x="34" y="49"/>
                  </a:cxn>
                  <a:cxn ang="0">
                    <a:pos x="39" y="52"/>
                  </a:cxn>
                  <a:cxn ang="0">
                    <a:pos x="46" y="52"/>
                  </a:cxn>
                  <a:cxn ang="0">
                    <a:pos x="53" y="53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0" y="6"/>
                    </a:lnTo>
                    <a:lnTo>
                      <a:pt x="1" y="13"/>
                    </a:lnTo>
                    <a:lnTo>
                      <a:pt x="3" y="18"/>
                    </a:lnTo>
                    <a:lnTo>
                      <a:pt x="5" y="25"/>
                    </a:lnTo>
                    <a:lnTo>
                      <a:pt x="8" y="30"/>
                    </a:lnTo>
                    <a:lnTo>
                      <a:pt x="12" y="35"/>
                    </a:lnTo>
                    <a:lnTo>
                      <a:pt x="18" y="40"/>
                    </a:lnTo>
                    <a:lnTo>
                      <a:pt x="23" y="44"/>
                    </a:lnTo>
                    <a:lnTo>
                      <a:pt x="28" y="47"/>
                    </a:lnTo>
                    <a:lnTo>
                      <a:pt x="34" y="49"/>
                    </a:lnTo>
                    <a:lnTo>
                      <a:pt x="39" y="52"/>
                    </a:lnTo>
                    <a:lnTo>
                      <a:pt x="46" y="52"/>
                    </a:lnTo>
                    <a:lnTo>
                      <a:pt x="53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1" name="Line 237"/>
              <p:cNvSpPr>
                <a:spLocks noChangeAspect="1" noChangeShapeType="1"/>
              </p:cNvSpPr>
              <p:nvPr/>
            </p:nvSpPr>
            <p:spPr bwMode="auto">
              <a:xfrm>
                <a:off x="4015" y="7229"/>
                <a:ext cx="1" cy="1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2" name="Freeform 238"/>
              <p:cNvSpPr>
                <a:spLocks noChangeAspect="1"/>
              </p:cNvSpPr>
              <p:nvPr/>
            </p:nvSpPr>
            <p:spPr bwMode="auto">
              <a:xfrm>
                <a:off x="4015" y="7212"/>
                <a:ext cx="17" cy="1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6" y="0"/>
                  </a:cxn>
                  <a:cxn ang="0">
                    <a:pos x="39" y="1"/>
                  </a:cxn>
                  <a:cxn ang="0">
                    <a:pos x="34" y="4"/>
                  </a:cxn>
                  <a:cxn ang="0">
                    <a:pos x="28" y="5"/>
                  </a:cxn>
                  <a:cxn ang="0">
                    <a:pos x="23" y="9"/>
                  </a:cxn>
                  <a:cxn ang="0">
                    <a:pos x="18" y="13"/>
                  </a:cxn>
                  <a:cxn ang="0">
                    <a:pos x="12" y="17"/>
                  </a:cxn>
                  <a:cxn ang="0">
                    <a:pos x="8" y="23"/>
                  </a:cxn>
                  <a:cxn ang="0">
                    <a:pos x="5" y="28"/>
                  </a:cxn>
                  <a:cxn ang="0">
                    <a:pos x="3" y="33"/>
                  </a:cxn>
                  <a:cxn ang="0">
                    <a:pos x="1" y="40"/>
                  </a:cxn>
                  <a:cxn ang="0">
                    <a:pos x="0" y="47"/>
                  </a:cxn>
                  <a:cxn ang="0">
                    <a:pos x="0" y="52"/>
                  </a:cxn>
                </a:cxnLst>
                <a:rect l="0" t="0" r="r" b="b"/>
                <a:pathLst>
                  <a:path w="53" h="52">
                    <a:moveTo>
                      <a:pt x="53" y="0"/>
                    </a:moveTo>
                    <a:lnTo>
                      <a:pt x="46" y="0"/>
                    </a:lnTo>
                    <a:lnTo>
                      <a:pt x="39" y="1"/>
                    </a:lnTo>
                    <a:lnTo>
                      <a:pt x="34" y="4"/>
                    </a:lnTo>
                    <a:lnTo>
                      <a:pt x="28" y="5"/>
                    </a:lnTo>
                    <a:lnTo>
                      <a:pt x="23" y="9"/>
                    </a:lnTo>
                    <a:lnTo>
                      <a:pt x="18" y="13"/>
                    </a:lnTo>
                    <a:lnTo>
                      <a:pt x="12" y="17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3" y="33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3" name="Line 239"/>
              <p:cNvSpPr>
                <a:spLocks noChangeAspect="1" noChangeShapeType="1"/>
              </p:cNvSpPr>
              <p:nvPr/>
            </p:nvSpPr>
            <p:spPr bwMode="auto">
              <a:xfrm flipH="1">
                <a:off x="4032" y="7212"/>
                <a:ext cx="21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4" name="Freeform 240"/>
              <p:cNvSpPr>
                <a:spLocks noChangeAspect="1"/>
              </p:cNvSpPr>
              <p:nvPr/>
            </p:nvSpPr>
            <p:spPr bwMode="auto">
              <a:xfrm>
                <a:off x="4244" y="7212"/>
                <a:ext cx="18" cy="17"/>
              </a:xfrm>
              <a:custGeom>
                <a:avLst/>
                <a:gdLst/>
                <a:ahLst/>
                <a:cxnLst>
                  <a:cxn ang="0">
                    <a:pos x="54" y="52"/>
                  </a:cxn>
                  <a:cxn ang="0">
                    <a:pos x="53" y="47"/>
                  </a:cxn>
                  <a:cxn ang="0">
                    <a:pos x="53" y="40"/>
                  </a:cxn>
                  <a:cxn ang="0">
                    <a:pos x="50" y="33"/>
                  </a:cxn>
                  <a:cxn ang="0">
                    <a:pos x="47" y="28"/>
                  </a:cxn>
                  <a:cxn ang="0">
                    <a:pos x="44" y="23"/>
                  </a:cxn>
                  <a:cxn ang="0">
                    <a:pos x="40" y="17"/>
                  </a:cxn>
                  <a:cxn ang="0">
                    <a:pos x="36" y="13"/>
                  </a:cxn>
                  <a:cxn ang="0">
                    <a:pos x="31" y="9"/>
                  </a:cxn>
                  <a:cxn ang="0">
                    <a:pos x="26" y="5"/>
                  </a:cxn>
                  <a:cxn ang="0">
                    <a:pos x="19" y="4"/>
                  </a:cxn>
                  <a:cxn ang="0">
                    <a:pos x="14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54" h="52">
                    <a:moveTo>
                      <a:pt x="54" y="52"/>
                    </a:moveTo>
                    <a:lnTo>
                      <a:pt x="53" y="47"/>
                    </a:lnTo>
                    <a:lnTo>
                      <a:pt x="53" y="40"/>
                    </a:lnTo>
                    <a:lnTo>
                      <a:pt x="50" y="33"/>
                    </a:lnTo>
                    <a:lnTo>
                      <a:pt x="47" y="28"/>
                    </a:lnTo>
                    <a:lnTo>
                      <a:pt x="44" y="23"/>
                    </a:lnTo>
                    <a:lnTo>
                      <a:pt x="40" y="17"/>
                    </a:lnTo>
                    <a:lnTo>
                      <a:pt x="36" y="13"/>
                    </a:lnTo>
                    <a:lnTo>
                      <a:pt x="31" y="9"/>
                    </a:lnTo>
                    <a:lnTo>
                      <a:pt x="26" y="5"/>
                    </a:lnTo>
                    <a:lnTo>
                      <a:pt x="19" y="4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5" name="Line 241"/>
              <p:cNvSpPr>
                <a:spLocks noChangeAspect="1" noChangeShapeType="1"/>
              </p:cNvSpPr>
              <p:nvPr/>
            </p:nvSpPr>
            <p:spPr bwMode="auto">
              <a:xfrm flipV="1">
                <a:off x="4262" y="7229"/>
                <a:ext cx="1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6" name="Freeform 242"/>
              <p:cNvSpPr>
                <a:spLocks noChangeAspect="1"/>
              </p:cNvSpPr>
              <p:nvPr/>
            </p:nvSpPr>
            <p:spPr bwMode="auto">
              <a:xfrm>
                <a:off x="4253" y="7326"/>
                <a:ext cx="9" cy="1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5" y="43"/>
                  </a:cxn>
                  <a:cxn ang="0">
                    <a:pos x="9" y="39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2" y="25"/>
                  </a:cxn>
                  <a:cxn ang="0">
                    <a:pos x="23" y="18"/>
                  </a:cxn>
                  <a:cxn ang="0">
                    <a:pos x="26" y="13"/>
                  </a:cxn>
                  <a:cxn ang="0">
                    <a:pos x="27" y="6"/>
                  </a:cxn>
                  <a:cxn ang="0">
                    <a:pos x="27" y="0"/>
                  </a:cxn>
                </a:cxnLst>
                <a:rect l="0" t="0" r="r" b="b"/>
                <a:pathLst>
                  <a:path w="27" h="46">
                    <a:moveTo>
                      <a:pt x="0" y="46"/>
                    </a:moveTo>
                    <a:lnTo>
                      <a:pt x="5" y="43"/>
                    </a:lnTo>
                    <a:lnTo>
                      <a:pt x="9" y="39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2" y="25"/>
                    </a:lnTo>
                    <a:lnTo>
                      <a:pt x="23" y="18"/>
                    </a:lnTo>
                    <a:lnTo>
                      <a:pt x="26" y="13"/>
                    </a:lnTo>
                    <a:lnTo>
                      <a:pt x="27" y="6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7" name="Line 243"/>
              <p:cNvSpPr>
                <a:spLocks noChangeAspect="1" noChangeShapeType="1"/>
              </p:cNvSpPr>
              <p:nvPr/>
            </p:nvSpPr>
            <p:spPr bwMode="auto">
              <a:xfrm flipV="1">
                <a:off x="4218" y="7341"/>
                <a:ext cx="35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8" name="Freeform 244"/>
              <p:cNvSpPr>
                <a:spLocks noChangeAspect="1"/>
              </p:cNvSpPr>
              <p:nvPr/>
            </p:nvSpPr>
            <p:spPr bwMode="auto">
              <a:xfrm>
                <a:off x="4209" y="7362"/>
                <a:ext cx="9" cy="1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2" y="3"/>
                  </a:cxn>
                  <a:cxn ang="0">
                    <a:pos x="16" y="7"/>
                  </a:cxn>
                  <a:cxn ang="0">
                    <a:pos x="12" y="11"/>
                  </a:cxn>
                  <a:cxn ang="0">
                    <a:pos x="8" y="16"/>
                  </a:cxn>
                  <a:cxn ang="0">
                    <a:pos x="5" y="22"/>
                  </a:cxn>
                  <a:cxn ang="0">
                    <a:pos x="3" y="27"/>
                  </a:cxn>
                  <a:cxn ang="0">
                    <a:pos x="1" y="34"/>
                  </a:cxn>
                  <a:cxn ang="0">
                    <a:pos x="0" y="39"/>
                  </a:cxn>
                  <a:cxn ang="0">
                    <a:pos x="0" y="46"/>
                  </a:cxn>
                </a:cxnLst>
                <a:rect l="0" t="0" r="r" b="b"/>
                <a:pathLst>
                  <a:path w="26" h="46">
                    <a:moveTo>
                      <a:pt x="26" y="0"/>
                    </a:moveTo>
                    <a:lnTo>
                      <a:pt x="22" y="3"/>
                    </a:lnTo>
                    <a:lnTo>
                      <a:pt x="16" y="7"/>
                    </a:lnTo>
                    <a:lnTo>
                      <a:pt x="12" y="11"/>
                    </a:lnTo>
                    <a:lnTo>
                      <a:pt x="8" y="16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4"/>
                    </a:lnTo>
                    <a:lnTo>
                      <a:pt x="0" y="39"/>
                    </a:lnTo>
                    <a:lnTo>
                      <a:pt x="0" y="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9" name="Line 245"/>
              <p:cNvSpPr>
                <a:spLocks noChangeAspect="1" noChangeShapeType="1"/>
              </p:cNvSpPr>
              <p:nvPr/>
            </p:nvSpPr>
            <p:spPr bwMode="auto">
              <a:xfrm flipV="1">
                <a:off x="4209" y="7377"/>
                <a:ext cx="1" cy="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0" name="Freeform 246"/>
              <p:cNvSpPr>
                <a:spLocks noChangeAspect="1"/>
              </p:cNvSpPr>
              <p:nvPr/>
            </p:nvSpPr>
            <p:spPr bwMode="auto">
              <a:xfrm>
                <a:off x="4209" y="7477"/>
                <a:ext cx="1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3" y="19"/>
                  </a:cxn>
                  <a:cxn ang="0">
                    <a:pos x="5" y="24"/>
                  </a:cxn>
                  <a:cxn ang="0">
                    <a:pos x="9" y="30"/>
                  </a:cxn>
                  <a:cxn ang="0">
                    <a:pos x="13" y="35"/>
                  </a:cxn>
                  <a:cxn ang="0">
                    <a:pos x="18" y="39"/>
                  </a:cxn>
                  <a:cxn ang="0">
                    <a:pos x="23" y="43"/>
                  </a:cxn>
                  <a:cxn ang="0">
                    <a:pos x="28" y="47"/>
                  </a:cxn>
                  <a:cxn ang="0">
                    <a:pos x="34" y="50"/>
                  </a:cxn>
                  <a:cxn ang="0">
                    <a:pos x="40" y="51"/>
                  </a:cxn>
                  <a:cxn ang="0">
                    <a:pos x="46" y="52"/>
                  </a:cxn>
                  <a:cxn ang="0">
                    <a:pos x="53" y="52"/>
                  </a:cxn>
                </a:cxnLst>
                <a:rect l="0" t="0" r="r" b="b"/>
                <a:pathLst>
                  <a:path w="53" h="52">
                    <a:moveTo>
                      <a:pt x="0" y="0"/>
                    </a:moveTo>
                    <a:lnTo>
                      <a:pt x="0" y="7"/>
                    </a:lnTo>
                    <a:lnTo>
                      <a:pt x="1" y="12"/>
                    </a:lnTo>
                    <a:lnTo>
                      <a:pt x="3" y="19"/>
                    </a:lnTo>
                    <a:lnTo>
                      <a:pt x="5" y="24"/>
                    </a:lnTo>
                    <a:lnTo>
                      <a:pt x="9" y="30"/>
                    </a:lnTo>
                    <a:lnTo>
                      <a:pt x="13" y="35"/>
                    </a:lnTo>
                    <a:lnTo>
                      <a:pt x="18" y="39"/>
                    </a:lnTo>
                    <a:lnTo>
                      <a:pt x="23" y="43"/>
                    </a:lnTo>
                    <a:lnTo>
                      <a:pt x="28" y="47"/>
                    </a:lnTo>
                    <a:lnTo>
                      <a:pt x="34" y="50"/>
                    </a:lnTo>
                    <a:lnTo>
                      <a:pt x="40" y="51"/>
                    </a:lnTo>
                    <a:lnTo>
                      <a:pt x="46" y="52"/>
                    </a:lnTo>
                    <a:lnTo>
                      <a:pt x="53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1" name="Freeform 247"/>
              <p:cNvSpPr>
                <a:spLocks noChangeAspect="1"/>
              </p:cNvSpPr>
              <p:nvPr/>
            </p:nvSpPr>
            <p:spPr bwMode="auto">
              <a:xfrm>
                <a:off x="6294" y="4449"/>
                <a:ext cx="24" cy="1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47"/>
                  </a:cxn>
                  <a:cxn ang="0">
                    <a:pos x="1" y="41"/>
                  </a:cxn>
                  <a:cxn ang="0">
                    <a:pos x="4" y="35"/>
                  </a:cxn>
                  <a:cxn ang="0">
                    <a:pos x="6" y="30"/>
                  </a:cxn>
                  <a:cxn ang="0">
                    <a:pos x="9" y="25"/>
                  </a:cxn>
                  <a:cxn ang="0">
                    <a:pos x="13" y="19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28" y="7"/>
                  </a:cxn>
                  <a:cxn ang="0">
                    <a:pos x="33" y="4"/>
                  </a:cxn>
                  <a:cxn ang="0">
                    <a:pos x="40" y="3"/>
                  </a:cxn>
                  <a:cxn ang="0">
                    <a:pos x="45" y="2"/>
                  </a:cxn>
                  <a:cxn ang="0">
                    <a:pos x="52" y="0"/>
                  </a:cxn>
                  <a:cxn ang="0">
                    <a:pos x="59" y="2"/>
                  </a:cxn>
                  <a:cxn ang="0">
                    <a:pos x="64" y="2"/>
                  </a:cxn>
                  <a:cxn ang="0">
                    <a:pos x="71" y="4"/>
                  </a:cxn>
                </a:cxnLst>
                <a:rect l="0" t="0" r="r" b="b"/>
                <a:pathLst>
                  <a:path w="71" h="54">
                    <a:moveTo>
                      <a:pt x="0" y="54"/>
                    </a:moveTo>
                    <a:lnTo>
                      <a:pt x="0" y="47"/>
                    </a:lnTo>
                    <a:lnTo>
                      <a:pt x="1" y="41"/>
                    </a:lnTo>
                    <a:lnTo>
                      <a:pt x="4" y="35"/>
                    </a:lnTo>
                    <a:lnTo>
                      <a:pt x="6" y="30"/>
                    </a:lnTo>
                    <a:lnTo>
                      <a:pt x="9" y="25"/>
                    </a:lnTo>
                    <a:lnTo>
                      <a:pt x="13" y="19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8" y="7"/>
                    </a:lnTo>
                    <a:lnTo>
                      <a:pt x="33" y="4"/>
                    </a:lnTo>
                    <a:lnTo>
                      <a:pt x="40" y="3"/>
                    </a:lnTo>
                    <a:lnTo>
                      <a:pt x="45" y="2"/>
                    </a:lnTo>
                    <a:lnTo>
                      <a:pt x="52" y="0"/>
                    </a:lnTo>
                    <a:lnTo>
                      <a:pt x="59" y="2"/>
                    </a:lnTo>
                    <a:lnTo>
                      <a:pt x="64" y="2"/>
                    </a:lnTo>
                    <a:lnTo>
                      <a:pt x="71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2" name="Freeform 248"/>
              <p:cNvSpPr>
                <a:spLocks noChangeAspect="1"/>
              </p:cNvSpPr>
              <p:nvPr/>
            </p:nvSpPr>
            <p:spPr bwMode="auto">
              <a:xfrm>
                <a:off x="6318" y="4450"/>
                <a:ext cx="2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4"/>
                  </a:cxn>
                  <a:cxn ang="0">
                    <a:pos x="28" y="8"/>
                  </a:cxn>
                  <a:cxn ang="0">
                    <a:pos x="43" y="11"/>
                  </a:cxn>
                  <a:cxn ang="0">
                    <a:pos x="58" y="14"/>
                  </a:cxn>
                  <a:cxn ang="0">
                    <a:pos x="73" y="15"/>
                  </a:cxn>
                  <a:cxn ang="0">
                    <a:pos x="88" y="15"/>
                  </a:cxn>
                </a:cxnLst>
                <a:rect l="0" t="0" r="r" b="b"/>
                <a:pathLst>
                  <a:path w="88" h="15">
                    <a:moveTo>
                      <a:pt x="0" y="0"/>
                    </a:moveTo>
                    <a:lnTo>
                      <a:pt x="13" y="4"/>
                    </a:lnTo>
                    <a:lnTo>
                      <a:pt x="28" y="8"/>
                    </a:lnTo>
                    <a:lnTo>
                      <a:pt x="43" y="11"/>
                    </a:lnTo>
                    <a:lnTo>
                      <a:pt x="58" y="14"/>
                    </a:lnTo>
                    <a:lnTo>
                      <a:pt x="73" y="15"/>
                    </a:lnTo>
                    <a:lnTo>
                      <a:pt x="88" y="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3" name="Line 249"/>
              <p:cNvSpPr>
                <a:spLocks noChangeAspect="1" noChangeShapeType="1"/>
              </p:cNvSpPr>
              <p:nvPr/>
            </p:nvSpPr>
            <p:spPr bwMode="auto">
              <a:xfrm>
                <a:off x="6347" y="4455"/>
                <a:ext cx="21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4" name="Freeform 250"/>
              <p:cNvSpPr>
                <a:spLocks noChangeAspect="1"/>
              </p:cNvSpPr>
              <p:nvPr/>
            </p:nvSpPr>
            <p:spPr bwMode="auto">
              <a:xfrm>
                <a:off x="6559" y="4455"/>
                <a:ext cx="1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1"/>
                  </a:cxn>
                  <a:cxn ang="0">
                    <a:pos x="19" y="3"/>
                  </a:cxn>
                  <a:cxn ang="0">
                    <a:pos x="25" y="6"/>
                  </a:cxn>
                  <a:cxn ang="0">
                    <a:pos x="30" y="10"/>
                  </a:cxn>
                  <a:cxn ang="0">
                    <a:pos x="35" y="14"/>
                  </a:cxn>
                  <a:cxn ang="0">
                    <a:pos x="39" y="18"/>
                  </a:cxn>
                  <a:cxn ang="0">
                    <a:pos x="43" y="23"/>
                  </a:cxn>
                  <a:cxn ang="0">
                    <a:pos x="48" y="28"/>
                  </a:cxn>
                  <a:cxn ang="0">
                    <a:pos x="50" y="34"/>
                  </a:cxn>
                  <a:cxn ang="0">
                    <a:pos x="52" y="40"/>
                  </a:cxn>
                  <a:cxn ang="0">
                    <a:pos x="53" y="47"/>
                  </a:cxn>
                  <a:cxn ang="0">
                    <a:pos x="53" y="53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7" y="0"/>
                    </a:lnTo>
                    <a:lnTo>
                      <a:pt x="13" y="1"/>
                    </a:lnTo>
                    <a:lnTo>
                      <a:pt x="19" y="3"/>
                    </a:lnTo>
                    <a:lnTo>
                      <a:pt x="25" y="6"/>
                    </a:lnTo>
                    <a:lnTo>
                      <a:pt x="30" y="10"/>
                    </a:lnTo>
                    <a:lnTo>
                      <a:pt x="35" y="14"/>
                    </a:lnTo>
                    <a:lnTo>
                      <a:pt x="39" y="18"/>
                    </a:lnTo>
                    <a:lnTo>
                      <a:pt x="43" y="23"/>
                    </a:lnTo>
                    <a:lnTo>
                      <a:pt x="48" y="28"/>
                    </a:lnTo>
                    <a:lnTo>
                      <a:pt x="50" y="34"/>
                    </a:lnTo>
                    <a:lnTo>
                      <a:pt x="52" y="40"/>
                    </a:lnTo>
                    <a:lnTo>
                      <a:pt x="53" y="47"/>
                    </a:lnTo>
                    <a:lnTo>
                      <a:pt x="53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5" name="Line 251"/>
              <p:cNvSpPr>
                <a:spLocks noChangeAspect="1" noChangeShapeType="1"/>
              </p:cNvSpPr>
              <p:nvPr/>
            </p:nvSpPr>
            <p:spPr bwMode="auto">
              <a:xfrm>
                <a:off x="6577" y="4473"/>
                <a:ext cx="1" cy="8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6" name="Freeform 252"/>
              <p:cNvSpPr>
                <a:spLocks noChangeAspect="1"/>
              </p:cNvSpPr>
              <p:nvPr/>
            </p:nvSpPr>
            <p:spPr bwMode="auto">
              <a:xfrm>
                <a:off x="6559" y="5356"/>
                <a:ext cx="18" cy="1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6"/>
                  </a:cxn>
                  <a:cxn ang="0">
                    <a:pos x="52" y="13"/>
                  </a:cxn>
                  <a:cxn ang="0">
                    <a:pos x="50" y="18"/>
                  </a:cxn>
                  <a:cxn ang="0">
                    <a:pos x="48" y="25"/>
                  </a:cxn>
                  <a:cxn ang="0">
                    <a:pos x="43" y="31"/>
                  </a:cxn>
                  <a:cxn ang="0">
                    <a:pos x="39" y="35"/>
                  </a:cxn>
                  <a:cxn ang="0">
                    <a:pos x="35" y="40"/>
                  </a:cxn>
                  <a:cxn ang="0">
                    <a:pos x="30" y="44"/>
                  </a:cxn>
                  <a:cxn ang="0">
                    <a:pos x="25" y="47"/>
                  </a:cxn>
                  <a:cxn ang="0">
                    <a:pos x="19" y="49"/>
                  </a:cxn>
                  <a:cxn ang="0">
                    <a:pos x="13" y="51"/>
                  </a:cxn>
                  <a:cxn ang="0">
                    <a:pos x="7" y="52"/>
                  </a:cxn>
                  <a:cxn ang="0">
                    <a:pos x="0" y="53"/>
                  </a:cxn>
                </a:cxnLst>
                <a:rect l="0" t="0" r="r" b="b"/>
                <a:pathLst>
                  <a:path w="53" h="53">
                    <a:moveTo>
                      <a:pt x="53" y="0"/>
                    </a:moveTo>
                    <a:lnTo>
                      <a:pt x="53" y="6"/>
                    </a:lnTo>
                    <a:lnTo>
                      <a:pt x="52" y="13"/>
                    </a:lnTo>
                    <a:lnTo>
                      <a:pt x="50" y="18"/>
                    </a:lnTo>
                    <a:lnTo>
                      <a:pt x="48" y="25"/>
                    </a:lnTo>
                    <a:lnTo>
                      <a:pt x="43" y="31"/>
                    </a:lnTo>
                    <a:lnTo>
                      <a:pt x="39" y="35"/>
                    </a:lnTo>
                    <a:lnTo>
                      <a:pt x="35" y="40"/>
                    </a:lnTo>
                    <a:lnTo>
                      <a:pt x="30" y="44"/>
                    </a:lnTo>
                    <a:lnTo>
                      <a:pt x="25" y="47"/>
                    </a:lnTo>
                    <a:lnTo>
                      <a:pt x="19" y="49"/>
                    </a:lnTo>
                    <a:lnTo>
                      <a:pt x="13" y="51"/>
                    </a:lnTo>
                    <a:lnTo>
                      <a:pt x="7" y="52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7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6312" y="5374"/>
                <a:ext cx="24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8" name="Freeform 254"/>
              <p:cNvSpPr>
                <a:spLocks noChangeAspect="1"/>
              </p:cNvSpPr>
              <p:nvPr/>
            </p:nvSpPr>
            <p:spPr bwMode="auto">
              <a:xfrm>
                <a:off x="6294" y="5356"/>
                <a:ext cx="18" cy="18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47" y="52"/>
                  </a:cxn>
                  <a:cxn ang="0">
                    <a:pos x="40" y="51"/>
                  </a:cxn>
                  <a:cxn ang="0">
                    <a:pos x="35" y="49"/>
                  </a:cxn>
                  <a:cxn ang="0">
                    <a:pos x="28" y="47"/>
                  </a:cxn>
                  <a:cxn ang="0">
                    <a:pos x="23" y="44"/>
                  </a:cxn>
                  <a:cxn ang="0">
                    <a:pos x="17" y="40"/>
                  </a:cxn>
                  <a:cxn ang="0">
                    <a:pos x="13" y="35"/>
                  </a:cxn>
                  <a:cxn ang="0">
                    <a:pos x="9" y="31"/>
                  </a:cxn>
                  <a:cxn ang="0">
                    <a:pos x="6" y="25"/>
                  </a:cxn>
                  <a:cxn ang="0">
                    <a:pos x="4" y="18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3" h="53">
                    <a:moveTo>
                      <a:pt x="53" y="53"/>
                    </a:moveTo>
                    <a:lnTo>
                      <a:pt x="47" y="52"/>
                    </a:lnTo>
                    <a:lnTo>
                      <a:pt x="40" y="51"/>
                    </a:lnTo>
                    <a:lnTo>
                      <a:pt x="35" y="49"/>
                    </a:lnTo>
                    <a:lnTo>
                      <a:pt x="28" y="47"/>
                    </a:lnTo>
                    <a:lnTo>
                      <a:pt x="23" y="44"/>
                    </a:lnTo>
                    <a:lnTo>
                      <a:pt x="17" y="40"/>
                    </a:lnTo>
                    <a:lnTo>
                      <a:pt x="13" y="35"/>
                    </a:lnTo>
                    <a:lnTo>
                      <a:pt x="9" y="31"/>
                    </a:lnTo>
                    <a:lnTo>
                      <a:pt x="6" y="25"/>
                    </a:lnTo>
                    <a:lnTo>
                      <a:pt x="4" y="18"/>
                    </a:lnTo>
                    <a:lnTo>
                      <a:pt x="1" y="13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9" name="Line 255"/>
              <p:cNvSpPr>
                <a:spLocks noChangeAspect="1" noChangeShapeType="1"/>
              </p:cNvSpPr>
              <p:nvPr/>
            </p:nvSpPr>
            <p:spPr bwMode="auto">
              <a:xfrm flipV="1">
                <a:off x="6294" y="4467"/>
                <a:ext cx="1" cy="8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0" name="Line 256"/>
              <p:cNvSpPr>
                <a:spLocks noChangeAspect="1" noChangeShapeType="1"/>
              </p:cNvSpPr>
              <p:nvPr/>
            </p:nvSpPr>
            <p:spPr bwMode="auto">
              <a:xfrm>
                <a:off x="4651" y="4277"/>
                <a:ext cx="15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1" name="Freeform 257"/>
              <p:cNvSpPr>
                <a:spLocks noChangeAspect="1"/>
              </p:cNvSpPr>
              <p:nvPr/>
            </p:nvSpPr>
            <p:spPr bwMode="auto">
              <a:xfrm>
                <a:off x="4803" y="4277"/>
                <a:ext cx="17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2"/>
                  </a:cxn>
                  <a:cxn ang="0">
                    <a:pos x="21" y="4"/>
                  </a:cxn>
                  <a:cxn ang="0">
                    <a:pos x="26" y="7"/>
                  </a:cxn>
                  <a:cxn ang="0">
                    <a:pos x="31" y="10"/>
                  </a:cxn>
                  <a:cxn ang="0">
                    <a:pos x="37" y="14"/>
                  </a:cxn>
                  <a:cxn ang="0">
                    <a:pos x="41" y="19"/>
                  </a:cxn>
                  <a:cxn ang="0">
                    <a:pos x="45" y="24"/>
                  </a:cxn>
                  <a:cxn ang="0">
                    <a:pos x="49" y="30"/>
                  </a:cxn>
                  <a:cxn ang="0">
                    <a:pos x="50" y="35"/>
                  </a:cxn>
                  <a:cxn ang="0">
                    <a:pos x="53" y="42"/>
                  </a:cxn>
                </a:cxnLst>
                <a:rect l="0" t="0" r="r" b="b"/>
                <a:pathLst>
                  <a:path w="53" h="42">
                    <a:moveTo>
                      <a:pt x="0" y="0"/>
                    </a:moveTo>
                    <a:lnTo>
                      <a:pt x="7" y="0"/>
                    </a:lnTo>
                    <a:lnTo>
                      <a:pt x="14" y="2"/>
                    </a:lnTo>
                    <a:lnTo>
                      <a:pt x="21" y="4"/>
                    </a:lnTo>
                    <a:lnTo>
                      <a:pt x="26" y="7"/>
                    </a:lnTo>
                    <a:lnTo>
                      <a:pt x="31" y="10"/>
                    </a:lnTo>
                    <a:lnTo>
                      <a:pt x="37" y="14"/>
                    </a:lnTo>
                    <a:lnTo>
                      <a:pt x="41" y="19"/>
                    </a:lnTo>
                    <a:lnTo>
                      <a:pt x="45" y="24"/>
                    </a:lnTo>
                    <a:lnTo>
                      <a:pt x="49" y="30"/>
                    </a:lnTo>
                    <a:lnTo>
                      <a:pt x="50" y="35"/>
                    </a:lnTo>
                    <a:lnTo>
                      <a:pt x="53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2" name="Freeform 258"/>
              <p:cNvSpPr>
                <a:spLocks noChangeAspect="1"/>
              </p:cNvSpPr>
              <p:nvPr/>
            </p:nvSpPr>
            <p:spPr bwMode="auto">
              <a:xfrm>
                <a:off x="4820" y="4291"/>
                <a:ext cx="148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6"/>
                  </a:cxn>
                  <a:cxn ang="0">
                    <a:pos x="9" y="34"/>
                  </a:cxn>
                  <a:cxn ang="0">
                    <a:pos x="15" y="50"/>
                  </a:cxn>
                  <a:cxn ang="0">
                    <a:pos x="21" y="67"/>
                  </a:cxn>
                  <a:cxn ang="0">
                    <a:pos x="28" y="83"/>
                  </a:cxn>
                  <a:cxn ang="0">
                    <a:pos x="36" y="100"/>
                  </a:cxn>
                  <a:cxn ang="0">
                    <a:pos x="44" y="114"/>
                  </a:cxn>
                  <a:cxn ang="0">
                    <a:pos x="54" y="129"/>
                  </a:cxn>
                  <a:cxn ang="0">
                    <a:pos x="63" y="144"/>
                  </a:cxn>
                  <a:cxn ang="0">
                    <a:pos x="73" y="159"/>
                  </a:cxn>
                  <a:cxn ang="0">
                    <a:pos x="85" y="172"/>
                  </a:cxn>
                  <a:cxn ang="0">
                    <a:pos x="95" y="186"/>
                  </a:cxn>
                  <a:cxn ang="0">
                    <a:pos x="108" y="199"/>
                  </a:cxn>
                  <a:cxn ang="0">
                    <a:pos x="120" y="211"/>
                  </a:cxn>
                  <a:cxn ang="0">
                    <a:pos x="133" y="223"/>
                  </a:cxn>
                  <a:cxn ang="0">
                    <a:pos x="147" y="235"/>
                  </a:cxn>
                  <a:cxn ang="0">
                    <a:pos x="160" y="246"/>
                  </a:cxn>
                  <a:cxn ang="0">
                    <a:pos x="175" y="256"/>
                  </a:cxn>
                  <a:cxn ang="0">
                    <a:pos x="190" y="266"/>
                  </a:cxn>
                  <a:cxn ang="0">
                    <a:pos x="205" y="274"/>
                  </a:cxn>
                  <a:cxn ang="0">
                    <a:pos x="221" y="283"/>
                  </a:cxn>
                  <a:cxn ang="0">
                    <a:pos x="237" y="291"/>
                  </a:cxn>
                  <a:cxn ang="0">
                    <a:pos x="253" y="297"/>
                  </a:cxn>
                  <a:cxn ang="0">
                    <a:pos x="269" y="304"/>
                  </a:cxn>
                  <a:cxn ang="0">
                    <a:pos x="285" y="309"/>
                  </a:cxn>
                  <a:cxn ang="0">
                    <a:pos x="303" y="315"/>
                  </a:cxn>
                  <a:cxn ang="0">
                    <a:pos x="320" y="319"/>
                  </a:cxn>
                  <a:cxn ang="0">
                    <a:pos x="338" y="323"/>
                  </a:cxn>
                  <a:cxn ang="0">
                    <a:pos x="355" y="326"/>
                  </a:cxn>
                  <a:cxn ang="0">
                    <a:pos x="373" y="327"/>
                  </a:cxn>
                  <a:cxn ang="0">
                    <a:pos x="390" y="328"/>
                  </a:cxn>
                  <a:cxn ang="0">
                    <a:pos x="408" y="330"/>
                  </a:cxn>
                  <a:cxn ang="0">
                    <a:pos x="425" y="330"/>
                  </a:cxn>
                  <a:cxn ang="0">
                    <a:pos x="443" y="328"/>
                  </a:cxn>
                </a:cxnLst>
                <a:rect l="0" t="0" r="r" b="b"/>
                <a:pathLst>
                  <a:path w="443" h="330">
                    <a:moveTo>
                      <a:pt x="0" y="0"/>
                    </a:moveTo>
                    <a:lnTo>
                      <a:pt x="4" y="16"/>
                    </a:lnTo>
                    <a:lnTo>
                      <a:pt x="9" y="34"/>
                    </a:lnTo>
                    <a:lnTo>
                      <a:pt x="15" y="50"/>
                    </a:lnTo>
                    <a:lnTo>
                      <a:pt x="21" y="67"/>
                    </a:lnTo>
                    <a:lnTo>
                      <a:pt x="28" y="83"/>
                    </a:lnTo>
                    <a:lnTo>
                      <a:pt x="36" y="100"/>
                    </a:lnTo>
                    <a:lnTo>
                      <a:pt x="44" y="114"/>
                    </a:lnTo>
                    <a:lnTo>
                      <a:pt x="54" y="129"/>
                    </a:lnTo>
                    <a:lnTo>
                      <a:pt x="63" y="144"/>
                    </a:lnTo>
                    <a:lnTo>
                      <a:pt x="73" y="159"/>
                    </a:lnTo>
                    <a:lnTo>
                      <a:pt x="85" y="172"/>
                    </a:lnTo>
                    <a:lnTo>
                      <a:pt x="95" y="186"/>
                    </a:lnTo>
                    <a:lnTo>
                      <a:pt x="108" y="199"/>
                    </a:lnTo>
                    <a:lnTo>
                      <a:pt x="120" y="211"/>
                    </a:lnTo>
                    <a:lnTo>
                      <a:pt x="133" y="223"/>
                    </a:lnTo>
                    <a:lnTo>
                      <a:pt x="147" y="235"/>
                    </a:lnTo>
                    <a:lnTo>
                      <a:pt x="160" y="246"/>
                    </a:lnTo>
                    <a:lnTo>
                      <a:pt x="175" y="256"/>
                    </a:lnTo>
                    <a:lnTo>
                      <a:pt x="190" y="266"/>
                    </a:lnTo>
                    <a:lnTo>
                      <a:pt x="205" y="274"/>
                    </a:lnTo>
                    <a:lnTo>
                      <a:pt x="221" y="283"/>
                    </a:lnTo>
                    <a:lnTo>
                      <a:pt x="237" y="291"/>
                    </a:lnTo>
                    <a:lnTo>
                      <a:pt x="253" y="297"/>
                    </a:lnTo>
                    <a:lnTo>
                      <a:pt x="269" y="304"/>
                    </a:lnTo>
                    <a:lnTo>
                      <a:pt x="285" y="309"/>
                    </a:lnTo>
                    <a:lnTo>
                      <a:pt x="303" y="315"/>
                    </a:lnTo>
                    <a:lnTo>
                      <a:pt x="320" y="319"/>
                    </a:lnTo>
                    <a:lnTo>
                      <a:pt x="338" y="323"/>
                    </a:lnTo>
                    <a:lnTo>
                      <a:pt x="355" y="326"/>
                    </a:lnTo>
                    <a:lnTo>
                      <a:pt x="373" y="327"/>
                    </a:lnTo>
                    <a:lnTo>
                      <a:pt x="390" y="328"/>
                    </a:lnTo>
                    <a:lnTo>
                      <a:pt x="408" y="330"/>
                    </a:lnTo>
                    <a:lnTo>
                      <a:pt x="425" y="330"/>
                    </a:lnTo>
                    <a:lnTo>
                      <a:pt x="443" y="3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3" name="Line 259"/>
              <p:cNvSpPr>
                <a:spLocks noChangeAspect="1" noChangeShapeType="1"/>
              </p:cNvSpPr>
              <p:nvPr/>
            </p:nvSpPr>
            <p:spPr bwMode="auto">
              <a:xfrm flipV="1">
                <a:off x="4968" y="4399"/>
                <a:ext cx="3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4" name="Freeform 260"/>
              <p:cNvSpPr>
                <a:spLocks noChangeAspect="1"/>
              </p:cNvSpPr>
              <p:nvPr/>
            </p:nvSpPr>
            <p:spPr bwMode="auto">
              <a:xfrm>
                <a:off x="5002" y="4399"/>
                <a:ext cx="1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19" y="2"/>
                  </a:cxn>
                  <a:cxn ang="0">
                    <a:pos x="26" y="4"/>
                  </a:cxn>
                  <a:cxn ang="0">
                    <a:pos x="31" y="8"/>
                  </a:cxn>
                  <a:cxn ang="0">
                    <a:pos x="37" y="10"/>
                  </a:cxn>
                  <a:cxn ang="0">
                    <a:pos x="42" y="16"/>
                  </a:cxn>
                  <a:cxn ang="0">
                    <a:pos x="46" y="20"/>
                  </a:cxn>
                  <a:cxn ang="0">
                    <a:pos x="50" y="26"/>
                  </a:cxn>
                  <a:cxn ang="0">
                    <a:pos x="53" y="32"/>
                  </a:cxn>
                  <a:cxn ang="0">
                    <a:pos x="54" y="39"/>
                  </a:cxn>
                  <a:cxn ang="0">
                    <a:pos x="55" y="44"/>
                  </a:cxn>
                  <a:cxn ang="0">
                    <a:pos x="57" y="51"/>
                  </a:cxn>
                  <a:cxn ang="0">
                    <a:pos x="57" y="57"/>
                  </a:cxn>
                </a:cxnLst>
                <a:rect l="0" t="0" r="r" b="b"/>
                <a:pathLst>
                  <a:path w="57" h="57">
                    <a:moveTo>
                      <a:pt x="0" y="0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19" y="2"/>
                    </a:lnTo>
                    <a:lnTo>
                      <a:pt x="26" y="4"/>
                    </a:lnTo>
                    <a:lnTo>
                      <a:pt x="31" y="8"/>
                    </a:lnTo>
                    <a:lnTo>
                      <a:pt x="37" y="10"/>
                    </a:lnTo>
                    <a:lnTo>
                      <a:pt x="42" y="16"/>
                    </a:lnTo>
                    <a:lnTo>
                      <a:pt x="46" y="20"/>
                    </a:lnTo>
                    <a:lnTo>
                      <a:pt x="50" y="26"/>
                    </a:lnTo>
                    <a:lnTo>
                      <a:pt x="53" y="32"/>
                    </a:lnTo>
                    <a:lnTo>
                      <a:pt x="54" y="39"/>
                    </a:lnTo>
                    <a:lnTo>
                      <a:pt x="55" y="44"/>
                    </a:lnTo>
                    <a:lnTo>
                      <a:pt x="57" y="51"/>
                    </a:lnTo>
                    <a:lnTo>
                      <a:pt x="57" y="5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5" name="Line 261"/>
              <p:cNvSpPr>
                <a:spLocks noChangeAspect="1" noChangeShapeType="1"/>
              </p:cNvSpPr>
              <p:nvPr/>
            </p:nvSpPr>
            <p:spPr bwMode="auto">
              <a:xfrm flipH="1">
                <a:off x="4932" y="4418"/>
                <a:ext cx="89" cy="8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6" name="Freeform 262"/>
              <p:cNvSpPr>
                <a:spLocks noChangeAspect="1"/>
              </p:cNvSpPr>
              <p:nvPr/>
            </p:nvSpPr>
            <p:spPr bwMode="auto">
              <a:xfrm>
                <a:off x="4906" y="5265"/>
                <a:ext cx="26" cy="16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6" y="7"/>
                  </a:cxn>
                  <a:cxn ang="0">
                    <a:pos x="75" y="14"/>
                  </a:cxn>
                  <a:cxn ang="0">
                    <a:pos x="72" y="19"/>
                  </a:cxn>
                  <a:cxn ang="0">
                    <a:pos x="70" y="24"/>
                  </a:cxn>
                  <a:cxn ang="0">
                    <a:pos x="66" y="30"/>
                  </a:cxn>
                  <a:cxn ang="0">
                    <a:pos x="60" y="35"/>
                  </a:cxn>
                  <a:cxn ang="0">
                    <a:pos x="56" y="39"/>
                  </a:cxn>
                  <a:cxn ang="0">
                    <a:pos x="50" y="42"/>
                  </a:cxn>
                  <a:cxn ang="0">
                    <a:pos x="44" y="44"/>
                  </a:cxn>
                  <a:cxn ang="0">
                    <a:pos x="37" y="47"/>
                  </a:cxn>
                  <a:cxn ang="0">
                    <a:pos x="32" y="49"/>
                  </a:cxn>
                  <a:cxn ang="0">
                    <a:pos x="25" y="49"/>
                  </a:cxn>
                  <a:cxn ang="0">
                    <a:pos x="19" y="47"/>
                  </a:cxn>
                  <a:cxn ang="0">
                    <a:pos x="12" y="47"/>
                  </a:cxn>
                  <a:cxn ang="0">
                    <a:pos x="6" y="44"/>
                  </a:cxn>
                  <a:cxn ang="0">
                    <a:pos x="0" y="42"/>
                  </a:cxn>
                </a:cxnLst>
                <a:rect l="0" t="0" r="r" b="b"/>
                <a:pathLst>
                  <a:path w="78" h="49">
                    <a:moveTo>
                      <a:pt x="78" y="0"/>
                    </a:moveTo>
                    <a:lnTo>
                      <a:pt x="76" y="7"/>
                    </a:lnTo>
                    <a:lnTo>
                      <a:pt x="75" y="14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6" y="30"/>
                    </a:lnTo>
                    <a:lnTo>
                      <a:pt x="60" y="35"/>
                    </a:lnTo>
                    <a:lnTo>
                      <a:pt x="56" y="39"/>
                    </a:lnTo>
                    <a:lnTo>
                      <a:pt x="50" y="42"/>
                    </a:lnTo>
                    <a:lnTo>
                      <a:pt x="44" y="44"/>
                    </a:lnTo>
                    <a:lnTo>
                      <a:pt x="37" y="47"/>
                    </a:lnTo>
                    <a:lnTo>
                      <a:pt x="32" y="49"/>
                    </a:lnTo>
                    <a:lnTo>
                      <a:pt x="25" y="49"/>
                    </a:lnTo>
                    <a:lnTo>
                      <a:pt x="19" y="47"/>
                    </a:lnTo>
                    <a:lnTo>
                      <a:pt x="12" y="47"/>
                    </a:lnTo>
                    <a:lnTo>
                      <a:pt x="6" y="44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7" name="Freeform 263"/>
              <p:cNvSpPr>
                <a:spLocks noChangeAspect="1"/>
              </p:cNvSpPr>
              <p:nvPr/>
            </p:nvSpPr>
            <p:spPr bwMode="auto">
              <a:xfrm>
                <a:off x="4864" y="5268"/>
                <a:ext cx="42" cy="11"/>
              </a:xfrm>
              <a:custGeom>
                <a:avLst/>
                <a:gdLst/>
                <a:ahLst/>
                <a:cxnLst>
                  <a:cxn ang="0">
                    <a:pos x="126" y="33"/>
                  </a:cxn>
                  <a:cxn ang="0">
                    <a:pos x="114" y="26"/>
                  </a:cxn>
                  <a:cxn ang="0">
                    <a:pos x="100" y="21"/>
                  </a:cxn>
                  <a:cxn ang="0">
                    <a:pos x="87" y="15"/>
                  </a:cxn>
                  <a:cxn ang="0">
                    <a:pos x="72" y="11"/>
                  </a:cxn>
                  <a:cxn ang="0">
                    <a:pos x="58" y="7"/>
                  </a:cxn>
                  <a:cxn ang="0">
                    <a:pos x="44" y="5"/>
                  </a:cxn>
                  <a:cxn ang="0">
                    <a:pos x="29" y="2"/>
                  </a:cxn>
                  <a:cxn ang="0">
                    <a:pos x="14" y="2"/>
                  </a:cxn>
                  <a:cxn ang="0">
                    <a:pos x="0" y="0"/>
                  </a:cxn>
                </a:cxnLst>
                <a:rect l="0" t="0" r="r" b="b"/>
                <a:pathLst>
                  <a:path w="126" h="33">
                    <a:moveTo>
                      <a:pt x="126" y="33"/>
                    </a:moveTo>
                    <a:lnTo>
                      <a:pt x="114" y="26"/>
                    </a:lnTo>
                    <a:lnTo>
                      <a:pt x="100" y="21"/>
                    </a:lnTo>
                    <a:lnTo>
                      <a:pt x="87" y="15"/>
                    </a:lnTo>
                    <a:lnTo>
                      <a:pt x="72" y="11"/>
                    </a:lnTo>
                    <a:lnTo>
                      <a:pt x="58" y="7"/>
                    </a:lnTo>
                    <a:lnTo>
                      <a:pt x="44" y="5"/>
                    </a:lnTo>
                    <a:lnTo>
                      <a:pt x="29" y="2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8" name="Line 264"/>
              <p:cNvSpPr>
                <a:spLocks noChangeAspect="1" noChangeShapeType="1"/>
              </p:cNvSpPr>
              <p:nvPr/>
            </p:nvSpPr>
            <p:spPr bwMode="auto">
              <a:xfrm flipH="1">
                <a:off x="4651" y="5268"/>
                <a:ext cx="2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9" name="Freeform 265"/>
              <p:cNvSpPr>
                <a:spLocks noChangeAspect="1"/>
              </p:cNvSpPr>
              <p:nvPr/>
            </p:nvSpPr>
            <p:spPr bwMode="auto">
              <a:xfrm>
                <a:off x="4633" y="5250"/>
                <a:ext cx="18" cy="18"/>
              </a:xfrm>
              <a:custGeom>
                <a:avLst/>
                <a:gdLst/>
                <a:ahLst/>
                <a:cxnLst>
                  <a:cxn ang="0">
                    <a:pos x="53" y="52"/>
                  </a:cxn>
                  <a:cxn ang="0">
                    <a:pos x="46" y="52"/>
                  </a:cxn>
                  <a:cxn ang="0">
                    <a:pos x="41" y="51"/>
                  </a:cxn>
                  <a:cxn ang="0">
                    <a:pos x="34" y="50"/>
                  </a:cxn>
                  <a:cxn ang="0">
                    <a:pos x="29" y="47"/>
                  </a:cxn>
                  <a:cxn ang="0">
                    <a:pos x="23" y="43"/>
                  </a:cxn>
                  <a:cxn ang="0">
                    <a:pos x="18" y="39"/>
                  </a:cxn>
                  <a:cxn ang="0">
                    <a:pos x="14" y="35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3" y="19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3" h="52">
                    <a:moveTo>
                      <a:pt x="53" y="52"/>
                    </a:moveTo>
                    <a:lnTo>
                      <a:pt x="46" y="52"/>
                    </a:lnTo>
                    <a:lnTo>
                      <a:pt x="41" y="51"/>
                    </a:lnTo>
                    <a:lnTo>
                      <a:pt x="34" y="50"/>
                    </a:lnTo>
                    <a:lnTo>
                      <a:pt x="29" y="47"/>
                    </a:lnTo>
                    <a:lnTo>
                      <a:pt x="23" y="43"/>
                    </a:lnTo>
                    <a:lnTo>
                      <a:pt x="18" y="39"/>
                    </a:lnTo>
                    <a:lnTo>
                      <a:pt x="14" y="35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3" y="19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0" name="Line 266"/>
              <p:cNvSpPr>
                <a:spLocks noChangeAspect="1" noChangeShapeType="1"/>
              </p:cNvSpPr>
              <p:nvPr/>
            </p:nvSpPr>
            <p:spPr bwMode="auto">
              <a:xfrm flipV="1">
                <a:off x="4633" y="4295"/>
                <a:ext cx="1" cy="9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1" name="Freeform 267"/>
              <p:cNvSpPr>
                <a:spLocks noChangeAspect="1"/>
              </p:cNvSpPr>
              <p:nvPr/>
            </p:nvSpPr>
            <p:spPr bwMode="auto">
              <a:xfrm>
                <a:off x="4633" y="4277"/>
                <a:ext cx="18" cy="18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47"/>
                  </a:cxn>
                  <a:cxn ang="0">
                    <a:pos x="2" y="41"/>
                  </a:cxn>
                  <a:cxn ang="0">
                    <a:pos x="3" y="34"/>
                  </a:cxn>
                  <a:cxn ang="0">
                    <a:pos x="6" y="29"/>
                  </a:cxn>
                  <a:cxn ang="0">
                    <a:pos x="10" y="23"/>
                  </a:cxn>
                  <a:cxn ang="0">
                    <a:pos x="14" y="18"/>
                  </a:cxn>
                  <a:cxn ang="0">
                    <a:pos x="18" y="14"/>
                  </a:cxn>
                  <a:cxn ang="0">
                    <a:pos x="23" y="10"/>
                  </a:cxn>
                  <a:cxn ang="0">
                    <a:pos x="29" y="7"/>
                  </a:cxn>
                  <a:cxn ang="0">
                    <a:pos x="34" y="4"/>
                  </a:cxn>
                  <a:cxn ang="0">
                    <a:pos x="41" y="2"/>
                  </a:cxn>
                  <a:cxn ang="0">
                    <a:pos x="46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53">
                    <a:moveTo>
                      <a:pt x="0" y="53"/>
                    </a:moveTo>
                    <a:lnTo>
                      <a:pt x="0" y="47"/>
                    </a:lnTo>
                    <a:lnTo>
                      <a:pt x="2" y="41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10" y="23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3" y="10"/>
                    </a:lnTo>
                    <a:lnTo>
                      <a:pt x="29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2" name="Line 268"/>
              <p:cNvSpPr>
                <a:spLocks noChangeAspect="1" noChangeShapeType="1"/>
              </p:cNvSpPr>
              <p:nvPr/>
            </p:nvSpPr>
            <p:spPr bwMode="auto">
              <a:xfrm>
                <a:off x="6252" y="5144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3" name="Freeform 269"/>
              <p:cNvSpPr>
                <a:spLocks noChangeAspect="1"/>
              </p:cNvSpPr>
              <p:nvPr/>
            </p:nvSpPr>
            <p:spPr bwMode="auto">
              <a:xfrm>
                <a:off x="6234" y="5356"/>
                <a:ext cx="18" cy="1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3" y="6"/>
                  </a:cxn>
                  <a:cxn ang="0">
                    <a:pos x="53" y="13"/>
                  </a:cxn>
                  <a:cxn ang="0">
                    <a:pos x="50" y="18"/>
                  </a:cxn>
                  <a:cxn ang="0">
                    <a:pos x="47" y="25"/>
                  </a:cxn>
                  <a:cxn ang="0">
                    <a:pos x="45" y="31"/>
                  </a:cxn>
                  <a:cxn ang="0">
                    <a:pos x="41" y="35"/>
                  </a:cxn>
                  <a:cxn ang="0">
                    <a:pos x="35" y="40"/>
                  </a:cxn>
                  <a:cxn ang="0">
                    <a:pos x="31" y="44"/>
                  </a:cxn>
                  <a:cxn ang="0">
                    <a:pos x="26" y="47"/>
                  </a:cxn>
                  <a:cxn ang="0">
                    <a:pos x="19" y="49"/>
                  </a:cxn>
                  <a:cxn ang="0">
                    <a:pos x="14" y="51"/>
                  </a:cxn>
                  <a:cxn ang="0">
                    <a:pos x="7" y="52"/>
                  </a:cxn>
                  <a:cxn ang="0">
                    <a:pos x="0" y="53"/>
                  </a:cxn>
                </a:cxnLst>
                <a:rect l="0" t="0" r="r" b="b"/>
                <a:pathLst>
                  <a:path w="54" h="53">
                    <a:moveTo>
                      <a:pt x="54" y="0"/>
                    </a:moveTo>
                    <a:lnTo>
                      <a:pt x="53" y="6"/>
                    </a:lnTo>
                    <a:lnTo>
                      <a:pt x="53" y="13"/>
                    </a:lnTo>
                    <a:lnTo>
                      <a:pt x="50" y="18"/>
                    </a:lnTo>
                    <a:lnTo>
                      <a:pt x="47" y="25"/>
                    </a:lnTo>
                    <a:lnTo>
                      <a:pt x="45" y="31"/>
                    </a:lnTo>
                    <a:lnTo>
                      <a:pt x="41" y="35"/>
                    </a:lnTo>
                    <a:lnTo>
                      <a:pt x="35" y="40"/>
                    </a:lnTo>
                    <a:lnTo>
                      <a:pt x="31" y="44"/>
                    </a:lnTo>
                    <a:lnTo>
                      <a:pt x="26" y="47"/>
                    </a:lnTo>
                    <a:lnTo>
                      <a:pt x="19" y="49"/>
                    </a:lnTo>
                    <a:lnTo>
                      <a:pt x="14" y="51"/>
                    </a:lnTo>
                    <a:lnTo>
                      <a:pt x="7" y="52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4" name="Line 270"/>
              <p:cNvSpPr>
                <a:spLocks noChangeAspect="1" noChangeShapeType="1"/>
              </p:cNvSpPr>
              <p:nvPr/>
            </p:nvSpPr>
            <p:spPr bwMode="auto">
              <a:xfrm flipH="1">
                <a:off x="5962" y="5374"/>
                <a:ext cx="27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5" name="Freeform 271"/>
              <p:cNvSpPr>
                <a:spLocks noChangeAspect="1"/>
              </p:cNvSpPr>
              <p:nvPr/>
            </p:nvSpPr>
            <p:spPr bwMode="auto">
              <a:xfrm>
                <a:off x="5944" y="5358"/>
                <a:ext cx="18" cy="16"/>
              </a:xfrm>
              <a:custGeom>
                <a:avLst/>
                <a:gdLst/>
                <a:ahLst/>
                <a:cxnLst>
                  <a:cxn ang="0">
                    <a:pos x="53" y="49"/>
                  </a:cxn>
                  <a:cxn ang="0">
                    <a:pos x="46" y="48"/>
                  </a:cxn>
                  <a:cxn ang="0">
                    <a:pos x="39" y="47"/>
                  </a:cxn>
                  <a:cxn ang="0">
                    <a:pos x="34" y="45"/>
                  </a:cxn>
                  <a:cxn ang="0">
                    <a:pos x="27" y="43"/>
                  </a:cxn>
                  <a:cxn ang="0">
                    <a:pos x="22" y="39"/>
                  </a:cxn>
                  <a:cxn ang="0">
                    <a:pos x="17" y="35"/>
                  </a:cxn>
                  <a:cxn ang="0">
                    <a:pos x="13" y="31"/>
                  </a:cxn>
                  <a:cxn ang="0">
                    <a:pos x="8" y="25"/>
                  </a:cxn>
                  <a:cxn ang="0">
                    <a:pos x="6" y="18"/>
                  </a:cxn>
                  <a:cxn ang="0">
                    <a:pos x="3" y="13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53" h="49">
                    <a:moveTo>
                      <a:pt x="53" y="49"/>
                    </a:moveTo>
                    <a:lnTo>
                      <a:pt x="46" y="48"/>
                    </a:lnTo>
                    <a:lnTo>
                      <a:pt x="39" y="47"/>
                    </a:lnTo>
                    <a:lnTo>
                      <a:pt x="34" y="45"/>
                    </a:lnTo>
                    <a:lnTo>
                      <a:pt x="27" y="43"/>
                    </a:lnTo>
                    <a:lnTo>
                      <a:pt x="22" y="39"/>
                    </a:lnTo>
                    <a:lnTo>
                      <a:pt x="17" y="35"/>
                    </a:lnTo>
                    <a:lnTo>
                      <a:pt x="13" y="31"/>
                    </a:lnTo>
                    <a:lnTo>
                      <a:pt x="8" y="25"/>
                    </a:lnTo>
                    <a:lnTo>
                      <a:pt x="6" y="18"/>
                    </a:lnTo>
                    <a:lnTo>
                      <a:pt x="3" y="13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6" name="Freeform 272"/>
              <p:cNvSpPr>
                <a:spLocks noChangeAspect="1"/>
              </p:cNvSpPr>
              <p:nvPr/>
            </p:nvSpPr>
            <p:spPr bwMode="auto">
              <a:xfrm>
                <a:off x="5896" y="5290"/>
                <a:ext cx="48" cy="68"/>
              </a:xfrm>
              <a:custGeom>
                <a:avLst/>
                <a:gdLst/>
                <a:ahLst/>
                <a:cxnLst>
                  <a:cxn ang="0">
                    <a:pos x="145" y="204"/>
                  </a:cxn>
                  <a:cxn ang="0">
                    <a:pos x="144" y="192"/>
                  </a:cxn>
                  <a:cxn ang="0">
                    <a:pos x="141" y="178"/>
                  </a:cxn>
                  <a:cxn ang="0">
                    <a:pos x="139" y="166"/>
                  </a:cxn>
                  <a:cxn ang="0">
                    <a:pos x="136" y="152"/>
                  </a:cxn>
                  <a:cxn ang="0">
                    <a:pos x="131" y="140"/>
                  </a:cxn>
                  <a:cxn ang="0">
                    <a:pos x="127" y="128"/>
                  </a:cxn>
                  <a:cxn ang="0">
                    <a:pos x="121" y="116"/>
                  </a:cxn>
                  <a:cxn ang="0">
                    <a:pos x="114" y="104"/>
                  </a:cxn>
                  <a:cxn ang="0">
                    <a:pos x="108" y="93"/>
                  </a:cxn>
                  <a:cxn ang="0">
                    <a:pos x="101" y="83"/>
                  </a:cxn>
                  <a:cxn ang="0">
                    <a:pos x="93" y="72"/>
                  </a:cxn>
                  <a:cxn ang="0">
                    <a:pos x="85" y="62"/>
                  </a:cxn>
                  <a:cxn ang="0">
                    <a:pos x="75" y="52"/>
                  </a:cxn>
                  <a:cxn ang="0">
                    <a:pos x="66" y="43"/>
                  </a:cxn>
                  <a:cxn ang="0">
                    <a:pos x="55" y="34"/>
                  </a:cxn>
                  <a:cxn ang="0">
                    <a:pos x="46" y="26"/>
                  </a:cxn>
                  <a:cxn ang="0">
                    <a:pos x="35" y="19"/>
                  </a:cxn>
                  <a:cxn ang="0">
                    <a:pos x="23" y="13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145" h="204">
                    <a:moveTo>
                      <a:pt x="145" y="204"/>
                    </a:moveTo>
                    <a:lnTo>
                      <a:pt x="144" y="192"/>
                    </a:lnTo>
                    <a:lnTo>
                      <a:pt x="141" y="178"/>
                    </a:lnTo>
                    <a:lnTo>
                      <a:pt x="139" y="166"/>
                    </a:lnTo>
                    <a:lnTo>
                      <a:pt x="136" y="152"/>
                    </a:lnTo>
                    <a:lnTo>
                      <a:pt x="131" y="140"/>
                    </a:lnTo>
                    <a:lnTo>
                      <a:pt x="127" y="128"/>
                    </a:lnTo>
                    <a:lnTo>
                      <a:pt x="121" y="116"/>
                    </a:lnTo>
                    <a:lnTo>
                      <a:pt x="114" y="104"/>
                    </a:lnTo>
                    <a:lnTo>
                      <a:pt x="108" y="93"/>
                    </a:lnTo>
                    <a:lnTo>
                      <a:pt x="101" y="83"/>
                    </a:lnTo>
                    <a:lnTo>
                      <a:pt x="93" y="72"/>
                    </a:lnTo>
                    <a:lnTo>
                      <a:pt x="85" y="62"/>
                    </a:lnTo>
                    <a:lnTo>
                      <a:pt x="75" y="52"/>
                    </a:lnTo>
                    <a:lnTo>
                      <a:pt x="66" y="43"/>
                    </a:lnTo>
                    <a:lnTo>
                      <a:pt x="55" y="34"/>
                    </a:lnTo>
                    <a:lnTo>
                      <a:pt x="46" y="26"/>
                    </a:lnTo>
                    <a:lnTo>
                      <a:pt x="35" y="19"/>
                    </a:lnTo>
                    <a:lnTo>
                      <a:pt x="23" y="13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7" name="Freeform 273"/>
              <p:cNvSpPr>
                <a:spLocks noChangeAspect="1"/>
              </p:cNvSpPr>
              <p:nvPr/>
            </p:nvSpPr>
            <p:spPr bwMode="auto">
              <a:xfrm>
                <a:off x="5885" y="5267"/>
                <a:ext cx="11" cy="23"/>
              </a:xfrm>
              <a:custGeom>
                <a:avLst/>
                <a:gdLst/>
                <a:ahLst/>
                <a:cxnLst>
                  <a:cxn ang="0">
                    <a:pos x="32" y="67"/>
                  </a:cxn>
                  <a:cxn ang="0">
                    <a:pos x="25" y="65"/>
                  </a:cxn>
                  <a:cxn ang="0">
                    <a:pos x="20" y="61"/>
                  </a:cxn>
                  <a:cxn ang="0">
                    <a:pos x="16" y="57"/>
                  </a:cxn>
                  <a:cxn ang="0">
                    <a:pos x="10" y="51"/>
                  </a:cxn>
                  <a:cxn ang="0">
                    <a:pos x="8" y="46"/>
                  </a:cxn>
                  <a:cxn ang="0">
                    <a:pos x="4" y="39"/>
                  </a:cxn>
                  <a:cxn ang="0">
                    <a:pos x="2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1" y="7"/>
                  </a:cxn>
                  <a:cxn ang="0">
                    <a:pos x="2" y="0"/>
                  </a:cxn>
                </a:cxnLst>
                <a:rect l="0" t="0" r="r" b="b"/>
                <a:pathLst>
                  <a:path w="32" h="67">
                    <a:moveTo>
                      <a:pt x="32" y="67"/>
                    </a:moveTo>
                    <a:lnTo>
                      <a:pt x="25" y="65"/>
                    </a:lnTo>
                    <a:lnTo>
                      <a:pt x="20" y="61"/>
                    </a:lnTo>
                    <a:lnTo>
                      <a:pt x="16" y="57"/>
                    </a:lnTo>
                    <a:lnTo>
                      <a:pt x="10" y="51"/>
                    </a:lnTo>
                    <a:lnTo>
                      <a:pt x="8" y="46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8" name="Freeform 274"/>
              <p:cNvSpPr>
                <a:spLocks noChangeAspect="1"/>
              </p:cNvSpPr>
              <p:nvPr/>
            </p:nvSpPr>
            <p:spPr bwMode="auto">
              <a:xfrm>
                <a:off x="5886" y="5230"/>
                <a:ext cx="5" cy="37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6" y="100"/>
                  </a:cxn>
                  <a:cxn ang="0">
                    <a:pos x="10" y="86"/>
                  </a:cxn>
                  <a:cxn ang="0">
                    <a:pos x="12" y="71"/>
                  </a:cxn>
                  <a:cxn ang="0">
                    <a:pos x="15" y="58"/>
                  </a:cxn>
                  <a:cxn ang="0">
                    <a:pos x="17" y="43"/>
                  </a:cxn>
                  <a:cxn ang="0">
                    <a:pos x="17" y="28"/>
                  </a:cxn>
                  <a:cxn ang="0">
                    <a:pos x="17" y="15"/>
                  </a:cxn>
                  <a:cxn ang="0">
                    <a:pos x="17" y="0"/>
                  </a:cxn>
                </a:cxnLst>
                <a:rect l="0" t="0" r="r" b="b"/>
                <a:pathLst>
                  <a:path w="17" h="113">
                    <a:moveTo>
                      <a:pt x="0" y="113"/>
                    </a:moveTo>
                    <a:lnTo>
                      <a:pt x="6" y="100"/>
                    </a:lnTo>
                    <a:lnTo>
                      <a:pt x="10" y="86"/>
                    </a:lnTo>
                    <a:lnTo>
                      <a:pt x="12" y="71"/>
                    </a:lnTo>
                    <a:lnTo>
                      <a:pt x="15" y="58"/>
                    </a:lnTo>
                    <a:lnTo>
                      <a:pt x="17" y="43"/>
                    </a:lnTo>
                    <a:lnTo>
                      <a:pt x="17" y="28"/>
                    </a:lnTo>
                    <a:lnTo>
                      <a:pt x="17" y="15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9" name="Line 2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74" y="5031"/>
                <a:ext cx="17" cy="1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" name="Freeform 276"/>
              <p:cNvSpPr>
                <a:spLocks noChangeAspect="1"/>
              </p:cNvSpPr>
              <p:nvPr/>
            </p:nvSpPr>
            <p:spPr bwMode="auto">
              <a:xfrm>
                <a:off x="5786" y="4950"/>
                <a:ext cx="88" cy="81"/>
              </a:xfrm>
              <a:custGeom>
                <a:avLst/>
                <a:gdLst/>
                <a:ahLst/>
                <a:cxnLst>
                  <a:cxn ang="0">
                    <a:pos x="264" y="243"/>
                  </a:cxn>
                  <a:cxn ang="0">
                    <a:pos x="263" y="229"/>
                  </a:cxn>
                  <a:cxn ang="0">
                    <a:pos x="260" y="214"/>
                  </a:cxn>
                  <a:cxn ang="0">
                    <a:pos x="257" y="201"/>
                  </a:cxn>
                  <a:cxn ang="0">
                    <a:pos x="253" y="187"/>
                  </a:cxn>
                  <a:cxn ang="0">
                    <a:pos x="248" y="174"/>
                  </a:cxn>
                  <a:cxn ang="0">
                    <a:pos x="244" y="161"/>
                  </a:cxn>
                  <a:cxn ang="0">
                    <a:pos x="237" y="148"/>
                  </a:cxn>
                  <a:cxn ang="0">
                    <a:pos x="230" y="136"/>
                  </a:cxn>
                  <a:cxn ang="0">
                    <a:pos x="224" y="124"/>
                  </a:cxn>
                  <a:cxn ang="0">
                    <a:pos x="216" y="112"/>
                  </a:cxn>
                  <a:cxn ang="0">
                    <a:pos x="207" y="101"/>
                  </a:cxn>
                  <a:cxn ang="0">
                    <a:pos x="198" y="91"/>
                  </a:cxn>
                  <a:cxn ang="0">
                    <a:pos x="189" y="80"/>
                  </a:cxn>
                  <a:cxn ang="0">
                    <a:pos x="179" y="70"/>
                  </a:cxn>
                  <a:cxn ang="0">
                    <a:pos x="168" y="61"/>
                  </a:cxn>
                  <a:cxn ang="0">
                    <a:pos x="158" y="53"/>
                  </a:cxn>
                  <a:cxn ang="0">
                    <a:pos x="146" y="45"/>
                  </a:cxn>
                  <a:cxn ang="0">
                    <a:pos x="133" y="37"/>
                  </a:cxn>
                  <a:cxn ang="0">
                    <a:pos x="121" y="30"/>
                  </a:cxn>
                  <a:cxn ang="0">
                    <a:pos x="109" y="25"/>
                  </a:cxn>
                  <a:cxn ang="0">
                    <a:pos x="96" y="18"/>
                  </a:cxn>
                  <a:cxn ang="0">
                    <a:pos x="82" y="14"/>
                  </a:cxn>
                  <a:cxn ang="0">
                    <a:pos x="69" y="10"/>
                  </a:cxn>
                  <a:cxn ang="0">
                    <a:pos x="55" y="6"/>
                  </a:cxn>
                  <a:cxn ang="0">
                    <a:pos x="42" y="4"/>
                  </a:cxn>
                  <a:cxn ang="0">
                    <a:pos x="27" y="2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264" h="243">
                    <a:moveTo>
                      <a:pt x="264" y="243"/>
                    </a:moveTo>
                    <a:lnTo>
                      <a:pt x="263" y="229"/>
                    </a:lnTo>
                    <a:lnTo>
                      <a:pt x="260" y="214"/>
                    </a:lnTo>
                    <a:lnTo>
                      <a:pt x="257" y="201"/>
                    </a:lnTo>
                    <a:lnTo>
                      <a:pt x="253" y="187"/>
                    </a:lnTo>
                    <a:lnTo>
                      <a:pt x="248" y="174"/>
                    </a:lnTo>
                    <a:lnTo>
                      <a:pt x="244" y="161"/>
                    </a:lnTo>
                    <a:lnTo>
                      <a:pt x="237" y="148"/>
                    </a:lnTo>
                    <a:lnTo>
                      <a:pt x="230" y="136"/>
                    </a:lnTo>
                    <a:lnTo>
                      <a:pt x="224" y="124"/>
                    </a:lnTo>
                    <a:lnTo>
                      <a:pt x="216" y="112"/>
                    </a:lnTo>
                    <a:lnTo>
                      <a:pt x="207" y="101"/>
                    </a:lnTo>
                    <a:lnTo>
                      <a:pt x="198" y="91"/>
                    </a:lnTo>
                    <a:lnTo>
                      <a:pt x="189" y="80"/>
                    </a:lnTo>
                    <a:lnTo>
                      <a:pt x="179" y="70"/>
                    </a:lnTo>
                    <a:lnTo>
                      <a:pt x="168" y="61"/>
                    </a:lnTo>
                    <a:lnTo>
                      <a:pt x="158" y="53"/>
                    </a:lnTo>
                    <a:lnTo>
                      <a:pt x="146" y="45"/>
                    </a:lnTo>
                    <a:lnTo>
                      <a:pt x="133" y="37"/>
                    </a:lnTo>
                    <a:lnTo>
                      <a:pt x="121" y="30"/>
                    </a:lnTo>
                    <a:lnTo>
                      <a:pt x="109" y="25"/>
                    </a:lnTo>
                    <a:lnTo>
                      <a:pt x="96" y="18"/>
                    </a:lnTo>
                    <a:lnTo>
                      <a:pt x="82" y="14"/>
                    </a:lnTo>
                    <a:lnTo>
                      <a:pt x="69" y="10"/>
                    </a:lnTo>
                    <a:lnTo>
                      <a:pt x="55" y="6"/>
                    </a:lnTo>
                    <a:lnTo>
                      <a:pt x="42" y="4"/>
                    </a:lnTo>
                    <a:lnTo>
                      <a:pt x="27" y="2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1" name="Line 277"/>
              <p:cNvSpPr>
                <a:spLocks noChangeAspect="1" noChangeShapeType="1"/>
              </p:cNvSpPr>
              <p:nvPr/>
            </p:nvSpPr>
            <p:spPr bwMode="auto">
              <a:xfrm flipH="1">
                <a:off x="5707" y="4950"/>
                <a:ext cx="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2" name="Freeform 278"/>
              <p:cNvSpPr>
                <a:spLocks noChangeAspect="1"/>
              </p:cNvSpPr>
              <p:nvPr/>
            </p:nvSpPr>
            <p:spPr bwMode="auto">
              <a:xfrm>
                <a:off x="5690" y="4937"/>
                <a:ext cx="17" cy="13"/>
              </a:xfrm>
              <a:custGeom>
                <a:avLst/>
                <a:gdLst/>
                <a:ahLst/>
                <a:cxnLst>
                  <a:cxn ang="0">
                    <a:pos x="51" y="39"/>
                  </a:cxn>
                  <a:cxn ang="0">
                    <a:pos x="44" y="39"/>
                  </a:cxn>
                  <a:cxn ang="0">
                    <a:pos x="39" y="38"/>
                  </a:cxn>
                  <a:cxn ang="0">
                    <a:pos x="32" y="37"/>
                  </a:cxn>
                  <a:cxn ang="0">
                    <a:pos x="27" y="34"/>
                  </a:cxn>
                  <a:cxn ang="0">
                    <a:pos x="22" y="30"/>
                  </a:cxn>
                  <a:cxn ang="0">
                    <a:pos x="16" y="26"/>
                  </a:cxn>
                  <a:cxn ang="0">
                    <a:pos x="12" y="22"/>
                  </a:cxn>
                  <a:cxn ang="0">
                    <a:pos x="8" y="18"/>
                  </a:cxn>
                  <a:cxn ang="0">
                    <a:pos x="4" y="12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39">
                    <a:moveTo>
                      <a:pt x="51" y="39"/>
                    </a:moveTo>
                    <a:lnTo>
                      <a:pt x="44" y="39"/>
                    </a:lnTo>
                    <a:lnTo>
                      <a:pt x="39" y="38"/>
                    </a:lnTo>
                    <a:lnTo>
                      <a:pt x="32" y="37"/>
                    </a:lnTo>
                    <a:lnTo>
                      <a:pt x="27" y="34"/>
                    </a:lnTo>
                    <a:lnTo>
                      <a:pt x="22" y="30"/>
                    </a:lnTo>
                    <a:lnTo>
                      <a:pt x="16" y="26"/>
                    </a:lnTo>
                    <a:lnTo>
                      <a:pt x="12" y="22"/>
                    </a:lnTo>
                    <a:lnTo>
                      <a:pt x="8" y="18"/>
                    </a:lnTo>
                    <a:lnTo>
                      <a:pt x="4" y="12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3" name="Line 2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61" y="4832"/>
                <a:ext cx="29" cy="1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4" name="Freeform 280"/>
              <p:cNvSpPr>
                <a:spLocks noChangeAspect="1"/>
              </p:cNvSpPr>
              <p:nvPr/>
            </p:nvSpPr>
            <p:spPr bwMode="auto">
              <a:xfrm>
                <a:off x="5644" y="4819"/>
                <a:ext cx="17" cy="13"/>
              </a:xfrm>
              <a:custGeom>
                <a:avLst/>
                <a:gdLst/>
                <a:ahLst/>
                <a:cxnLst>
                  <a:cxn ang="0">
                    <a:pos x="51" y="39"/>
                  </a:cxn>
                  <a:cxn ang="0">
                    <a:pos x="50" y="32"/>
                  </a:cxn>
                  <a:cxn ang="0">
                    <a:pos x="47" y="27"/>
                  </a:cxn>
                  <a:cxn ang="0">
                    <a:pos x="43" y="21"/>
                  </a:cxn>
                  <a:cxn ang="0">
                    <a:pos x="40" y="16"/>
                  </a:cxn>
                  <a:cxn ang="0">
                    <a:pos x="35" y="12"/>
                  </a:cxn>
                  <a:cxn ang="0">
                    <a:pos x="30" y="8"/>
                  </a:cxn>
                  <a:cxn ang="0">
                    <a:pos x="24" y="5"/>
                  </a:cxn>
                  <a:cxn ang="0">
                    <a:pos x="19" y="3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51" h="39">
                    <a:moveTo>
                      <a:pt x="51" y="39"/>
                    </a:moveTo>
                    <a:lnTo>
                      <a:pt x="50" y="32"/>
                    </a:lnTo>
                    <a:lnTo>
                      <a:pt x="47" y="27"/>
                    </a:lnTo>
                    <a:lnTo>
                      <a:pt x="43" y="21"/>
                    </a:lnTo>
                    <a:lnTo>
                      <a:pt x="40" y="16"/>
                    </a:lnTo>
                    <a:lnTo>
                      <a:pt x="35" y="12"/>
                    </a:lnTo>
                    <a:lnTo>
                      <a:pt x="30" y="8"/>
                    </a:lnTo>
                    <a:lnTo>
                      <a:pt x="24" y="5"/>
                    </a:lnTo>
                    <a:lnTo>
                      <a:pt x="19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5" name="Line 281"/>
              <p:cNvSpPr>
                <a:spLocks noChangeAspect="1" noChangeShapeType="1"/>
              </p:cNvSpPr>
              <p:nvPr/>
            </p:nvSpPr>
            <p:spPr bwMode="auto">
              <a:xfrm flipH="1">
                <a:off x="5640" y="481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6" name="Freeform 282"/>
              <p:cNvSpPr>
                <a:spLocks noChangeAspect="1"/>
              </p:cNvSpPr>
              <p:nvPr/>
            </p:nvSpPr>
            <p:spPr bwMode="auto">
              <a:xfrm>
                <a:off x="5623" y="4819"/>
                <a:ext cx="17" cy="1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6" y="0"/>
                  </a:cxn>
                  <a:cxn ang="0">
                    <a:pos x="41" y="1"/>
                  </a:cxn>
                  <a:cxn ang="0">
                    <a:pos x="34" y="3"/>
                  </a:cxn>
                  <a:cxn ang="0">
                    <a:pos x="29" y="5"/>
                  </a:cxn>
                  <a:cxn ang="0">
                    <a:pos x="23" y="9"/>
                  </a:cxn>
                  <a:cxn ang="0">
                    <a:pos x="18" y="12"/>
                  </a:cxn>
                  <a:cxn ang="0">
                    <a:pos x="14" y="17"/>
                  </a:cxn>
                  <a:cxn ang="0">
                    <a:pos x="10" y="23"/>
                  </a:cxn>
                  <a:cxn ang="0">
                    <a:pos x="6" y="28"/>
                  </a:cxn>
                  <a:cxn ang="0">
                    <a:pos x="3" y="33"/>
                  </a:cxn>
                  <a:cxn ang="0">
                    <a:pos x="2" y="39"/>
                  </a:cxn>
                  <a:cxn ang="0">
                    <a:pos x="0" y="46"/>
                  </a:cxn>
                  <a:cxn ang="0">
                    <a:pos x="0" y="52"/>
                  </a:cxn>
                </a:cxnLst>
                <a:rect l="0" t="0" r="r" b="b"/>
                <a:pathLst>
                  <a:path w="53" h="52">
                    <a:moveTo>
                      <a:pt x="53" y="0"/>
                    </a:moveTo>
                    <a:lnTo>
                      <a:pt x="46" y="0"/>
                    </a:lnTo>
                    <a:lnTo>
                      <a:pt x="41" y="1"/>
                    </a:lnTo>
                    <a:lnTo>
                      <a:pt x="34" y="3"/>
                    </a:lnTo>
                    <a:lnTo>
                      <a:pt x="29" y="5"/>
                    </a:lnTo>
                    <a:lnTo>
                      <a:pt x="23" y="9"/>
                    </a:lnTo>
                    <a:lnTo>
                      <a:pt x="18" y="12"/>
                    </a:lnTo>
                    <a:lnTo>
                      <a:pt x="14" y="17"/>
                    </a:lnTo>
                    <a:lnTo>
                      <a:pt x="10" y="23"/>
                    </a:lnTo>
                    <a:lnTo>
                      <a:pt x="6" y="28"/>
                    </a:lnTo>
                    <a:lnTo>
                      <a:pt x="3" y="33"/>
                    </a:lnTo>
                    <a:lnTo>
                      <a:pt x="2" y="39"/>
                    </a:lnTo>
                    <a:lnTo>
                      <a:pt x="0" y="46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7" name="Line 283"/>
              <p:cNvSpPr>
                <a:spLocks noChangeAspect="1" noChangeShapeType="1"/>
              </p:cNvSpPr>
              <p:nvPr/>
            </p:nvSpPr>
            <p:spPr bwMode="auto">
              <a:xfrm>
                <a:off x="5623" y="4837"/>
                <a:ext cx="1" cy="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8" name="Freeform 284"/>
              <p:cNvSpPr>
                <a:spLocks noChangeAspect="1"/>
              </p:cNvSpPr>
              <p:nvPr/>
            </p:nvSpPr>
            <p:spPr bwMode="auto">
              <a:xfrm>
                <a:off x="5602" y="4926"/>
                <a:ext cx="21" cy="1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7"/>
                  </a:cxn>
                  <a:cxn ang="0">
                    <a:pos x="61" y="14"/>
                  </a:cxn>
                  <a:cxn ang="0">
                    <a:pos x="58" y="21"/>
                  </a:cxn>
                  <a:cxn ang="0">
                    <a:pos x="56" y="26"/>
                  </a:cxn>
                  <a:cxn ang="0">
                    <a:pos x="52" y="31"/>
                  </a:cxn>
                  <a:cxn ang="0">
                    <a:pos x="48" y="37"/>
                  </a:cxn>
                  <a:cxn ang="0">
                    <a:pos x="43" y="41"/>
                  </a:cxn>
                  <a:cxn ang="0">
                    <a:pos x="38" y="45"/>
                  </a:cxn>
                  <a:cxn ang="0">
                    <a:pos x="33" y="49"/>
                  </a:cxn>
                  <a:cxn ang="0">
                    <a:pos x="26" y="52"/>
                  </a:cxn>
                  <a:cxn ang="0">
                    <a:pos x="19" y="53"/>
                  </a:cxn>
                  <a:cxn ang="0">
                    <a:pos x="14" y="53"/>
                  </a:cxn>
                  <a:cxn ang="0">
                    <a:pos x="7" y="54"/>
                  </a:cxn>
                  <a:cxn ang="0">
                    <a:pos x="0" y="53"/>
                  </a:cxn>
                </a:cxnLst>
                <a:rect l="0" t="0" r="r" b="b"/>
                <a:pathLst>
                  <a:path w="62" h="54">
                    <a:moveTo>
                      <a:pt x="62" y="0"/>
                    </a:moveTo>
                    <a:lnTo>
                      <a:pt x="62" y="7"/>
                    </a:lnTo>
                    <a:lnTo>
                      <a:pt x="61" y="14"/>
                    </a:lnTo>
                    <a:lnTo>
                      <a:pt x="58" y="21"/>
                    </a:lnTo>
                    <a:lnTo>
                      <a:pt x="56" y="26"/>
                    </a:lnTo>
                    <a:lnTo>
                      <a:pt x="52" y="31"/>
                    </a:lnTo>
                    <a:lnTo>
                      <a:pt x="48" y="37"/>
                    </a:lnTo>
                    <a:lnTo>
                      <a:pt x="43" y="41"/>
                    </a:lnTo>
                    <a:lnTo>
                      <a:pt x="38" y="45"/>
                    </a:lnTo>
                    <a:lnTo>
                      <a:pt x="33" y="49"/>
                    </a:lnTo>
                    <a:lnTo>
                      <a:pt x="26" y="52"/>
                    </a:lnTo>
                    <a:lnTo>
                      <a:pt x="19" y="53"/>
                    </a:lnTo>
                    <a:lnTo>
                      <a:pt x="14" y="53"/>
                    </a:lnTo>
                    <a:lnTo>
                      <a:pt x="7" y="54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9" name="Freeform 285"/>
              <p:cNvSpPr>
                <a:spLocks noChangeAspect="1"/>
              </p:cNvSpPr>
              <p:nvPr/>
            </p:nvSpPr>
            <p:spPr bwMode="auto">
              <a:xfrm>
                <a:off x="5573" y="4943"/>
                <a:ext cx="29" cy="1"/>
              </a:xfrm>
              <a:custGeom>
                <a:avLst/>
                <a:gdLst/>
                <a:ahLst/>
                <a:cxnLst>
                  <a:cxn ang="0">
                    <a:pos x="88" y="4"/>
                  </a:cxn>
                  <a:cxn ang="0">
                    <a:pos x="74" y="3"/>
                  </a:cxn>
                  <a:cxn ang="0">
                    <a:pos x="59" y="1"/>
                  </a:cxn>
                  <a:cxn ang="0">
                    <a:pos x="44" y="0"/>
                  </a:cxn>
                  <a:cxn ang="0">
                    <a:pos x="29" y="1"/>
                  </a:cxn>
                  <a:cxn ang="0">
                    <a:pos x="14" y="3"/>
                  </a:cxn>
                  <a:cxn ang="0">
                    <a:pos x="0" y="4"/>
                  </a:cxn>
                </a:cxnLst>
                <a:rect l="0" t="0" r="r" b="b"/>
                <a:pathLst>
                  <a:path w="88" h="4">
                    <a:moveTo>
                      <a:pt x="88" y="4"/>
                    </a:moveTo>
                    <a:lnTo>
                      <a:pt x="74" y="3"/>
                    </a:lnTo>
                    <a:lnTo>
                      <a:pt x="59" y="1"/>
                    </a:lnTo>
                    <a:lnTo>
                      <a:pt x="44" y="0"/>
                    </a:lnTo>
                    <a:lnTo>
                      <a:pt x="29" y="1"/>
                    </a:lnTo>
                    <a:lnTo>
                      <a:pt x="14" y="3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0" name="Freeform 286"/>
              <p:cNvSpPr>
                <a:spLocks noChangeAspect="1"/>
              </p:cNvSpPr>
              <p:nvPr/>
            </p:nvSpPr>
            <p:spPr bwMode="auto">
              <a:xfrm>
                <a:off x="5552" y="4926"/>
                <a:ext cx="21" cy="18"/>
              </a:xfrm>
              <a:custGeom>
                <a:avLst/>
                <a:gdLst/>
                <a:ahLst/>
                <a:cxnLst>
                  <a:cxn ang="0">
                    <a:pos x="62" y="53"/>
                  </a:cxn>
                  <a:cxn ang="0">
                    <a:pos x="55" y="54"/>
                  </a:cxn>
                  <a:cxn ang="0">
                    <a:pos x="49" y="53"/>
                  </a:cxn>
                  <a:cxn ang="0">
                    <a:pos x="43" y="53"/>
                  </a:cxn>
                  <a:cxn ang="0">
                    <a:pos x="36" y="52"/>
                  </a:cxn>
                  <a:cxn ang="0">
                    <a:pos x="29" y="49"/>
                  </a:cxn>
                  <a:cxn ang="0">
                    <a:pos x="24" y="45"/>
                  </a:cxn>
                  <a:cxn ang="0">
                    <a:pos x="18" y="41"/>
                  </a:cxn>
                  <a:cxn ang="0">
                    <a:pos x="14" y="37"/>
                  </a:cxn>
                  <a:cxn ang="0">
                    <a:pos x="10" y="31"/>
                  </a:cxn>
                  <a:cxn ang="0">
                    <a:pos x="6" y="26"/>
                  </a:cxn>
                  <a:cxn ang="0">
                    <a:pos x="4" y="21"/>
                  </a:cxn>
                  <a:cxn ang="0">
                    <a:pos x="2" y="14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62" h="54">
                    <a:moveTo>
                      <a:pt x="62" y="53"/>
                    </a:moveTo>
                    <a:lnTo>
                      <a:pt x="55" y="54"/>
                    </a:lnTo>
                    <a:lnTo>
                      <a:pt x="49" y="53"/>
                    </a:lnTo>
                    <a:lnTo>
                      <a:pt x="43" y="53"/>
                    </a:lnTo>
                    <a:lnTo>
                      <a:pt x="36" y="52"/>
                    </a:lnTo>
                    <a:lnTo>
                      <a:pt x="29" y="49"/>
                    </a:lnTo>
                    <a:lnTo>
                      <a:pt x="24" y="45"/>
                    </a:lnTo>
                    <a:lnTo>
                      <a:pt x="18" y="41"/>
                    </a:lnTo>
                    <a:lnTo>
                      <a:pt x="14" y="37"/>
                    </a:lnTo>
                    <a:lnTo>
                      <a:pt x="10" y="31"/>
                    </a:lnTo>
                    <a:lnTo>
                      <a:pt x="6" y="26"/>
                    </a:lnTo>
                    <a:lnTo>
                      <a:pt x="4" y="21"/>
                    </a:lnTo>
                    <a:lnTo>
                      <a:pt x="2" y="14"/>
                    </a:lnTo>
                    <a:lnTo>
                      <a:pt x="1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1" name="Line 287"/>
              <p:cNvSpPr>
                <a:spLocks noChangeAspect="1" noChangeShapeType="1"/>
              </p:cNvSpPr>
              <p:nvPr/>
            </p:nvSpPr>
            <p:spPr bwMode="auto">
              <a:xfrm flipV="1">
                <a:off x="5552" y="4837"/>
                <a:ext cx="1" cy="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2" name="Freeform 288"/>
              <p:cNvSpPr>
                <a:spLocks noChangeAspect="1"/>
              </p:cNvSpPr>
              <p:nvPr/>
            </p:nvSpPr>
            <p:spPr bwMode="auto">
              <a:xfrm>
                <a:off x="5534" y="4819"/>
                <a:ext cx="18" cy="18"/>
              </a:xfrm>
              <a:custGeom>
                <a:avLst/>
                <a:gdLst/>
                <a:ahLst/>
                <a:cxnLst>
                  <a:cxn ang="0">
                    <a:pos x="53" y="52"/>
                  </a:cxn>
                  <a:cxn ang="0">
                    <a:pos x="53" y="46"/>
                  </a:cxn>
                  <a:cxn ang="0">
                    <a:pos x="51" y="39"/>
                  </a:cxn>
                  <a:cxn ang="0">
                    <a:pos x="50" y="33"/>
                  </a:cxn>
                  <a:cxn ang="0">
                    <a:pos x="47" y="28"/>
                  </a:cxn>
                  <a:cxn ang="0">
                    <a:pos x="43" y="23"/>
                  </a:cxn>
                  <a:cxn ang="0">
                    <a:pos x="39" y="17"/>
                  </a:cxn>
                  <a:cxn ang="0">
                    <a:pos x="35" y="12"/>
                  </a:cxn>
                  <a:cxn ang="0">
                    <a:pos x="30" y="9"/>
                  </a:cxn>
                  <a:cxn ang="0">
                    <a:pos x="24" y="5"/>
                  </a:cxn>
                  <a:cxn ang="0">
                    <a:pos x="19" y="3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52">
                    <a:moveTo>
                      <a:pt x="53" y="52"/>
                    </a:moveTo>
                    <a:lnTo>
                      <a:pt x="53" y="46"/>
                    </a:lnTo>
                    <a:lnTo>
                      <a:pt x="51" y="39"/>
                    </a:lnTo>
                    <a:lnTo>
                      <a:pt x="50" y="33"/>
                    </a:lnTo>
                    <a:lnTo>
                      <a:pt x="47" y="28"/>
                    </a:lnTo>
                    <a:lnTo>
                      <a:pt x="43" y="23"/>
                    </a:lnTo>
                    <a:lnTo>
                      <a:pt x="39" y="17"/>
                    </a:lnTo>
                    <a:lnTo>
                      <a:pt x="35" y="12"/>
                    </a:lnTo>
                    <a:lnTo>
                      <a:pt x="30" y="9"/>
                    </a:lnTo>
                    <a:lnTo>
                      <a:pt x="24" y="5"/>
                    </a:lnTo>
                    <a:lnTo>
                      <a:pt x="19" y="3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3" name="Line 289"/>
              <p:cNvSpPr>
                <a:spLocks noChangeAspect="1" noChangeShapeType="1"/>
              </p:cNvSpPr>
              <p:nvPr/>
            </p:nvSpPr>
            <p:spPr bwMode="auto">
              <a:xfrm flipH="1">
                <a:off x="5530" y="481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4" name="Freeform 290"/>
              <p:cNvSpPr>
                <a:spLocks noChangeAspect="1"/>
              </p:cNvSpPr>
              <p:nvPr/>
            </p:nvSpPr>
            <p:spPr bwMode="auto">
              <a:xfrm>
                <a:off x="5513" y="4819"/>
                <a:ext cx="17" cy="13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4" y="0"/>
                  </a:cxn>
                  <a:cxn ang="0">
                    <a:pos x="38" y="1"/>
                  </a:cxn>
                  <a:cxn ang="0">
                    <a:pos x="32" y="3"/>
                  </a:cxn>
                  <a:cxn ang="0">
                    <a:pos x="27" y="5"/>
                  </a:cxn>
                  <a:cxn ang="0">
                    <a:pos x="21" y="8"/>
                  </a:cxn>
                  <a:cxn ang="0">
                    <a:pos x="16" y="12"/>
                  </a:cxn>
                  <a:cxn ang="0">
                    <a:pos x="12" y="16"/>
                  </a:cxn>
                  <a:cxn ang="0">
                    <a:pos x="8" y="21"/>
                  </a:cxn>
                  <a:cxn ang="0">
                    <a:pos x="4" y="27"/>
                  </a:cxn>
                  <a:cxn ang="0">
                    <a:pos x="1" y="32"/>
                  </a:cxn>
                  <a:cxn ang="0">
                    <a:pos x="0" y="39"/>
                  </a:cxn>
                </a:cxnLst>
                <a:rect l="0" t="0" r="r" b="b"/>
                <a:pathLst>
                  <a:path w="51" h="39">
                    <a:moveTo>
                      <a:pt x="51" y="0"/>
                    </a:moveTo>
                    <a:lnTo>
                      <a:pt x="44" y="0"/>
                    </a:lnTo>
                    <a:lnTo>
                      <a:pt x="38" y="1"/>
                    </a:lnTo>
                    <a:lnTo>
                      <a:pt x="32" y="3"/>
                    </a:lnTo>
                    <a:lnTo>
                      <a:pt x="27" y="5"/>
                    </a:lnTo>
                    <a:lnTo>
                      <a:pt x="21" y="8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4" y="27"/>
                    </a:lnTo>
                    <a:lnTo>
                      <a:pt x="1" y="32"/>
                    </a:lnTo>
                    <a:lnTo>
                      <a:pt x="0" y="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5" name="Line 291"/>
              <p:cNvSpPr>
                <a:spLocks noChangeAspect="1" noChangeShapeType="1"/>
              </p:cNvSpPr>
              <p:nvPr/>
            </p:nvSpPr>
            <p:spPr bwMode="auto">
              <a:xfrm flipH="1">
                <a:off x="5485" y="4832"/>
                <a:ext cx="28" cy="1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6" name="Freeform 292"/>
              <p:cNvSpPr>
                <a:spLocks noChangeAspect="1"/>
              </p:cNvSpPr>
              <p:nvPr/>
            </p:nvSpPr>
            <p:spPr bwMode="auto">
              <a:xfrm>
                <a:off x="5468" y="4937"/>
                <a:ext cx="17" cy="13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0" y="6"/>
                  </a:cxn>
                  <a:cxn ang="0">
                    <a:pos x="47" y="12"/>
                  </a:cxn>
                  <a:cxn ang="0">
                    <a:pos x="43" y="18"/>
                  </a:cxn>
                  <a:cxn ang="0">
                    <a:pos x="39" y="22"/>
                  </a:cxn>
                  <a:cxn ang="0">
                    <a:pos x="35" y="26"/>
                  </a:cxn>
                  <a:cxn ang="0">
                    <a:pos x="29" y="30"/>
                  </a:cxn>
                  <a:cxn ang="0">
                    <a:pos x="24" y="34"/>
                  </a:cxn>
                  <a:cxn ang="0">
                    <a:pos x="19" y="37"/>
                  </a:cxn>
                  <a:cxn ang="0">
                    <a:pos x="13" y="38"/>
                  </a:cxn>
                  <a:cxn ang="0">
                    <a:pos x="7" y="39"/>
                  </a:cxn>
                  <a:cxn ang="0">
                    <a:pos x="0" y="39"/>
                  </a:cxn>
                </a:cxnLst>
                <a:rect l="0" t="0" r="r" b="b"/>
                <a:pathLst>
                  <a:path w="51" h="39">
                    <a:moveTo>
                      <a:pt x="51" y="0"/>
                    </a:moveTo>
                    <a:lnTo>
                      <a:pt x="50" y="6"/>
                    </a:lnTo>
                    <a:lnTo>
                      <a:pt x="47" y="12"/>
                    </a:lnTo>
                    <a:lnTo>
                      <a:pt x="43" y="18"/>
                    </a:lnTo>
                    <a:lnTo>
                      <a:pt x="39" y="22"/>
                    </a:lnTo>
                    <a:lnTo>
                      <a:pt x="35" y="26"/>
                    </a:lnTo>
                    <a:lnTo>
                      <a:pt x="29" y="30"/>
                    </a:lnTo>
                    <a:lnTo>
                      <a:pt x="24" y="34"/>
                    </a:lnTo>
                    <a:lnTo>
                      <a:pt x="19" y="37"/>
                    </a:lnTo>
                    <a:lnTo>
                      <a:pt x="13" y="38"/>
                    </a:lnTo>
                    <a:lnTo>
                      <a:pt x="7" y="39"/>
                    </a:lnTo>
                    <a:lnTo>
                      <a:pt x="0" y="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7" name="Line 293"/>
              <p:cNvSpPr>
                <a:spLocks noChangeAspect="1" noChangeShapeType="1"/>
              </p:cNvSpPr>
              <p:nvPr/>
            </p:nvSpPr>
            <p:spPr bwMode="auto">
              <a:xfrm flipH="1">
                <a:off x="5389" y="4950"/>
                <a:ext cx="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8" name="Freeform 294"/>
              <p:cNvSpPr>
                <a:spLocks noChangeAspect="1"/>
              </p:cNvSpPr>
              <p:nvPr/>
            </p:nvSpPr>
            <p:spPr bwMode="auto">
              <a:xfrm>
                <a:off x="5301" y="4950"/>
                <a:ext cx="88" cy="81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250" y="0"/>
                  </a:cxn>
                  <a:cxn ang="0">
                    <a:pos x="237" y="2"/>
                  </a:cxn>
                  <a:cxn ang="0">
                    <a:pos x="222" y="4"/>
                  </a:cxn>
                  <a:cxn ang="0">
                    <a:pos x="209" y="6"/>
                  </a:cxn>
                  <a:cxn ang="0">
                    <a:pos x="195" y="10"/>
                  </a:cxn>
                  <a:cxn ang="0">
                    <a:pos x="182" y="14"/>
                  </a:cxn>
                  <a:cxn ang="0">
                    <a:pos x="168" y="18"/>
                  </a:cxn>
                  <a:cxn ang="0">
                    <a:pos x="156" y="25"/>
                  </a:cxn>
                  <a:cxn ang="0">
                    <a:pos x="143" y="30"/>
                  </a:cxn>
                  <a:cxn ang="0">
                    <a:pos x="131" y="37"/>
                  </a:cxn>
                  <a:cxn ang="0">
                    <a:pos x="118" y="45"/>
                  </a:cxn>
                  <a:cxn ang="0">
                    <a:pos x="108" y="53"/>
                  </a:cxn>
                  <a:cxn ang="0">
                    <a:pos x="96" y="61"/>
                  </a:cxn>
                  <a:cxn ang="0">
                    <a:pos x="85" y="70"/>
                  </a:cxn>
                  <a:cxn ang="0">
                    <a:pos x="75" y="80"/>
                  </a:cxn>
                  <a:cxn ang="0">
                    <a:pos x="66" y="91"/>
                  </a:cxn>
                  <a:cxn ang="0">
                    <a:pos x="56" y="101"/>
                  </a:cxn>
                  <a:cxn ang="0">
                    <a:pos x="48" y="112"/>
                  </a:cxn>
                  <a:cxn ang="0">
                    <a:pos x="40" y="124"/>
                  </a:cxn>
                  <a:cxn ang="0">
                    <a:pos x="34" y="136"/>
                  </a:cxn>
                  <a:cxn ang="0">
                    <a:pos x="27" y="148"/>
                  </a:cxn>
                  <a:cxn ang="0">
                    <a:pos x="21" y="161"/>
                  </a:cxn>
                  <a:cxn ang="0">
                    <a:pos x="16" y="174"/>
                  </a:cxn>
                  <a:cxn ang="0">
                    <a:pos x="11" y="187"/>
                  </a:cxn>
                  <a:cxn ang="0">
                    <a:pos x="8" y="201"/>
                  </a:cxn>
                  <a:cxn ang="0">
                    <a:pos x="4" y="214"/>
                  </a:cxn>
                  <a:cxn ang="0">
                    <a:pos x="3" y="229"/>
                  </a:cxn>
                  <a:cxn ang="0">
                    <a:pos x="0" y="243"/>
                  </a:cxn>
                </a:cxnLst>
                <a:rect l="0" t="0" r="r" b="b"/>
                <a:pathLst>
                  <a:path w="264" h="243">
                    <a:moveTo>
                      <a:pt x="264" y="0"/>
                    </a:moveTo>
                    <a:lnTo>
                      <a:pt x="250" y="0"/>
                    </a:lnTo>
                    <a:lnTo>
                      <a:pt x="237" y="2"/>
                    </a:lnTo>
                    <a:lnTo>
                      <a:pt x="222" y="4"/>
                    </a:lnTo>
                    <a:lnTo>
                      <a:pt x="209" y="6"/>
                    </a:lnTo>
                    <a:lnTo>
                      <a:pt x="195" y="10"/>
                    </a:lnTo>
                    <a:lnTo>
                      <a:pt x="182" y="14"/>
                    </a:lnTo>
                    <a:lnTo>
                      <a:pt x="168" y="18"/>
                    </a:lnTo>
                    <a:lnTo>
                      <a:pt x="156" y="25"/>
                    </a:lnTo>
                    <a:lnTo>
                      <a:pt x="143" y="30"/>
                    </a:lnTo>
                    <a:lnTo>
                      <a:pt x="131" y="37"/>
                    </a:lnTo>
                    <a:lnTo>
                      <a:pt x="118" y="45"/>
                    </a:lnTo>
                    <a:lnTo>
                      <a:pt x="108" y="53"/>
                    </a:lnTo>
                    <a:lnTo>
                      <a:pt x="96" y="61"/>
                    </a:lnTo>
                    <a:lnTo>
                      <a:pt x="85" y="70"/>
                    </a:lnTo>
                    <a:lnTo>
                      <a:pt x="75" y="80"/>
                    </a:lnTo>
                    <a:lnTo>
                      <a:pt x="66" y="91"/>
                    </a:lnTo>
                    <a:lnTo>
                      <a:pt x="56" y="101"/>
                    </a:lnTo>
                    <a:lnTo>
                      <a:pt x="48" y="112"/>
                    </a:lnTo>
                    <a:lnTo>
                      <a:pt x="40" y="124"/>
                    </a:lnTo>
                    <a:lnTo>
                      <a:pt x="34" y="136"/>
                    </a:lnTo>
                    <a:lnTo>
                      <a:pt x="27" y="148"/>
                    </a:lnTo>
                    <a:lnTo>
                      <a:pt x="21" y="161"/>
                    </a:lnTo>
                    <a:lnTo>
                      <a:pt x="16" y="174"/>
                    </a:lnTo>
                    <a:lnTo>
                      <a:pt x="11" y="187"/>
                    </a:lnTo>
                    <a:lnTo>
                      <a:pt x="8" y="201"/>
                    </a:lnTo>
                    <a:lnTo>
                      <a:pt x="4" y="214"/>
                    </a:lnTo>
                    <a:lnTo>
                      <a:pt x="3" y="229"/>
                    </a:lnTo>
                    <a:lnTo>
                      <a:pt x="0" y="2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9" name="Line 295"/>
              <p:cNvSpPr>
                <a:spLocks noChangeAspect="1" noChangeShapeType="1"/>
              </p:cNvSpPr>
              <p:nvPr/>
            </p:nvSpPr>
            <p:spPr bwMode="auto">
              <a:xfrm flipH="1">
                <a:off x="5284" y="5031"/>
                <a:ext cx="17" cy="1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0" name="Freeform 296"/>
              <p:cNvSpPr>
                <a:spLocks noChangeAspect="1"/>
              </p:cNvSpPr>
              <p:nvPr/>
            </p:nvSpPr>
            <p:spPr bwMode="auto">
              <a:xfrm>
                <a:off x="5283" y="5230"/>
                <a:ext cx="6" cy="3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5"/>
                  </a:cxn>
                  <a:cxn ang="0">
                    <a:pos x="0" y="28"/>
                  </a:cxn>
                  <a:cxn ang="0">
                    <a:pos x="0" y="43"/>
                  </a:cxn>
                  <a:cxn ang="0">
                    <a:pos x="2" y="58"/>
                  </a:cxn>
                  <a:cxn ang="0">
                    <a:pos x="4" y="71"/>
                  </a:cxn>
                  <a:cxn ang="0">
                    <a:pos x="7" y="86"/>
                  </a:cxn>
                  <a:cxn ang="0">
                    <a:pos x="11" y="100"/>
                  </a:cxn>
                  <a:cxn ang="0">
                    <a:pos x="17" y="113"/>
                  </a:cxn>
                </a:cxnLst>
                <a:rect l="0" t="0" r="r" b="b"/>
                <a:pathLst>
                  <a:path w="17" h="113">
                    <a:moveTo>
                      <a:pt x="2" y="0"/>
                    </a:moveTo>
                    <a:lnTo>
                      <a:pt x="0" y="15"/>
                    </a:lnTo>
                    <a:lnTo>
                      <a:pt x="0" y="28"/>
                    </a:lnTo>
                    <a:lnTo>
                      <a:pt x="0" y="43"/>
                    </a:lnTo>
                    <a:lnTo>
                      <a:pt x="2" y="58"/>
                    </a:lnTo>
                    <a:lnTo>
                      <a:pt x="4" y="71"/>
                    </a:lnTo>
                    <a:lnTo>
                      <a:pt x="7" y="86"/>
                    </a:lnTo>
                    <a:lnTo>
                      <a:pt x="11" y="100"/>
                    </a:lnTo>
                    <a:lnTo>
                      <a:pt x="17" y="11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1" name="Freeform 297"/>
              <p:cNvSpPr>
                <a:spLocks noChangeAspect="1"/>
              </p:cNvSpPr>
              <p:nvPr/>
            </p:nvSpPr>
            <p:spPr bwMode="auto">
              <a:xfrm>
                <a:off x="5279" y="5267"/>
                <a:ext cx="11" cy="2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1" y="7"/>
                  </a:cxn>
                  <a:cxn ang="0">
                    <a:pos x="32" y="14"/>
                  </a:cxn>
                  <a:cxn ang="0">
                    <a:pos x="32" y="20"/>
                  </a:cxn>
                  <a:cxn ang="0">
                    <a:pos x="32" y="27"/>
                  </a:cxn>
                  <a:cxn ang="0">
                    <a:pos x="31" y="34"/>
                  </a:cxn>
                  <a:cxn ang="0">
                    <a:pos x="28" y="39"/>
                  </a:cxn>
                  <a:cxn ang="0">
                    <a:pos x="26" y="46"/>
                  </a:cxn>
                  <a:cxn ang="0">
                    <a:pos x="22" y="51"/>
                  </a:cxn>
                  <a:cxn ang="0">
                    <a:pos x="17" y="57"/>
                  </a:cxn>
                  <a:cxn ang="0">
                    <a:pos x="12" y="61"/>
                  </a:cxn>
                  <a:cxn ang="0">
                    <a:pos x="7" y="65"/>
                  </a:cxn>
                  <a:cxn ang="0">
                    <a:pos x="0" y="67"/>
                  </a:cxn>
                </a:cxnLst>
                <a:rect l="0" t="0" r="r" b="b"/>
                <a:pathLst>
                  <a:path w="32" h="67">
                    <a:moveTo>
                      <a:pt x="30" y="0"/>
                    </a:moveTo>
                    <a:lnTo>
                      <a:pt x="31" y="7"/>
                    </a:lnTo>
                    <a:lnTo>
                      <a:pt x="32" y="14"/>
                    </a:lnTo>
                    <a:lnTo>
                      <a:pt x="32" y="20"/>
                    </a:lnTo>
                    <a:lnTo>
                      <a:pt x="32" y="27"/>
                    </a:lnTo>
                    <a:lnTo>
                      <a:pt x="31" y="34"/>
                    </a:lnTo>
                    <a:lnTo>
                      <a:pt x="28" y="39"/>
                    </a:lnTo>
                    <a:lnTo>
                      <a:pt x="26" y="46"/>
                    </a:lnTo>
                    <a:lnTo>
                      <a:pt x="22" y="51"/>
                    </a:lnTo>
                    <a:lnTo>
                      <a:pt x="17" y="57"/>
                    </a:lnTo>
                    <a:lnTo>
                      <a:pt x="12" y="61"/>
                    </a:lnTo>
                    <a:lnTo>
                      <a:pt x="7" y="65"/>
                    </a:lnTo>
                    <a:lnTo>
                      <a:pt x="0" y="6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2" name="Freeform 298"/>
              <p:cNvSpPr>
                <a:spLocks noChangeAspect="1"/>
              </p:cNvSpPr>
              <p:nvPr/>
            </p:nvSpPr>
            <p:spPr bwMode="auto">
              <a:xfrm>
                <a:off x="5231" y="5290"/>
                <a:ext cx="48" cy="68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34" y="6"/>
                  </a:cxn>
                  <a:cxn ang="0">
                    <a:pos x="122" y="13"/>
                  </a:cxn>
                  <a:cxn ang="0">
                    <a:pos x="111" y="19"/>
                  </a:cxn>
                  <a:cxn ang="0">
                    <a:pos x="101" y="26"/>
                  </a:cxn>
                  <a:cxn ang="0">
                    <a:pos x="90" y="34"/>
                  </a:cxn>
                  <a:cxn ang="0">
                    <a:pos x="79" y="43"/>
                  </a:cxn>
                  <a:cxn ang="0">
                    <a:pos x="70" y="52"/>
                  </a:cxn>
                  <a:cxn ang="0">
                    <a:pos x="61" y="61"/>
                  </a:cxn>
                  <a:cxn ang="0">
                    <a:pos x="52" y="72"/>
                  </a:cxn>
                  <a:cxn ang="0">
                    <a:pos x="44" y="83"/>
                  </a:cxn>
                  <a:cxn ang="0">
                    <a:pos x="37" y="93"/>
                  </a:cxn>
                  <a:cxn ang="0">
                    <a:pos x="31" y="104"/>
                  </a:cxn>
                  <a:cxn ang="0">
                    <a:pos x="24" y="116"/>
                  </a:cxn>
                  <a:cxn ang="0">
                    <a:pos x="18" y="128"/>
                  </a:cxn>
                  <a:cxn ang="0">
                    <a:pos x="14" y="140"/>
                  </a:cxn>
                  <a:cxn ang="0">
                    <a:pos x="10" y="152"/>
                  </a:cxn>
                  <a:cxn ang="0">
                    <a:pos x="6" y="165"/>
                  </a:cxn>
                  <a:cxn ang="0">
                    <a:pos x="4" y="178"/>
                  </a:cxn>
                  <a:cxn ang="0">
                    <a:pos x="1" y="192"/>
                  </a:cxn>
                  <a:cxn ang="0">
                    <a:pos x="0" y="204"/>
                  </a:cxn>
                </a:cxnLst>
                <a:rect l="0" t="0" r="r" b="b"/>
                <a:pathLst>
                  <a:path w="145" h="204">
                    <a:moveTo>
                      <a:pt x="145" y="0"/>
                    </a:moveTo>
                    <a:lnTo>
                      <a:pt x="134" y="6"/>
                    </a:lnTo>
                    <a:lnTo>
                      <a:pt x="122" y="13"/>
                    </a:lnTo>
                    <a:lnTo>
                      <a:pt x="111" y="19"/>
                    </a:lnTo>
                    <a:lnTo>
                      <a:pt x="101" y="26"/>
                    </a:lnTo>
                    <a:lnTo>
                      <a:pt x="90" y="34"/>
                    </a:lnTo>
                    <a:lnTo>
                      <a:pt x="79" y="43"/>
                    </a:lnTo>
                    <a:lnTo>
                      <a:pt x="70" y="52"/>
                    </a:lnTo>
                    <a:lnTo>
                      <a:pt x="61" y="61"/>
                    </a:lnTo>
                    <a:lnTo>
                      <a:pt x="52" y="72"/>
                    </a:lnTo>
                    <a:lnTo>
                      <a:pt x="44" y="83"/>
                    </a:lnTo>
                    <a:lnTo>
                      <a:pt x="37" y="93"/>
                    </a:lnTo>
                    <a:lnTo>
                      <a:pt x="31" y="104"/>
                    </a:lnTo>
                    <a:lnTo>
                      <a:pt x="24" y="116"/>
                    </a:lnTo>
                    <a:lnTo>
                      <a:pt x="18" y="128"/>
                    </a:lnTo>
                    <a:lnTo>
                      <a:pt x="14" y="140"/>
                    </a:lnTo>
                    <a:lnTo>
                      <a:pt x="10" y="152"/>
                    </a:lnTo>
                    <a:lnTo>
                      <a:pt x="6" y="165"/>
                    </a:lnTo>
                    <a:lnTo>
                      <a:pt x="4" y="178"/>
                    </a:lnTo>
                    <a:lnTo>
                      <a:pt x="1" y="192"/>
                    </a:lnTo>
                    <a:lnTo>
                      <a:pt x="0" y="20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3" name="Freeform 299"/>
              <p:cNvSpPr>
                <a:spLocks noChangeAspect="1"/>
              </p:cNvSpPr>
              <p:nvPr/>
            </p:nvSpPr>
            <p:spPr bwMode="auto">
              <a:xfrm>
                <a:off x="5213" y="5358"/>
                <a:ext cx="18" cy="1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6"/>
                  </a:cxn>
                  <a:cxn ang="0">
                    <a:pos x="50" y="13"/>
                  </a:cxn>
                  <a:cxn ang="0">
                    <a:pos x="47" y="18"/>
                  </a:cxn>
                  <a:cxn ang="0">
                    <a:pos x="44" y="25"/>
                  </a:cxn>
                  <a:cxn ang="0">
                    <a:pos x="40" y="31"/>
                  </a:cxn>
                  <a:cxn ang="0">
                    <a:pos x="36" y="35"/>
                  </a:cxn>
                  <a:cxn ang="0">
                    <a:pos x="31" y="39"/>
                  </a:cxn>
                  <a:cxn ang="0">
                    <a:pos x="26" y="43"/>
                  </a:cxn>
                  <a:cxn ang="0">
                    <a:pos x="19" y="45"/>
                  </a:cxn>
                  <a:cxn ang="0">
                    <a:pos x="13" y="47"/>
                  </a:cxn>
                  <a:cxn ang="0">
                    <a:pos x="7" y="48"/>
                  </a:cxn>
                  <a:cxn ang="0">
                    <a:pos x="0" y="49"/>
                  </a:cxn>
                </a:cxnLst>
                <a:rect l="0" t="0" r="r" b="b"/>
                <a:pathLst>
                  <a:path w="53" h="49">
                    <a:moveTo>
                      <a:pt x="53" y="0"/>
                    </a:moveTo>
                    <a:lnTo>
                      <a:pt x="53" y="6"/>
                    </a:lnTo>
                    <a:lnTo>
                      <a:pt x="50" y="13"/>
                    </a:lnTo>
                    <a:lnTo>
                      <a:pt x="47" y="18"/>
                    </a:lnTo>
                    <a:lnTo>
                      <a:pt x="44" y="25"/>
                    </a:lnTo>
                    <a:lnTo>
                      <a:pt x="40" y="31"/>
                    </a:lnTo>
                    <a:lnTo>
                      <a:pt x="36" y="35"/>
                    </a:lnTo>
                    <a:lnTo>
                      <a:pt x="31" y="39"/>
                    </a:lnTo>
                    <a:lnTo>
                      <a:pt x="26" y="43"/>
                    </a:lnTo>
                    <a:lnTo>
                      <a:pt x="19" y="45"/>
                    </a:lnTo>
                    <a:lnTo>
                      <a:pt x="13" y="47"/>
                    </a:lnTo>
                    <a:lnTo>
                      <a:pt x="7" y="48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4" name="Line 3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976" y="5374"/>
                <a:ext cx="23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5" name="Freeform 301"/>
              <p:cNvSpPr>
                <a:spLocks noChangeAspect="1"/>
              </p:cNvSpPr>
              <p:nvPr/>
            </p:nvSpPr>
            <p:spPr bwMode="auto">
              <a:xfrm>
                <a:off x="4958" y="5354"/>
                <a:ext cx="18" cy="20"/>
              </a:xfrm>
              <a:custGeom>
                <a:avLst/>
                <a:gdLst/>
                <a:ahLst/>
                <a:cxnLst>
                  <a:cxn ang="0">
                    <a:pos x="54" y="58"/>
                  </a:cxn>
                  <a:cxn ang="0">
                    <a:pos x="47" y="58"/>
                  </a:cxn>
                  <a:cxn ang="0">
                    <a:pos x="40" y="57"/>
                  </a:cxn>
                  <a:cxn ang="0">
                    <a:pos x="35" y="55"/>
                  </a:cxn>
                  <a:cxn ang="0">
                    <a:pos x="30" y="53"/>
                  </a:cxn>
                  <a:cxn ang="0">
                    <a:pos x="23" y="50"/>
                  </a:cxn>
                  <a:cxn ang="0">
                    <a:pos x="19" y="46"/>
                  </a:cxn>
                  <a:cxn ang="0">
                    <a:pos x="13" y="41"/>
                  </a:cxn>
                  <a:cxn ang="0">
                    <a:pos x="9" y="37"/>
                  </a:cxn>
                  <a:cxn ang="0">
                    <a:pos x="7" y="31"/>
                  </a:cxn>
                  <a:cxn ang="0">
                    <a:pos x="4" y="24"/>
                  </a:cxn>
                  <a:cxn ang="0">
                    <a:pos x="3" y="19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4" h="58">
                    <a:moveTo>
                      <a:pt x="54" y="58"/>
                    </a:moveTo>
                    <a:lnTo>
                      <a:pt x="47" y="58"/>
                    </a:lnTo>
                    <a:lnTo>
                      <a:pt x="40" y="57"/>
                    </a:lnTo>
                    <a:lnTo>
                      <a:pt x="35" y="55"/>
                    </a:lnTo>
                    <a:lnTo>
                      <a:pt x="30" y="53"/>
                    </a:lnTo>
                    <a:lnTo>
                      <a:pt x="23" y="50"/>
                    </a:lnTo>
                    <a:lnTo>
                      <a:pt x="19" y="46"/>
                    </a:lnTo>
                    <a:lnTo>
                      <a:pt x="13" y="41"/>
                    </a:lnTo>
                    <a:lnTo>
                      <a:pt x="9" y="37"/>
                    </a:lnTo>
                    <a:lnTo>
                      <a:pt x="7" y="31"/>
                    </a:lnTo>
                    <a:lnTo>
                      <a:pt x="4" y="24"/>
                    </a:lnTo>
                    <a:lnTo>
                      <a:pt x="3" y="19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" name="Line 302"/>
              <p:cNvSpPr>
                <a:spLocks noChangeAspect="1" noChangeShapeType="1"/>
              </p:cNvSpPr>
              <p:nvPr/>
            </p:nvSpPr>
            <p:spPr bwMode="auto">
              <a:xfrm flipV="1">
                <a:off x="4958" y="4409"/>
                <a:ext cx="99" cy="9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7" name="Freeform 303"/>
              <p:cNvSpPr>
                <a:spLocks noChangeAspect="1"/>
              </p:cNvSpPr>
              <p:nvPr/>
            </p:nvSpPr>
            <p:spPr bwMode="auto">
              <a:xfrm>
                <a:off x="5057" y="4394"/>
                <a:ext cx="16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" y="40"/>
                  </a:cxn>
                  <a:cxn ang="0">
                    <a:pos x="3" y="35"/>
                  </a:cxn>
                  <a:cxn ang="0">
                    <a:pos x="5" y="29"/>
                  </a:cxn>
                  <a:cxn ang="0">
                    <a:pos x="8" y="24"/>
                  </a:cxn>
                  <a:cxn ang="0">
                    <a:pos x="12" y="19"/>
                  </a:cxn>
                  <a:cxn ang="0">
                    <a:pos x="16" y="15"/>
                  </a:cxn>
                  <a:cxn ang="0">
                    <a:pos x="20" y="11"/>
                  </a:cxn>
                  <a:cxn ang="0">
                    <a:pos x="25" y="6"/>
                  </a:cxn>
                  <a:cxn ang="0">
                    <a:pos x="31" y="4"/>
                  </a:cxn>
                  <a:cxn ang="0">
                    <a:pos x="36" y="1"/>
                  </a:cxn>
                  <a:cxn ang="0">
                    <a:pos x="43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47">
                    <a:moveTo>
                      <a:pt x="0" y="47"/>
                    </a:moveTo>
                    <a:lnTo>
                      <a:pt x="1" y="40"/>
                    </a:lnTo>
                    <a:lnTo>
                      <a:pt x="3" y="35"/>
                    </a:lnTo>
                    <a:lnTo>
                      <a:pt x="5" y="29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20" y="11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8" name="Freeform 304"/>
              <p:cNvSpPr>
                <a:spLocks noChangeAspect="1"/>
              </p:cNvSpPr>
              <p:nvPr/>
            </p:nvSpPr>
            <p:spPr bwMode="auto">
              <a:xfrm>
                <a:off x="5073" y="4349"/>
                <a:ext cx="673" cy="45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906" y="0"/>
                  </a:cxn>
                  <a:cxn ang="0">
                    <a:pos x="1910" y="0"/>
                  </a:cxn>
                  <a:cxn ang="0">
                    <a:pos x="2019" y="0"/>
                  </a:cxn>
                </a:cxnLst>
                <a:rect l="0" t="0" r="r" b="b"/>
                <a:pathLst>
                  <a:path w="2019" h="133">
                    <a:moveTo>
                      <a:pt x="0" y="133"/>
                    </a:moveTo>
                    <a:lnTo>
                      <a:pt x="1906" y="0"/>
                    </a:lnTo>
                    <a:lnTo>
                      <a:pt x="1910" y="0"/>
                    </a:lnTo>
                    <a:lnTo>
                      <a:pt x="201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9" name="Freeform 305"/>
              <p:cNvSpPr>
                <a:spLocks noChangeAspect="1"/>
              </p:cNvSpPr>
              <p:nvPr/>
            </p:nvSpPr>
            <p:spPr bwMode="auto">
              <a:xfrm>
                <a:off x="5746" y="4349"/>
                <a:ext cx="1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3" y="1"/>
                  </a:cxn>
                  <a:cxn ang="0">
                    <a:pos x="18" y="2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6" y="12"/>
                  </a:cxn>
                  <a:cxn ang="0">
                    <a:pos x="40" y="17"/>
                  </a:cxn>
                  <a:cxn ang="0">
                    <a:pos x="44" y="22"/>
                  </a:cxn>
                  <a:cxn ang="0">
                    <a:pos x="47" y="28"/>
                  </a:cxn>
                  <a:cxn ang="0">
                    <a:pos x="49" y="33"/>
                  </a:cxn>
                  <a:cxn ang="0">
                    <a:pos x="52" y="40"/>
                  </a:cxn>
                  <a:cxn ang="0">
                    <a:pos x="53" y="45"/>
                  </a:cxn>
                  <a:cxn ang="0">
                    <a:pos x="53" y="52"/>
                  </a:cxn>
                </a:cxnLst>
                <a:rect l="0" t="0" r="r" b="b"/>
                <a:pathLst>
                  <a:path w="53" h="52">
                    <a:moveTo>
                      <a:pt x="0" y="0"/>
                    </a:moveTo>
                    <a:lnTo>
                      <a:pt x="6" y="0"/>
                    </a:lnTo>
                    <a:lnTo>
                      <a:pt x="13" y="1"/>
                    </a:lnTo>
                    <a:lnTo>
                      <a:pt x="18" y="2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6" y="12"/>
                    </a:lnTo>
                    <a:lnTo>
                      <a:pt x="40" y="17"/>
                    </a:lnTo>
                    <a:lnTo>
                      <a:pt x="44" y="22"/>
                    </a:lnTo>
                    <a:lnTo>
                      <a:pt x="47" y="28"/>
                    </a:lnTo>
                    <a:lnTo>
                      <a:pt x="49" y="33"/>
                    </a:lnTo>
                    <a:lnTo>
                      <a:pt x="52" y="40"/>
                    </a:lnTo>
                    <a:lnTo>
                      <a:pt x="53" y="45"/>
                    </a:lnTo>
                    <a:lnTo>
                      <a:pt x="53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0" name="Line 306"/>
              <p:cNvSpPr>
                <a:spLocks noChangeAspect="1" noChangeShapeType="1"/>
              </p:cNvSpPr>
              <p:nvPr/>
            </p:nvSpPr>
            <p:spPr bwMode="auto">
              <a:xfrm>
                <a:off x="5764" y="4367"/>
                <a:ext cx="1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1" name="Freeform 307"/>
              <p:cNvSpPr>
                <a:spLocks noChangeAspect="1"/>
              </p:cNvSpPr>
              <p:nvPr/>
            </p:nvSpPr>
            <p:spPr bwMode="auto">
              <a:xfrm>
                <a:off x="5764" y="4402"/>
                <a:ext cx="3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3" y="19"/>
                  </a:cxn>
                  <a:cxn ang="0">
                    <a:pos x="6" y="25"/>
                  </a:cxn>
                  <a:cxn ang="0">
                    <a:pos x="10" y="30"/>
                  </a:cxn>
                  <a:cxn ang="0">
                    <a:pos x="14" y="35"/>
                  </a:cxn>
                  <a:cxn ang="0">
                    <a:pos x="18" y="39"/>
                  </a:cxn>
                  <a:cxn ang="0">
                    <a:pos x="23" y="43"/>
                  </a:cxn>
                  <a:cxn ang="0">
                    <a:pos x="29" y="47"/>
                  </a:cxn>
                  <a:cxn ang="0">
                    <a:pos x="34" y="50"/>
                  </a:cxn>
                  <a:cxn ang="0">
                    <a:pos x="41" y="51"/>
                  </a:cxn>
                  <a:cxn ang="0">
                    <a:pos x="46" y="53"/>
                  </a:cxn>
                  <a:cxn ang="0">
                    <a:pos x="53" y="53"/>
                  </a:cxn>
                  <a:cxn ang="0">
                    <a:pos x="60" y="53"/>
                  </a:cxn>
                  <a:cxn ang="0">
                    <a:pos x="66" y="51"/>
                  </a:cxn>
                  <a:cxn ang="0">
                    <a:pos x="72" y="50"/>
                  </a:cxn>
                  <a:cxn ang="0">
                    <a:pos x="79" y="47"/>
                  </a:cxn>
                  <a:cxn ang="0">
                    <a:pos x="84" y="43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97" y="30"/>
                  </a:cxn>
                  <a:cxn ang="0">
                    <a:pos x="100" y="25"/>
                  </a:cxn>
                  <a:cxn ang="0">
                    <a:pos x="103" y="19"/>
                  </a:cxn>
                  <a:cxn ang="0">
                    <a:pos x="104" y="12"/>
                  </a:cxn>
                  <a:cxn ang="0">
                    <a:pos x="105" y="6"/>
                  </a:cxn>
                  <a:cxn ang="0">
                    <a:pos x="107" y="0"/>
                  </a:cxn>
                </a:cxnLst>
                <a:rect l="0" t="0" r="r" b="b"/>
                <a:pathLst>
                  <a:path w="107" h="53">
                    <a:moveTo>
                      <a:pt x="0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3" y="19"/>
                    </a:lnTo>
                    <a:lnTo>
                      <a:pt x="6" y="25"/>
                    </a:lnTo>
                    <a:lnTo>
                      <a:pt x="10" y="30"/>
                    </a:lnTo>
                    <a:lnTo>
                      <a:pt x="14" y="35"/>
                    </a:lnTo>
                    <a:lnTo>
                      <a:pt x="18" y="39"/>
                    </a:lnTo>
                    <a:lnTo>
                      <a:pt x="23" y="43"/>
                    </a:lnTo>
                    <a:lnTo>
                      <a:pt x="29" y="47"/>
                    </a:lnTo>
                    <a:lnTo>
                      <a:pt x="34" y="50"/>
                    </a:lnTo>
                    <a:lnTo>
                      <a:pt x="41" y="51"/>
                    </a:lnTo>
                    <a:lnTo>
                      <a:pt x="46" y="53"/>
                    </a:lnTo>
                    <a:lnTo>
                      <a:pt x="53" y="53"/>
                    </a:lnTo>
                    <a:lnTo>
                      <a:pt x="60" y="53"/>
                    </a:lnTo>
                    <a:lnTo>
                      <a:pt x="66" y="51"/>
                    </a:lnTo>
                    <a:lnTo>
                      <a:pt x="72" y="50"/>
                    </a:lnTo>
                    <a:lnTo>
                      <a:pt x="79" y="47"/>
                    </a:lnTo>
                    <a:lnTo>
                      <a:pt x="84" y="43"/>
                    </a:lnTo>
                    <a:lnTo>
                      <a:pt x="88" y="39"/>
                    </a:lnTo>
                    <a:lnTo>
                      <a:pt x="93" y="35"/>
                    </a:lnTo>
                    <a:lnTo>
                      <a:pt x="97" y="30"/>
                    </a:lnTo>
                    <a:lnTo>
                      <a:pt x="100" y="25"/>
                    </a:lnTo>
                    <a:lnTo>
                      <a:pt x="103" y="19"/>
                    </a:lnTo>
                    <a:lnTo>
                      <a:pt x="104" y="12"/>
                    </a:lnTo>
                    <a:lnTo>
                      <a:pt x="105" y="6"/>
                    </a:lnTo>
                    <a:lnTo>
                      <a:pt x="10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" name="Line 308"/>
              <p:cNvSpPr>
                <a:spLocks noChangeAspect="1" noChangeShapeType="1"/>
              </p:cNvSpPr>
              <p:nvPr/>
            </p:nvSpPr>
            <p:spPr bwMode="auto">
              <a:xfrm flipV="1">
                <a:off x="5800" y="4371"/>
                <a:ext cx="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3" name="Freeform 309"/>
              <p:cNvSpPr>
                <a:spLocks noChangeAspect="1"/>
              </p:cNvSpPr>
              <p:nvPr/>
            </p:nvSpPr>
            <p:spPr bwMode="auto">
              <a:xfrm>
                <a:off x="5800" y="4353"/>
                <a:ext cx="23" cy="1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45"/>
                  </a:cxn>
                  <a:cxn ang="0">
                    <a:pos x="1" y="40"/>
                  </a:cxn>
                  <a:cxn ang="0">
                    <a:pos x="3" y="33"/>
                  </a:cxn>
                  <a:cxn ang="0">
                    <a:pos x="5" y="28"/>
                  </a:cxn>
                  <a:cxn ang="0">
                    <a:pos x="9" y="23"/>
                  </a:cxn>
                  <a:cxn ang="0">
                    <a:pos x="13" y="17"/>
                  </a:cxn>
                  <a:cxn ang="0">
                    <a:pos x="17" y="13"/>
                  </a:cxn>
                  <a:cxn ang="0">
                    <a:pos x="23" y="9"/>
                  </a:cxn>
                  <a:cxn ang="0">
                    <a:pos x="28" y="5"/>
                  </a:cxn>
                  <a:cxn ang="0">
                    <a:pos x="34" y="2"/>
                  </a:cxn>
                  <a:cxn ang="0">
                    <a:pos x="40" y="1"/>
                  </a:cxn>
                  <a:cxn ang="0">
                    <a:pos x="46" y="0"/>
                  </a:cxn>
                  <a:cxn ang="0">
                    <a:pos x="52" y="0"/>
                  </a:cxn>
                  <a:cxn ang="0">
                    <a:pos x="59" y="0"/>
                  </a:cxn>
                  <a:cxn ang="0">
                    <a:pos x="64" y="1"/>
                  </a:cxn>
                  <a:cxn ang="0">
                    <a:pos x="71" y="2"/>
                  </a:cxn>
                </a:cxnLst>
                <a:rect l="0" t="0" r="r" b="b"/>
                <a:pathLst>
                  <a:path w="71" h="52">
                    <a:moveTo>
                      <a:pt x="0" y="52"/>
                    </a:moveTo>
                    <a:lnTo>
                      <a:pt x="0" y="45"/>
                    </a:lnTo>
                    <a:lnTo>
                      <a:pt x="1" y="40"/>
                    </a:lnTo>
                    <a:lnTo>
                      <a:pt x="3" y="33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3" y="9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9" y="0"/>
                    </a:lnTo>
                    <a:lnTo>
                      <a:pt x="64" y="1"/>
                    </a:lnTo>
                    <a:lnTo>
                      <a:pt x="71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4" name="Freeform 310"/>
              <p:cNvSpPr>
                <a:spLocks noChangeAspect="1"/>
              </p:cNvSpPr>
              <p:nvPr/>
            </p:nvSpPr>
            <p:spPr bwMode="auto">
              <a:xfrm>
                <a:off x="5823" y="4354"/>
                <a:ext cx="5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6"/>
                  </a:cxn>
                  <a:cxn ang="0">
                    <a:pos x="26" y="8"/>
                  </a:cxn>
                  <a:cxn ang="0">
                    <a:pos x="39" y="12"/>
                  </a:cxn>
                  <a:cxn ang="0">
                    <a:pos x="53" y="14"/>
                  </a:cxn>
                  <a:cxn ang="0">
                    <a:pos x="66" y="17"/>
                  </a:cxn>
                  <a:cxn ang="0">
                    <a:pos x="81" y="17"/>
                  </a:cxn>
                  <a:cxn ang="0">
                    <a:pos x="94" y="17"/>
                  </a:cxn>
                  <a:cxn ang="0">
                    <a:pos x="108" y="17"/>
                  </a:cxn>
                  <a:cxn ang="0">
                    <a:pos x="121" y="14"/>
                  </a:cxn>
                  <a:cxn ang="0">
                    <a:pos x="135" y="12"/>
                  </a:cxn>
                  <a:cxn ang="0">
                    <a:pos x="148" y="8"/>
                  </a:cxn>
                  <a:cxn ang="0">
                    <a:pos x="162" y="6"/>
                  </a:cxn>
                  <a:cxn ang="0">
                    <a:pos x="174" y="0"/>
                  </a:cxn>
                </a:cxnLst>
                <a:rect l="0" t="0" r="r" b="b"/>
                <a:pathLst>
                  <a:path w="174" h="17">
                    <a:moveTo>
                      <a:pt x="0" y="0"/>
                    </a:moveTo>
                    <a:lnTo>
                      <a:pt x="14" y="6"/>
                    </a:lnTo>
                    <a:lnTo>
                      <a:pt x="26" y="8"/>
                    </a:lnTo>
                    <a:lnTo>
                      <a:pt x="39" y="12"/>
                    </a:lnTo>
                    <a:lnTo>
                      <a:pt x="53" y="14"/>
                    </a:lnTo>
                    <a:lnTo>
                      <a:pt x="66" y="17"/>
                    </a:lnTo>
                    <a:lnTo>
                      <a:pt x="81" y="17"/>
                    </a:lnTo>
                    <a:lnTo>
                      <a:pt x="94" y="17"/>
                    </a:lnTo>
                    <a:lnTo>
                      <a:pt x="108" y="17"/>
                    </a:lnTo>
                    <a:lnTo>
                      <a:pt x="121" y="14"/>
                    </a:lnTo>
                    <a:lnTo>
                      <a:pt x="135" y="12"/>
                    </a:lnTo>
                    <a:lnTo>
                      <a:pt x="148" y="8"/>
                    </a:lnTo>
                    <a:lnTo>
                      <a:pt x="162" y="6"/>
                    </a:lnTo>
                    <a:lnTo>
                      <a:pt x="1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5" name="Freeform 311"/>
              <p:cNvSpPr>
                <a:spLocks noChangeAspect="1"/>
              </p:cNvSpPr>
              <p:nvPr/>
            </p:nvSpPr>
            <p:spPr bwMode="auto">
              <a:xfrm>
                <a:off x="5881" y="4353"/>
                <a:ext cx="25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1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32" y="1"/>
                  </a:cxn>
                  <a:cxn ang="0">
                    <a:pos x="38" y="2"/>
                  </a:cxn>
                  <a:cxn ang="0">
                    <a:pos x="44" y="5"/>
                  </a:cxn>
                  <a:cxn ang="0">
                    <a:pos x="50" y="9"/>
                  </a:cxn>
                  <a:cxn ang="0">
                    <a:pos x="55" y="13"/>
                  </a:cxn>
                  <a:cxn ang="0">
                    <a:pos x="59" y="17"/>
                  </a:cxn>
                  <a:cxn ang="0">
                    <a:pos x="63" y="23"/>
                  </a:cxn>
                  <a:cxn ang="0">
                    <a:pos x="66" y="28"/>
                  </a:cxn>
                  <a:cxn ang="0">
                    <a:pos x="69" y="33"/>
                  </a:cxn>
                  <a:cxn ang="0">
                    <a:pos x="71" y="40"/>
                  </a:cxn>
                  <a:cxn ang="0">
                    <a:pos x="73" y="45"/>
                  </a:cxn>
                  <a:cxn ang="0">
                    <a:pos x="73" y="52"/>
                  </a:cxn>
                </a:cxnLst>
                <a:rect l="0" t="0" r="r" b="b"/>
                <a:pathLst>
                  <a:path w="73" h="52">
                    <a:moveTo>
                      <a:pt x="0" y="2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2" y="1"/>
                    </a:lnTo>
                    <a:lnTo>
                      <a:pt x="38" y="2"/>
                    </a:lnTo>
                    <a:lnTo>
                      <a:pt x="44" y="5"/>
                    </a:lnTo>
                    <a:lnTo>
                      <a:pt x="50" y="9"/>
                    </a:lnTo>
                    <a:lnTo>
                      <a:pt x="55" y="13"/>
                    </a:lnTo>
                    <a:lnTo>
                      <a:pt x="59" y="17"/>
                    </a:lnTo>
                    <a:lnTo>
                      <a:pt x="63" y="23"/>
                    </a:lnTo>
                    <a:lnTo>
                      <a:pt x="66" y="28"/>
                    </a:lnTo>
                    <a:lnTo>
                      <a:pt x="69" y="33"/>
                    </a:lnTo>
                    <a:lnTo>
                      <a:pt x="71" y="40"/>
                    </a:lnTo>
                    <a:lnTo>
                      <a:pt x="73" y="45"/>
                    </a:lnTo>
                    <a:lnTo>
                      <a:pt x="73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6" name="Line 312"/>
              <p:cNvSpPr>
                <a:spLocks noChangeAspect="1" noChangeShapeType="1"/>
              </p:cNvSpPr>
              <p:nvPr/>
            </p:nvSpPr>
            <p:spPr bwMode="auto">
              <a:xfrm>
                <a:off x="5906" y="4371"/>
                <a:ext cx="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7" name="Freeform 313"/>
              <p:cNvSpPr>
                <a:spLocks noChangeAspect="1"/>
              </p:cNvSpPr>
              <p:nvPr/>
            </p:nvSpPr>
            <p:spPr bwMode="auto">
              <a:xfrm>
                <a:off x="5906" y="4402"/>
                <a:ext cx="35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2"/>
                  </a:cxn>
                  <a:cxn ang="0">
                    <a:pos x="2" y="19"/>
                  </a:cxn>
                  <a:cxn ang="0">
                    <a:pos x="5" y="25"/>
                  </a:cxn>
                  <a:cxn ang="0">
                    <a:pos x="9" y="30"/>
                  </a:cxn>
                  <a:cxn ang="0">
                    <a:pos x="13" y="35"/>
                  </a:cxn>
                  <a:cxn ang="0">
                    <a:pos x="17" y="39"/>
                  </a:cxn>
                  <a:cxn ang="0">
                    <a:pos x="22" y="43"/>
                  </a:cxn>
                  <a:cxn ang="0">
                    <a:pos x="28" y="47"/>
                  </a:cxn>
                  <a:cxn ang="0">
                    <a:pos x="33" y="50"/>
                  </a:cxn>
                  <a:cxn ang="0">
                    <a:pos x="40" y="51"/>
                  </a:cxn>
                  <a:cxn ang="0">
                    <a:pos x="45" y="53"/>
                  </a:cxn>
                  <a:cxn ang="0">
                    <a:pos x="52" y="53"/>
                  </a:cxn>
                  <a:cxn ang="0">
                    <a:pos x="59" y="53"/>
                  </a:cxn>
                  <a:cxn ang="0">
                    <a:pos x="66" y="51"/>
                  </a:cxn>
                  <a:cxn ang="0">
                    <a:pos x="71" y="50"/>
                  </a:cxn>
                  <a:cxn ang="0">
                    <a:pos x="78" y="47"/>
                  </a:cxn>
                  <a:cxn ang="0">
                    <a:pos x="83" y="43"/>
                  </a:cxn>
                  <a:cxn ang="0">
                    <a:pos x="87" y="39"/>
                  </a:cxn>
                  <a:cxn ang="0">
                    <a:pos x="93" y="35"/>
                  </a:cxn>
                  <a:cxn ang="0">
                    <a:pos x="97" y="30"/>
                  </a:cxn>
                  <a:cxn ang="0">
                    <a:pos x="99" y="25"/>
                  </a:cxn>
                  <a:cxn ang="0">
                    <a:pos x="102" y="19"/>
                  </a:cxn>
                  <a:cxn ang="0">
                    <a:pos x="103" y="12"/>
                  </a:cxn>
                  <a:cxn ang="0">
                    <a:pos x="105" y="6"/>
                  </a:cxn>
                  <a:cxn ang="0">
                    <a:pos x="106" y="0"/>
                  </a:cxn>
                </a:cxnLst>
                <a:rect l="0" t="0" r="r" b="b"/>
                <a:pathLst>
                  <a:path w="106" h="53">
                    <a:moveTo>
                      <a:pt x="0" y="0"/>
                    </a:moveTo>
                    <a:lnTo>
                      <a:pt x="0" y="6"/>
                    </a:lnTo>
                    <a:lnTo>
                      <a:pt x="1" y="12"/>
                    </a:lnTo>
                    <a:lnTo>
                      <a:pt x="2" y="19"/>
                    </a:lnTo>
                    <a:lnTo>
                      <a:pt x="5" y="25"/>
                    </a:lnTo>
                    <a:lnTo>
                      <a:pt x="9" y="30"/>
                    </a:lnTo>
                    <a:lnTo>
                      <a:pt x="13" y="35"/>
                    </a:lnTo>
                    <a:lnTo>
                      <a:pt x="17" y="39"/>
                    </a:lnTo>
                    <a:lnTo>
                      <a:pt x="22" y="43"/>
                    </a:lnTo>
                    <a:lnTo>
                      <a:pt x="28" y="47"/>
                    </a:lnTo>
                    <a:lnTo>
                      <a:pt x="33" y="50"/>
                    </a:lnTo>
                    <a:lnTo>
                      <a:pt x="40" y="51"/>
                    </a:lnTo>
                    <a:lnTo>
                      <a:pt x="45" y="53"/>
                    </a:lnTo>
                    <a:lnTo>
                      <a:pt x="52" y="53"/>
                    </a:lnTo>
                    <a:lnTo>
                      <a:pt x="59" y="53"/>
                    </a:lnTo>
                    <a:lnTo>
                      <a:pt x="66" y="51"/>
                    </a:lnTo>
                    <a:lnTo>
                      <a:pt x="71" y="50"/>
                    </a:lnTo>
                    <a:lnTo>
                      <a:pt x="78" y="47"/>
                    </a:lnTo>
                    <a:lnTo>
                      <a:pt x="83" y="43"/>
                    </a:lnTo>
                    <a:lnTo>
                      <a:pt x="87" y="39"/>
                    </a:lnTo>
                    <a:lnTo>
                      <a:pt x="93" y="35"/>
                    </a:lnTo>
                    <a:lnTo>
                      <a:pt x="97" y="30"/>
                    </a:lnTo>
                    <a:lnTo>
                      <a:pt x="99" y="25"/>
                    </a:lnTo>
                    <a:lnTo>
                      <a:pt x="102" y="19"/>
                    </a:lnTo>
                    <a:lnTo>
                      <a:pt x="103" y="12"/>
                    </a:lnTo>
                    <a:lnTo>
                      <a:pt x="105" y="6"/>
                    </a:lnTo>
                    <a:lnTo>
                      <a:pt x="10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8" name="Line 314"/>
              <p:cNvSpPr>
                <a:spLocks noChangeAspect="1" noChangeShapeType="1"/>
              </p:cNvSpPr>
              <p:nvPr/>
            </p:nvSpPr>
            <p:spPr bwMode="auto">
              <a:xfrm flipV="1">
                <a:off x="5941" y="4367"/>
                <a:ext cx="1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9" name="Freeform 315"/>
              <p:cNvSpPr>
                <a:spLocks noChangeAspect="1"/>
              </p:cNvSpPr>
              <p:nvPr/>
            </p:nvSpPr>
            <p:spPr bwMode="auto">
              <a:xfrm>
                <a:off x="5941" y="4349"/>
                <a:ext cx="17" cy="1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45"/>
                  </a:cxn>
                  <a:cxn ang="0">
                    <a:pos x="1" y="40"/>
                  </a:cxn>
                  <a:cxn ang="0">
                    <a:pos x="3" y="33"/>
                  </a:cxn>
                  <a:cxn ang="0">
                    <a:pos x="5" y="28"/>
                  </a:cxn>
                  <a:cxn ang="0">
                    <a:pos x="9" y="22"/>
                  </a:cxn>
                  <a:cxn ang="0">
                    <a:pos x="13" y="17"/>
                  </a:cxn>
                  <a:cxn ang="0">
                    <a:pos x="17" y="12"/>
                  </a:cxn>
                  <a:cxn ang="0">
                    <a:pos x="23" y="9"/>
                  </a:cxn>
                  <a:cxn ang="0">
                    <a:pos x="28" y="5"/>
                  </a:cxn>
                  <a:cxn ang="0">
                    <a:pos x="34" y="2"/>
                  </a:cxn>
                  <a:cxn ang="0">
                    <a:pos x="40" y="1"/>
                  </a:cxn>
                  <a:cxn ang="0">
                    <a:pos x="46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52">
                    <a:moveTo>
                      <a:pt x="0" y="52"/>
                    </a:moveTo>
                    <a:lnTo>
                      <a:pt x="0" y="45"/>
                    </a:lnTo>
                    <a:lnTo>
                      <a:pt x="1" y="40"/>
                    </a:lnTo>
                    <a:lnTo>
                      <a:pt x="3" y="33"/>
                    </a:lnTo>
                    <a:lnTo>
                      <a:pt x="5" y="28"/>
                    </a:lnTo>
                    <a:lnTo>
                      <a:pt x="9" y="22"/>
                    </a:lnTo>
                    <a:lnTo>
                      <a:pt x="13" y="17"/>
                    </a:lnTo>
                    <a:lnTo>
                      <a:pt x="17" y="12"/>
                    </a:lnTo>
                    <a:lnTo>
                      <a:pt x="23" y="9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0" name="Line 316"/>
              <p:cNvSpPr>
                <a:spLocks noChangeAspect="1" noChangeShapeType="1"/>
              </p:cNvSpPr>
              <p:nvPr/>
            </p:nvSpPr>
            <p:spPr bwMode="auto">
              <a:xfrm>
                <a:off x="5958" y="4349"/>
                <a:ext cx="27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1" name="Freeform 317"/>
              <p:cNvSpPr>
                <a:spLocks noChangeAspect="1"/>
              </p:cNvSpPr>
              <p:nvPr/>
            </p:nvSpPr>
            <p:spPr bwMode="auto">
              <a:xfrm>
                <a:off x="6234" y="4349"/>
                <a:ext cx="1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1"/>
                  </a:cxn>
                  <a:cxn ang="0">
                    <a:pos x="19" y="2"/>
                  </a:cxn>
                  <a:cxn ang="0">
                    <a:pos x="26" y="5"/>
                  </a:cxn>
                  <a:cxn ang="0">
                    <a:pos x="31" y="9"/>
                  </a:cxn>
                  <a:cxn ang="0">
                    <a:pos x="35" y="12"/>
                  </a:cxn>
                  <a:cxn ang="0">
                    <a:pos x="41" y="17"/>
                  </a:cxn>
                  <a:cxn ang="0">
                    <a:pos x="45" y="22"/>
                  </a:cxn>
                  <a:cxn ang="0">
                    <a:pos x="47" y="28"/>
                  </a:cxn>
                  <a:cxn ang="0">
                    <a:pos x="50" y="33"/>
                  </a:cxn>
                  <a:cxn ang="0">
                    <a:pos x="53" y="40"/>
                  </a:cxn>
                  <a:cxn ang="0">
                    <a:pos x="53" y="45"/>
                  </a:cxn>
                  <a:cxn ang="0">
                    <a:pos x="54" y="52"/>
                  </a:cxn>
                </a:cxnLst>
                <a:rect l="0" t="0" r="r" b="b"/>
                <a:pathLst>
                  <a:path w="54" h="52">
                    <a:moveTo>
                      <a:pt x="0" y="0"/>
                    </a:moveTo>
                    <a:lnTo>
                      <a:pt x="7" y="0"/>
                    </a:lnTo>
                    <a:lnTo>
                      <a:pt x="14" y="1"/>
                    </a:lnTo>
                    <a:lnTo>
                      <a:pt x="19" y="2"/>
                    </a:lnTo>
                    <a:lnTo>
                      <a:pt x="26" y="5"/>
                    </a:lnTo>
                    <a:lnTo>
                      <a:pt x="31" y="9"/>
                    </a:lnTo>
                    <a:lnTo>
                      <a:pt x="35" y="12"/>
                    </a:lnTo>
                    <a:lnTo>
                      <a:pt x="41" y="17"/>
                    </a:lnTo>
                    <a:lnTo>
                      <a:pt x="45" y="22"/>
                    </a:lnTo>
                    <a:lnTo>
                      <a:pt x="47" y="28"/>
                    </a:lnTo>
                    <a:lnTo>
                      <a:pt x="50" y="33"/>
                    </a:lnTo>
                    <a:lnTo>
                      <a:pt x="53" y="40"/>
                    </a:lnTo>
                    <a:lnTo>
                      <a:pt x="53" y="45"/>
                    </a:lnTo>
                    <a:lnTo>
                      <a:pt x="54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2" name="Line 318"/>
              <p:cNvSpPr>
                <a:spLocks noChangeAspect="1" noChangeShapeType="1"/>
              </p:cNvSpPr>
              <p:nvPr/>
            </p:nvSpPr>
            <p:spPr bwMode="auto">
              <a:xfrm>
                <a:off x="6252" y="4367"/>
                <a:ext cx="1" cy="2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3" name="Freeform 319"/>
              <p:cNvSpPr>
                <a:spLocks noChangeAspect="1"/>
              </p:cNvSpPr>
              <p:nvPr/>
            </p:nvSpPr>
            <p:spPr bwMode="auto">
              <a:xfrm>
                <a:off x="6243" y="4629"/>
                <a:ext cx="9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4"/>
                  </a:cxn>
                  <a:cxn ang="0">
                    <a:pos x="25" y="9"/>
                  </a:cxn>
                  <a:cxn ang="0">
                    <a:pos x="24" y="13"/>
                  </a:cxn>
                  <a:cxn ang="0">
                    <a:pos x="21" y="19"/>
                  </a:cxn>
                  <a:cxn ang="0">
                    <a:pos x="17" y="23"/>
                  </a:cxn>
                  <a:cxn ang="0">
                    <a:pos x="15" y="25"/>
                  </a:cxn>
                  <a:cxn ang="0">
                    <a:pos x="9" y="28"/>
                  </a:cxn>
                  <a:cxn ang="0">
                    <a:pos x="5" y="30"/>
                  </a:cxn>
                  <a:cxn ang="0">
                    <a:pos x="0" y="31"/>
                  </a:cxn>
                </a:cxnLst>
                <a:rect l="0" t="0" r="r" b="b"/>
                <a:pathLst>
                  <a:path w="28" h="31">
                    <a:moveTo>
                      <a:pt x="28" y="0"/>
                    </a:moveTo>
                    <a:lnTo>
                      <a:pt x="27" y="4"/>
                    </a:lnTo>
                    <a:lnTo>
                      <a:pt x="25" y="9"/>
                    </a:lnTo>
                    <a:lnTo>
                      <a:pt x="24" y="13"/>
                    </a:lnTo>
                    <a:lnTo>
                      <a:pt x="21" y="19"/>
                    </a:lnTo>
                    <a:lnTo>
                      <a:pt x="17" y="23"/>
                    </a:lnTo>
                    <a:lnTo>
                      <a:pt x="15" y="25"/>
                    </a:lnTo>
                    <a:lnTo>
                      <a:pt x="9" y="28"/>
                    </a:lnTo>
                    <a:lnTo>
                      <a:pt x="5" y="30"/>
                    </a:lnTo>
                    <a:lnTo>
                      <a:pt x="0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4" name="Freeform 320"/>
              <p:cNvSpPr>
                <a:spLocks noChangeAspect="1"/>
              </p:cNvSpPr>
              <p:nvPr/>
            </p:nvSpPr>
            <p:spPr bwMode="auto">
              <a:xfrm>
                <a:off x="6227" y="4639"/>
                <a:ext cx="16" cy="3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9" y="1"/>
                  </a:cxn>
                  <a:cxn ang="0">
                    <a:pos x="34" y="3"/>
                  </a:cxn>
                  <a:cxn ang="0">
                    <a:pos x="27" y="5"/>
                  </a:cxn>
                  <a:cxn ang="0">
                    <a:pos x="22" y="9"/>
                  </a:cxn>
                  <a:cxn ang="0">
                    <a:pos x="18" y="13"/>
                  </a:cxn>
                  <a:cxn ang="0">
                    <a:pos x="12" y="17"/>
                  </a:cxn>
                  <a:cxn ang="0">
                    <a:pos x="8" y="23"/>
                  </a:cxn>
                  <a:cxn ang="0">
                    <a:pos x="5" y="28"/>
                  </a:cxn>
                  <a:cxn ang="0">
                    <a:pos x="3" y="33"/>
                  </a:cxn>
                  <a:cxn ang="0">
                    <a:pos x="1" y="40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71"/>
                  </a:cxn>
                  <a:cxn ang="0">
                    <a:pos x="5" y="77"/>
                  </a:cxn>
                  <a:cxn ang="0">
                    <a:pos x="8" y="82"/>
                  </a:cxn>
                  <a:cxn ang="0">
                    <a:pos x="12" y="87"/>
                  </a:cxn>
                  <a:cxn ang="0">
                    <a:pos x="18" y="91"/>
                  </a:cxn>
                  <a:cxn ang="0">
                    <a:pos x="22" y="95"/>
                  </a:cxn>
                  <a:cxn ang="0">
                    <a:pos x="27" y="99"/>
                  </a:cxn>
                  <a:cxn ang="0">
                    <a:pos x="34" y="102"/>
                  </a:cxn>
                  <a:cxn ang="0">
                    <a:pos x="39" y="103"/>
                  </a:cxn>
                  <a:cxn ang="0">
                    <a:pos x="46" y="105"/>
                  </a:cxn>
                </a:cxnLst>
                <a:rect l="0" t="0" r="r" b="b"/>
                <a:pathLst>
                  <a:path w="46" h="105">
                    <a:moveTo>
                      <a:pt x="46" y="0"/>
                    </a:moveTo>
                    <a:lnTo>
                      <a:pt x="39" y="1"/>
                    </a:lnTo>
                    <a:lnTo>
                      <a:pt x="34" y="3"/>
                    </a:lnTo>
                    <a:lnTo>
                      <a:pt x="27" y="5"/>
                    </a:lnTo>
                    <a:lnTo>
                      <a:pt x="22" y="9"/>
                    </a:lnTo>
                    <a:lnTo>
                      <a:pt x="18" y="13"/>
                    </a:lnTo>
                    <a:lnTo>
                      <a:pt x="12" y="17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3" y="33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71"/>
                    </a:lnTo>
                    <a:lnTo>
                      <a:pt x="5" y="77"/>
                    </a:lnTo>
                    <a:lnTo>
                      <a:pt x="8" y="82"/>
                    </a:lnTo>
                    <a:lnTo>
                      <a:pt x="12" y="87"/>
                    </a:lnTo>
                    <a:lnTo>
                      <a:pt x="18" y="91"/>
                    </a:lnTo>
                    <a:lnTo>
                      <a:pt x="22" y="95"/>
                    </a:lnTo>
                    <a:lnTo>
                      <a:pt x="27" y="99"/>
                    </a:lnTo>
                    <a:lnTo>
                      <a:pt x="34" y="102"/>
                    </a:lnTo>
                    <a:lnTo>
                      <a:pt x="39" y="103"/>
                    </a:lnTo>
                    <a:lnTo>
                      <a:pt x="46" y="10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5" name="Freeform 321"/>
              <p:cNvSpPr>
                <a:spLocks noChangeAspect="1"/>
              </p:cNvSpPr>
              <p:nvPr/>
            </p:nvSpPr>
            <p:spPr bwMode="auto">
              <a:xfrm>
                <a:off x="6243" y="4674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9" y="3"/>
                  </a:cxn>
                  <a:cxn ang="0">
                    <a:pos x="15" y="5"/>
                  </a:cxn>
                  <a:cxn ang="0">
                    <a:pos x="17" y="9"/>
                  </a:cxn>
                  <a:cxn ang="0">
                    <a:pos x="21" y="12"/>
                  </a:cxn>
                  <a:cxn ang="0">
                    <a:pos x="24" y="17"/>
                  </a:cxn>
                  <a:cxn ang="0">
                    <a:pos x="25" y="21"/>
                  </a:cxn>
                  <a:cxn ang="0">
                    <a:pos x="27" y="27"/>
                  </a:cxn>
                  <a:cxn ang="0">
                    <a:pos x="28" y="32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5" y="5"/>
                    </a:lnTo>
                    <a:lnTo>
                      <a:pt x="17" y="9"/>
                    </a:lnTo>
                    <a:lnTo>
                      <a:pt x="21" y="12"/>
                    </a:lnTo>
                    <a:lnTo>
                      <a:pt x="24" y="17"/>
                    </a:lnTo>
                    <a:lnTo>
                      <a:pt x="25" y="21"/>
                    </a:lnTo>
                    <a:lnTo>
                      <a:pt x="27" y="27"/>
                    </a:lnTo>
                    <a:lnTo>
                      <a:pt x="28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6" name="Line 322"/>
              <p:cNvSpPr>
                <a:spLocks noChangeAspect="1" noChangeShapeType="1"/>
              </p:cNvSpPr>
              <p:nvPr/>
            </p:nvSpPr>
            <p:spPr bwMode="auto">
              <a:xfrm>
                <a:off x="6252" y="4685"/>
                <a:ext cx="1" cy="4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7" name="Freeform 323"/>
              <p:cNvSpPr>
                <a:spLocks noChangeAspect="1"/>
              </p:cNvSpPr>
              <p:nvPr/>
            </p:nvSpPr>
            <p:spPr bwMode="auto">
              <a:xfrm>
                <a:off x="6243" y="5088"/>
                <a:ext cx="9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5"/>
                  </a:cxn>
                  <a:cxn ang="0">
                    <a:pos x="25" y="9"/>
                  </a:cxn>
                  <a:cxn ang="0">
                    <a:pos x="24" y="15"/>
                  </a:cxn>
                  <a:cxn ang="0">
                    <a:pos x="21" y="19"/>
                  </a:cxn>
                  <a:cxn ang="0">
                    <a:pos x="17" y="23"/>
                  </a:cxn>
                  <a:cxn ang="0">
                    <a:pos x="15" y="25"/>
                  </a:cxn>
                  <a:cxn ang="0">
                    <a:pos x="9" y="28"/>
                  </a:cxn>
                  <a:cxn ang="0">
                    <a:pos x="5" y="31"/>
                  </a:cxn>
                  <a:cxn ang="0">
                    <a:pos x="0" y="31"/>
                  </a:cxn>
                </a:cxnLst>
                <a:rect l="0" t="0" r="r" b="b"/>
                <a:pathLst>
                  <a:path w="28" h="31">
                    <a:moveTo>
                      <a:pt x="28" y="0"/>
                    </a:moveTo>
                    <a:lnTo>
                      <a:pt x="27" y="5"/>
                    </a:lnTo>
                    <a:lnTo>
                      <a:pt x="25" y="9"/>
                    </a:lnTo>
                    <a:lnTo>
                      <a:pt x="24" y="15"/>
                    </a:lnTo>
                    <a:lnTo>
                      <a:pt x="21" y="19"/>
                    </a:lnTo>
                    <a:lnTo>
                      <a:pt x="17" y="23"/>
                    </a:lnTo>
                    <a:lnTo>
                      <a:pt x="15" y="25"/>
                    </a:lnTo>
                    <a:lnTo>
                      <a:pt x="9" y="28"/>
                    </a:lnTo>
                    <a:lnTo>
                      <a:pt x="5" y="31"/>
                    </a:lnTo>
                    <a:lnTo>
                      <a:pt x="0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8" name="Freeform 324"/>
              <p:cNvSpPr>
                <a:spLocks noChangeAspect="1"/>
              </p:cNvSpPr>
              <p:nvPr/>
            </p:nvSpPr>
            <p:spPr bwMode="auto">
              <a:xfrm>
                <a:off x="6227" y="5098"/>
                <a:ext cx="16" cy="3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9" y="1"/>
                  </a:cxn>
                  <a:cxn ang="0">
                    <a:pos x="34" y="4"/>
                  </a:cxn>
                  <a:cxn ang="0">
                    <a:pos x="27" y="7"/>
                  </a:cxn>
                  <a:cxn ang="0">
                    <a:pos x="22" y="9"/>
                  </a:cxn>
                  <a:cxn ang="0">
                    <a:pos x="18" y="13"/>
                  </a:cxn>
                  <a:cxn ang="0">
                    <a:pos x="12" y="17"/>
                  </a:cxn>
                  <a:cxn ang="0">
                    <a:pos x="8" y="23"/>
                  </a:cxn>
                  <a:cxn ang="0">
                    <a:pos x="5" y="28"/>
                  </a:cxn>
                  <a:cxn ang="0">
                    <a:pos x="3" y="33"/>
                  </a:cxn>
                  <a:cxn ang="0">
                    <a:pos x="1" y="40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0" y="59"/>
                  </a:cxn>
                  <a:cxn ang="0">
                    <a:pos x="1" y="66"/>
                  </a:cxn>
                  <a:cxn ang="0">
                    <a:pos x="3" y="71"/>
                  </a:cxn>
                  <a:cxn ang="0">
                    <a:pos x="5" y="78"/>
                  </a:cxn>
                  <a:cxn ang="0">
                    <a:pos x="8" y="83"/>
                  </a:cxn>
                  <a:cxn ang="0">
                    <a:pos x="12" y="87"/>
                  </a:cxn>
                  <a:cxn ang="0">
                    <a:pos x="18" y="93"/>
                  </a:cxn>
                  <a:cxn ang="0">
                    <a:pos x="22" y="97"/>
                  </a:cxn>
                  <a:cxn ang="0">
                    <a:pos x="27" y="99"/>
                  </a:cxn>
                  <a:cxn ang="0">
                    <a:pos x="34" y="102"/>
                  </a:cxn>
                  <a:cxn ang="0">
                    <a:pos x="39" y="105"/>
                  </a:cxn>
                  <a:cxn ang="0">
                    <a:pos x="46" y="105"/>
                  </a:cxn>
                </a:cxnLst>
                <a:rect l="0" t="0" r="r" b="b"/>
                <a:pathLst>
                  <a:path w="46" h="105">
                    <a:moveTo>
                      <a:pt x="46" y="0"/>
                    </a:moveTo>
                    <a:lnTo>
                      <a:pt x="39" y="1"/>
                    </a:lnTo>
                    <a:lnTo>
                      <a:pt x="34" y="4"/>
                    </a:lnTo>
                    <a:lnTo>
                      <a:pt x="27" y="7"/>
                    </a:lnTo>
                    <a:lnTo>
                      <a:pt x="22" y="9"/>
                    </a:lnTo>
                    <a:lnTo>
                      <a:pt x="18" y="13"/>
                    </a:lnTo>
                    <a:lnTo>
                      <a:pt x="12" y="17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3" y="33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8" y="83"/>
                    </a:lnTo>
                    <a:lnTo>
                      <a:pt x="12" y="87"/>
                    </a:lnTo>
                    <a:lnTo>
                      <a:pt x="18" y="93"/>
                    </a:lnTo>
                    <a:lnTo>
                      <a:pt x="22" y="97"/>
                    </a:lnTo>
                    <a:lnTo>
                      <a:pt x="27" y="99"/>
                    </a:lnTo>
                    <a:lnTo>
                      <a:pt x="34" y="102"/>
                    </a:lnTo>
                    <a:lnTo>
                      <a:pt x="39" y="105"/>
                    </a:lnTo>
                    <a:lnTo>
                      <a:pt x="46" y="10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9" name="Freeform 325"/>
              <p:cNvSpPr>
                <a:spLocks noChangeAspect="1"/>
              </p:cNvSpPr>
              <p:nvPr/>
            </p:nvSpPr>
            <p:spPr bwMode="auto">
              <a:xfrm>
                <a:off x="6243" y="5133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9" y="4"/>
                  </a:cxn>
                  <a:cxn ang="0">
                    <a:pos x="15" y="7"/>
                  </a:cxn>
                  <a:cxn ang="0">
                    <a:pos x="17" y="9"/>
                  </a:cxn>
                  <a:cxn ang="0">
                    <a:pos x="21" y="13"/>
                  </a:cxn>
                  <a:cxn ang="0">
                    <a:pos x="24" y="17"/>
                  </a:cxn>
                  <a:cxn ang="0">
                    <a:pos x="25" y="21"/>
                  </a:cxn>
                  <a:cxn ang="0">
                    <a:pos x="27" y="27"/>
                  </a:cxn>
                  <a:cxn ang="0">
                    <a:pos x="28" y="32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5" y="1"/>
                    </a:lnTo>
                    <a:lnTo>
                      <a:pt x="9" y="4"/>
                    </a:lnTo>
                    <a:lnTo>
                      <a:pt x="15" y="7"/>
                    </a:lnTo>
                    <a:lnTo>
                      <a:pt x="17" y="9"/>
                    </a:lnTo>
                    <a:lnTo>
                      <a:pt x="21" y="13"/>
                    </a:lnTo>
                    <a:lnTo>
                      <a:pt x="24" y="17"/>
                    </a:lnTo>
                    <a:lnTo>
                      <a:pt x="25" y="21"/>
                    </a:lnTo>
                    <a:lnTo>
                      <a:pt x="27" y="27"/>
                    </a:lnTo>
                    <a:lnTo>
                      <a:pt x="28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0" name="Freeform 326"/>
              <p:cNvSpPr>
                <a:spLocks noChangeAspect="1"/>
              </p:cNvSpPr>
              <p:nvPr/>
            </p:nvSpPr>
            <p:spPr bwMode="auto">
              <a:xfrm>
                <a:off x="6232" y="5416"/>
                <a:ext cx="18" cy="25"/>
              </a:xfrm>
              <a:custGeom>
                <a:avLst/>
                <a:gdLst/>
                <a:ahLst/>
                <a:cxnLst>
                  <a:cxn ang="0">
                    <a:pos x="4" y="73"/>
                  </a:cxn>
                  <a:cxn ang="0">
                    <a:pos x="3" y="67"/>
                  </a:cxn>
                  <a:cxn ang="0">
                    <a:pos x="1" y="60"/>
                  </a:cxn>
                  <a:cxn ang="0">
                    <a:pos x="0" y="54"/>
                  </a:cxn>
                  <a:cxn ang="0">
                    <a:pos x="1" y="47"/>
                  </a:cxn>
                  <a:cxn ang="0">
                    <a:pos x="1" y="42"/>
                  </a:cxn>
                  <a:cxn ang="0">
                    <a:pos x="4" y="35"/>
                  </a:cxn>
                  <a:cxn ang="0">
                    <a:pos x="7" y="30"/>
                  </a:cxn>
                  <a:cxn ang="0">
                    <a:pos x="9" y="23"/>
                  </a:cxn>
                  <a:cxn ang="0">
                    <a:pos x="13" y="19"/>
                  </a:cxn>
                  <a:cxn ang="0">
                    <a:pos x="17" y="13"/>
                  </a:cxn>
                  <a:cxn ang="0">
                    <a:pos x="23" y="9"/>
                  </a:cxn>
                  <a:cxn ang="0">
                    <a:pos x="28" y="7"/>
                  </a:cxn>
                  <a:cxn ang="0">
                    <a:pos x="35" y="4"/>
                  </a:cxn>
                  <a:cxn ang="0">
                    <a:pos x="40" y="1"/>
                  </a:cxn>
                  <a:cxn ang="0">
                    <a:pos x="47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73">
                    <a:moveTo>
                      <a:pt x="4" y="73"/>
                    </a:moveTo>
                    <a:lnTo>
                      <a:pt x="3" y="67"/>
                    </a:lnTo>
                    <a:lnTo>
                      <a:pt x="1" y="60"/>
                    </a:lnTo>
                    <a:lnTo>
                      <a:pt x="0" y="54"/>
                    </a:lnTo>
                    <a:lnTo>
                      <a:pt x="1" y="47"/>
                    </a:lnTo>
                    <a:lnTo>
                      <a:pt x="1" y="42"/>
                    </a:lnTo>
                    <a:lnTo>
                      <a:pt x="4" y="35"/>
                    </a:lnTo>
                    <a:lnTo>
                      <a:pt x="7" y="30"/>
                    </a:lnTo>
                    <a:lnTo>
                      <a:pt x="9" y="23"/>
                    </a:lnTo>
                    <a:lnTo>
                      <a:pt x="13" y="19"/>
                    </a:lnTo>
                    <a:lnTo>
                      <a:pt x="17" y="13"/>
                    </a:lnTo>
                    <a:lnTo>
                      <a:pt x="23" y="9"/>
                    </a:lnTo>
                    <a:lnTo>
                      <a:pt x="28" y="7"/>
                    </a:lnTo>
                    <a:lnTo>
                      <a:pt x="35" y="4"/>
                    </a:lnTo>
                    <a:lnTo>
                      <a:pt x="40" y="1"/>
                    </a:lnTo>
                    <a:lnTo>
                      <a:pt x="47" y="0"/>
                    </a:lnTo>
                    <a:lnTo>
                      <a:pt x="5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1" name="Line 327"/>
              <p:cNvSpPr>
                <a:spLocks noChangeAspect="1" noChangeShapeType="1"/>
              </p:cNvSpPr>
              <p:nvPr/>
            </p:nvSpPr>
            <p:spPr bwMode="auto">
              <a:xfrm>
                <a:off x="6250" y="5416"/>
                <a:ext cx="30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2" name="Freeform 328"/>
              <p:cNvSpPr>
                <a:spLocks noChangeAspect="1"/>
              </p:cNvSpPr>
              <p:nvPr/>
            </p:nvSpPr>
            <p:spPr bwMode="auto">
              <a:xfrm>
                <a:off x="6559" y="5416"/>
                <a:ext cx="1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1"/>
                  </a:cxn>
                  <a:cxn ang="0">
                    <a:pos x="19" y="4"/>
                  </a:cxn>
                  <a:cxn ang="0">
                    <a:pos x="25" y="7"/>
                  </a:cxn>
                  <a:cxn ang="0">
                    <a:pos x="30" y="9"/>
                  </a:cxn>
                  <a:cxn ang="0">
                    <a:pos x="35" y="13"/>
                  </a:cxn>
                  <a:cxn ang="0">
                    <a:pos x="39" y="17"/>
                  </a:cxn>
                  <a:cxn ang="0">
                    <a:pos x="43" y="23"/>
                  </a:cxn>
                  <a:cxn ang="0">
                    <a:pos x="48" y="28"/>
                  </a:cxn>
                  <a:cxn ang="0">
                    <a:pos x="50" y="35"/>
                  </a:cxn>
                  <a:cxn ang="0">
                    <a:pos x="52" y="40"/>
                  </a:cxn>
                  <a:cxn ang="0">
                    <a:pos x="53" y="47"/>
                  </a:cxn>
                  <a:cxn ang="0">
                    <a:pos x="53" y="54"/>
                  </a:cxn>
                </a:cxnLst>
                <a:rect l="0" t="0" r="r" b="b"/>
                <a:pathLst>
                  <a:path w="53" h="54">
                    <a:moveTo>
                      <a:pt x="0" y="0"/>
                    </a:moveTo>
                    <a:lnTo>
                      <a:pt x="7" y="0"/>
                    </a:lnTo>
                    <a:lnTo>
                      <a:pt x="13" y="1"/>
                    </a:lnTo>
                    <a:lnTo>
                      <a:pt x="19" y="4"/>
                    </a:lnTo>
                    <a:lnTo>
                      <a:pt x="25" y="7"/>
                    </a:lnTo>
                    <a:lnTo>
                      <a:pt x="30" y="9"/>
                    </a:lnTo>
                    <a:lnTo>
                      <a:pt x="35" y="13"/>
                    </a:lnTo>
                    <a:lnTo>
                      <a:pt x="39" y="17"/>
                    </a:lnTo>
                    <a:lnTo>
                      <a:pt x="43" y="23"/>
                    </a:lnTo>
                    <a:lnTo>
                      <a:pt x="48" y="28"/>
                    </a:lnTo>
                    <a:lnTo>
                      <a:pt x="50" y="35"/>
                    </a:lnTo>
                    <a:lnTo>
                      <a:pt x="52" y="40"/>
                    </a:lnTo>
                    <a:lnTo>
                      <a:pt x="53" y="47"/>
                    </a:lnTo>
                    <a:lnTo>
                      <a:pt x="53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3" name="Line 329"/>
              <p:cNvSpPr>
                <a:spLocks noChangeAspect="1" noChangeShapeType="1"/>
              </p:cNvSpPr>
              <p:nvPr/>
            </p:nvSpPr>
            <p:spPr bwMode="auto">
              <a:xfrm>
                <a:off x="6577" y="5434"/>
                <a:ext cx="1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4" name="Freeform 330"/>
              <p:cNvSpPr>
                <a:spLocks noChangeAspect="1"/>
              </p:cNvSpPr>
              <p:nvPr/>
            </p:nvSpPr>
            <p:spPr bwMode="auto">
              <a:xfrm>
                <a:off x="6561" y="5490"/>
                <a:ext cx="16" cy="1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6"/>
                  </a:cxn>
                  <a:cxn ang="0">
                    <a:pos x="48" y="13"/>
                  </a:cxn>
                  <a:cxn ang="0">
                    <a:pos x="46" y="18"/>
                  </a:cxn>
                  <a:cxn ang="0">
                    <a:pos x="42" y="25"/>
                  </a:cxn>
                  <a:cxn ang="0">
                    <a:pos x="39" y="31"/>
                  </a:cxn>
                  <a:cxn ang="0">
                    <a:pos x="35" y="36"/>
                  </a:cxn>
                  <a:cxn ang="0">
                    <a:pos x="30" y="40"/>
                  </a:cxn>
                  <a:cxn ang="0">
                    <a:pos x="25" y="44"/>
                  </a:cxn>
                  <a:cxn ang="0">
                    <a:pos x="19" y="47"/>
                  </a:cxn>
                  <a:cxn ang="0">
                    <a:pos x="14" y="49"/>
                  </a:cxn>
                  <a:cxn ang="0">
                    <a:pos x="7" y="52"/>
                  </a:cxn>
                  <a:cxn ang="0">
                    <a:pos x="0" y="52"/>
                  </a:cxn>
                </a:cxnLst>
                <a:rect l="0" t="0" r="r" b="b"/>
                <a:pathLst>
                  <a:path w="49" h="52">
                    <a:moveTo>
                      <a:pt x="49" y="0"/>
                    </a:moveTo>
                    <a:lnTo>
                      <a:pt x="49" y="6"/>
                    </a:lnTo>
                    <a:lnTo>
                      <a:pt x="48" y="13"/>
                    </a:lnTo>
                    <a:lnTo>
                      <a:pt x="46" y="18"/>
                    </a:lnTo>
                    <a:lnTo>
                      <a:pt x="42" y="25"/>
                    </a:lnTo>
                    <a:lnTo>
                      <a:pt x="39" y="31"/>
                    </a:lnTo>
                    <a:lnTo>
                      <a:pt x="35" y="36"/>
                    </a:lnTo>
                    <a:lnTo>
                      <a:pt x="30" y="40"/>
                    </a:lnTo>
                    <a:lnTo>
                      <a:pt x="25" y="44"/>
                    </a:lnTo>
                    <a:lnTo>
                      <a:pt x="19" y="47"/>
                    </a:lnTo>
                    <a:lnTo>
                      <a:pt x="14" y="49"/>
                    </a:lnTo>
                    <a:lnTo>
                      <a:pt x="7" y="52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5" name="Line 331"/>
              <p:cNvSpPr>
                <a:spLocks noChangeAspect="1" noChangeShapeType="1"/>
              </p:cNvSpPr>
              <p:nvPr/>
            </p:nvSpPr>
            <p:spPr bwMode="auto">
              <a:xfrm flipH="1">
                <a:off x="6481" y="5507"/>
                <a:ext cx="8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6" name="Freeform 332"/>
              <p:cNvSpPr>
                <a:spLocks noChangeAspect="1"/>
              </p:cNvSpPr>
              <p:nvPr/>
            </p:nvSpPr>
            <p:spPr bwMode="auto">
              <a:xfrm>
                <a:off x="6471" y="5515"/>
                <a:ext cx="10" cy="1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4" y="1"/>
                  </a:cxn>
                  <a:cxn ang="0">
                    <a:pos x="19" y="2"/>
                  </a:cxn>
                  <a:cxn ang="0">
                    <a:pos x="15" y="5"/>
                  </a:cxn>
                  <a:cxn ang="0">
                    <a:pos x="11" y="8"/>
                  </a:cxn>
                  <a:cxn ang="0">
                    <a:pos x="7" y="12"/>
                  </a:cxn>
                  <a:cxn ang="0">
                    <a:pos x="4" y="16"/>
                  </a:cxn>
                  <a:cxn ang="0">
                    <a:pos x="1" y="21"/>
                  </a:cxn>
                  <a:cxn ang="0">
                    <a:pos x="0" y="27"/>
                  </a:cxn>
                  <a:cxn ang="0">
                    <a:pos x="0" y="31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lnTo>
                      <a:pt x="24" y="1"/>
                    </a:lnTo>
                    <a:lnTo>
                      <a:pt x="19" y="2"/>
                    </a:lnTo>
                    <a:lnTo>
                      <a:pt x="15" y="5"/>
                    </a:lnTo>
                    <a:lnTo>
                      <a:pt x="11" y="8"/>
                    </a:lnTo>
                    <a:lnTo>
                      <a:pt x="7" y="12"/>
                    </a:lnTo>
                    <a:lnTo>
                      <a:pt x="4" y="16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0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7" name="Line 333"/>
              <p:cNvSpPr>
                <a:spLocks noChangeAspect="1" noChangeShapeType="1"/>
              </p:cNvSpPr>
              <p:nvPr/>
            </p:nvSpPr>
            <p:spPr bwMode="auto">
              <a:xfrm>
                <a:off x="6471" y="5525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8" name="Freeform 334"/>
              <p:cNvSpPr>
                <a:spLocks noChangeAspect="1"/>
              </p:cNvSpPr>
              <p:nvPr/>
            </p:nvSpPr>
            <p:spPr bwMode="auto">
              <a:xfrm>
                <a:off x="6471" y="5541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4" y="15"/>
                  </a:cxn>
                  <a:cxn ang="0">
                    <a:pos x="7" y="19"/>
                  </a:cxn>
                  <a:cxn ang="0">
                    <a:pos x="11" y="23"/>
                  </a:cxn>
                  <a:cxn ang="0">
                    <a:pos x="15" y="27"/>
                  </a:cxn>
                  <a:cxn ang="0">
                    <a:pos x="19" y="30"/>
                  </a:cxn>
                  <a:cxn ang="0">
                    <a:pos x="24" y="31"/>
                  </a:cxn>
                  <a:cxn ang="0">
                    <a:pos x="30" y="31"/>
                  </a:cxn>
                </a:cxnLst>
                <a:rect l="0" t="0" r="r" b="b"/>
                <a:pathLst>
                  <a:path w="30" h="31">
                    <a:moveTo>
                      <a:pt x="0" y="0"/>
                    </a:moveTo>
                    <a:lnTo>
                      <a:pt x="0" y="5"/>
                    </a:lnTo>
                    <a:lnTo>
                      <a:pt x="1" y="11"/>
                    </a:lnTo>
                    <a:lnTo>
                      <a:pt x="4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24" y="31"/>
                    </a:lnTo>
                    <a:lnTo>
                      <a:pt x="30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9" name="Line 335"/>
              <p:cNvSpPr>
                <a:spLocks noChangeAspect="1" noChangeShapeType="1"/>
              </p:cNvSpPr>
              <p:nvPr/>
            </p:nvSpPr>
            <p:spPr bwMode="auto">
              <a:xfrm>
                <a:off x="6481" y="5551"/>
                <a:ext cx="8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0" name="Freeform 336"/>
              <p:cNvSpPr>
                <a:spLocks noChangeAspect="1"/>
              </p:cNvSpPr>
              <p:nvPr/>
            </p:nvSpPr>
            <p:spPr bwMode="auto">
              <a:xfrm>
                <a:off x="6561" y="5558"/>
                <a:ext cx="1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"/>
                  </a:cxn>
                  <a:cxn ang="0">
                    <a:pos x="14" y="3"/>
                  </a:cxn>
                  <a:cxn ang="0">
                    <a:pos x="19" y="6"/>
                  </a:cxn>
                  <a:cxn ang="0">
                    <a:pos x="25" y="9"/>
                  </a:cxn>
                  <a:cxn ang="0">
                    <a:pos x="30" y="13"/>
                  </a:cxn>
                  <a:cxn ang="0">
                    <a:pos x="35" y="18"/>
                  </a:cxn>
                  <a:cxn ang="0">
                    <a:pos x="39" y="23"/>
                  </a:cxn>
                  <a:cxn ang="0">
                    <a:pos x="42" y="29"/>
                  </a:cxn>
                  <a:cxn ang="0">
                    <a:pos x="46" y="34"/>
                  </a:cxn>
                  <a:cxn ang="0">
                    <a:pos x="48" y="41"/>
                  </a:cxn>
                  <a:cxn ang="0">
                    <a:pos x="49" y="48"/>
                  </a:cxn>
                  <a:cxn ang="0">
                    <a:pos x="49" y="53"/>
                  </a:cxn>
                </a:cxnLst>
                <a:rect l="0" t="0" r="r" b="b"/>
                <a:pathLst>
                  <a:path w="49" h="53">
                    <a:moveTo>
                      <a:pt x="0" y="0"/>
                    </a:moveTo>
                    <a:lnTo>
                      <a:pt x="7" y="2"/>
                    </a:lnTo>
                    <a:lnTo>
                      <a:pt x="14" y="3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30" y="13"/>
                    </a:lnTo>
                    <a:lnTo>
                      <a:pt x="35" y="18"/>
                    </a:lnTo>
                    <a:lnTo>
                      <a:pt x="39" y="23"/>
                    </a:lnTo>
                    <a:lnTo>
                      <a:pt x="42" y="29"/>
                    </a:lnTo>
                    <a:lnTo>
                      <a:pt x="46" y="34"/>
                    </a:lnTo>
                    <a:lnTo>
                      <a:pt x="48" y="41"/>
                    </a:lnTo>
                    <a:lnTo>
                      <a:pt x="49" y="48"/>
                    </a:lnTo>
                    <a:lnTo>
                      <a:pt x="49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1" name="Line 337"/>
              <p:cNvSpPr>
                <a:spLocks noChangeAspect="1" noChangeShapeType="1"/>
              </p:cNvSpPr>
              <p:nvPr/>
            </p:nvSpPr>
            <p:spPr bwMode="auto">
              <a:xfrm>
                <a:off x="6577" y="5576"/>
                <a:ext cx="1" cy="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2" name="Freeform 338"/>
              <p:cNvSpPr>
                <a:spLocks noChangeAspect="1"/>
              </p:cNvSpPr>
              <p:nvPr/>
            </p:nvSpPr>
            <p:spPr bwMode="auto">
              <a:xfrm>
                <a:off x="6561" y="5631"/>
                <a:ext cx="16" cy="1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7"/>
                  </a:cxn>
                  <a:cxn ang="0">
                    <a:pos x="48" y="14"/>
                  </a:cxn>
                  <a:cxn ang="0">
                    <a:pos x="46" y="19"/>
                  </a:cxn>
                  <a:cxn ang="0">
                    <a:pos x="42" y="26"/>
                  </a:cxn>
                  <a:cxn ang="0">
                    <a:pos x="39" y="31"/>
                  </a:cxn>
                  <a:cxn ang="0">
                    <a:pos x="35" y="37"/>
                  </a:cxn>
                  <a:cxn ang="0">
                    <a:pos x="30" y="41"/>
                  </a:cxn>
                  <a:cxn ang="0">
                    <a:pos x="25" y="45"/>
                  </a:cxn>
                  <a:cxn ang="0">
                    <a:pos x="19" y="49"/>
                  </a:cxn>
                  <a:cxn ang="0">
                    <a:pos x="14" y="50"/>
                  </a:cxn>
                  <a:cxn ang="0">
                    <a:pos x="7" y="53"/>
                  </a:cxn>
                  <a:cxn ang="0">
                    <a:pos x="0" y="53"/>
                  </a:cxn>
                </a:cxnLst>
                <a:rect l="0" t="0" r="r" b="b"/>
                <a:pathLst>
                  <a:path w="49" h="53">
                    <a:moveTo>
                      <a:pt x="49" y="0"/>
                    </a:moveTo>
                    <a:lnTo>
                      <a:pt x="49" y="7"/>
                    </a:lnTo>
                    <a:lnTo>
                      <a:pt x="48" y="14"/>
                    </a:lnTo>
                    <a:lnTo>
                      <a:pt x="46" y="19"/>
                    </a:lnTo>
                    <a:lnTo>
                      <a:pt x="42" y="26"/>
                    </a:lnTo>
                    <a:lnTo>
                      <a:pt x="39" y="31"/>
                    </a:lnTo>
                    <a:lnTo>
                      <a:pt x="35" y="37"/>
                    </a:lnTo>
                    <a:lnTo>
                      <a:pt x="30" y="41"/>
                    </a:lnTo>
                    <a:lnTo>
                      <a:pt x="25" y="45"/>
                    </a:lnTo>
                    <a:lnTo>
                      <a:pt x="19" y="49"/>
                    </a:lnTo>
                    <a:lnTo>
                      <a:pt x="14" y="50"/>
                    </a:lnTo>
                    <a:lnTo>
                      <a:pt x="7" y="53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3" name="Line 339"/>
              <p:cNvSpPr>
                <a:spLocks noChangeAspect="1" noChangeShapeType="1"/>
              </p:cNvSpPr>
              <p:nvPr/>
            </p:nvSpPr>
            <p:spPr bwMode="auto">
              <a:xfrm flipH="1">
                <a:off x="6481" y="5649"/>
                <a:ext cx="8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4" name="Freeform 340"/>
              <p:cNvSpPr>
                <a:spLocks noChangeAspect="1"/>
              </p:cNvSpPr>
              <p:nvPr/>
            </p:nvSpPr>
            <p:spPr bwMode="auto">
              <a:xfrm>
                <a:off x="6471" y="5656"/>
                <a:ext cx="10" cy="1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4" y="2"/>
                  </a:cxn>
                  <a:cxn ang="0">
                    <a:pos x="19" y="3"/>
                  </a:cxn>
                  <a:cxn ang="0">
                    <a:pos x="15" y="6"/>
                  </a:cxn>
                  <a:cxn ang="0">
                    <a:pos x="11" y="9"/>
                  </a:cxn>
                  <a:cxn ang="0">
                    <a:pos x="7" y="13"/>
                  </a:cxn>
                  <a:cxn ang="0">
                    <a:pos x="4" y="17"/>
                  </a:cxn>
                  <a:cxn ang="0">
                    <a:pos x="1" y="22"/>
                  </a:cxn>
                  <a:cxn ang="0">
                    <a:pos x="0" y="27"/>
                  </a:cxn>
                  <a:cxn ang="0">
                    <a:pos x="0" y="33"/>
                  </a:cxn>
                </a:cxnLst>
                <a:rect l="0" t="0" r="r" b="b"/>
                <a:pathLst>
                  <a:path w="30" h="33">
                    <a:moveTo>
                      <a:pt x="30" y="0"/>
                    </a:moveTo>
                    <a:lnTo>
                      <a:pt x="24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11" y="9"/>
                    </a:lnTo>
                    <a:lnTo>
                      <a:pt x="7" y="13"/>
                    </a:lnTo>
                    <a:lnTo>
                      <a:pt x="4" y="17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0" y="3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5" name="Line 341"/>
              <p:cNvSpPr>
                <a:spLocks noChangeAspect="1" noChangeShapeType="1"/>
              </p:cNvSpPr>
              <p:nvPr/>
            </p:nvSpPr>
            <p:spPr bwMode="auto">
              <a:xfrm>
                <a:off x="6471" y="5667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6" name="Freeform 342"/>
              <p:cNvSpPr>
                <a:spLocks noChangeAspect="1"/>
              </p:cNvSpPr>
              <p:nvPr/>
            </p:nvSpPr>
            <p:spPr bwMode="auto">
              <a:xfrm>
                <a:off x="6471" y="5682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4" y="15"/>
                  </a:cxn>
                  <a:cxn ang="0">
                    <a:pos x="7" y="20"/>
                  </a:cxn>
                  <a:cxn ang="0">
                    <a:pos x="11" y="23"/>
                  </a:cxn>
                  <a:cxn ang="0">
                    <a:pos x="15" y="27"/>
                  </a:cxn>
                  <a:cxn ang="0">
                    <a:pos x="19" y="29"/>
                  </a:cxn>
                  <a:cxn ang="0">
                    <a:pos x="24" y="31"/>
                  </a:cxn>
                  <a:cxn ang="0">
                    <a:pos x="30" y="32"/>
                  </a:cxn>
                </a:cxnLst>
                <a:rect l="0" t="0" r="r" b="b"/>
                <a:pathLst>
                  <a:path w="30" h="32">
                    <a:moveTo>
                      <a:pt x="0" y="0"/>
                    </a:moveTo>
                    <a:lnTo>
                      <a:pt x="0" y="5"/>
                    </a:lnTo>
                    <a:lnTo>
                      <a:pt x="1" y="11"/>
                    </a:lnTo>
                    <a:lnTo>
                      <a:pt x="4" y="15"/>
                    </a:lnTo>
                    <a:lnTo>
                      <a:pt x="7" y="20"/>
                    </a:lnTo>
                    <a:lnTo>
                      <a:pt x="11" y="23"/>
                    </a:lnTo>
                    <a:lnTo>
                      <a:pt x="15" y="27"/>
                    </a:lnTo>
                    <a:lnTo>
                      <a:pt x="19" y="29"/>
                    </a:lnTo>
                    <a:lnTo>
                      <a:pt x="24" y="31"/>
                    </a:lnTo>
                    <a:lnTo>
                      <a:pt x="30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7" name="Line 343"/>
              <p:cNvSpPr>
                <a:spLocks noChangeAspect="1" noChangeShapeType="1"/>
              </p:cNvSpPr>
              <p:nvPr/>
            </p:nvSpPr>
            <p:spPr bwMode="auto">
              <a:xfrm>
                <a:off x="6481" y="5693"/>
                <a:ext cx="8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8" name="Freeform 344"/>
              <p:cNvSpPr>
                <a:spLocks noChangeAspect="1"/>
              </p:cNvSpPr>
              <p:nvPr/>
            </p:nvSpPr>
            <p:spPr bwMode="auto">
              <a:xfrm>
                <a:off x="6561" y="5700"/>
                <a:ext cx="1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"/>
                  </a:cxn>
                  <a:cxn ang="0">
                    <a:pos x="14" y="3"/>
                  </a:cxn>
                  <a:cxn ang="0">
                    <a:pos x="19" y="6"/>
                  </a:cxn>
                  <a:cxn ang="0">
                    <a:pos x="25" y="10"/>
                  </a:cxn>
                  <a:cxn ang="0">
                    <a:pos x="30" y="14"/>
                  </a:cxn>
                  <a:cxn ang="0">
                    <a:pos x="35" y="18"/>
                  </a:cxn>
                  <a:cxn ang="0">
                    <a:pos x="39" y="23"/>
                  </a:cxn>
                  <a:cxn ang="0">
                    <a:pos x="42" y="29"/>
                  </a:cxn>
                  <a:cxn ang="0">
                    <a:pos x="46" y="34"/>
                  </a:cxn>
                  <a:cxn ang="0">
                    <a:pos x="48" y="41"/>
                  </a:cxn>
                  <a:cxn ang="0">
                    <a:pos x="49" y="47"/>
                  </a:cxn>
                  <a:cxn ang="0">
                    <a:pos x="49" y="54"/>
                  </a:cxn>
                </a:cxnLst>
                <a:rect l="0" t="0" r="r" b="b"/>
                <a:pathLst>
                  <a:path w="49" h="54">
                    <a:moveTo>
                      <a:pt x="0" y="0"/>
                    </a:moveTo>
                    <a:lnTo>
                      <a:pt x="7" y="2"/>
                    </a:lnTo>
                    <a:lnTo>
                      <a:pt x="14" y="3"/>
                    </a:lnTo>
                    <a:lnTo>
                      <a:pt x="19" y="6"/>
                    </a:lnTo>
                    <a:lnTo>
                      <a:pt x="25" y="10"/>
                    </a:lnTo>
                    <a:lnTo>
                      <a:pt x="30" y="14"/>
                    </a:lnTo>
                    <a:lnTo>
                      <a:pt x="35" y="18"/>
                    </a:lnTo>
                    <a:lnTo>
                      <a:pt x="39" y="23"/>
                    </a:lnTo>
                    <a:lnTo>
                      <a:pt x="42" y="29"/>
                    </a:lnTo>
                    <a:lnTo>
                      <a:pt x="46" y="34"/>
                    </a:lnTo>
                    <a:lnTo>
                      <a:pt x="48" y="41"/>
                    </a:lnTo>
                    <a:lnTo>
                      <a:pt x="49" y="47"/>
                    </a:lnTo>
                    <a:lnTo>
                      <a:pt x="49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9" name="Line 345"/>
              <p:cNvSpPr>
                <a:spLocks noChangeAspect="1" noChangeShapeType="1"/>
              </p:cNvSpPr>
              <p:nvPr/>
            </p:nvSpPr>
            <p:spPr bwMode="auto">
              <a:xfrm>
                <a:off x="6577" y="5718"/>
                <a:ext cx="1" cy="2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0" name="Freeform 346"/>
              <p:cNvSpPr>
                <a:spLocks noChangeAspect="1"/>
              </p:cNvSpPr>
              <p:nvPr/>
            </p:nvSpPr>
            <p:spPr bwMode="auto">
              <a:xfrm>
                <a:off x="6489" y="5975"/>
                <a:ext cx="88" cy="88"/>
              </a:xfrm>
              <a:custGeom>
                <a:avLst/>
                <a:gdLst/>
                <a:ahLst/>
                <a:cxnLst>
                  <a:cxn ang="0">
                    <a:pos x="265" y="0"/>
                  </a:cxn>
                  <a:cxn ang="0">
                    <a:pos x="265" y="14"/>
                  </a:cxn>
                  <a:cxn ang="0">
                    <a:pos x="264" y="29"/>
                  </a:cxn>
                  <a:cxn ang="0">
                    <a:pos x="262" y="42"/>
                  </a:cxn>
                  <a:cxn ang="0">
                    <a:pos x="260" y="55"/>
                  </a:cxn>
                  <a:cxn ang="0">
                    <a:pos x="255" y="69"/>
                  </a:cxn>
                  <a:cxn ang="0">
                    <a:pos x="253" y="82"/>
                  </a:cxn>
                  <a:cxn ang="0">
                    <a:pos x="247" y="96"/>
                  </a:cxn>
                  <a:cxn ang="0">
                    <a:pos x="242" y="108"/>
                  </a:cxn>
                  <a:cxn ang="0">
                    <a:pos x="237" y="121"/>
                  </a:cxn>
                  <a:cxn ang="0">
                    <a:pos x="230" y="133"/>
                  </a:cxn>
                  <a:cxn ang="0">
                    <a:pos x="222" y="144"/>
                  </a:cxn>
                  <a:cxn ang="0">
                    <a:pos x="215" y="156"/>
                  </a:cxn>
                  <a:cxn ang="0">
                    <a:pos x="206" y="167"/>
                  </a:cxn>
                  <a:cxn ang="0">
                    <a:pos x="198" y="178"/>
                  </a:cxn>
                  <a:cxn ang="0">
                    <a:pos x="188" y="187"/>
                  </a:cxn>
                  <a:cxn ang="0">
                    <a:pos x="177" y="198"/>
                  </a:cxn>
                  <a:cxn ang="0">
                    <a:pos x="167" y="206"/>
                  </a:cxn>
                  <a:cxn ang="0">
                    <a:pos x="156" y="216"/>
                  </a:cxn>
                  <a:cxn ang="0">
                    <a:pos x="145" y="222"/>
                  </a:cxn>
                  <a:cxn ang="0">
                    <a:pos x="133" y="230"/>
                  </a:cxn>
                  <a:cxn ang="0">
                    <a:pos x="121" y="237"/>
                  </a:cxn>
                  <a:cxn ang="0">
                    <a:pos x="107" y="242"/>
                  </a:cxn>
                  <a:cxn ang="0">
                    <a:pos x="95" y="248"/>
                  </a:cxn>
                  <a:cxn ang="0">
                    <a:pos x="82" y="252"/>
                  </a:cxn>
                  <a:cxn ang="0">
                    <a:pos x="68" y="256"/>
                  </a:cxn>
                  <a:cxn ang="0">
                    <a:pos x="55" y="260"/>
                  </a:cxn>
                  <a:cxn ang="0">
                    <a:pos x="41" y="263"/>
                  </a:cxn>
                  <a:cxn ang="0">
                    <a:pos x="28" y="264"/>
                  </a:cxn>
                  <a:cxn ang="0">
                    <a:pos x="14" y="265"/>
                  </a:cxn>
                  <a:cxn ang="0">
                    <a:pos x="0" y="265"/>
                  </a:cxn>
                </a:cxnLst>
                <a:rect l="0" t="0" r="r" b="b"/>
                <a:pathLst>
                  <a:path w="265" h="265">
                    <a:moveTo>
                      <a:pt x="265" y="0"/>
                    </a:moveTo>
                    <a:lnTo>
                      <a:pt x="265" y="14"/>
                    </a:lnTo>
                    <a:lnTo>
                      <a:pt x="264" y="29"/>
                    </a:lnTo>
                    <a:lnTo>
                      <a:pt x="262" y="42"/>
                    </a:lnTo>
                    <a:lnTo>
                      <a:pt x="260" y="55"/>
                    </a:lnTo>
                    <a:lnTo>
                      <a:pt x="255" y="69"/>
                    </a:lnTo>
                    <a:lnTo>
                      <a:pt x="253" y="82"/>
                    </a:lnTo>
                    <a:lnTo>
                      <a:pt x="247" y="96"/>
                    </a:lnTo>
                    <a:lnTo>
                      <a:pt x="242" y="108"/>
                    </a:lnTo>
                    <a:lnTo>
                      <a:pt x="237" y="121"/>
                    </a:lnTo>
                    <a:lnTo>
                      <a:pt x="230" y="133"/>
                    </a:lnTo>
                    <a:lnTo>
                      <a:pt x="222" y="144"/>
                    </a:lnTo>
                    <a:lnTo>
                      <a:pt x="215" y="156"/>
                    </a:lnTo>
                    <a:lnTo>
                      <a:pt x="206" y="167"/>
                    </a:lnTo>
                    <a:lnTo>
                      <a:pt x="198" y="178"/>
                    </a:lnTo>
                    <a:lnTo>
                      <a:pt x="188" y="187"/>
                    </a:lnTo>
                    <a:lnTo>
                      <a:pt x="177" y="198"/>
                    </a:lnTo>
                    <a:lnTo>
                      <a:pt x="167" y="206"/>
                    </a:lnTo>
                    <a:lnTo>
                      <a:pt x="156" y="216"/>
                    </a:lnTo>
                    <a:lnTo>
                      <a:pt x="145" y="222"/>
                    </a:lnTo>
                    <a:lnTo>
                      <a:pt x="133" y="230"/>
                    </a:lnTo>
                    <a:lnTo>
                      <a:pt x="121" y="237"/>
                    </a:lnTo>
                    <a:lnTo>
                      <a:pt x="107" y="242"/>
                    </a:lnTo>
                    <a:lnTo>
                      <a:pt x="95" y="248"/>
                    </a:lnTo>
                    <a:lnTo>
                      <a:pt x="82" y="252"/>
                    </a:lnTo>
                    <a:lnTo>
                      <a:pt x="68" y="256"/>
                    </a:lnTo>
                    <a:lnTo>
                      <a:pt x="55" y="260"/>
                    </a:lnTo>
                    <a:lnTo>
                      <a:pt x="41" y="263"/>
                    </a:lnTo>
                    <a:lnTo>
                      <a:pt x="28" y="264"/>
                    </a:lnTo>
                    <a:lnTo>
                      <a:pt x="14" y="265"/>
                    </a:lnTo>
                    <a:lnTo>
                      <a:pt x="0" y="26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1" name="Line 347"/>
              <p:cNvSpPr>
                <a:spLocks noChangeAspect="1" noChangeShapeType="1"/>
              </p:cNvSpPr>
              <p:nvPr/>
            </p:nvSpPr>
            <p:spPr bwMode="auto">
              <a:xfrm flipH="1">
                <a:off x="6436" y="6063"/>
                <a:ext cx="5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2" name="Freeform 348"/>
              <p:cNvSpPr>
                <a:spLocks noChangeAspect="1"/>
              </p:cNvSpPr>
              <p:nvPr/>
            </p:nvSpPr>
            <p:spPr bwMode="auto">
              <a:xfrm>
                <a:off x="6418" y="6046"/>
                <a:ext cx="18" cy="17"/>
              </a:xfrm>
              <a:custGeom>
                <a:avLst/>
                <a:gdLst/>
                <a:ahLst/>
                <a:cxnLst>
                  <a:cxn ang="0">
                    <a:pos x="53" y="52"/>
                  </a:cxn>
                  <a:cxn ang="0">
                    <a:pos x="46" y="52"/>
                  </a:cxn>
                  <a:cxn ang="0">
                    <a:pos x="41" y="51"/>
                  </a:cxn>
                  <a:cxn ang="0">
                    <a:pos x="34" y="50"/>
                  </a:cxn>
                  <a:cxn ang="0">
                    <a:pos x="29" y="47"/>
                  </a:cxn>
                  <a:cxn ang="0">
                    <a:pos x="23" y="43"/>
                  </a:cxn>
                  <a:cxn ang="0">
                    <a:pos x="18" y="39"/>
                  </a:cxn>
                  <a:cxn ang="0">
                    <a:pos x="14" y="35"/>
                  </a:cxn>
                  <a:cxn ang="0">
                    <a:pos x="10" y="29"/>
                  </a:cxn>
                  <a:cxn ang="0">
                    <a:pos x="6" y="24"/>
                  </a:cxn>
                  <a:cxn ang="0">
                    <a:pos x="3" y="19"/>
                  </a:cxn>
                  <a:cxn ang="0">
                    <a:pos x="2" y="1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53" h="52">
                    <a:moveTo>
                      <a:pt x="53" y="52"/>
                    </a:moveTo>
                    <a:lnTo>
                      <a:pt x="46" y="52"/>
                    </a:lnTo>
                    <a:lnTo>
                      <a:pt x="41" y="51"/>
                    </a:lnTo>
                    <a:lnTo>
                      <a:pt x="34" y="50"/>
                    </a:lnTo>
                    <a:lnTo>
                      <a:pt x="29" y="47"/>
                    </a:lnTo>
                    <a:lnTo>
                      <a:pt x="23" y="43"/>
                    </a:lnTo>
                    <a:lnTo>
                      <a:pt x="18" y="39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6" y="24"/>
                    </a:lnTo>
                    <a:lnTo>
                      <a:pt x="3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3" name="Line 349"/>
              <p:cNvSpPr>
                <a:spLocks noChangeAspect="1" noChangeShapeType="1"/>
              </p:cNvSpPr>
              <p:nvPr/>
            </p:nvSpPr>
            <p:spPr bwMode="auto">
              <a:xfrm flipV="1">
                <a:off x="6418" y="5862"/>
                <a:ext cx="1" cy="1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4" name="Freeform 350"/>
              <p:cNvSpPr>
                <a:spLocks noChangeAspect="1"/>
              </p:cNvSpPr>
              <p:nvPr/>
            </p:nvSpPr>
            <p:spPr bwMode="auto">
              <a:xfrm>
                <a:off x="6330" y="5773"/>
                <a:ext cx="88" cy="89"/>
              </a:xfrm>
              <a:custGeom>
                <a:avLst/>
                <a:gdLst/>
                <a:ahLst/>
                <a:cxnLst>
                  <a:cxn ang="0">
                    <a:pos x="265" y="265"/>
                  </a:cxn>
                  <a:cxn ang="0">
                    <a:pos x="265" y="252"/>
                  </a:cxn>
                  <a:cxn ang="0">
                    <a:pos x="264" y="237"/>
                  </a:cxn>
                  <a:cxn ang="0">
                    <a:pos x="261" y="223"/>
                  </a:cxn>
                  <a:cxn ang="0">
                    <a:pos x="259" y="210"/>
                  </a:cxn>
                  <a:cxn ang="0">
                    <a:pos x="256" y="197"/>
                  </a:cxn>
                  <a:cxn ang="0">
                    <a:pos x="252" y="183"/>
                  </a:cxn>
                  <a:cxn ang="0">
                    <a:pos x="248" y="170"/>
                  </a:cxn>
                  <a:cxn ang="0">
                    <a:pos x="242" y="158"/>
                  </a:cxn>
                  <a:cxn ang="0">
                    <a:pos x="236" y="145"/>
                  </a:cxn>
                  <a:cxn ang="0">
                    <a:pos x="229" y="132"/>
                  </a:cxn>
                  <a:cxn ang="0">
                    <a:pos x="222" y="121"/>
                  </a:cxn>
                  <a:cxn ang="0">
                    <a:pos x="214" y="109"/>
                  </a:cxn>
                  <a:cxn ang="0">
                    <a:pos x="206" y="98"/>
                  </a:cxn>
                  <a:cxn ang="0">
                    <a:pos x="197" y="88"/>
                  </a:cxn>
                  <a:cxn ang="0">
                    <a:pos x="187" y="78"/>
                  </a:cxn>
                  <a:cxn ang="0">
                    <a:pos x="178" y="69"/>
                  </a:cxn>
                  <a:cxn ang="0">
                    <a:pos x="167" y="59"/>
                  </a:cxn>
                  <a:cxn ang="0">
                    <a:pos x="156" y="51"/>
                  </a:cxn>
                  <a:cxn ang="0">
                    <a:pos x="144" y="43"/>
                  </a:cxn>
                  <a:cxn ang="0">
                    <a:pos x="132" y="35"/>
                  </a:cxn>
                  <a:cxn ang="0">
                    <a:pos x="120" y="28"/>
                  </a:cxn>
                  <a:cxn ang="0">
                    <a:pos x="108" y="23"/>
                  </a:cxn>
                  <a:cxn ang="0">
                    <a:pos x="94" y="18"/>
                  </a:cxn>
                  <a:cxn ang="0">
                    <a:pos x="82" y="14"/>
                  </a:cxn>
                  <a:cxn ang="0">
                    <a:pos x="69" y="9"/>
                  </a:cxn>
                  <a:cxn ang="0">
                    <a:pos x="55" y="5"/>
                  </a:cxn>
                  <a:cxn ang="0">
                    <a:pos x="42" y="3"/>
                  </a:cxn>
                  <a:cxn ang="0">
                    <a:pos x="27" y="1"/>
                  </a:cxn>
                  <a:cxn ang="0">
                    <a:pos x="13" y="0"/>
                  </a:cxn>
                  <a:cxn ang="0">
                    <a:pos x="0" y="0"/>
                  </a:cxn>
                </a:cxnLst>
                <a:rect l="0" t="0" r="r" b="b"/>
                <a:pathLst>
                  <a:path w="265" h="265">
                    <a:moveTo>
                      <a:pt x="265" y="265"/>
                    </a:moveTo>
                    <a:lnTo>
                      <a:pt x="265" y="252"/>
                    </a:lnTo>
                    <a:lnTo>
                      <a:pt x="264" y="237"/>
                    </a:lnTo>
                    <a:lnTo>
                      <a:pt x="261" y="223"/>
                    </a:lnTo>
                    <a:lnTo>
                      <a:pt x="259" y="210"/>
                    </a:lnTo>
                    <a:lnTo>
                      <a:pt x="256" y="197"/>
                    </a:lnTo>
                    <a:lnTo>
                      <a:pt x="252" y="183"/>
                    </a:lnTo>
                    <a:lnTo>
                      <a:pt x="248" y="170"/>
                    </a:lnTo>
                    <a:lnTo>
                      <a:pt x="242" y="158"/>
                    </a:lnTo>
                    <a:lnTo>
                      <a:pt x="236" y="145"/>
                    </a:lnTo>
                    <a:lnTo>
                      <a:pt x="229" y="132"/>
                    </a:lnTo>
                    <a:lnTo>
                      <a:pt x="222" y="121"/>
                    </a:lnTo>
                    <a:lnTo>
                      <a:pt x="214" y="109"/>
                    </a:lnTo>
                    <a:lnTo>
                      <a:pt x="206" y="98"/>
                    </a:lnTo>
                    <a:lnTo>
                      <a:pt x="197" y="88"/>
                    </a:lnTo>
                    <a:lnTo>
                      <a:pt x="187" y="78"/>
                    </a:lnTo>
                    <a:lnTo>
                      <a:pt x="178" y="69"/>
                    </a:lnTo>
                    <a:lnTo>
                      <a:pt x="167" y="59"/>
                    </a:lnTo>
                    <a:lnTo>
                      <a:pt x="156" y="51"/>
                    </a:lnTo>
                    <a:lnTo>
                      <a:pt x="144" y="43"/>
                    </a:lnTo>
                    <a:lnTo>
                      <a:pt x="132" y="35"/>
                    </a:lnTo>
                    <a:lnTo>
                      <a:pt x="120" y="28"/>
                    </a:lnTo>
                    <a:lnTo>
                      <a:pt x="108" y="23"/>
                    </a:lnTo>
                    <a:lnTo>
                      <a:pt x="94" y="18"/>
                    </a:lnTo>
                    <a:lnTo>
                      <a:pt x="82" y="14"/>
                    </a:lnTo>
                    <a:lnTo>
                      <a:pt x="69" y="9"/>
                    </a:lnTo>
                    <a:lnTo>
                      <a:pt x="55" y="5"/>
                    </a:lnTo>
                    <a:lnTo>
                      <a:pt x="42" y="3"/>
                    </a:lnTo>
                    <a:lnTo>
                      <a:pt x="27" y="1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5" name="Line 351"/>
              <p:cNvSpPr>
                <a:spLocks noChangeAspect="1" noChangeShapeType="1"/>
              </p:cNvSpPr>
              <p:nvPr/>
            </p:nvSpPr>
            <p:spPr bwMode="auto">
              <a:xfrm flipH="1">
                <a:off x="6259" y="5773"/>
                <a:ext cx="7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6" name="Freeform 352"/>
              <p:cNvSpPr>
                <a:spLocks noChangeAspect="1"/>
              </p:cNvSpPr>
              <p:nvPr/>
            </p:nvSpPr>
            <p:spPr bwMode="auto">
              <a:xfrm>
                <a:off x="6241" y="5756"/>
                <a:ext cx="18" cy="17"/>
              </a:xfrm>
              <a:custGeom>
                <a:avLst/>
                <a:gdLst/>
                <a:ahLst/>
                <a:cxnLst>
                  <a:cxn ang="0">
                    <a:pos x="52" y="52"/>
                  </a:cxn>
                  <a:cxn ang="0">
                    <a:pos x="47" y="52"/>
                  </a:cxn>
                  <a:cxn ang="0">
                    <a:pos x="40" y="51"/>
                  </a:cxn>
                  <a:cxn ang="0">
                    <a:pos x="33" y="48"/>
                  </a:cxn>
                  <a:cxn ang="0">
                    <a:pos x="28" y="45"/>
                  </a:cxn>
                  <a:cxn ang="0">
                    <a:pos x="23" y="43"/>
                  </a:cxn>
                  <a:cxn ang="0">
                    <a:pos x="17" y="39"/>
                  </a:cxn>
                  <a:cxn ang="0">
                    <a:pos x="13" y="35"/>
                  </a:cxn>
                  <a:cxn ang="0">
                    <a:pos x="9" y="29"/>
                  </a:cxn>
                  <a:cxn ang="0">
                    <a:pos x="6" y="24"/>
                  </a:cxn>
                  <a:cxn ang="0">
                    <a:pos x="4" y="18"/>
                  </a:cxn>
                  <a:cxn ang="0">
                    <a:pos x="1" y="1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47" y="52"/>
                    </a:lnTo>
                    <a:lnTo>
                      <a:pt x="40" y="51"/>
                    </a:lnTo>
                    <a:lnTo>
                      <a:pt x="33" y="48"/>
                    </a:lnTo>
                    <a:lnTo>
                      <a:pt x="28" y="45"/>
                    </a:lnTo>
                    <a:lnTo>
                      <a:pt x="23" y="43"/>
                    </a:lnTo>
                    <a:lnTo>
                      <a:pt x="17" y="39"/>
                    </a:lnTo>
                    <a:lnTo>
                      <a:pt x="13" y="35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8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7" name="Line 353"/>
              <p:cNvSpPr>
                <a:spLocks noChangeAspect="1" noChangeShapeType="1"/>
              </p:cNvSpPr>
              <p:nvPr/>
            </p:nvSpPr>
            <p:spPr bwMode="auto">
              <a:xfrm flipV="1">
                <a:off x="6241" y="5719"/>
                <a:ext cx="1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8" name="Freeform 354"/>
              <p:cNvSpPr>
                <a:spLocks noChangeAspect="1"/>
              </p:cNvSpPr>
              <p:nvPr/>
            </p:nvSpPr>
            <p:spPr bwMode="auto">
              <a:xfrm>
                <a:off x="6241" y="5702"/>
                <a:ext cx="16" cy="1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4" y="33"/>
                  </a:cxn>
                  <a:cxn ang="0">
                    <a:pos x="6" y="27"/>
                  </a:cxn>
                  <a:cxn ang="0">
                    <a:pos x="9" y="21"/>
                  </a:cxn>
                  <a:cxn ang="0">
                    <a:pos x="13" y="16"/>
                  </a:cxn>
                  <a:cxn ang="0">
                    <a:pos x="19" y="12"/>
                  </a:cxn>
                  <a:cxn ang="0">
                    <a:pos x="24" y="8"/>
                  </a:cxn>
                  <a:cxn ang="0">
                    <a:pos x="29" y="5"/>
                  </a:cxn>
                  <a:cxn ang="0">
                    <a:pos x="35" y="2"/>
                  </a:cxn>
                  <a:cxn ang="0">
                    <a:pos x="41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6"/>
                    </a:lnTo>
                    <a:lnTo>
                      <a:pt x="1" y="39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9" y="21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4" y="8"/>
                    </a:lnTo>
                    <a:lnTo>
                      <a:pt x="29" y="5"/>
                    </a:lnTo>
                    <a:lnTo>
                      <a:pt x="35" y="2"/>
                    </a:lnTo>
                    <a:lnTo>
                      <a:pt x="41" y="0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9" name="Line 355"/>
              <p:cNvSpPr>
                <a:spLocks noChangeAspect="1" noChangeShapeType="1"/>
              </p:cNvSpPr>
              <p:nvPr/>
            </p:nvSpPr>
            <p:spPr bwMode="auto">
              <a:xfrm flipV="1">
                <a:off x="6257" y="5693"/>
                <a:ext cx="98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0" name="Freeform 356"/>
              <p:cNvSpPr>
                <a:spLocks noChangeAspect="1"/>
              </p:cNvSpPr>
              <p:nvPr/>
            </p:nvSpPr>
            <p:spPr bwMode="auto">
              <a:xfrm>
                <a:off x="6355" y="5682"/>
                <a:ext cx="10" cy="1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31"/>
                  </a:cxn>
                  <a:cxn ang="0">
                    <a:pos x="11" y="29"/>
                  </a:cxn>
                  <a:cxn ang="0">
                    <a:pos x="15" y="27"/>
                  </a:cxn>
                  <a:cxn ang="0">
                    <a:pos x="19" y="23"/>
                  </a:cxn>
                  <a:cxn ang="0">
                    <a:pos x="23" y="20"/>
                  </a:cxn>
                  <a:cxn ang="0">
                    <a:pos x="25" y="15"/>
                  </a:cxn>
                  <a:cxn ang="0">
                    <a:pos x="27" y="11"/>
                  </a:cxn>
                  <a:cxn ang="0">
                    <a:pos x="28" y="5"/>
                  </a:cxn>
                  <a:cxn ang="0">
                    <a:pos x="29" y="0"/>
                  </a:cxn>
                </a:cxnLst>
                <a:rect l="0" t="0" r="r" b="b"/>
                <a:pathLst>
                  <a:path w="29" h="32">
                    <a:moveTo>
                      <a:pt x="0" y="32"/>
                    </a:moveTo>
                    <a:lnTo>
                      <a:pt x="5" y="31"/>
                    </a:lnTo>
                    <a:lnTo>
                      <a:pt x="11" y="29"/>
                    </a:lnTo>
                    <a:lnTo>
                      <a:pt x="15" y="27"/>
                    </a:lnTo>
                    <a:lnTo>
                      <a:pt x="19" y="23"/>
                    </a:lnTo>
                    <a:lnTo>
                      <a:pt x="23" y="20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28" y="5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1" name="Line 357"/>
              <p:cNvSpPr>
                <a:spLocks noChangeAspect="1" noChangeShapeType="1"/>
              </p:cNvSpPr>
              <p:nvPr/>
            </p:nvSpPr>
            <p:spPr bwMode="auto">
              <a:xfrm flipV="1">
                <a:off x="6365" y="5667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2" name="Freeform 358"/>
              <p:cNvSpPr>
                <a:spLocks noChangeAspect="1"/>
              </p:cNvSpPr>
              <p:nvPr/>
            </p:nvSpPr>
            <p:spPr bwMode="auto">
              <a:xfrm>
                <a:off x="6355" y="5656"/>
                <a:ext cx="10" cy="11"/>
              </a:xfrm>
              <a:custGeom>
                <a:avLst/>
                <a:gdLst/>
                <a:ahLst/>
                <a:cxnLst>
                  <a:cxn ang="0">
                    <a:pos x="29" y="33"/>
                  </a:cxn>
                  <a:cxn ang="0">
                    <a:pos x="28" y="27"/>
                  </a:cxn>
                  <a:cxn ang="0">
                    <a:pos x="27" y="22"/>
                  </a:cxn>
                  <a:cxn ang="0">
                    <a:pos x="25" y="17"/>
                  </a:cxn>
                  <a:cxn ang="0">
                    <a:pos x="23" y="13"/>
                  </a:cxn>
                  <a:cxn ang="0">
                    <a:pos x="19" y="9"/>
                  </a:cxn>
                  <a:cxn ang="0">
                    <a:pos x="15" y="6"/>
                  </a:cxn>
                  <a:cxn ang="0">
                    <a:pos x="11" y="3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8" y="27"/>
                    </a:lnTo>
                    <a:lnTo>
                      <a:pt x="27" y="22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19" y="9"/>
                    </a:lnTo>
                    <a:lnTo>
                      <a:pt x="15" y="6"/>
                    </a:lnTo>
                    <a:lnTo>
                      <a:pt x="11" y="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3" name="Line 3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57" y="5647"/>
                <a:ext cx="98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4" name="Freeform 360"/>
              <p:cNvSpPr>
                <a:spLocks noChangeAspect="1"/>
              </p:cNvSpPr>
              <p:nvPr/>
            </p:nvSpPr>
            <p:spPr bwMode="auto">
              <a:xfrm>
                <a:off x="6241" y="5630"/>
                <a:ext cx="16" cy="17"/>
              </a:xfrm>
              <a:custGeom>
                <a:avLst/>
                <a:gdLst/>
                <a:ahLst/>
                <a:cxnLst>
                  <a:cxn ang="0">
                    <a:pos x="48" y="53"/>
                  </a:cxn>
                  <a:cxn ang="0">
                    <a:pos x="41" y="52"/>
                  </a:cxn>
                  <a:cxn ang="0">
                    <a:pos x="35" y="50"/>
                  </a:cxn>
                  <a:cxn ang="0">
                    <a:pos x="29" y="48"/>
                  </a:cxn>
                  <a:cxn ang="0">
                    <a:pos x="24" y="45"/>
                  </a:cxn>
                  <a:cxn ang="0">
                    <a:pos x="19" y="41"/>
                  </a:cxn>
                  <a:cxn ang="0">
                    <a:pos x="13" y="35"/>
                  </a:cxn>
                  <a:cxn ang="0">
                    <a:pos x="9" y="31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1" y="13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8" h="53">
                    <a:moveTo>
                      <a:pt x="48" y="53"/>
                    </a:moveTo>
                    <a:lnTo>
                      <a:pt x="41" y="52"/>
                    </a:lnTo>
                    <a:lnTo>
                      <a:pt x="35" y="50"/>
                    </a:lnTo>
                    <a:lnTo>
                      <a:pt x="29" y="48"/>
                    </a:lnTo>
                    <a:lnTo>
                      <a:pt x="24" y="45"/>
                    </a:lnTo>
                    <a:lnTo>
                      <a:pt x="19" y="41"/>
                    </a:lnTo>
                    <a:lnTo>
                      <a:pt x="13" y="35"/>
                    </a:lnTo>
                    <a:lnTo>
                      <a:pt x="9" y="31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1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5" name="Line 361"/>
              <p:cNvSpPr>
                <a:spLocks noChangeAspect="1" noChangeShapeType="1"/>
              </p:cNvSpPr>
              <p:nvPr/>
            </p:nvSpPr>
            <p:spPr bwMode="auto">
              <a:xfrm flipV="1">
                <a:off x="6241" y="5578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6" name="Freeform 362"/>
              <p:cNvSpPr>
                <a:spLocks noChangeAspect="1"/>
              </p:cNvSpPr>
              <p:nvPr/>
            </p:nvSpPr>
            <p:spPr bwMode="auto">
              <a:xfrm>
                <a:off x="6241" y="5560"/>
                <a:ext cx="16" cy="1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4" y="34"/>
                  </a:cxn>
                  <a:cxn ang="0">
                    <a:pos x="6" y="27"/>
                  </a:cxn>
                  <a:cxn ang="0">
                    <a:pos x="9" y="21"/>
                  </a:cxn>
                  <a:cxn ang="0">
                    <a:pos x="13" y="16"/>
                  </a:cxn>
                  <a:cxn ang="0">
                    <a:pos x="19" y="12"/>
                  </a:cxn>
                  <a:cxn ang="0">
                    <a:pos x="24" y="8"/>
                  </a:cxn>
                  <a:cxn ang="0">
                    <a:pos x="29" y="4"/>
                  </a:cxn>
                  <a:cxn ang="0">
                    <a:pos x="35" y="3"/>
                  </a:cxn>
                  <a:cxn ang="0">
                    <a:pos x="41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6"/>
                    </a:lnTo>
                    <a:lnTo>
                      <a:pt x="1" y="39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9" y="21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4" y="8"/>
                    </a:lnTo>
                    <a:lnTo>
                      <a:pt x="29" y="4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7" name="Line 363"/>
              <p:cNvSpPr>
                <a:spLocks noChangeAspect="1" noChangeShapeType="1"/>
              </p:cNvSpPr>
              <p:nvPr/>
            </p:nvSpPr>
            <p:spPr bwMode="auto">
              <a:xfrm flipV="1">
                <a:off x="6257" y="5551"/>
                <a:ext cx="98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8" name="Freeform 364"/>
              <p:cNvSpPr>
                <a:spLocks noChangeAspect="1"/>
              </p:cNvSpPr>
              <p:nvPr/>
            </p:nvSpPr>
            <p:spPr bwMode="auto">
              <a:xfrm>
                <a:off x="6355" y="5541"/>
                <a:ext cx="10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5" y="31"/>
                  </a:cxn>
                  <a:cxn ang="0">
                    <a:pos x="11" y="30"/>
                  </a:cxn>
                  <a:cxn ang="0">
                    <a:pos x="15" y="27"/>
                  </a:cxn>
                  <a:cxn ang="0">
                    <a:pos x="19" y="23"/>
                  </a:cxn>
                  <a:cxn ang="0">
                    <a:pos x="23" y="19"/>
                  </a:cxn>
                  <a:cxn ang="0">
                    <a:pos x="25" y="15"/>
                  </a:cxn>
                  <a:cxn ang="0">
                    <a:pos x="27" y="11"/>
                  </a:cxn>
                  <a:cxn ang="0">
                    <a:pos x="28" y="5"/>
                  </a:cxn>
                  <a:cxn ang="0">
                    <a:pos x="29" y="0"/>
                  </a:cxn>
                </a:cxnLst>
                <a:rect l="0" t="0" r="r" b="b"/>
                <a:pathLst>
                  <a:path w="29" h="31">
                    <a:moveTo>
                      <a:pt x="0" y="31"/>
                    </a:moveTo>
                    <a:lnTo>
                      <a:pt x="5" y="31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19" y="23"/>
                    </a:lnTo>
                    <a:lnTo>
                      <a:pt x="23" y="19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28" y="5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9" name="Line 365"/>
              <p:cNvSpPr>
                <a:spLocks noChangeAspect="1" noChangeShapeType="1"/>
              </p:cNvSpPr>
              <p:nvPr/>
            </p:nvSpPr>
            <p:spPr bwMode="auto">
              <a:xfrm flipV="1">
                <a:off x="6365" y="5525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0" name="Freeform 366"/>
              <p:cNvSpPr>
                <a:spLocks noChangeAspect="1"/>
              </p:cNvSpPr>
              <p:nvPr/>
            </p:nvSpPr>
            <p:spPr bwMode="auto">
              <a:xfrm>
                <a:off x="6355" y="5515"/>
                <a:ext cx="10" cy="10"/>
              </a:xfrm>
              <a:custGeom>
                <a:avLst/>
                <a:gdLst/>
                <a:ahLst/>
                <a:cxnLst>
                  <a:cxn ang="0">
                    <a:pos x="29" y="31"/>
                  </a:cxn>
                  <a:cxn ang="0">
                    <a:pos x="28" y="27"/>
                  </a:cxn>
                  <a:cxn ang="0">
                    <a:pos x="27" y="21"/>
                  </a:cxn>
                  <a:cxn ang="0">
                    <a:pos x="25" y="16"/>
                  </a:cxn>
                  <a:cxn ang="0">
                    <a:pos x="23" y="12"/>
                  </a:cxn>
                  <a:cxn ang="0">
                    <a:pos x="19" y="8"/>
                  </a:cxn>
                  <a:cxn ang="0">
                    <a:pos x="15" y="5"/>
                  </a:cxn>
                  <a:cxn ang="0">
                    <a:pos x="11" y="2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29" h="31">
                    <a:moveTo>
                      <a:pt x="29" y="31"/>
                    </a:moveTo>
                    <a:lnTo>
                      <a:pt x="28" y="27"/>
                    </a:lnTo>
                    <a:lnTo>
                      <a:pt x="27" y="21"/>
                    </a:lnTo>
                    <a:lnTo>
                      <a:pt x="25" y="16"/>
                    </a:lnTo>
                    <a:lnTo>
                      <a:pt x="23" y="12"/>
                    </a:lnTo>
                    <a:lnTo>
                      <a:pt x="19" y="8"/>
                    </a:lnTo>
                    <a:lnTo>
                      <a:pt x="15" y="5"/>
                    </a:lnTo>
                    <a:lnTo>
                      <a:pt x="11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1" name="Line 3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57" y="5506"/>
                <a:ext cx="98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2" name="Freeform 368"/>
              <p:cNvSpPr>
                <a:spLocks noChangeAspect="1"/>
              </p:cNvSpPr>
              <p:nvPr/>
            </p:nvSpPr>
            <p:spPr bwMode="auto">
              <a:xfrm>
                <a:off x="6241" y="5489"/>
                <a:ext cx="16" cy="17"/>
              </a:xfrm>
              <a:custGeom>
                <a:avLst/>
                <a:gdLst/>
                <a:ahLst/>
                <a:cxnLst>
                  <a:cxn ang="0">
                    <a:pos x="48" y="52"/>
                  </a:cxn>
                  <a:cxn ang="0">
                    <a:pos x="41" y="51"/>
                  </a:cxn>
                  <a:cxn ang="0">
                    <a:pos x="35" y="49"/>
                  </a:cxn>
                  <a:cxn ang="0">
                    <a:pos x="29" y="47"/>
                  </a:cxn>
                  <a:cxn ang="0">
                    <a:pos x="24" y="43"/>
                  </a:cxn>
                  <a:cxn ang="0">
                    <a:pos x="19" y="40"/>
                  </a:cxn>
                  <a:cxn ang="0">
                    <a:pos x="13" y="35"/>
                  </a:cxn>
                  <a:cxn ang="0">
                    <a:pos x="9" y="29"/>
                  </a:cxn>
                  <a:cxn ang="0">
                    <a:pos x="6" y="24"/>
                  </a:cxn>
                  <a:cxn ang="0">
                    <a:pos x="4" y="18"/>
                  </a:cxn>
                  <a:cxn ang="0">
                    <a:pos x="1" y="1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8" h="52">
                    <a:moveTo>
                      <a:pt x="48" y="52"/>
                    </a:moveTo>
                    <a:lnTo>
                      <a:pt x="41" y="51"/>
                    </a:lnTo>
                    <a:lnTo>
                      <a:pt x="35" y="49"/>
                    </a:lnTo>
                    <a:lnTo>
                      <a:pt x="29" y="47"/>
                    </a:lnTo>
                    <a:lnTo>
                      <a:pt x="24" y="43"/>
                    </a:lnTo>
                    <a:lnTo>
                      <a:pt x="19" y="40"/>
                    </a:lnTo>
                    <a:lnTo>
                      <a:pt x="13" y="35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8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3" name="Line 369"/>
              <p:cNvSpPr>
                <a:spLocks noChangeAspect="1" noChangeShapeType="1"/>
              </p:cNvSpPr>
              <p:nvPr/>
            </p:nvSpPr>
            <p:spPr bwMode="auto">
              <a:xfrm flipV="1">
                <a:off x="6241" y="5480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4" name="Freeform 370"/>
              <p:cNvSpPr>
                <a:spLocks noChangeAspect="1"/>
              </p:cNvSpPr>
              <p:nvPr/>
            </p:nvSpPr>
            <p:spPr bwMode="auto">
              <a:xfrm>
                <a:off x="6234" y="5441"/>
                <a:ext cx="7" cy="39"/>
              </a:xfrm>
              <a:custGeom>
                <a:avLst/>
                <a:gdLst/>
                <a:ahLst/>
                <a:cxnLst>
                  <a:cxn ang="0">
                    <a:pos x="23" y="118"/>
                  </a:cxn>
                  <a:cxn ang="0">
                    <a:pos x="23" y="103"/>
                  </a:cxn>
                  <a:cxn ang="0">
                    <a:pos x="21" y="88"/>
                  </a:cxn>
                  <a:cxn ang="0">
                    <a:pos x="20" y="72"/>
                  </a:cxn>
                  <a:cxn ang="0">
                    <a:pos x="17" y="57"/>
                  </a:cxn>
                  <a:cxn ang="0">
                    <a:pos x="13" y="43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</a:cxnLst>
                <a:rect l="0" t="0" r="r" b="b"/>
                <a:pathLst>
                  <a:path w="23" h="118">
                    <a:moveTo>
                      <a:pt x="23" y="118"/>
                    </a:moveTo>
                    <a:lnTo>
                      <a:pt x="23" y="103"/>
                    </a:lnTo>
                    <a:lnTo>
                      <a:pt x="21" y="88"/>
                    </a:lnTo>
                    <a:lnTo>
                      <a:pt x="20" y="72"/>
                    </a:lnTo>
                    <a:lnTo>
                      <a:pt x="17" y="57"/>
                    </a:lnTo>
                    <a:lnTo>
                      <a:pt x="13" y="43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5" name="Freeform 371"/>
              <p:cNvSpPr>
                <a:spLocks noChangeAspect="1"/>
              </p:cNvSpPr>
              <p:nvPr/>
            </p:nvSpPr>
            <p:spPr bwMode="auto">
              <a:xfrm>
                <a:off x="4792" y="3627"/>
                <a:ext cx="157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1" y="40"/>
                  </a:cxn>
                  <a:cxn ang="0">
                    <a:pos x="3" y="59"/>
                  </a:cxn>
                  <a:cxn ang="0">
                    <a:pos x="4" y="79"/>
                  </a:cxn>
                  <a:cxn ang="0">
                    <a:pos x="7" y="98"/>
                  </a:cxn>
                  <a:cxn ang="0">
                    <a:pos x="11" y="118"/>
                  </a:cxn>
                  <a:cxn ang="0">
                    <a:pos x="15" y="137"/>
                  </a:cxn>
                  <a:cxn ang="0">
                    <a:pos x="20" y="156"/>
                  </a:cxn>
                  <a:cxn ang="0">
                    <a:pos x="26" y="175"/>
                  </a:cxn>
                  <a:cxn ang="0">
                    <a:pos x="32" y="194"/>
                  </a:cxn>
                  <a:cxn ang="0">
                    <a:pos x="39" y="211"/>
                  </a:cxn>
                  <a:cxn ang="0">
                    <a:pos x="46" y="230"/>
                  </a:cxn>
                  <a:cxn ang="0">
                    <a:pos x="55" y="248"/>
                  </a:cxn>
                  <a:cxn ang="0">
                    <a:pos x="63" y="265"/>
                  </a:cxn>
                  <a:cxn ang="0">
                    <a:pos x="74" y="283"/>
                  </a:cxn>
                  <a:cxn ang="0">
                    <a:pos x="84" y="299"/>
                  </a:cxn>
                  <a:cxn ang="0">
                    <a:pos x="94" y="315"/>
                  </a:cxn>
                  <a:cxn ang="0">
                    <a:pos x="106" y="331"/>
                  </a:cxn>
                  <a:cxn ang="0">
                    <a:pos x="119" y="347"/>
                  </a:cxn>
                  <a:cxn ang="0">
                    <a:pos x="131" y="362"/>
                  </a:cxn>
                  <a:cxn ang="0">
                    <a:pos x="144" y="377"/>
                  </a:cxn>
                  <a:cxn ang="0">
                    <a:pos x="158" y="390"/>
                  </a:cxn>
                  <a:cxn ang="0">
                    <a:pos x="172" y="404"/>
                  </a:cxn>
                  <a:cxn ang="0">
                    <a:pos x="187" y="417"/>
                  </a:cxn>
                  <a:cxn ang="0">
                    <a:pos x="202" y="429"/>
                  </a:cxn>
                  <a:cxn ang="0">
                    <a:pos x="218" y="441"/>
                  </a:cxn>
                  <a:cxn ang="0">
                    <a:pos x="234" y="454"/>
                  </a:cxn>
                  <a:cxn ang="0">
                    <a:pos x="251" y="464"/>
                  </a:cxn>
                  <a:cxn ang="0">
                    <a:pos x="267" y="474"/>
                  </a:cxn>
                  <a:cxn ang="0">
                    <a:pos x="284" y="483"/>
                  </a:cxn>
                  <a:cxn ang="0">
                    <a:pos x="302" y="493"/>
                  </a:cxn>
                  <a:cxn ang="0">
                    <a:pos x="321" y="501"/>
                  </a:cxn>
                  <a:cxn ang="0">
                    <a:pos x="338" y="507"/>
                  </a:cxn>
                  <a:cxn ang="0">
                    <a:pos x="357" y="514"/>
                  </a:cxn>
                  <a:cxn ang="0">
                    <a:pos x="376" y="521"/>
                  </a:cxn>
                  <a:cxn ang="0">
                    <a:pos x="395" y="526"/>
                  </a:cxn>
                  <a:cxn ang="0">
                    <a:pos x="413" y="530"/>
                  </a:cxn>
                  <a:cxn ang="0">
                    <a:pos x="432" y="534"/>
                  </a:cxn>
                  <a:cxn ang="0">
                    <a:pos x="452" y="538"/>
                  </a:cxn>
                  <a:cxn ang="0">
                    <a:pos x="471" y="541"/>
                  </a:cxn>
                </a:cxnLst>
                <a:rect l="0" t="0" r="r" b="b"/>
                <a:pathLst>
                  <a:path w="471" h="541">
                    <a:moveTo>
                      <a:pt x="0" y="0"/>
                    </a:moveTo>
                    <a:lnTo>
                      <a:pt x="0" y="20"/>
                    </a:lnTo>
                    <a:lnTo>
                      <a:pt x="1" y="40"/>
                    </a:lnTo>
                    <a:lnTo>
                      <a:pt x="3" y="59"/>
                    </a:lnTo>
                    <a:lnTo>
                      <a:pt x="4" y="79"/>
                    </a:lnTo>
                    <a:lnTo>
                      <a:pt x="7" y="98"/>
                    </a:lnTo>
                    <a:lnTo>
                      <a:pt x="11" y="118"/>
                    </a:lnTo>
                    <a:lnTo>
                      <a:pt x="15" y="137"/>
                    </a:lnTo>
                    <a:lnTo>
                      <a:pt x="20" y="156"/>
                    </a:lnTo>
                    <a:lnTo>
                      <a:pt x="26" y="175"/>
                    </a:lnTo>
                    <a:lnTo>
                      <a:pt x="32" y="194"/>
                    </a:lnTo>
                    <a:lnTo>
                      <a:pt x="39" y="211"/>
                    </a:lnTo>
                    <a:lnTo>
                      <a:pt x="46" y="230"/>
                    </a:lnTo>
                    <a:lnTo>
                      <a:pt x="55" y="248"/>
                    </a:lnTo>
                    <a:lnTo>
                      <a:pt x="63" y="265"/>
                    </a:lnTo>
                    <a:lnTo>
                      <a:pt x="74" y="283"/>
                    </a:lnTo>
                    <a:lnTo>
                      <a:pt x="84" y="299"/>
                    </a:lnTo>
                    <a:lnTo>
                      <a:pt x="94" y="315"/>
                    </a:lnTo>
                    <a:lnTo>
                      <a:pt x="106" y="331"/>
                    </a:lnTo>
                    <a:lnTo>
                      <a:pt x="119" y="347"/>
                    </a:lnTo>
                    <a:lnTo>
                      <a:pt x="131" y="362"/>
                    </a:lnTo>
                    <a:lnTo>
                      <a:pt x="144" y="377"/>
                    </a:lnTo>
                    <a:lnTo>
                      <a:pt x="158" y="390"/>
                    </a:lnTo>
                    <a:lnTo>
                      <a:pt x="172" y="404"/>
                    </a:lnTo>
                    <a:lnTo>
                      <a:pt x="187" y="417"/>
                    </a:lnTo>
                    <a:lnTo>
                      <a:pt x="202" y="429"/>
                    </a:lnTo>
                    <a:lnTo>
                      <a:pt x="218" y="441"/>
                    </a:lnTo>
                    <a:lnTo>
                      <a:pt x="234" y="454"/>
                    </a:lnTo>
                    <a:lnTo>
                      <a:pt x="251" y="464"/>
                    </a:lnTo>
                    <a:lnTo>
                      <a:pt x="267" y="474"/>
                    </a:lnTo>
                    <a:lnTo>
                      <a:pt x="284" y="483"/>
                    </a:lnTo>
                    <a:lnTo>
                      <a:pt x="302" y="493"/>
                    </a:lnTo>
                    <a:lnTo>
                      <a:pt x="321" y="501"/>
                    </a:lnTo>
                    <a:lnTo>
                      <a:pt x="338" y="507"/>
                    </a:lnTo>
                    <a:lnTo>
                      <a:pt x="357" y="514"/>
                    </a:lnTo>
                    <a:lnTo>
                      <a:pt x="376" y="521"/>
                    </a:lnTo>
                    <a:lnTo>
                      <a:pt x="395" y="526"/>
                    </a:lnTo>
                    <a:lnTo>
                      <a:pt x="413" y="530"/>
                    </a:lnTo>
                    <a:lnTo>
                      <a:pt x="432" y="534"/>
                    </a:lnTo>
                    <a:lnTo>
                      <a:pt x="452" y="538"/>
                    </a:lnTo>
                    <a:lnTo>
                      <a:pt x="471" y="5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6" name="Freeform 372"/>
              <p:cNvSpPr>
                <a:spLocks noChangeAspect="1"/>
              </p:cNvSpPr>
              <p:nvPr/>
            </p:nvSpPr>
            <p:spPr bwMode="auto">
              <a:xfrm>
                <a:off x="4949" y="3807"/>
                <a:ext cx="16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3"/>
                  </a:cxn>
                  <a:cxn ang="0">
                    <a:pos x="19" y="5"/>
                  </a:cxn>
                  <a:cxn ang="0">
                    <a:pos x="25" y="8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38" y="22"/>
                  </a:cxn>
                  <a:cxn ang="0">
                    <a:pos x="41" y="27"/>
                  </a:cxn>
                  <a:cxn ang="0">
                    <a:pos x="43" y="32"/>
                  </a:cxn>
                  <a:cxn ang="0">
                    <a:pos x="46" y="39"/>
                  </a:cxn>
                  <a:cxn ang="0">
                    <a:pos x="47" y="44"/>
                  </a:cxn>
                  <a:cxn ang="0">
                    <a:pos x="47" y="51"/>
                  </a:cxn>
                  <a:cxn ang="0">
                    <a:pos x="47" y="58"/>
                  </a:cxn>
                  <a:cxn ang="0">
                    <a:pos x="46" y="65"/>
                  </a:cxn>
                  <a:cxn ang="0">
                    <a:pos x="45" y="70"/>
                  </a:cxn>
                </a:cxnLst>
                <a:rect l="0" t="0" r="r" b="b"/>
                <a:pathLst>
                  <a:path w="47" h="70">
                    <a:moveTo>
                      <a:pt x="0" y="0"/>
                    </a:moveTo>
                    <a:lnTo>
                      <a:pt x="7" y="0"/>
                    </a:lnTo>
                    <a:lnTo>
                      <a:pt x="12" y="3"/>
                    </a:lnTo>
                    <a:lnTo>
                      <a:pt x="19" y="5"/>
                    </a:lnTo>
                    <a:lnTo>
                      <a:pt x="25" y="8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38" y="22"/>
                    </a:lnTo>
                    <a:lnTo>
                      <a:pt x="41" y="27"/>
                    </a:lnTo>
                    <a:lnTo>
                      <a:pt x="43" y="32"/>
                    </a:lnTo>
                    <a:lnTo>
                      <a:pt x="46" y="39"/>
                    </a:lnTo>
                    <a:lnTo>
                      <a:pt x="47" y="44"/>
                    </a:lnTo>
                    <a:lnTo>
                      <a:pt x="47" y="51"/>
                    </a:lnTo>
                    <a:lnTo>
                      <a:pt x="47" y="58"/>
                    </a:lnTo>
                    <a:lnTo>
                      <a:pt x="46" y="65"/>
                    </a:lnTo>
                    <a:lnTo>
                      <a:pt x="45" y="7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7" name="Line 373"/>
              <p:cNvSpPr>
                <a:spLocks noChangeAspect="1" noChangeShapeType="1"/>
              </p:cNvSpPr>
              <p:nvPr/>
            </p:nvSpPr>
            <p:spPr bwMode="auto">
              <a:xfrm flipH="1">
                <a:off x="4819" y="3831"/>
                <a:ext cx="145" cy="3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8" name="Freeform 374"/>
              <p:cNvSpPr>
                <a:spLocks noChangeAspect="1"/>
              </p:cNvSpPr>
              <p:nvPr/>
            </p:nvSpPr>
            <p:spPr bwMode="auto">
              <a:xfrm>
                <a:off x="4802" y="4230"/>
                <a:ext cx="17" cy="12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7" y="7"/>
                  </a:cxn>
                  <a:cxn ang="0">
                    <a:pos x="43" y="12"/>
                  </a:cxn>
                  <a:cxn ang="0">
                    <a:pos x="39" y="17"/>
                  </a:cxn>
                  <a:cxn ang="0">
                    <a:pos x="35" y="21"/>
                  </a:cxn>
                  <a:cxn ang="0">
                    <a:pos x="29" y="26"/>
                  </a:cxn>
                  <a:cxn ang="0">
                    <a:pos x="24" y="30"/>
                  </a:cxn>
                  <a:cxn ang="0">
                    <a:pos x="19" y="32"/>
                  </a:cxn>
                  <a:cxn ang="0">
                    <a:pos x="12" y="34"/>
                  </a:cxn>
                  <a:cxn ang="0">
                    <a:pos x="5" y="35"/>
                  </a:cxn>
                  <a:cxn ang="0">
                    <a:pos x="0" y="35"/>
                  </a:cxn>
                </a:cxnLst>
                <a:rect l="0" t="0" r="r" b="b"/>
                <a:pathLst>
                  <a:path w="50" h="35">
                    <a:moveTo>
                      <a:pt x="50" y="0"/>
                    </a:moveTo>
                    <a:lnTo>
                      <a:pt x="47" y="7"/>
                    </a:lnTo>
                    <a:lnTo>
                      <a:pt x="43" y="12"/>
                    </a:lnTo>
                    <a:lnTo>
                      <a:pt x="39" y="17"/>
                    </a:lnTo>
                    <a:lnTo>
                      <a:pt x="35" y="21"/>
                    </a:lnTo>
                    <a:lnTo>
                      <a:pt x="29" y="26"/>
                    </a:lnTo>
                    <a:lnTo>
                      <a:pt x="24" y="30"/>
                    </a:lnTo>
                    <a:lnTo>
                      <a:pt x="19" y="32"/>
                    </a:lnTo>
                    <a:lnTo>
                      <a:pt x="12" y="34"/>
                    </a:lnTo>
                    <a:lnTo>
                      <a:pt x="5" y="35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9" name="Line 375"/>
              <p:cNvSpPr>
                <a:spLocks noChangeAspect="1" noChangeShapeType="1"/>
              </p:cNvSpPr>
              <p:nvPr/>
            </p:nvSpPr>
            <p:spPr bwMode="auto">
              <a:xfrm flipH="1">
                <a:off x="4651" y="4242"/>
                <a:ext cx="15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0" name="Freeform 376"/>
              <p:cNvSpPr>
                <a:spLocks noChangeAspect="1"/>
              </p:cNvSpPr>
              <p:nvPr/>
            </p:nvSpPr>
            <p:spPr bwMode="auto">
              <a:xfrm>
                <a:off x="4633" y="4224"/>
                <a:ext cx="18" cy="18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46" y="53"/>
                  </a:cxn>
                  <a:cxn ang="0">
                    <a:pos x="41" y="52"/>
                  </a:cxn>
                  <a:cxn ang="0">
                    <a:pos x="34" y="50"/>
                  </a:cxn>
                  <a:cxn ang="0">
                    <a:pos x="29" y="48"/>
                  </a:cxn>
                  <a:cxn ang="0">
                    <a:pos x="23" y="44"/>
                  </a:cxn>
                  <a:cxn ang="0">
                    <a:pos x="18" y="39"/>
                  </a:cxn>
                  <a:cxn ang="0">
                    <a:pos x="14" y="35"/>
                  </a:cxn>
                  <a:cxn ang="0">
                    <a:pos x="10" y="30"/>
                  </a:cxn>
                  <a:cxn ang="0">
                    <a:pos x="6" y="25"/>
                  </a:cxn>
                  <a:cxn ang="0">
                    <a:pos x="3" y="19"/>
                  </a:cxn>
                  <a:cxn ang="0">
                    <a:pos x="2" y="13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3" h="53">
                    <a:moveTo>
                      <a:pt x="53" y="53"/>
                    </a:moveTo>
                    <a:lnTo>
                      <a:pt x="46" y="53"/>
                    </a:lnTo>
                    <a:lnTo>
                      <a:pt x="41" y="52"/>
                    </a:lnTo>
                    <a:lnTo>
                      <a:pt x="34" y="50"/>
                    </a:lnTo>
                    <a:lnTo>
                      <a:pt x="29" y="48"/>
                    </a:lnTo>
                    <a:lnTo>
                      <a:pt x="23" y="44"/>
                    </a:lnTo>
                    <a:lnTo>
                      <a:pt x="18" y="39"/>
                    </a:lnTo>
                    <a:lnTo>
                      <a:pt x="14" y="35"/>
                    </a:lnTo>
                    <a:lnTo>
                      <a:pt x="10" y="30"/>
                    </a:lnTo>
                    <a:lnTo>
                      <a:pt x="6" y="25"/>
                    </a:lnTo>
                    <a:lnTo>
                      <a:pt x="3" y="19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1" name="Line 377"/>
              <p:cNvSpPr>
                <a:spLocks noChangeAspect="1" noChangeShapeType="1"/>
              </p:cNvSpPr>
              <p:nvPr/>
            </p:nvSpPr>
            <p:spPr bwMode="auto">
              <a:xfrm flipV="1">
                <a:off x="4633" y="3879"/>
                <a:ext cx="1" cy="3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2" name="Freeform 378"/>
              <p:cNvSpPr>
                <a:spLocks noChangeAspect="1"/>
              </p:cNvSpPr>
              <p:nvPr/>
            </p:nvSpPr>
            <p:spPr bwMode="auto">
              <a:xfrm>
                <a:off x="4633" y="3613"/>
                <a:ext cx="131" cy="266"/>
              </a:xfrm>
              <a:custGeom>
                <a:avLst/>
                <a:gdLst/>
                <a:ahLst/>
                <a:cxnLst>
                  <a:cxn ang="0">
                    <a:pos x="0" y="798"/>
                  </a:cxn>
                  <a:cxn ang="0">
                    <a:pos x="0" y="771"/>
                  </a:cxn>
                  <a:cxn ang="0">
                    <a:pos x="2" y="744"/>
                  </a:cxn>
                  <a:cxn ang="0">
                    <a:pos x="3" y="717"/>
                  </a:cxn>
                  <a:cxn ang="0">
                    <a:pos x="6" y="690"/>
                  </a:cxn>
                  <a:cxn ang="0">
                    <a:pos x="9" y="663"/>
                  </a:cxn>
                  <a:cxn ang="0">
                    <a:pos x="13" y="636"/>
                  </a:cxn>
                  <a:cxn ang="0">
                    <a:pos x="18" y="610"/>
                  </a:cxn>
                  <a:cxn ang="0">
                    <a:pos x="23" y="583"/>
                  </a:cxn>
                  <a:cxn ang="0">
                    <a:pos x="29" y="557"/>
                  </a:cxn>
                  <a:cxn ang="0">
                    <a:pos x="37" y="530"/>
                  </a:cxn>
                  <a:cxn ang="0">
                    <a:pos x="44" y="505"/>
                  </a:cxn>
                  <a:cxn ang="0">
                    <a:pos x="52" y="479"/>
                  </a:cxn>
                  <a:cxn ang="0">
                    <a:pos x="61" y="453"/>
                  </a:cxn>
                  <a:cxn ang="0">
                    <a:pos x="70" y="428"/>
                  </a:cxn>
                  <a:cxn ang="0">
                    <a:pos x="81" y="402"/>
                  </a:cxn>
                  <a:cxn ang="0">
                    <a:pos x="92" y="378"/>
                  </a:cxn>
                  <a:cxn ang="0">
                    <a:pos x="103" y="354"/>
                  </a:cxn>
                  <a:cxn ang="0">
                    <a:pos x="116" y="330"/>
                  </a:cxn>
                  <a:cxn ang="0">
                    <a:pos x="128" y="305"/>
                  </a:cxn>
                  <a:cxn ang="0">
                    <a:pos x="142" y="283"/>
                  </a:cxn>
                  <a:cxn ang="0">
                    <a:pos x="157" y="260"/>
                  </a:cxn>
                  <a:cxn ang="0">
                    <a:pos x="171" y="237"/>
                  </a:cxn>
                  <a:cxn ang="0">
                    <a:pos x="186" y="214"/>
                  </a:cxn>
                  <a:cxn ang="0">
                    <a:pos x="202" y="192"/>
                  </a:cxn>
                  <a:cxn ang="0">
                    <a:pos x="219" y="171"/>
                  </a:cxn>
                  <a:cxn ang="0">
                    <a:pos x="236" y="149"/>
                  </a:cxn>
                  <a:cxn ang="0">
                    <a:pos x="254" y="129"/>
                  </a:cxn>
                  <a:cxn ang="0">
                    <a:pos x="272" y="109"/>
                  </a:cxn>
                  <a:cxn ang="0">
                    <a:pos x="291" y="90"/>
                  </a:cxn>
                  <a:cxn ang="0">
                    <a:pos x="310" y="71"/>
                  </a:cxn>
                  <a:cxn ang="0">
                    <a:pos x="330" y="52"/>
                  </a:cxn>
                  <a:cxn ang="0">
                    <a:pos x="350" y="35"/>
                  </a:cxn>
                  <a:cxn ang="0">
                    <a:pos x="371" y="17"/>
                  </a:cxn>
                  <a:cxn ang="0">
                    <a:pos x="392" y="0"/>
                  </a:cxn>
                </a:cxnLst>
                <a:rect l="0" t="0" r="r" b="b"/>
                <a:pathLst>
                  <a:path w="392" h="798">
                    <a:moveTo>
                      <a:pt x="0" y="798"/>
                    </a:moveTo>
                    <a:lnTo>
                      <a:pt x="0" y="771"/>
                    </a:lnTo>
                    <a:lnTo>
                      <a:pt x="2" y="744"/>
                    </a:lnTo>
                    <a:lnTo>
                      <a:pt x="3" y="717"/>
                    </a:lnTo>
                    <a:lnTo>
                      <a:pt x="6" y="690"/>
                    </a:lnTo>
                    <a:lnTo>
                      <a:pt x="9" y="663"/>
                    </a:lnTo>
                    <a:lnTo>
                      <a:pt x="13" y="636"/>
                    </a:lnTo>
                    <a:lnTo>
                      <a:pt x="18" y="610"/>
                    </a:lnTo>
                    <a:lnTo>
                      <a:pt x="23" y="583"/>
                    </a:lnTo>
                    <a:lnTo>
                      <a:pt x="29" y="557"/>
                    </a:lnTo>
                    <a:lnTo>
                      <a:pt x="37" y="530"/>
                    </a:lnTo>
                    <a:lnTo>
                      <a:pt x="44" y="505"/>
                    </a:lnTo>
                    <a:lnTo>
                      <a:pt x="52" y="479"/>
                    </a:lnTo>
                    <a:lnTo>
                      <a:pt x="61" y="453"/>
                    </a:lnTo>
                    <a:lnTo>
                      <a:pt x="70" y="428"/>
                    </a:lnTo>
                    <a:lnTo>
                      <a:pt x="81" y="402"/>
                    </a:lnTo>
                    <a:lnTo>
                      <a:pt x="92" y="378"/>
                    </a:lnTo>
                    <a:lnTo>
                      <a:pt x="103" y="354"/>
                    </a:lnTo>
                    <a:lnTo>
                      <a:pt x="116" y="330"/>
                    </a:lnTo>
                    <a:lnTo>
                      <a:pt x="128" y="305"/>
                    </a:lnTo>
                    <a:lnTo>
                      <a:pt x="142" y="283"/>
                    </a:lnTo>
                    <a:lnTo>
                      <a:pt x="157" y="260"/>
                    </a:lnTo>
                    <a:lnTo>
                      <a:pt x="171" y="237"/>
                    </a:lnTo>
                    <a:lnTo>
                      <a:pt x="186" y="214"/>
                    </a:lnTo>
                    <a:lnTo>
                      <a:pt x="202" y="192"/>
                    </a:lnTo>
                    <a:lnTo>
                      <a:pt x="219" y="171"/>
                    </a:lnTo>
                    <a:lnTo>
                      <a:pt x="236" y="149"/>
                    </a:lnTo>
                    <a:lnTo>
                      <a:pt x="254" y="129"/>
                    </a:lnTo>
                    <a:lnTo>
                      <a:pt x="272" y="109"/>
                    </a:lnTo>
                    <a:lnTo>
                      <a:pt x="291" y="90"/>
                    </a:lnTo>
                    <a:lnTo>
                      <a:pt x="310" y="71"/>
                    </a:lnTo>
                    <a:lnTo>
                      <a:pt x="330" y="52"/>
                    </a:lnTo>
                    <a:lnTo>
                      <a:pt x="350" y="35"/>
                    </a:lnTo>
                    <a:lnTo>
                      <a:pt x="371" y="17"/>
                    </a:lnTo>
                    <a:lnTo>
                      <a:pt x="39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3" name="Freeform 379"/>
              <p:cNvSpPr>
                <a:spLocks noChangeAspect="1"/>
              </p:cNvSpPr>
              <p:nvPr/>
            </p:nvSpPr>
            <p:spPr bwMode="auto">
              <a:xfrm>
                <a:off x="4764" y="3609"/>
                <a:ext cx="28" cy="1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" y="8"/>
                  </a:cxn>
                  <a:cxn ang="0">
                    <a:pos x="11" y="4"/>
                  </a:cxn>
                  <a:cxn ang="0">
                    <a:pos x="16" y="3"/>
                  </a:cxn>
                  <a:cxn ang="0">
                    <a:pos x="23" y="2"/>
                  </a:cxn>
                  <a:cxn ang="0">
                    <a:pos x="29" y="0"/>
                  </a:cxn>
                  <a:cxn ang="0">
                    <a:pos x="35" y="0"/>
                  </a:cxn>
                  <a:cxn ang="0">
                    <a:pos x="42" y="2"/>
                  </a:cxn>
                  <a:cxn ang="0">
                    <a:pos x="47" y="3"/>
                  </a:cxn>
                  <a:cxn ang="0">
                    <a:pos x="54" y="4"/>
                  </a:cxn>
                  <a:cxn ang="0">
                    <a:pos x="59" y="7"/>
                  </a:cxn>
                  <a:cxn ang="0">
                    <a:pos x="65" y="11"/>
                  </a:cxn>
                  <a:cxn ang="0">
                    <a:pos x="69" y="15"/>
                  </a:cxn>
                  <a:cxn ang="0">
                    <a:pos x="73" y="19"/>
                  </a:cxn>
                  <a:cxn ang="0">
                    <a:pos x="77" y="24"/>
                  </a:cxn>
                  <a:cxn ang="0">
                    <a:pos x="80" y="30"/>
                  </a:cxn>
                  <a:cxn ang="0">
                    <a:pos x="82" y="37"/>
                  </a:cxn>
                  <a:cxn ang="0">
                    <a:pos x="84" y="42"/>
                  </a:cxn>
                  <a:cxn ang="0">
                    <a:pos x="85" y="49"/>
                  </a:cxn>
                  <a:cxn ang="0">
                    <a:pos x="85" y="54"/>
                  </a:cxn>
                </a:cxnLst>
                <a:rect l="0" t="0" r="r" b="b"/>
                <a:pathLst>
                  <a:path w="85" h="54">
                    <a:moveTo>
                      <a:pt x="0" y="11"/>
                    </a:moveTo>
                    <a:lnTo>
                      <a:pt x="6" y="8"/>
                    </a:lnTo>
                    <a:lnTo>
                      <a:pt x="11" y="4"/>
                    </a:lnTo>
                    <a:lnTo>
                      <a:pt x="16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2" y="2"/>
                    </a:lnTo>
                    <a:lnTo>
                      <a:pt x="47" y="3"/>
                    </a:lnTo>
                    <a:lnTo>
                      <a:pt x="54" y="4"/>
                    </a:lnTo>
                    <a:lnTo>
                      <a:pt x="59" y="7"/>
                    </a:lnTo>
                    <a:lnTo>
                      <a:pt x="65" y="11"/>
                    </a:lnTo>
                    <a:lnTo>
                      <a:pt x="69" y="15"/>
                    </a:lnTo>
                    <a:lnTo>
                      <a:pt x="73" y="19"/>
                    </a:lnTo>
                    <a:lnTo>
                      <a:pt x="77" y="24"/>
                    </a:lnTo>
                    <a:lnTo>
                      <a:pt x="80" y="30"/>
                    </a:lnTo>
                    <a:lnTo>
                      <a:pt x="82" y="37"/>
                    </a:lnTo>
                    <a:lnTo>
                      <a:pt x="84" y="42"/>
                    </a:lnTo>
                    <a:lnTo>
                      <a:pt x="85" y="49"/>
                    </a:lnTo>
                    <a:lnTo>
                      <a:pt x="85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4" name="Line 380"/>
              <p:cNvSpPr>
                <a:spLocks noChangeAspect="1" noChangeShapeType="1"/>
              </p:cNvSpPr>
              <p:nvPr/>
            </p:nvSpPr>
            <p:spPr bwMode="auto">
              <a:xfrm flipV="1">
                <a:off x="6171" y="6045"/>
                <a:ext cx="1" cy="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5" name="Freeform 381"/>
              <p:cNvSpPr>
                <a:spLocks noChangeAspect="1"/>
              </p:cNvSpPr>
              <p:nvPr/>
            </p:nvSpPr>
            <p:spPr bwMode="auto">
              <a:xfrm>
                <a:off x="6171" y="6141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1"/>
                  </a:cxn>
                  <a:cxn ang="0">
                    <a:pos x="3" y="15"/>
                  </a:cxn>
                  <a:cxn ang="0">
                    <a:pos x="6" y="19"/>
                  </a:cxn>
                  <a:cxn ang="0">
                    <a:pos x="8" y="23"/>
                  </a:cxn>
                  <a:cxn ang="0">
                    <a:pos x="12" y="27"/>
                  </a:cxn>
                  <a:cxn ang="0">
                    <a:pos x="17" y="30"/>
                  </a:cxn>
                  <a:cxn ang="0">
                    <a:pos x="22" y="31"/>
                  </a:cxn>
                  <a:cxn ang="0">
                    <a:pos x="26" y="32"/>
                  </a:cxn>
                  <a:cxn ang="0">
                    <a:pos x="31" y="32"/>
                  </a:cxn>
                </a:cxnLst>
                <a:rect l="0" t="0" r="r" b="b"/>
                <a:pathLst>
                  <a:path w="31" h="32">
                    <a:moveTo>
                      <a:pt x="0" y="0"/>
                    </a:moveTo>
                    <a:lnTo>
                      <a:pt x="0" y="6"/>
                    </a:lnTo>
                    <a:lnTo>
                      <a:pt x="2" y="11"/>
                    </a:lnTo>
                    <a:lnTo>
                      <a:pt x="3" y="15"/>
                    </a:lnTo>
                    <a:lnTo>
                      <a:pt x="6" y="19"/>
                    </a:lnTo>
                    <a:lnTo>
                      <a:pt x="8" y="23"/>
                    </a:lnTo>
                    <a:lnTo>
                      <a:pt x="12" y="27"/>
                    </a:lnTo>
                    <a:lnTo>
                      <a:pt x="17" y="30"/>
                    </a:lnTo>
                    <a:lnTo>
                      <a:pt x="22" y="31"/>
                    </a:lnTo>
                    <a:lnTo>
                      <a:pt x="26" y="32"/>
                    </a:lnTo>
                    <a:lnTo>
                      <a:pt x="31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6" name="Line 382"/>
              <p:cNvSpPr>
                <a:spLocks noChangeAspect="1" noChangeShapeType="1"/>
              </p:cNvSpPr>
              <p:nvPr/>
            </p:nvSpPr>
            <p:spPr bwMode="auto">
              <a:xfrm flipH="1">
                <a:off x="6181" y="6151"/>
                <a:ext cx="30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7" name="Freeform 383"/>
              <p:cNvSpPr>
                <a:spLocks noChangeAspect="1"/>
              </p:cNvSpPr>
              <p:nvPr/>
            </p:nvSpPr>
            <p:spPr bwMode="auto">
              <a:xfrm>
                <a:off x="6489" y="5975"/>
                <a:ext cx="176" cy="176"/>
              </a:xfrm>
              <a:custGeom>
                <a:avLst/>
                <a:gdLst/>
                <a:ahLst/>
                <a:cxnLst>
                  <a:cxn ang="0">
                    <a:pos x="0" y="530"/>
                  </a:cxn>
                  <a:cxn ang="0">
                    <a:pos x="20" y="530"/>
                  </a:cxn>
                  <a:cxn ang="0">
                    <a:pos x="40" y="529"/>
                  </a:cxn>
                  <a:cxn ang="0">
                    <a:pos x="59" y="528"/>
                  </a:cxn>
                  <a:cxn ang="0">
                    <a:pos x="79" y="525"/>
                  </a:cxn>
                  <a:cxn ang="0">
                    <a:pos x="99" y="521"/>
                  </a:cxn>
                  <a:cxn ang="0">
                    <a:pos x="118" y="517"/>
                  </a:cxn>
                  <a:cxn ang="0">
                    <a:pos x="137" y="513"/>
                  </a:cxn>
                  <a:cxn ang="0">
                    <a:pos x="156" y="508"/>
                  </a:cxn>
                  <a:cxn ang="0">
                    <a:pos x="175" y="501"/>
                  </a:cxn>
                  <a:cxn ang="0">
                    <a:pos x="194" y="494"/>
                  </a:cxn>
                  <a:cxn ang="0">
                    <a:pos x="212" y="486"/>
                  </a:cxn>
                  <a:cxn ang="0">
                    <a:pos x="230" y="478"/>
                  </a:cxn>
                  <a:cxn ang="0">
                    <a:pos x="247" y="469"/>
                  </a:cxn>
                  <a:cxn ang="0">
                    <a:pos x="265" y="459"/>
                  </a:cxn>
                  <a:cxn ang="0">
                    <a:pos x="282" y="450"/>
                  </a:cxn>
                  <a:cxn ang="0">
                    <a:pos x="299" y="439"/>
                  </a:cxn>
                  <a:cxn ang="0">
                    <a:pos x="315" y="427"/>
                  </a:cxn>
                  <a:cxn ang="0">
                    <a:pos x="331" y="415"/>
                  </a:cxn>
                  <a:cxn ang="0">
                    <a:pos x="346" y="403"/>
                  </a:cxn>
                  <a:cxn ang="0">
                    <a:pos x="360" y="389"/>
                  </a:cxn>
                  <a:cxn ang="0">
                    <a:pos x="375" y="376"/>
                  </a:cxn>
                  <a:cxn ang="0">
                    <a:pos x="389" y="361"/>
                  </a:cxn>
                  <a:cxn ang="0">
                    <a:pos x="402" y="346"/>
                  </a:cxn>
                  <a:cxn ang="0">
                    <a:pos x="414" y="331"/>
                  </a:cxn>
                  <a:cxn ang="0">
                    <a:pos x="426" y="315"/>
                  </a:cxn>
                  <a:cxn ang="0">
                    <a:pos x="439" y="299"/>
                  </a:cxn>
                  <a:cxn ang="0">
                    <a:pos x="449" y="283"/>
                  </a:cxn>
                  <a:cxn ang="0">
                    <a:pos x="459" y="265"/>
                  </a:cxn>
                  <a:cxn ang="0">
                    <a:pos x="468" y="248"/>
                  </a:cxn>
                  <a:cxn ang="0">
                    <a:pos x="478" y="230"/>
                  </a:cxn>
                  <a:cxn ang="0">
                    <a:pos x="486" y="213"/>
                  </a:cxn>
                  <a:cxn ang="0">
                    <a:pos x="494" y="194"/>
                  </a:cxn>
                  <a:cxn ang="0">
                    <a:pos x="501" y="175"/>
                  </a:cxn>
                  <a:cxn ang="0">
                    <a:pos x="507" y="156"/>
                  </a:cxn>
                  <a:cxn ang="0">
                    <a:pos x="513" y="138"/>
                  </a:cxn>
                  <a:cxn ang="0">
                    <a:pos x="517" y="119"/>
                  </a:cxn>
                  <a:cxn ang="0">
                    <a:pos x="521" y="98"/>
                  </a:cxn>
                  <a:cxn ang="0">
                    <a:pos x="525" y="80"/>
                  </a:cxn>
                  <a:cxn ang="0">
                    <a:pos x="527" y="59"/>
                  </a:cxn>
                  <a:cxn ang="0">
                    <a:pos x="529" y="41"/>
                  </a:cxn>
                  <a:cxn ang="0">
                    <a:pos x="530" y="20"/>
                  </a:cxn>
                  <a:cxn ang="0">
                    <a:pos x="530" y="0"/>
                  </a:cxn>
                </a:cxnLst>
                <a:rect l="0" t="0" r="r" b="b"/>
                <a:pathLst>
                  <a:path w="530" h="530">
                    <a:moveTo>
                      <a:pt x="0" y="530"/>
                    </a:moveTo>
                    <a:lnTo>
                      <a:pt x="20" y="530"/>
                    </a:lnTo>
                    <a:lnTo>
                      <a:pt x="40" y="529"/>
                    </a:lnTo>
                    <a:lnTo>
                      <a:pt x="59" y="528"/>
                    </a:lnTo>
                    <a:lnTo>
                      <a:pt x="79" y="525"/>
                    </a:lnTo>
                    <a:lnTo>
                      <a:pt x="99" y="521"/>
                    </a:lnTo>
                    <a:lnTo>
                      <a:pt x="118" y="517"/>
                    </a:lnTo>
                    <a:lnTo>
                      <a:pt x="137" y="513"/>
                    </a:lnTo>
                    <a:lnTo>
                      <a:pt x="156" y="508"/>
                    </a:lnTo>
                    <a:lnTo>
                      <a:pt x="175" y="501"/>
                    </a:lnTo>
                    <a:lnTo>
                      <a:pt x="194" y="494"/>
                    </a:lnTo>
                    <a:lnTo>
                      <a:pt x="212" y="486"/>
                    </a:lnTo>
                    <a:lnTo>
                      <a:pt x="230" y="478"/>
                    </a:lnTo>
                    <a:lnTo>
                      <a:pt x="247" y="469"/>
                    </a:lnTo>
                    <a:lnTo>
                      <a:pt x="265" y="459"/>
                    </a:lnTo>
                    <a:lnTo>
                      <a:pt x="282" y="450"/>
                    </a:lnTo>
                    <a:lnTo>
                      <a:pt x="299" y="439"/>
                    </a:lnTo>
                    <a:lnTo>
                      <a:pt x="315" y="427"/>
                    </a:lnTo>
                    <a:lnTo>
                      <a:pt x="331" y="415"/>
                    </a:lnTo>
                    <a:lnTo>
                      <a:pt x="346" y="403"/>
                    </a:lnTo>
                    <a:lnTo>
                      <a:pt x="360" y="389"/>
                    </a:lnTo>
                    <a:lnTo>
                      <a:pt x="375" y="376"/>
                    </a:lnTo>
                    <a:lnTo>
                      <a:pt x="389" y="361"/>
                    </a:lnTo>
                    <a:lnTo>
                      <a:pt x="402" y="346"/>
                    </a:lnTo>
                    <a:lnTo>
                      <a:pt x="414" y="331"/>
                    </a:lnTo>
                    <a:lnTo>
                      <a:pt x="426" y="315"/>
                    </a:lnTo>
                    <a:lnTo>
                      <a:pt x="439" y="299"/>
                    </a:lnTo>
                    <a:lnTo>
                      <a:pt x="449" y="283"/>
                    </a:lnTo>
                    <a:lnTo>
                      <a:pt x="459" y="265"/>
                    </a:lnTo>
                    <a:lnTo>
                      <a:pt x="468" y="248"/>
                    </a:lnTo>
                    <a:lnTo>
                      <a:pt x="478" y="230"/>
                    </a:lnTo>
                    <a:lnTo>
                      <a:pt x="486" y="213"/>
                    </a:lnTo>
                    <a:lnTo>
                      <a:pt x="494" y="194"/>
                    </a:lnTo>
                    <a:lnTo>
                      <a:pt x="501" y="175"/>
                    </a:lnTo>
                    <a:lnTo>
                      <a:pt x="507" y="156"/>
                    </a:lnTo>
                    <a:lnTo>
                      <a:pt x="513" y="138"/>
                    </a:lnTo>
                    <a:lnTo>
                      <a:pt x="517" y="119"/>
                    </a:lnTo>
                    <a:lnTo>
                      <a:pt x="521" y="98"/>
                    </a:lnTo>
                    <a:lnTo>
                      <a:pt x="525" y="80"/>
                    </a:lnTo>
                    <a:lnTo>
                      <a:pt x="527" y="59"/>
                    </a:lnTo>
                    <a:lnTo>
                      <a:pt x="529" y="41"/>
                    </a:lnTo>
                    <a:lnTo>
                      <a:pt x="530" y="20"/>
                    </a:lnTo>
                    <a:lnTo>
                      <a:pt x="53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8" name="Line 384"/>
              <p:cNvSpPr>
                <a:spLocks noChangeAspect="1" noChangeShapeType="1"/>
              </p:cNvSpPr>
              <p:nvPr/>
            </p:nvSpPr>
            <p:spPr bwMode="auto">
              <a:xfrm>
                <a:off x="6665" y="4200"/>
                <a:ext cx="1" cy="17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9" name="Freeform 385"/>
              <p:cNvSpPr>
                <a:spLocks noChangeAspect="1"/>
              </p:cNvSpPr>
              <p:nvPr/>
            </p:nvSpPr>
            <p:spPr bwMode="auto">
              <a:xfrm>
                <a:off x="6656" y="4189"/>
                <a:ext cx="9" cy="11"/>
              </a:xfrm>
              <a:custGeom>
                <a:avLst/>
                <a:gdLst/>
                <a:ahLst/>
                <a:cxnLst>
                  <a:cxn ang="0">
                    <a:pos x="27" y="32"/>
                  </a:cxn>
                  <a:cxn ang="0">
                    <a:pos x="27" y="27"/>
                  </a:cxn>
                  <a:cxn ang="0">
                    <a:pos x="26" y="22"/>
                  </a:cxn>
                  <a:cxn ang="0">
                    <a:pos x="24" y="18"/>
                  </a:cxn>
                  <a:cxn ang="0">
                    <a:pos x="22" y="14"/>
                  </a:cxn>
                  <a:cxn ang="0">
                    <a:pos x="18" y="10"/>
                  </a:cxn>
                  <a:cxn ang="0">
                    <a:pos x="14" y="7"/>
                  </a:cxn>
                  <a:cxn ang="0">
                    <a:pos x="10" y="4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27" h="32">
                    <a:moveTo>
                      <a:pt x="27" y="32"/>
                    </a:moveTo>
                    <a:lnTo>
                      <a:pt x="27" y="27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18" y="10"/>
                    </a:lnTo>
                    <a:lnTo>
                      <a:pt x="14" y="7"/>
                    </a:lnTo>
                    <a:lnTo>
                      <a:pt x="10" y="4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0" name="Freeform 386"/>
              <p:cNvSpPr>
                <a:spLocks noChangeAspect="1"/>
              </p:cNvSpPr>
              <p:nvPr/>
            </p:nvSpPr>
            <p:spPr bwMode="auto">
              <a:xfrm>
                <a:off x="6613" y="4146"/>
                <a:ext cx="43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4" y="21"/>
                  </a:cxn>
                  <a:cxn ang="0">
                    <a:pos x="8" y="32"/>
                  </a:cxn>
                  <a:cxn ang="0">
                    <a:pos x="12" y="41"/>
                  </a:cxn>
                  <a:cxn ang="0">
                    <a:pos x="17" y="52"/>
                  </a:cxn>
                  <a:cxn ang="0">
                    <a:pos x="23" y="60"/>
                  </a:cxn>
                  <a:cxn ang="0">
                    <a:pos x="30" y="70"/>
                  </a:cxn>
                  <a:cxn ang="0">
                    <a:pos x="36" y="78"/>
                  </a:cxn>
                  <a:cxn ang="0">
                    <a:pos x="44" y="86"/>
                  </a:cxn>
                  <a:cxn ang="0">
                    <a:pos x="51" y="94"/>
                  </a:cxn>
                  <a:cxn ang="0">
                    <a:pos x="61" y="101"/>
                  </a:cxn>
                  <a:cxn ang="0">
                    <a:pos x="69" y="107"/>
                  </a:cxn>
                  <a:cxn ang="0">
                    <a:pos x="78" y="113"/>
                  </a:cxn>
                  <a:cxn ang="0">
                    <a:pos x="89" y="118"/>
                  </a:cxn>
                  <a:cxn ang="0">
                    <a:pos x="98" y="122"/>
                  </a:cxn>
                  <a:cxn ang="0">
                    <a:pos x="109" y="126"/>
                  </a:cxn>
                  <a:cxn ang="0">
                    <a:pos x="118" y="129"/>
                  </a:cxn>
                  <a:cxn ang="0">
                    <a:pos x="129" y="130"/>
                  </a:cxn>
                </a:cxnLst>
                <a:rect l="0" t="0" r="r" b="b"/>
                <a:pathLst>
                  <a:path w="129" h="130">
                    <a:moveTo>
                      <a:pt x="0" y="0"/>
                    </a:moveTo>
                    <a:lnTo>
                      <a:pt x="1" y="10"/>
                    </a:lnTo>
                    <a:lnTo>
                      <a:pt x="4" y="21"/>
                    </a:lnTo>
                    <a:lnTo>
                      <a:pt x="8" y="32"/>
                    </a:lnTo>
                    <a:lnTo>
                      <a:pt x="12" y="41"/>
                    </a:lnTo>
                    <a:lnTo>
                      <a:pt x="17" y="52"/>
                    </a:lnTo>
                    <a:lnTo>
                      <a:pt x="23" y="60"/>
                    </a:lnTo>
                    <a:lnTo>
                      <a:pt x="30" y="70"/>
                    </a:lnTo>
                    <a:lnTo>
                      <a:pt x="36" y="78"/>
                    </a:lnTo>
                    <a:lnTo>
                      <a:pt x="44" y="86"/>
                    </a:lnTo>
                    <a:lnTo>
                      <a:pt x="51" y="94"/>
                    </a:lnTo>
                    <a:lnTo>
                      <a:pt x="61" y="101"/>
                    </a:lnTo>
                    <a:lnTo>
                      <a:pt x="69" y="107"/>
                    </a:lnTo>
                    <a:lnTo>
                      <a:pt x="78" y="113"/>
                    </a:lnTo>
                    <a:lnTo>
                      <a:pt x="89" y="118"/>
                    </a:lnTo>
                    <a:lnTo>
                      <a:pt x="98" y="122"/>
                    </a:lnTo>
                    <a:lnTo>
                      <a:pt x="109" y="126"/>
                    </a:lnTo>
                    <a:lnTo>
                      <a:pt x="118" y="129"/>
                    </a:lnTo>
                    <a:lnTo>
                      <a:pt x="129" y="1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1" name="Freeform 387"/>
              <p:cNvSpPr>
                <a:spLocks noChangeAspect="1"/>
              </p:cNvSpPr>
              <p:nvPr/>
            </p:nvSpPr>
            <p:spPr bwMode="auto">
              <a:xfrm>
                <a:off x="6603" y="4137"/>
                <a:ext cx="10" cy="9"/>
              </a:xfrm>
              <a:custGeom>
                <a:avLst/>
                <a:gdLst/>
                <a:ahLst/>
                <a:cxnLst>
                  <a:cxn ang="0">
                    <a:pos x="32" y="26"/>
                  </a:cxn>
                  <a:cxn ang="0">
                    <a:pos x="31" y="22"/>
                  </a:cxn>
                  <a:cxn ang="0">
                    <a:pos x="28" y="18"/>
                  </a:cxn>
                  <a:cxn ang="0">
                    <a:pos x="25" y="12"/>
                  </a:cxn>
                  <a:cxn ang="0">
                    <a:pos x="23" y="9"/>
                  </a:cxn>
                  <a:cxn ang="0">
                    <a:pos x="18" y="5"/>
                  </a:cxn>
                  <a:cxn ang="0">
                    <a:pos x="14" y="3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26">
                    <a:moveTo>
                      <a:pt x="32" y="26"/>
                    </a:moveTo>
                    <a:lnTo>
                      <a:pt x="31" y="22"/>
                    </a:lnTo>
                    <a:lnTo>
                      <a:pt x="28" y="18"/>
                    </a:lnTo>
                    <a:lnTo>
                      <a:pt x="25" y="12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2" name="Line 388"/>
              <p:cNvSpPr>
                <a:spLocks noChangeAspect="1" noChangeShapeType="1"/>
              </p:cNvSpPr>
              <p:nvPr/>
            </p:nvSpPr>
            <p:spPr bwMode="auto">
              <a:xfrm>
                <a:off x="6542" y="4137"/>
                <a:ext cx="6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3" name="Freeform 389"/>
              <p:cNvSpPr>
                <a:spLocks noChangeAspect="1"/>
              </p:cNvSpPr>
              <p:nvPr/>
            </p:nvSpPr>
            <p:spPr bwMode="auto">
              <a:xfrm>
                <a:off x="6524" y="4137"/>
                <a:ext cx="18" cy="1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7" y="0"/>
                  </a:cxn>
                  <a:cxn ang="0">
                    <a:pos x="40" y="1"/>
                  </a:cxn>
                  <a:cxn ang="0">
                    <a:pos x="34" y="3"/>
                  </a:cxn>
                  <a:cxn ang="0">
                    <a:pos x="28" y="5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13" y="18"/>
                  </a:cxn>
                  <a:cxn ang="0">
                    <a:pos x="9" y="23"/>
                  </a:cxn>
                  <a:cxn ang="0">
                    <a:pos x="7" y="28"/>
                  </a:cxn>
                  <a:cxn ang="0">
                    <a:pos x="4" y="34"/>
                  </a:cxn>
                  <a:cxn ang="0">
                    <a:pos x="1" y="40"/>
                  </a:cxn>
                  <a:cxn ang="0">
                    <a:pos x="0" y="46"/>
                  </a:cxn>
                  <a:cxn ang="0">
                    <a:pos x="0" y="53"/>
                  </a:cxn>
                </a:cxnLst>
                <a:rect l="0" t="0" r="r" b="b"/>
                <a:pathLst>
                  <a:path w="53" h="53">
                    <a:moveTo>
                      <a:pt x="53" y="0"/>
                    </a:moveTo>
                    <a:lnTo>
                      <a:pt x="47" y="0"/>
                    </a:lnTo>
                    <a:lnTo>
                      <a:pt x="40" y="1"/>
                    </a:lnTo>
                    <a:lnTo>
                      <a:pt x="34" y="3"/>
                    </a:lnTo>
                    <a:lnTo>
                      <a:pt x="28" y="5"/>
                    </a:lnTo>
                    <a:lnTo>
                      <a:pt x="23" y="9"/>
                    </a:lnTo>
                    <a:lnTo>
                      <a:pt x="18" y="14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7" y="28"/>
                    </a:lnTo>
                    <a:lnTo>
                      <a:pt x="4" y="34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4" name="Line 390"/>
              <p:cNvSpPr>
                <a:spLocks noChangeAspect="1" noChangeShapeType="1"/>
              </p:cNvSpPr>
              <p:nvPr/>
            </p:nvSpPr>
            <p:spPr bwMode="auto">
              <a:xfrm flipV="1">
                <a:off x="6524" y="4155"/>
                <a:ext cx="1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5" name="Freeform 391"/>
              <p:cNvSpPr>
                <a:spLocks noChangeAspect="1"/>
              </p:cNvSpPr>
              <p:nvPr/>
            </p:nvSpPr>
            <p:spPr bwMode="auto">
              <a:xfrm>
                <a:off x="6524" y="4205"/>
                <a:ext cx="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4" y="20"/>
                  </a:cxn>
                  <a:cxn ang="0">
                    <a:pos x="7" y="25"/>
                  </a:cxn>
                </a:cxnLst>
                <a:rect l="0" t="0" r="r" b="b"/>
                <a:pathLst>
                  <a:path w="7" h="25">
                    <a:moveTo>
                      <a:pt x="0" y="0"/>
                    </a:moveTo>
                    <a:lnTo>
                      <a:pt x="0" y="6"/>
                    </a:lnTo>
                    <a:lnTo>
                      <a:pt x="1" y="13"/>
                    </a:lnTo>
                    <a:lnTo>
                      <a:pt x="4" y="20"/>
                    </a:lnTo>
                    <a:lnTo>
                      <a:pt x="7" y="2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6" name="Freeform 392"/>
              <p:cNvSpPr>
                <a:spLocks noChangeAspect="1"/>
              </p:cNvSpPr>
              <p:nvPr/>
            </p:nvSpPr>
            <p:spPr bwMode="auto">
              <a:xfrm>
                <a:off x="6526" y="4214"/>
                <a:ext cx="4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6"/>
                  </a:cxn>
                  <a:cxn ang="0">
                    <a:pos x="19" y="32"/>
                  </a:cxn>
                  <a:cxn ang="0">
                    <a:pos x="29" y="47"/>
                  </a:cxn>
                  <a:cxn ang="0">
                    <a:pos x="40" y="62"/>
                  </a:cxn>
                  <a:cxn ang="0">
                    <a:pos x="51" y="76"/>
                  </a:cxn>
                  <a:cxn ang="0">
                    <a:pos x="63" y="90"/>
                  </a:cxn>
                  <a:cxn ang="0">
                    <a:pos x="76" y="104"/>
                  </a:cxn>
                  <a:cxn ang="0">
                    <a:pos x="89" y="116"/>
                  </a:cxn>
                  <a:cxn ang="0">
                    <a:pos x="102" y="128"/>
                  </a:cxn>
                  <a:cxn ang="0">
                    <a:pos x="117" y="140"/>
                  </a:cxn>
                  <a:cxn ang="0">
                    <a:pos x="130" y="151"/>
                  </a:cxn>
                </a:cxnLst>
                <a:rect l="0" t="0" r="r" b="b"/>
                <a:pathLst>
                  <a:path w="130" h="151">
                    <a:moveTo>
                      <a:pt x="0" y="0"/>
                    </a:moveTo>
                    <a:lnTo>
                      <a:pt x="9" y="16"/>
                    </a:lnTo>
                    <a:lnTo>
                      <a:pt x="19" y="32"/>
                    </a:lnTo>
                    <a:lnTo>
                      <a:pt x="29" y="47"/>
                    </a:lnTo>
                    <a:lnTo>
                      <a:pt x="40" y="62"/>
                    </a:lnTo>
                    <a:lnTo>
                      <a:pt x="51" y="76"/>
                    </a:lnTo>
                    <a:lnTo>
                      <a:pt x="63" y="90"/>
                    </a:lnTo>
                    <a:lnTo>
                      <a:pt x="76" y="104"/>
                    </a:lnTo>
                    <a:lnTo>
                      <a:pt x="89" y="116"/>
                    </a:lnTo>
                    <a:lnTo>
                      <a:pt x="102" y="128"/>
                    </a:lnTo>
                    <a:lnTo>
                      <a:pt x="117" y="140"/>
                    </a:lnTo>
                    <a:lnTo>
                      <a:pt x="130" y="1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7" name="Freeform 393"/>
              <p:cNvSpPr>
                <a:spLocks noChangeAspect="1"/>
              </p:cNvSpPr>
              <p:nvPr/>
            </p:nvSpPr>
            <p:spPr bwMode="auto">
              <a:xfrm>
                <a:off x="6570" y="4264"/>
                <a:ext cx="7" cy="14"/>
              </a:xfrm>
              <a:custGeom>
                <a:avLst/>
                <a:gdLst/>
                <a:ahLst/>
                <a:cxnLst>
                  <a:cxn ang="0">
                    <a:pos x="22" y="43"/>
                  </a:cxn>
                  <a:cxn ang="0">
                    <a:pos x="22" y="36"/>
                  </a:cxn>
                  <a:cxn ang="0">
                    <a:pos x="21" y="31"/>
                  </a:cxn>
                  <a:cxn ang="0">
                    <a:pos x="19" y="25"/>
                  </a:cxn>
                  <a:cxn ang="0">
                    <a:pos x="17" y="19"/>
                  </a:cxn>
                  <a:cxn ang="0">
                    <a:pos x="14" y="13"/>
                  </a:cxn>
                  <a:cxn ang="0">
                    <a:pos x="10" y="9"/>
                  </a:cxn>
                  <a:cxn ang="0">
                    <a:pos x="6" y="4"/>
                  </a:cxn>
                  <a:cxn ang="0">
                    <a:pos x="0" y="0"/>
                  </a:cxn>
                </a:cxnLst>
                <a:rect l="0" t="0" r="r" b="b"/>
                <a:pathLst>
                  <a:path w="22" h="43">
                    <a:moveTo>
                      <a:pt x="22" y="43"/>
                    </a:moveTo>
                    <a:lnTo>
                      <a:pt x="22" y="36"/>
                    </a:lnTo>
                    <a:lnTo>
                      <a:pt x="21" y="31"/>
                    </a:lnTo>
                    <a:lnTo>
                      <a:pt x="19" y="25"/>
                    </a:lnTo>
                    <a:lnTo>
                      <a:pt x="17" y="19"/>
                    </a:lnTo>
                    <a:lnTo>
                      <a:pt x="14" y="13"/>
                    </a:lnTo>
                    <a:lnTo>
                      <a:pt x="10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8" name="Line 394"/>
              <p:cNvSpPr>
                <a:spLocks noChangeAspect="1" noChangeShapeType="1"/>
              </p:cNvSpPr>
              <p:nvPr/>
            </p:nvSpPr>
            <p:spPr bwMode="auto">
              <a:xfrm flipV="1">
                <a:off x="6577" y="4278"/>
                <a:ext cx="1" cy="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9" name="Freeform 395"/>
              <p:cNvSpPr>
                <a:spLocks noChangeAspect="1"/>
              </p:cNvSpPr>
              <p:nvPr/>
            </p:nvSpPr>
            <p:spPr bwMode="auto">
              <a:xfrm>
                <a:off x="6559" y="4367"/>
                <a:ext cx="18" cy="17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7" y="53"/>
                  </a:cxn>
                  <a:cxn ang="0">
                    <a:pos x="13" y="51"/>
                  </a:cxn>
                  <a:cxn ang="0">
                    <a:pos x="19" y="50"/>
                  </a:cxn>
                  <a:cxn ang="0">
                    <a:pos x="25" y="47"/>
                  </a:cxn>
                  <a:cxn ang="0">
                    <a:pos x="30" y="43"/>
                  </a:cxn>
                  <a:cxn ang="0">
                    <a:pos x="35" y="39"/>
                  </a:cxn>
                  <a:cxn ang="0">
                    <a:pos x="39" y="35"/>
                  </a:cxn>
                  <a:cxn ang="0">
                    <a:pos x="43" y="30"/>
                  </a:cxn>
                  <a:cxn ang="0">
                    <a:pos x="48" y="24"/>
                  </a:cxn>
                  <a:cxn ang="0">
                    <a:pos x="50" y="19"/>
                  </a:cxn>
                  <a:cxn ang="0">
                    <a:pos x="52" y="12"/>
                  </a:cxn>
                  <a:cxn ang="0">
                    <a:pos x="53" y="7"/>
                  </a:cxn>
                  <a:cxn ang="0">
                    <a:pos x="53" y="0"/>
                  </a:cxn>
                </a:cxnLst>
                <a:rect l="0" t="0" r="r" b="b"/>
                <a:pathLst>
                  <a:path w="53" h="53">
                    <a:moveTo>
                      <a:pt x="0" y="53"/>
                    </a:moveTo>
                    <a:lnTo>
                      <a:pt x="7" y="53"/>
                    </a:lnTo>
                    <a:lnTo>
                      <a:pt x="13" y="51"/>
                    </a:lnTo>
                    <a:lnTo>
                      <a:pt x="19" y="50"/>
                    </a:lnTo>
                    <a:lnTo>
                      <a:pt x="25" y="47"/>
                    </a:lnTo>
                    <a:lnTo>
                      <a:pt x="30" y="43"/>
                    </a:lnTo>
                    <a:lnTo>
                      <a:pt x="35" y="39"/>
                    </a:lnTo>
                    <a:lnTo>
                      <a:pt x="39" y="35"/>
                    </a:lnTo>
                    <a:lnTo>
                      <a:pt x="43" y="30"/>
                    </a:lnTo>
                    <a:lnTo>
                      <a:pt x="48" y="24"/>
                    </a:lnTo>
                    <a:lnTo>
                      <a:pt x="50" y="19"/>
                    </a:lnTo>
                    <a:lnTo>
                      <a:pt x="52" y="12"/>
                    </a:lnTo>
                    <a:lnTo>
                      <a:pt x="53" y="7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0" name="Line 396"/>
              <p:cNvSpPr>
                <a:spLocks noChangeAspect="1" noChangeShapeType="1"/>
              </p:cNvSpPr>
              <p:nvPr/>
            </p:nvSpPr>
            <p:spPr bwMode="auto">
              <a:xfrm>
                <a:off x="6347" y="4384"/>
                <a:ext cx="21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1" name="Freeform 397"/>
              <p:cNvSpPr>
                <a:spLocks noChangeAspect="1"/>
              </p:cNvSpPr>
              <p:nvPr/>
            </p:nvSpPr>
            <p:spPr bwMode="auto">
              <a:xfrm>
                <a:off x="6330" y="4367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3" y="19"/>
                  </a:cxn>
                  <a:cxn ang="0">
                    <a:pos x="5" y="24"/>
                  </a:cxn>
                  <a:cxn ang="0">
                    <a:pos x="9" y="30"/>
                  </a:cxn>
                  <a:cxn ang="0">
                    <a:pos x="13" y="35"/>
                  </a:cxn>
                  <a:cxn ang="0">
                    <a:pos x="18" y="39"/>
                  </a:cxn>
                  <a:cxn ang="0">
                    <a:pos x="23" y="43"/>
                  </a:cxn>
                  <a:cxn ang="0">
                    <a:pos x="28" y="47"/>
                  </a:cxn>
                  <a:cxn ang="0">
                    <a:pos x="34" y="50"/>
                  </a:cxn>
                  <a:cxn ang="0">
                    <a:pos x="40" y="51"/>
                  </a:cxn>
                  <a:cxn ang="0">
                    <a:pos x="47" y="53"/>
                  </a:cxn>
                  <a:cxn ang="0">
                    <a:pos x="53" y="53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0" y="7"/>
                    </a:lnTo>
                    <a:lnTo>
                      <a:pt x="1" y="12"/>
                    </a:lnTo>
                    <a:lnTo>
                      <a:pt x="3" y="19"/>
                    </a:lnTo>
                    <a:lnTo>
                      <a:pt x="5" y="24"/>
                    </a:lnTo>
                    <a:lnTo>
                      <a:pt x="9" y="30"/>
                    </a:lnTo>
                    <a:lnTo>
                      <a:pt x="13" y="35"/>
                    </a:lnTo>
                    <a:lnTo>
                      <a:pt x="18" y="39"/>
                    </a:lnTo>
                    <a:lnTo>
                      <a:pt x="23" y="43"/>
                    </a:lnTo>
                    <a:lnTo>
                      <a:pt x="28" y="47"/>
                    </a:lnTo>
                    <a:lnTo>
                      <a:pt x="34" y="50"/>
                    </a:lnTo>
                    <a:lnTo>
                      <a:pt x="40" y="51"/>
                    </a:lnTo>
                    <a:lnTo>
                      <a:pt x="47" y="53"/>
                    </a:lnTo>
                    <a:lnTo>
                      <a:pt x="53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2" name="Line 398"/>
              <p:cNvSpPr>
                <a:spLocks noChangeAspect="1" noChangeShapeType="1"/>
              </p:cNvSpPr>
              <p:nvPr/>
            </p:nvSpPr>
            <p:spPr bwMode="auto">
              <a:xfrm>
                <a:off x="6330" y="4306"/>
                <a:ext cx="1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3" name="Freeform 399"/>
              <p:cNvSpPr>
                <a:spLocks noChangeAspect="1"/>
              </p:cNvSpPr>
              <p:nvPr/>
            </p:nvSpPr>
            <p:spPr bwMode="auto">
              <a:xfrm>
                <a:off x="6330" y="4290"/>
                <a:ext cx="9" cy="1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2" y="4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8"/>
                  </a:cxn>
                  <a:cxn ang="0">
                    <a:pos x="5" y="23"/>
                  </a:cxn>
                  <a:cxn ang="0">
                    <a:pos x="3" y="29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6"/>
                  </a:cxn>
                </a:cxnLst>
                <a:rect l="0" t="0" r="r" b="b"/>
                <a:pathLst>
                  <a:path w="27" h="46">
                    <a:moveTo>
                      <a:pt x="27" y="0"/>
                    </a:moveTo>
                    <a:lnTo>
                      <a:pt x="22" y="4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5" y="23"/>
                    </a:lnTo>
                    <a:lnTo>
                      <a:pt x="3" y="29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4" name="Line 400"/>
              <p:cNvSpPr>
                <a:spLocks noChangeAspect="1" noChangeShapeType="1"/>
              </p:cNvSpPr>
              <p:nvPr/>
            </p:nvSpPr>
            <p:spPr bwMode="auto">
              <a:xfrm flipH="1">
                <a:off x="6339" y="4270"/>
                <a:ext cx="35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5" name="Freeform 401"/>
              <p:cNvSpPr>
                <a:spLocks noChangeAspect="1"/>
              </p:cNvSpPr>
              <p:nvPr/>
            </p:nvSpPr>
            <p:spPr bwMode="auto">
              <a:xfrm>
                <a:off x="6374" y="4255"/>
                <a:ext cx="9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5" y="43"/>
                  </a:cxn>
                  <a:cxn ang="0">
                    <a:pos x="11" y="39"/>
                  </a:cxn>
                  <a:cxn ang="0">
                    <a:pos x="15" y="35"/>
                  </a:cxn>
                  <a:cxn ang="0">
                    <a:pos x="19" y="29"/>
                  </a:cxn>
                  <a:cxn ang="0">
                    <a:pos x="21" y="24"/>
                  </a:cxn>
                  <a:cxn ang="0">
                    <a:pos x="24" y="18"/>
                  </a:cxn>
                  <a:cxn ang="0">
                    <a:pos x="26" y="13"/>
                  </a:cxn>
                  <a:cxn ang="0">
                    <a:pos x="27" y="6"/>
                  </a:cxn>
                  <a:cxn ang="0">
                    <a:pos x="27" y="0"/>
                  </a:cxn>
                </a:cxnLst>
                <a:rect l="0" t="0" r="r" b="b"/>
                <a:pathLst>
                  <a:path w="27" h="47">
                    <a:moveTo>
                      <a:pt x="0" y="47"/>
                    </a:moveTo>
                    <a:lnTo>
                      <a:pt x="5" y="43"/>
                    </a:lnTo>
                    <a:lnTo>
                      <a:pt x="11" y="39"/>
                    </a:lnTo>
                    <a:lnTo>
                      <a:pt x="15" y="35"/>
                    </a:lnTo>
                    <a:lnTo>
                      <a:pt x="19" y="29"/>
                    </a:lnTo>
                    <a:lnTo>
                      <a:pt x="21" y="24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7" y="6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6" name="Line 402"/>
              <p:cNvSpPr>
                <a:spLocks noChangeAspect="1" noChangeShapeType="1"/>
              </p:cNvSpPr>
              <p:nvPr/>
            </p:nvSpPr>
            <p:spPr bwMode="auto">
              <a:xfrm>
                <a:off x="6383" y="4155"/>
                <a:ext cx="1" cy="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7" name="Freeform 403"/>
              <p:cNvSpPr>
                <a:spLocks noChangeAspect="1"/>
              </p:cNvSpPr>
              <p:nvPr/>
            </p:nvSpPr>
            <p:spPr bwMode="auto">
              <a:xfrm>
                <a:off x="6365" y="4137"/>
                <a:ext cx="18" cy="18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53" y="46"/>
                  </a:cxn>
                  <a:cxn ang="0">
                    <a:pos x="52" y="40"/>
                  </a:cxn>
                  <a:cxn ang="0">
                    <a:pos x="49" y="34"/>
                  </a:cxn>
                  <a:cxn ang="0">
                    <a:pos x="47" y="28"/>
                  </a:cxn>
                  <a:cxn ang="0">
                    <a:pos x="43" y="23"/>
                  </a:cxn>
                  <a:cxn ang="0">
                    <a:pos x="39" y="18"/>
                  </a:cxn>
                  <a:cxn ang="0">
                    <a:pos x="35" y="14"/>
                  </a:cxn>
                  <a:cxn ang="0">
                    <a:pos x="30" y="9"/>
                  </a:cxn>
                  <a:cxn ang="0">
                    <a:pos x="25" y="5"/>
                  </a:cxn>
                  <a:cxn ang="0">
                    <a:pos x="19" y="3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53">
                    <a:moveTo>
                      <a:pt x="53" y="53"/>
                    </a:moveTo>
                    <a:lnTo>
                      <a:pt x="53" y="46"/>
                    </a:lnTo>
                    <a:lnTo>
                      <a:pt x="52" y="40"/>
                    </a:lnTo>
                    <a:lnTo>
                      <a:pt x="49" y="34"/>
                    </a:lnTo>
                    <a:lnTo>
                      <a:pt x="47" y="28"/>
                    </a:lnTo>
                    <a:lnTo>
                      <a:pt x="43" y="23"/>
                    </a:lnTo>
                    <a:lnTo>
                      <a:pt x="39" y="18"/>
                    </a:lnTo>
                    <a:lnTo>
                      <a:pt x="35" y="14"/>
                    </a:lnTo>
                    <a:lnTo>
                      <a:pt x="30" y="9"/>
                    </a:lnTo>
                    <a:lnTo>
                      <a:pt x="25" y="5"/>
                    </a:lnTo>
                    <a:lnTo>
                      <a:pt x="19" y="3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8" name="Line 404"/>
              <p:cNvSpPr>
                <a:spLocks noChangeAspect="1" noChangeShapeType="1"/>
              </p:cNvSpPr>
              <p:nvPr/>
            </p:nvSpPr>
            <p:spPr bwMode="auto">
              <a:xfrm>
                <a:off x="6266" y="4137"/>
                <a:ext cx="9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29" name="Group 405"/>
            <p:cNvGrpSpPr>
              <a:grpSpLocks noChangeAspect="1"/>
            </p:cNvGrpSpPr>
            <p:nvPr/>
          </p:nvGrpSpPr>
          <p:grpSpPr bwMode="auto">
            <a:xfrm>
              <a:off x="4290" y="3430"/>
              <a:ext cx="2058" cy="2634"/>
              <a:chOff x="4290" y="3430"/>
              <a:chExt cx="2058" cy="2634"/>
            </a:xfrm>
          </p:grpSpPr>
          <p:sp>
            <p:nvSpPr>
              <p:cNvPr id="1430" name="Freeform 406"/>
              <p:cNvSpPr>
                <a:spLocks noChangeAspect="1"/>
              </p:cNvSpPr>
              <p:nvPr/>
            </p:nvSpPr>
            <p:spPr bwMode="auto">
              <a:xfrm>
                <a:off x="6248" y="4137"/>
                <a:ext cx="18" cy="2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6" y="0"/>
                  </a:cxn>
                  <a:cxn ang="0">
                    <a:pos x="41" y="1"/>
                  </a:cxn>
                  <a:cxn ang="0">
                    <a:pos x="34" y="3"/>
                  </a:cxn>
                  <a:cxn ang="0">
                    <a:pos x="29" y="5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14" y="18"/>
                  </a:cxn>
                  <a:cxn ang="0">
                    <a:pos x="10" y="23"/>
                  </a:cxn>
                  <a:cxn ang="0">
                    <a:pos x="6" y="28"/>
                  </a:cxn>
                  <a:cxn ang="0">
                    <a:pos x="3" y="34"/>
                  </a:cxn>
                  <a:cxn ang="0">
                    <a:pos x="2" y="40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3" y="71"/>
                  </a:cxn>
                  <a:cxn ang="0">
                    <a:pos x="6" y="78"/>
                  </a:cxn>
                </a:cxnLst>
                <a:rect l="0" t="0" r="r" b="b"/>
                <a:pathLst>
                  <a:path w="53" h="78">
                    <a:moveTo>
                      <a:pt x="53" y="0"/>
                    </a:moveTo>
                    <a:lnTo>
                      <a:pt x="46" y="0"/>
                    </a:lnTo>
                    <a:lnTo>
                      <a:pt x="41" y="1"/>
                    </a:lnTo>
                    <a:lnTo>
                      <a:pt x="34" y="3"/>
                    </a:lnTo>
                    <a:lnTo>
                      <a:pt x="29" y="5"/>
                    </a:lnTo>
                    <a:lnTo>
                      <a:pt x="23" y="9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10" y="23"/>
                    </a:lnTo>
                    <a:lnTo>
                      <a:pt x="6" y="28"/>
                    </a:lnTo>
                    <a:lnTo>
                      <a:pt x="3" y="34"/>
                    </a:lnTo>
                    <a:lnTo>
                      <a:pt x="2" y="40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3" y="71"/>
                    </a:lnTo>
                    <a:lnTo>
                      <a:pt x="6" y="7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1" name="Line 4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50" y="4163"/>
                <a:ext cx="22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2" name="Freeform 408"/>
              <p:cNvSpPr>
                <a:spLocks noChangeAspect="1"/>
              </p:cNvSpPr>
              <p:nvPr/>
            </p:nvSpPr>
            <p:spPr bwMode="auto">
              <a:xfrm>
                <a:off x="6269" y="4203"/>
                <a:ext cx="5" cy="21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" y="59"/>
                  </a:cxn>
                  <a:cxn ang="0">
                    <a:pos x="8" y="54"/>
                  </a:cxn>
                  <a:cxn ang="0">
                    <a:pos x="11" y="49"/>
                  </a:cxn>
                  <a:cxn ang="0">
                    <a:pos x="13" y="43"/>
                  </a:cxn>
                  <a:cxn ang="0">
                    <a:pos x="15" y="37"/>
                  </a:cxn>
                  <a:cxn ang="0">
                    <a:pos x="16" y="31"/>
                  </a:cxn>
                  <a:cxn ang="0">
                    <a:pos x="16" y="24"/>
                  </a:cxn>
                  <a:cxn ang="0">
                    <a:pos x="16" y="18"/>
                  </a:cxn>
                  <a:cxn ang="0">
                    <a:pos x="15" y="12"/>
                  </a:cxn>
                  <a:cxn ang="0">
                    <a:pos x="12" y="6"/>
                  </a:cxn>
                  <a:cxn ang="0">
                    <a:pos x="9" y="0"/>
                  </a:cxn>
                </a:cxnLst>
                <a:rect l="0" t="0" r="r" b="b"/>
                <a:pathLst>
                  <a:path w="16" h="63">
                    <a:moveTo>
                      <a:pt x="0" y="63"/>
                    </a:moveTo>
                    <a:lnTo>
                      <a:pt x="4" y="59"/>
                    </a:lnTo>
                    <a:lnTo>
                      <a:pt x="8" y="54"/>
                    </a:lnTo>
                    <a:lnTo>
                      <a:pt x="11" y="49"/>
                    </a:lnTo>
                    <a:lnTo>
                      <a:pt x="13" y="43"/>
                    </a:lnTo>
                    <a:lnTo>
                      <a:pt x="15" y="37"/>
                    </a:lnTo>
                    <a:lnTo>
                      <a:pt x="16" y="31"/>
                    </a:lnTo>
                    <a:lnTo>
                      <a:pt x="16" y="24"/>
                    </a:lnTo>
                    <a:lnTo>
                      <a:pt x="16" y="18"/>
                    </a:lnTo>
                    <a:lnTo>
                      <a:pt x="15" y="12"/>
                    </a:lnTo>
                    <a:lnTo>
                      <a:pt x="12" y="6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3" name="Freeform 409"/>
              <p:cNvSpPr>
                <a:spLocks noChangeAspect="1"/>
              </p:cNvSpPr>
              <p:nvPr/>
            </p:nvSpPr>
            <p:spPr bwMode="auto">
              <a:xfrm>
                <a:off x="6241" y="4224"/>
                <a:ext cx="28" cy="43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1" y="11"/>
                  </a:cxn>
                  <a:cxn ang="0">
                    <a:pos x="62" y="22"/>
                  </a:cxn>
                  <a:cxn ang="0">
                    <a:pos x="51" y="34"/>
                  </a:cxn>
                  <a:cxn ang="0">
                    <a:pos x="43" y="46"/>
                  </a:cxn>
                  <a:cxn ang="0">
                    <a:pos x="33" y="60"/>
                  </a:cxn>
                  <a:cxn ang="0">
                    <a:pos x="25" y="72"/>
                  </a:cxn>
                  <a:cxn ang="0">
                    <a:pos x="19" y="85"/>
                  </a:cxn>
                  <a:cxn ang="0">
                    <a:pos x="12" y="99"/>
                  </a:cxn>
                  <a:cxn ang="0">
                    <a:pos x="5" y="113"/>
                  </a:cxn>
                  <a:cxn ang="0">
                    <a:pos x="0" y="127"/>
                  </a:cxn>
                </a:cxnLst>
                <a:rect l="0" t="0" r="r" b="b"/>
                <a:pathLst>
                  <a:path w="82" h="127">
                    <a:moveTo>
                      <a:pt x="82" y="0"/>
                    </a:moveTo>
                    <a:lnTo>
                      <a:pt x="71" y="11"/>
                    </a:lnTo>
                    <a:lnTo>
                      <a:pt x="62" y="22"/>
                    </a:lnTo>
                    <a:lnTo>
                      <a:pt x="51" y="34"/>
                    </a:lnTo>
                    <a:lnTo>
                      <a:pt x="43" y="46"/>
                    </a:lnTo>
                    <a:lnTo>
                      <a:pt x="33" y="60"/>
                    </a:lnTo>
                    <a:lnTo>
                      <a:pt x="25" y="72"/>
                    </a:lnTo>
                    <a:lnTo>
                      <a:pt x="19" y="85"/>
                    </a:lnTo>
                    <a:lnTo>
                      <a:pt x="12" y="99"/>
                    </a:lnTo>
                    <a:lnTo>
                      <a:pt x="5" y="113"/>
                    </a:lnTo>
                    <a:lnTo>
                      <a:pt x="0" y="1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4" name="Freeform 410"/>
              <p:cNvSpPr>
                <a:spLocks noChangeAspect="1"/>
              </p:cNvSpPr>
              <p:nvPr/>
            </p:nvSpPr>
            <p:spPr bwMode="auto">
              <a:xfrm>
                <a:off x="6225" y="4267"/>
                <a:ext cx="16" cy="1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35"/>
                  </a:cxn>
                  <a:cxn ang="0">
                    <a:pos x="12" y="34"/>
                  </a:cxn>
                  <a:cxn ang="0">
                    <a:pos x="19" y="31"/>
                  </a:cxn>
                  <a:cxn ang="0">
                    <a:pos x="24" y="28"/>
                  </a:cxn>
                  <a:cxn ang="0">
                    <a:pos x="30" y="26"/>
                  </a:cxn>
                  <a:cxn ang="0">
                    <a:pos x="35" y="21"/>
                  </a:cxn>
                  <a:cxn ang="0">
                    <a:pos x="39" y="16"/>
                  </a:cxn>
                  <a:cxn ang="0">
                    <a:pos x="43" y="12"/>
                  </a:cxn>
                  <a:cxn ang="0">
                    <a:pos x="47" y="7"/>
                  </a:cxn>
                  <a:cxn ang="0">
                    <a:pos x="50" y="0"/>
                  </a:cxn>
                </a:cxnLst>
                <a:rect l="0" t="0" r="r" b="b"/>
                <a:pathLst>
                  <a:path w="50" h="35">
                    <a:moveTo>
                      <a:pt x="0" y="35"/>
                    </a:moveTo>
                    <a:lnTo>
                      <a:pt x="7" y="35"/>
                    </a:lnTo>
                    <a:lnTo>
                      <a:pt x="12" y="34"/>
                    </a:lnTo>
                    <a:lnTo>
                      <a:pt x="19" y="31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5" y="21"/>
                    </a:lnTo>
                    <a:lnTo>
                      <a:pt x="39" y="16"/>
                    </a:lnTo>
                    <a:lnTo>
                      <a:pt x="43" y="12"/>
                    </a:lnTo>
                    <a:lnTo>
                      <a:pt x="47" y="7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5" name="Line 411"/>
              <p:cNvSpPr>
                <a:spLocks noChangeAspect="1" noChangeShapeType="1"/>
              </p:cNvSpPr>
              <p:nvPr/>
            </p:nvSpPr>
            <p:spPr bwMode="auto">
              <a:xfrm>
                <a:off x="5871" y="4278"/>
                <a:ext cx="35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6" name="Freeform 412"/>
              <p:cNvSpPr>
                <a:spLocks noChangeAspect="1"/>
              </p:cNvSpPr>
              <p:nvPr/>
            </p:nvSpPr>
            <p:spPr bwMode="auto">
              <a:xfrm>
                <a:off x="5862" y="4278"/>
                <a:ext cx="9" cy="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3"/>
                  </a:cxn>
                  <a:cxn ang="0">
                    <a:pos x="9" y="5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6"/>
                  </a:cxn>
                </a:cxnLst>
                <a:rect l="0" t="0" r="r" b="b"/>
                <a:pathLst>
                  <a:path w="28" h="16">
                    <a:moveTo>
                      <a:pt x="28" y="0"/>
                    </a:moveTo>
                    <a:lnTo>
                      <a:pt x="23" y="0"/>
                    </a:lnTo>
                    <a:lnTo>
                      <a:pt x="19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7" name="Freeform 413"/>
              <p:cNvSpPr>
                <a:spLocks noChangeAspect="1"/>
              </p:cNvSpPr>
              <p:nvPr/>
            </p:nvSpPr>
            <p:spPr bwMode="auto">
              <a:xfrm>
                <a:off x="5843" y="4284"/>
                <a:ext cx="1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7" y="8"/>
                  </a:cxn>
                  <a:cxn ang="0">
                    <a:pos x="11" y="11"/>
                  </a:cxn>
                  <a:cxn ang="0">
                    <a:pos x="15" y="14"/>
                  </a:cxn>
                  <a:cxn ang="0">
                    <a:pos x="21" y="15"/>
                  </a:cxn>
                  <a:cxn ang="0">
                    <a:pos x="26" y="16"/>
                  </a:cxn>
                  <a:cxn ang="0">
                    <a:pos x="31" y="16"/>
                  </a:cxn>
                  <a:cxn ang="0">
                    <a:pos x="35" y="15"/>
                  </a:cxn>
                  <a:cxn ang="0">
                    <a:pos x="41" y="14"/>
                  </a:cxn>
                  <a:cxn ang="0">
                    <a:pos x="45" y="11"/>
                  </a:cxn>
                  <a:cxn ang="0">
                    <a:pos x="49" y="8"/>
                  </a:cxn>
                  <a:cxn ang="0">
                    <a:pos x="53" y="4"/>
                  </a:cxn>
                  <a:cxn ang="0">
                    <a:pos x="56" y="0"/>
                  </a:cxn>
                </a:cxnLst>
                <a:rect l="0" t="0" r="r" b="b"/>
                <a:pathLst>
                  <a:path w="56" h="16">
                    <a:moveTo>
                      <a:pt x="0" y="0"/>
                    </a:moveTo>
                    <a:lnTo>
                      <a:pt x="3" y="4"/>
                    </a:lnTo>
                    <a:lnTo>
                      <a:pt x="7" y="8"/>
                    </a:lnTo>
                    <a:lnTo>
                      <a:pt x="11" y="11"/>
                    </a:lnTo>
                    <a:lnTo>
                      <a:pt x="15" y="14"/>
                    </a:lnTo>
                    <a:lnTo>
                      <a:pt x="21" y="15"/>
                    </a:lnTo>
                    <a:lnTo>
                      <a:pt x="26" y="16"/>
                    </a:lnTo>
                    <a:lnTo>
                      <a:pt x="31" y="16"/>
                    </a:lnTo>
                    <a:lnTo>
                      <a:pt x="35" y="15"/>
                    </a:lnTo>
                    <a:lnTo>
                      <a:pt x="41" y="14"/>
                    </a:lnTo>
                    <a:lnTo>
                      <a:pt x="45" y="11"/>
                    </a:lnTo>
                    <a:lnTo>
                      <a:pt x="49" y="8"/>
                    </a:lnTo>
                    <a:lnTo>
                      <a:pt x="53" y="4"/>
                    </a:lnTo>
                    <a:lnTo>
                      <a:pt x="5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8" name="Freeform 414"/>
              <p:cNvSpPr>
                <a:spLocks noChangeAspect="1"/>
              </p:cNvSpPr>
              <p:nvPr/>
            </p:nvSpPr>
            <p:spPr bwMode="auto">
              <a:xfrm>
                <a:off x="5834" y="4278"/>
                <a:ext cx="9" cy="6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24" y="12"/>
                  </a:cxn>
                  <a:cxn ang="0">
                    <a:pos x="21" y="8"/>
                  </a:cxn>
                  <a:cxn ang="0">
                    <a:pos x="17" y="5"/>
                  </a:cxn>
                  <a:cxn ang="0">
                    <a:pos x="13" y="3"/>
                  </a:cxn>
                  <a:cxn ang="0">
                    <a:pos x="9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24" y="12"/>
                    </a:lnTo>
                    <a:lnTo>
                      <a:pt x="21" y="8"/>
                    </a:lnTo>
                    <a:lnTo>
                      <a:pt x="17" y="5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9" name="Line 415"/>
              <p:cNvSpPr>
                <a:spLocks noChangeAspect="1" noChangeShapeType="1"/>
              </p:cNvSpPr>
              <p:nvPr/>
            </p:nvSpPr>
            <p:spPr bwMode="auto">
              <a:xfrm>
                <a:off x="5707" y="4278"/>
                <a:ext cx="12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0" name="Line 416"/>
              <p:cNvSpPr>
                <a:spLocks noChangeAspect="1" noChangeShapeType="1"/>
              </p:cNvSpPr>
              <p:nvPr/>
            </p:nvSpPr>
            <p:spPr bwMode="auto">
              <a:xfrm flipV="1">
                <a:off x="4963" y="4278"/>
                <a:ext cx="744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1" name="Freeform 417"/>
              <p:cNvSpPr>
                <a:spLocks noChangeAspect="1"/>
              </p:cNvSpPr>
              <p:nvPr/>
            </p:nvSpPr>
            <p:spPr bwMode="auto">
              <a:xfrm>
                <a:off x="4887" y="4236"/>
                <a:ext cx="76" cy="9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9" y="12"/>
                  </a:cxn>
                  <a:cxn ang="0">
                    <a:pos x="6" y="23"/>
                  </a:cxn>
                  <a:cxn ang="0">
                    <a:pos x="4" y="35"/>
                  </a:cxn>
                  <a:cxn ang="0">
                    <a:pos x="2" y="49"/>
                  </a:cxn>
                  <a:cxn ang="0">
                    <a:pos x="1" y="61"/>
                  </a:cxn>
                  <a:cxn ang="0">
                    <a:pos x="0" y="73"/>
                  </a:cxn>
                  <a:cxn ang="0">
                    <a:pos x="1" y="85"/>
                  </a:cxn>
                  <a:cxn ang="0">
                    <a:pos x="2" y="97"/>
                  </a:cxn>
                  <a:cxn ang="0">
                    <a:pos x="4" y="110"/>
                  </a:cxn>
                  <a:cxn ang="0">
                    <a:pos x="6" y="123"/>
                  </a:cxn>
                  <a:cxn ang="0">
                    <a:pos x="9" y="133"/>
                  </a:cxn>
                  <a:cxn ang="0">
                    <a:pos x="13" y="145"/>
                  </a:cxn>
                  <a:cxn ang="0">
                    <a:pos x="18" y="158"/>
                  </a:cxn>
                  <a:cxn ang="0">
                    <a:pos x="24" y="168"/>
                  </a:cxn>
                  <a:cxn ang="0">
                    <a:pos x="29" y="179"/>
                  </a:cxn>
                  <a:cxn ang="0">
                    <a:pos x="36" y="190"/>
                  </a:cxn>
                  <a:cxn ang="0">
                    <a:pos x="43" y="201"/>
                  </a:cxn>
                  <a:cxn ang="0">
                    <a:pos x="51" y="210"/>
                  </a:cxn>
                  <a:cxn ang="0">
                    <a:pos x="59" y="219"/>
                  </a:cxn>
                  <a:cxn ang="0">
                    <a:pos x="68" y="228"/>
                  </a:cxn>
                  <a:cxn ang="0">
                    <a:pos x="78" y="236"/>
                  </a:cxn>
                  <a:cxn ang="0">
                    <a:pos x="87" y="244"/>
                  </a:cxn>
                  <a:cxn ang="0">
                    <a:pos x="96" y="250"/>
                  </a:cxn>
                  <a:cxn ang="0">
                    <a:pos x="107" y="257"/>
                  </a:cxn>
                  <a:cxn ang="0">
                    <a:pos x="119" y="263"/>
                  </a:cxn>
                  <a:cxn ang="0">
                    <a:pos x="130" y="268"/>
                  </a:cxn>
                  <a:cxn ang="0">
                    <a:pos x="141" y="272"/>
                  </a:cxn>
                  <a:cxn ang="0">
                    <a:pos x="153" y="276"/>
                  </a:cxn>
                  <a:cxn ang="0">
                    <a:pos x="165" y="279"/>
                  </a:cxn>
                  <a:cxn ang="0">
                    <a:pos x="177" y="281"/>
                  </a:cxn>
                  <a:cxn ang="0">
                    <a:pos x="189" y="283"/>
                  </a:cxn>
                  <a:cxn ang="0">
                    <a:pos x="203" y="284"/>
                  </a:cxn>
                  <a:cxn ang="0">
                    <a:pos x="215" y="284"/>
                  </a:cxn>
                  <a:cxn ang="0">
                    <a:pos x="227" y="284"/>
                  </a:cxn>
                </a:cxnLst>
                <a:rect l="0" t="0" r="r" b="b"/>
                <a:pathLst>
                  <a:path w="227" h="284">
                    <a:moveTo>
                      <a:pt x="13" y="0"/>
                    </a:moveTo>
                    <a:lnTo>
                      <a:pt x="9" y="12"/>
                    </a:lnTo>
                    <a:lnTo>
                      <a:pt x="6" y="23"/>
                    </a:lnTo>
                    <a:lnTo>
                      <a:pt x="4" y="35"/>
                    </a:lnTo>
                    <a:lnTo>
                      <a:pt x="2" y="49"/>
                    </a:lnTo>
                    <a:lnTo>
                      <a:pt x="1" y="61"/>
                    </a:lnTo>
                    <a:lnTo>
                      <a:pt x="0" y="73"/>
                    </a:lnTo>
                    <a:lnTo>
                      <a:pt x="1" y="85"/>
                    </a:lnTo>
                    <a:lnTo>
                      <a:pt x="2" y="97"/>
                    </a:lnTo>
                    <a:lnTo>
                      <a:pt x="4" y="110"/>
                    </a:lnTo>
                    <a:lnTo>
                      <a:pt x="6" y="123"/>
                    </a:lnTo>
                    <a:lnTo>
                      <a:pt x="9" y="133"/>
                    </a:lnTo>
                    <a:lnTo>
                      <a:pt x="13" y="145"/>
                    </a:lnTo>
                    <a:lnTo>
                      <a:pt x="18" y="158"/>
                    </a:lnTo>
                    <a:lnTo>
                      <a:pt x="24" y="168"/>
                    </a:lnTo>
                    <a:lnTo>
                      <a:pt x="29" y="179"/>
                    </a:lnTo>
                    <a:lnTo>
                      <a:pt x="36" y="190"/>
                    </a:lnTo>
                    <a:lnTo>
                      <a:pt x="43" y="201"/>
                    </a:lnTo>
                    <a:lnTo>
                      <a:pt x="51" y="210"/>
                    </a:lnTo>
                    <a:lnTo>
                      <a:pt x="59" y="219"/>
                    </a:lnTo>
                    <a:lnTo>
                      <a:pt x="68" y="228"/>
                    </a:lnTo>
                    <a:lnTo>
                      <a:pt x="78" y="236"/>
                    </a:lnTo>
                    <a:lnTo>
                      <a:pt x="87" y="244"/>
                    </a:lnTo>
                    <a:lnTo>
                      <a:pt x="96" y="250"/>
                    </a:lnTo>
                    <a:lnTo>
                      <a:pt x="107" y="257"/>
                    </a:lnTo>
                    <a:lnTo>
                      <a:pt x="119" y="263"/>
                    </a:lnTo>
                    <a:lnTo>
                      <a:pt x="130" y="268"/>
                    </a:lnTo>
                    <a:lnTo>
                      <a:pt x="141" y="272"/>
                    </a:lnTo>
                    <a:lnTo>
                      <a:pt x="153" y="276"/>
                    </a:lnTo>
                    <a:lnTo>
                      <a:pt x="165" y="279"/>
                    </a:lnTo>
                    <a:lnTo>
                      <a:pt x="177" y="281"/>
                    </a:lnTo>
                    <a:lnTo>
                      <a:pt x="189" y="283"/>
                    </a:lnTo>
                    <a:lnTo>
                      <a:pt x="203" y="284"/>
                    </a:lnTo>
                    <a:lnTo>
                      <a:pt x="215" y="284"/>
                    </a:lnTo>
                    <a:lnTo>
                      <a:pt x="227" y="28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2" name="Line 418"/>
              <p:cNvSpPr>
                <a:spLocks noChangeAspect="1" noChangeShapeType="1"/>
              </p:cNvSpPr>
              <p:nvPr/>
            </p:nvSpPr>
            <p:spPr bwMode="auto">
              <a:xfrm flipH="1">
                <a:off x="4892" y="3829"/>
                <a:ext cx="147" cy="40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3" name="Line 419"/>
              <p:cNvSpPr>
                <a:spLocks noChangeAspect="1" noChangeShapeType="1"/>
              </p:cNvSpPr>
              <p:nvPr/>
            </p:nvSpPr>
            <p:spPr bwMode="auto">
              <a:xfrm>
                <a:off x="5039" y="3719"/>
                <a:ext cx="1" cy="1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4" name="Freeform 420"/>
              <p:cNvSpPr>
                <a:spLocks noChangeAspect="1"/>
              </p:cNvSpPr>
              <p:nvPr/>
            </p:nvSpPr>
            <p:spPr bwMode="auto">
              <a:xfrm>
                <a:off x="5031" y="3704"/>
                <a:ext cx="8" cy="15"/>
              </a:xfrm>
              <a:custGeom>
                <a:avLst/>
                <a:gdLst/>
                <a:ahLst/>
                <a:cxnLst>
                  <a:cxn ang="0">
                    <a:pos x="24" y="45"/>
                  </a:cxn>
                  <a:cxn ang="0">
                    <a:pos x="24" y="38"/>
                  </a:cxn>
                  <a:cxn ang="0">
                    <a:pos x="23" y="33"/>
                  </a:cxn>
                  <a:cxn ang="0">
                    <a:pos x="21" y="26"/>
                  </a:cxn>
                  <a:cxn ang="0">
                    <a:pos x="17" y="19"/>
                  </a:cxn>
                  <a:cxn ang="0">
                    <a:pos x="15" y="14"/>
                  </a:cxn>
                  <a:cxn ang="0">
                    <a:pos x="10" y="9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24" h="45">
                    <a:moveTo>
                      <a:pt x="24" y="45"/>
                    </a:moveTo>
                    <a:lnTo>
                      <a:pt x="24" y="38"/>
                    </a:lnTo>
                    <a:lnTo>
                      <a:pt x="23" y="33"/>
                    </a:lnTo>
                    <a:lnTo>
                      <a:pt x="21" y="26"/>
                    </a:lnTo>
                    <a:lnTo>
                      <a:pt x="17" y="19"/>
                    </a:lnTo>
                    <a:lnTo>
                      <a:pt x="15" y="14"/>
                    </a:lnTo>
                    <a:lnTo>
                      <a:pt x="10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5" name="Line 421"/>
              <p:cNvSpPr>
                <a:spLocks noChangeAspect="1" noChangeShapeType="1"/>
              </p:cNvSpPr>
              <p:nvPr/>
            </p:nvSpPr>
            <p:spPr bwMode="auto">
              <a:xfrm>
                <a:off x="5003" y="3686"/>
                <a:ext cx="2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6" name="Freeform 422"/>
              <p:cNvSpPr>
                <a:spLocks noChangeAspect="1"/>
              </p:cNvSpPr>
              <p:nvPr/>
            </p:nvSpPr>
            <p:spPr bwMode="auto">
              <a:xfrm>
                <a:off x="4986" y="3684"/>
                <a:ext cx="17" cy="11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45" y="3"/>
                  </a:cxn>
                  <a:cxn ang="0">
                    <a:pos x="40" y="2"/>
                  </a:cxn>
                  <a:cxn ang="0">
                    <a:pos x="35" y="0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22" y="3"/>
                  </a:cxn>
                  <a:cxn ang="0">
                    <a:pos x="16" y="4"/>
                  </a:cxn>
                  <a:cxn ang="0">
                    <a:pos x="12" y="7"/>
                  </a:cxn>
                  <a:cxn ang="0">
                    <a:pos x="10" y="11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1" y="23"/>
                  </a:cxn>
                  <a:cxn ang="0">
                    <a:pos x="1" y="27"/>
                  </a:cxn>
                  <a:cxn ang="0">
                    <a:pos x="0" y="33"/>
                  </a:cxn>
                </a:cxnLst>
                <a:rect l="0" t="0" r="r" b="b"/>
                <a:pathLst>
                  <a:path w="50" h="33">
                    <a:moveTo>
                      <a:pt x="50" y="6"/>
                    </a:moveTo>
                    <a:lnTo>
                      <a:pt x="45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6" y="4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3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7" name="Line 423"/>
              <p:cNvSpPr>
                <a:spLocks noChangeAspect="1" noChangeShapeType="1"/>
              </p:cNvSpPr>
              <p:nvPr/>
            </p:nvSpPr>
            <p:spPr bwMode="auto">
              <a:xfrm flipV="1">
                <a:off x="4986" y="3695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8" name="Freeform 424"/>
              <p:cNvSpPr>
                <a:spLocks noChangeAspect="1"/>
              </p:cNvSpPr>
              <p:nvPr/>
            </p:nvSpPr>
            <p:spPr bwMode="auto">
              <a:xfrm>
                <a:off x="4976" y="3727"/>
                <a:ext cx="10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" y="31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9" y="26"/>
                  </a:cxn>
                  <a:cxn ang="0">
                    <a:pos x="22" y="22"/>
                  </a:cxn>
                  <a:cxn ang="0">
                    <a:pos x="26" y="19"/>
                  </a:cxn>
                  <a:cxn ang="0">
                    <a:pos x="28" y="14"/>
                  </a:cxn>
                  <a:cxn ang="0">
                    <a:pos x="30" y="10"/>
                  </a:cxn>
                  <a:cxn ang="0">
                    <a:pos x="31" y="4"/>
                  </a:cxn>
                  <a:cxn ang="0">
                    <a:pos x="31" y="0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lnTo>
                      <a:pt x="4" y="31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9" y="26"/>
                    </a:lnTo>
                    <a:lnTo>
                      <a:pt x="22" y="22"/>
                    </a:lnTo>
                    <a:lnTo>
                      <a:pt x="26" y="19"/>
                    </a:lnTo>
                    <a:lnTo>
                      <a:pt x="28" y="14"/>
                    </a:lnTo>
                    <a:lnTo>
                      <a:pt x="30" y="10"/>
                    </a:lnTo>
                    <a:lnTo>
                      <a:pt x="31" y="4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9" name="Line 425"/>
              <p:cNvSpPr>
                <a:spLocks noChangeAspect="1" noChangeShapeType="1"/>
              </p:cNvSpPr>
              <p:nvPr/>
            </p:nvSpPr>
            <p:spPr bwMode="auto">
              <a:xfrm>
                <a:off x="4969" y="3737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0" name="Freeform 426"/>
              <p:cNvSpPr>
                <a:spLocks noChangeAspect="1"/>
              </p:cNvSpPr>
              <p:nvPr/>
            </p:nvSpPr>
            <p:spPr bwMode="auto">
              <a:xfrm>
                <a:off x="4863" y="3631"/>
                <a:ext cx="106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"/>
                  </a:cxn>
                  <a:cxn ang="0">
                    <a:pos x="1" y="30"/>
                  </a:cxn>
                  <a:cxn ang="0">
                    <a:pos x="2" y="46"/>
                  </a:cxn>
                  <a:cxn ang="0">
                    <a:pos x="5" y="61"/>
                  </a:cxn>
                  <a:cxn ang="0">
                    <a:pos x="8" y="76"/>
                  </a:cxn>
                  <a:cxn ang="0">
                    <a:pos x="12" y="91"/>
                  </a:cxn>
                  <a:cxn ang="0">
                    <a:pos x="17" y="104"/>
                  </a:cxn>
                  <a:cxn ang="0">
                    <a:pos x="23" y="119"/>
                  </a:cxn>
                  <a:cxn ang="0">
                    <a:pos x="28" y="132"/>
                  </a:cxn>
                  <a:cxn ang="0">
                    <a:pos x="35" y="146"/>
                  </a:cxn>
                  <a:cxn ang="0">
                    <a:pos x="42" y="159"/>
                  </a:cxn>
                  <a:cxn ang="0">
                    <a:pos x="50" y="173"/>
                  </a:cxn>
                  <a:cxn ang="0">
                    <a:pos x="58" y="185"/>
                  </a:cxn>
                  <a:cxn ang="0">
                    <a:pos x="67" y="197"/>
                  </a:cxn>
                  <a:cxn ang="0">
                    <a:pos x="77" y="209"/>
                  </a:cxn>
                  <a:cxn ang="0">
                    <a:pos x="87" y="220"/>
                  </a:cxn>
                  <a:cxn ang="0">
                    <a:pos x="98" y="231"/>
                  </a:cxn>
                  <a:cxn ang="0">
                    <a:pos x="109" y="241"/>
                  </a:cxn>
                  <a:cxn ang="0">
                    <a:pos x="121" y="251"/>
                  </a:cxn>
                  <a:cxn ang="0">
                    <a:pos x="133" y="260"/>
                  </a:cxn>
                  <a:cxn ang="0">
                    <a:pos x="145" y="268"/>
                  </a:cxn>
                  <a:cxn ang="0">
                    <a:pos x="159" y="276"/>
                  </a:cxn>
                  <a:cxn ang="0">
                    <a:pos x="172" y="283"/>
                  </a:cxn>
                  <a:cxn ang="0">
                    <a:pos x="186" y="290"/>
                  </a:cxn>
                  <a:cxn ang="0">
                    <a:pos x="199" y="295"/>
                  </a:cxn>
                  <a:cxn ang="0">
                    <a:pos x="214" y="301"/>
                  </a:cxn>
                  <a:cxn ang="0">
                    <a:pos x="227" y="306"/>
                  </a:cxn>
                  <a:cxn ang="0">
                    <a:pos x="242" y="310"/>
                  </a:cxn>
                  <a:cxn ang="0">
                    <a:pos x="257" y="313"/>
                  </a:cxn>
                  <a:cxn ang="0">
                    <a:pos x="272" y="315"/>
                  </a:cxn>
                  <a:cxn ang="0">
                    <a:pos x="287" y="317"/>
                  </a:cxn>
                  <a:cxn ang="0">
                    <a:pos x="303" y="318"/>
                  </a:cxn>
                  <a:cxn ang="0">
                    <a:pos x="318" y="318"/>
                  </a:cxn>
                </a:cxnLst>
                <a:rect l="0" t="0" r="r" b="b"/>
                <a:pathLst>
                  <a:path w="318" h="318">
                    <a:moveTo>
                      <a:pt x="0" y="0"/>
                    </a:moveTo>
                    <a:lnTo>
                      <a:pt x="0" y="15"/>
                    </a:lnTo>
                    <a:lnTo>
                      <a:pt x="1" y="30"/>
                    </a:lnTo>
                    <a:lnTo>
                      <a:pt x="2" y="46"/>
                    </a:lnTo>
                    <a:lnTo>
                      <a:pt x="5" y="61"/>
                    </a:lnTo>
                    <a:lnTo>
                      <a:pt x="8" y="76"/>
                    </a:lnTo>
                    <a:lnTo>
                      <a:pt x="12" y="91"/>
                    </a:lnTo>
                    <a:lnTo>
                      <a:pt x="17" y="104"/>
                    </a:lnTo>
                    <a:lnTo>
                      <a:pt x="23" y="119"/>
                    </a:lnTo>
                    <a:lnTo>
                      <a:pt x="28" y="132"/>
                    </a:lnTo>
                    <a:lnTo>
                      <a:pt x="35" y="146"/>
                    </a:lnTo>
                    <a:lnTo>
                      <a:pt x="42" y="159"/>
                    </a:lnTo>
                    <a:lnTo>
                      <a:pt x="50" y="173"/>
                    </a:lnTo>
                    <a:lnTo>
                      <a:pt x="58" y="185"/>
                    </a:lnTo>
                    <a:lnTo>
                      <a:pt x="67" y="197"/>
                    </a:lnTo>
                    <a:lnTo>
                      <a:pt x="77" y="209"/>
                    </a:lnTo>
                    <a:lnTo>
                      <a:pt x="87" y="220"/>
                    </a:lnTo>
                    <a:lnTo>
                      <a:pt x="98" y="231"/>
                    </a:lnTo>
                    <a:lnTo>
                      <a:pt x="109" y="241"/>
                    </a:lnTo>
                    <a:lnTo>
                      <a:pt x="121" y="251"/>
                    </a:lnTo>
                    <a:lnTo>
                      <a:pt x="133" y="260"/>
                    </a:lnTo>
                    <a:lnTo>
                      <a:pt x="145" y="268"/>
                    </a:lnTo>
                    <a:lnTo>
                      <a:pt x="159" y="276"/>
                    </a:lnTo>
                    <a:lnTo>
                      <a:pt x="172" y="283"/>
                    </a:lnTo>
                    <a:lnTo>
                      <a:pt x="186" y="290"/>
                    </a:lnTo>
                    <a:lnTo>
                      <a:pt x="199" y="295"/>
                    </a:lnTo>
                    <a:lnTo>
                      <a:pt x="214" y="301"/>
                    </a:lnTo>
                    <a:lnTo>
                      <a:pt x="227" y="306"/>
                    </a:lnTo>
                    <a:lnTo>
                      <a:pt x="242" y="310"/>
                    </a:lnTo>
                    <a:lnTo>
                      <a:pt x="257" y="313"/>
                    </a:lnTo>
                    <a:lnTo>
                      <a:pt x="272" y="315"/>
                    </a:lnTo>
                    <a:lnTo>
                      <a:pt x="287" y="317"/>
                    </a:lnTo>
                    <a:lnTo>
                      <a:pt x="303" y="318"/>
                    </a:lnTo>
                    <a:lnTo>
                      <a:pt x="318" y="3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1" name="Line 427"/>
              <p:cNvSpPr>
                <a:spLocks noChangeAspect="1" noChangeShapeType="1"/>
              </p:cNvSpPr>
              <p:nvPr/>
            </p:nvSpPr>
            <p:spPr bwMode="auto">
              <a:xfrm>
                <a:off x="4863" y="3585"/>
                <a:ext cx="1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2" name="Freeform 428"/>
              <p:cNvSpPr>
                <a:spLocks noChangeAspect="1"/>
              </p:cNvSpPr>
              <p:nvPr/>
            </p:nvSpPr>
            <p:spPr bwMode="auto">
              <a:xfrm>
                <a:off x="4863" y="3570"/>
                <a:ext cx="8" cy="1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0" y="4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8" y="17"/>
                  </a:cxn>
                  <a:cxn ang="0">
                    <a:pos x="5" y="23"/>
                  </a:cxn>
                  <a:cxn ang="0">
                    <a:pos x="2" y="28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6"/>
                  </a:cxn>
                </a:cxnLst>
                <a:rect l="0" t="0" r="r" b="b"/>
                <a:pathLst>
                  <a:path w="25" h="46">
                    <a:moveTo>
                      <a:pt x="25" y="0"/>
                    </a:moveTo>
                    <a:lnTo>
                      <a:pt x="20" y="4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5" y="23"/>
                    </a:lnTo>
                    <a:lnTo>
                      <a:pt x="2" y="28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3" name="Line 429"/>
              <p:cNvSpPr>
                <a:spLocks noChangeAspect="1" noChangeShapeType="1"/>
              </p:cNvSpPr>
              <p:nvPr/>
            </p:nvSpPr>
            <p:spPr bwMode="auto">
              <a:xfrm flipH="1">
                <a:off x="4871" y="3513"/>
                <a:ext cx="100" cy="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4" name="Freeform 430"/>
              <p:cNvSpPr>
                <a:spLocks noChangeAspect="1"/>
              </p:cNvSpPr>
              <p:nvPr/>
            </p:nvSpPr>
            <p:spPr bwMode="auto">
              <a:xfrm>
                <a:off x="4971" y="3511"/>
                <a:ext cx="15" cy="11"/>
              </a:xfrm>
              <a:custGeom>
                <a:avLst/>
                <a:gdLst/>
                <a:ahLst/>
                <a:cxnLst>
                  <a:cxn ang="0">
                    <a:pos x="47" y="31"/>
                  </a:cxn>
                  <a:cxn ang="0">
                    <a:pos x="47" y="27"/>
                  </a:cxn>
                  <a:cxn ang="0">
                    <a:pos x="46" y="21"/>
                  </a:cxn>
                  <a:cxn ang="0">
                    <a:pos x="44" y="16"/>
                  </a:cxn>
                  <a:cxn ang="0">
                    <a:pos x="42" y="12"/>
                  </a:cxn>
                  <a:cxn ang="0">
                    <a:pos x="38" y="8"/>
                  </a:cxn>
                  <a:cxn ang="0">
                    <a:pos x="34" y="5"/>
                  </a:cxn>
                  <a:cxn ang="0">
                    <a:pos x="30" y="3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1"/>
                  </a:cxn>
                  <a:cxn ang="0">
                    <a:pos x="0" y="4"/>
                  </a:cxn>
                </a:cxnLst>
                <a:rect l="0" t="0" r="r" b="b"/>
                <a:pathLst>
                  <a:path w="47" h="31">
                    <a:moveTo>
                      <a:pt x="47" y="31"/>
                    </a:moveTo>
                    <a:lnTo>
                      <a:pt x="47" y="27"/>
                    </a:lnTo>
                    <a:lnTo>
                      <a:pt x="46" y="21"/>
                    </a:lnTo>
                    <a:lnTo>
                      <a:pt x="44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5"/>
                    </a:lnTo>
                    <a:lnTo>
                      <a:pt x="30" y="3"/>
                    </a:lnTo>
                    <a:lnTo>
                      <a:pt x="24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5" name="Line 431"/>
              <p:cNvSpPr>
                <a:spLocks noChangeAspect="1" noChangeShapeType="1"/>
              </p:cNvSpPr>
              <p:nvPr/>
            </p:nvSpPr>
            <p:spPr bwMode="auto">
              <a:xfrm flipV="1">
                <a:off x="4986" y="3522"/>
                <a:ext cx="1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6" name="Freeform 432"/>
              <p:cNvSpPr>
                <a:spLocks noChangeAspect="1"/>
              </p:cNvSpPr>
              <p:nvPr/>
            </p:nvSpPr>
            <p:spPr bwMode="auto">
              <a:xfrm>
                <a:off x="4986" y="3561"/>
                <a:ext cx="17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1" y="11"/>
                  </a:cxn>
                  <a:cxn ang="0">
                    <a:pos x="4" y="15"/>
                  </a:cxn>
                  <a:cxn ang="0">
                    <a:pos x="7" y="19"/>
                  </a:cxn>
                  <a:cxn ang="0">
                    <a:pos x="10" y="23"/>
                  </a:cxn>
                  <a:cxn ang="0">
                    <a:pos x="12" y="25"/>
                  </a:cxn>
                  <a:cxn ang="0">
                    <a:pos x="16" y="28"/>
                  </a:cxn>
                  <a:cxn ang="0">
                    <a:pos x="22" y="31"/>
                  </a:cxn>
                  <a:cxn ang="0">
                    <a:pos x="26" y="32"/>
                  </a:cxn>
                  <a:cxn ang="0">
                    <a:pos x="31" y="32"/>
                  </a:cxn>
                  <a:cxn ang="0">
                    <a:pos x="35" y="32"/>
                  </a:cxn>
                  <a:cxn ang="0">
                    <a:pos x="40" y="31"/>
                  </a:cxn>
                  <a:cxn ang="0">
                    <a:pos x="45" y="29"/>
                  </a:cxn>
                  <a:cxn ang="0">
                    <a:pos x="50" y="27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4" y="15"/>
                    </a:lnTo>
                    <a:lnTo>
                      <a:pt x="7" y="19"/>
                    </a:lnTo>
                    <a:lnTo>
                      <a:pt x="10" y="23"/>
                    </a:lnTo>
                    <a:lnTo>
                      <a:pt x="12" y="25"/>
                    </a:lnTo>
                    <a:lnTo>
                      <a:pt x="16" y="28"/>
                    </a:lnTo>
                    <a:lnTo>
                      <a:pt x="22" y="31"/>
                    </a:lnTo>
                    <a:lnTo>
                      <a:pt x="26" y="32"/>
                    </a:lnTo>
                    <a:lnTo>
                      <a:pt x="31" y="32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5" y="29"/>
                    </a:lnTo>
                    <a:lnTo>
                      <a:pt x="50" y="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7" name="Line 433"/>
              <p:cNvSpPr>
                <a:spLocks noChangeAspect="1" noChangeShapeType="1"/>
              </p:cNvSpPr>
              <p:nvPr/>
            </p:nvSpPr>
            <p:spPr bwMode="auto">
              <a:xfrm flipH="1">
                <a:off x="5003" y="3552"/>
                <a:ext cx="2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8" name="Freeform 434"/>
              <p:cNvSpPr>
                <a:spLocks noChangeAspect="1"/>
              </p:cNvSpPr>
              <p:nvPr/>
            </p:nvSpPr>
            <p:spPr bwMode="auto">
              <a:xfrm>
                <a:off x="5031" y="3537"/>
                <a:ext cx="8" cy="1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5" y="40"/>
                  </a:cxn>
                  <a:cxn ang="0">
                    <a:pos x="10" y="36"/>
                  </a:cxn>
                  <a:cxn ang="0">
                    <a:pos x="15" y="30"/>
                  </a:cxn>
                  <a:cxn ang="0">
                    <a:pos x="17" y="25"/>
                  </a:cxn>
                  <a:cxn ang="0">
                    <a:pos x="21" y="18"/>
                  </a:cxn>
                  <a:cxn ang="0">
                    <a:pos x="23" y="13"/>
                  </a:cxn>
                  <a:cxn ang="0">
                    <a:pos x="24" y="6"/>
                  </a:cxn>
                  <a:cxn ang="0">
                    <a:pos x="24" y="0"/>
                  </a:cxn>
                </a:cxnLst>
                <a:rect l="0" t="0" r="r" b="b"/>
                <a:pathLst>
                  <a:path w="24" h="44">
                    <a:moveTo>
                      <a:pt x="0" y="44"/>
                    </a:moveTo>
                    <a:lnTo>
                      <a:pt x="5" y="40"/>
                    </a:lnTo>
                    <a:lnTo>
                      <a:pt x="10" y="36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1" y="18"/>
                    </a:lnTo>
                    <a:lnTo>
                      <a:pt x="23" y="13"/>
                    </a:lnTo>
                    <a:lnTo>
                      <a:pt x="24" y="6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9" name="Line 435"/>
              <p:cNvSpPr>
                <a:spLocks noChangeAspect="1" noChangeShapeType="1"/>
              </p:cNvSpPr>
              <p:nvPr/>
            </p:nvSpPr>
            <p:spPr bwMode="auto">
              <a:xfrm>
                <a:off x="5039" y="3441"/>
                <a:ext cx="1" cy="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0" name="Freeform 436"/>
              <p:cNvSpPr>
                <a:spLocks noChangeAspect="1"/>
              </p:cNvSpPr>
              <p:nvPr/>
            </p:nvSpPr>
            <p:spPr bwMode="auto">
              <a:xfrm>
                <a:off x="5029" y="3430"/>
                <a:ext cx="10" cy="11"/>
              </a:xfrm>
              <a:custGeom>
                <a:avLst/>
                <a:gdLst/>
                <a:ahLst/>
                <a:cxnLst>
                  <a:cxn ang="0">
                    <a:pos x="31" y="33"/>
                  </a:cxn>
                  <a:cxn ang="0">
                    <a:pos x="31" y="27"/>
                  </a:cxn>
                  <a:cxn ang="0">
                    <a:pos x="30" y="22"/>
                  </a:cxn>
                  <a:cxn ang="0">
                    <a:pos x="28" y="18"/>
                  </a:cxn>
                  <a:cxn ang="0">
                    <a:pos x="26" y="14"/>
                  </a:cxn>
                  <a:cxn ang="0">
                    <a:pos x="22" y="10"/>
                  </a:cxn>
                  <a:cxn ang="0">
                    <a:pos x="19" y="6"/>
                  </a:cxn>
                  <a:cxn ang="0">
                    <a:pos x="13" y="3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33">
                    <a:moveTo>
                      <a:pt x="31" y="33"/>
                    </a:moveTo>
                    <a:lnTo>
                      <a:pt x="31" y="27"/>
                    </a:lnTo>
                    <a:lnTo>
                      <a:pt x="30" y="22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2" y="10"/>
                    </a:lnTo>
                    <a:lnTo>
                      <a:pt x="19" y="6"/>
                    </a:lnTo>
                    <a:lnTo>
                      <a:pt x="13" y="3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1" name="Line 437"/>
              <p:cNvSpPr>
                <a:spLocks noChangeAspect="1" noChangeShapeType="1"/>
              </p:cNvSpPr>
              <p:nvPr/>
            </p:nvSpPr>
            <p:spPr bwMode="auto">
              <a:xfrm>
                <a:off x="5004" y="3430"/>
                <a:ext cx="2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2" name="Line 438"/>
              <p:cNvSpPr>
                <a:spLocks noChangeAspect="1" noChangeShapeType="1"/>
              </p:cNvSpPr>
              <p:nvPr/>
            </p:nvSpPr>
            <p:spPr bwMode="auto">
              <a:xfrm flipV="1">
                <a:off x="4859" y="3430"/>
                <a:ext cx="145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3" name="Freeform 439"/>
              <p:cNvSpPr>
                <a:spLocks noChangeAspect="1"/>
              </p:cNvSpPr>
              <p:nvPr/>
            </p:nvSpPr>
            <p:spPr bwMode="auto">
              <a:xfrm>
                <a:off x="4545" y="3469"/>
                <a:ext cx="314" cy="410"/>
              </a:xfrm>
              <a:custGeom>
                <a:avLst/>
                <a:gdLst/>
                <a:ahLst/>
                <a:cxnLst>
                  <a:cxn ang="0">
                    <a:pos x="943" y="0"/>
                  </a:cxn>
                  <a:cxn ang="0">
                    <a:pos x="913" y="8"/>
                  </a:cxn>
                  <a:cxn ang="0">
                    <a:pos x="883" y="16"/>
                  </a:cxn>
                  <a:cxn ang="0">
                    <a:pos x="855" y="27"/>
                  </a:cxn>
                  <a:cxn ang="0">
                    <a:pos x="826" y="38"/>
                  </a:cxn>
                  <a:cxn ang="0">
                    <a:pos x="797" y="49"/>
                  </a:cxn>
                  <a:cxn ang="0">
                    <a:pos x="769" y="61"/>
                  </a:cxn>
                  <a:cxn ang="0">
                    <a:pos x="741" y="73"/>
                  </a:cxn>
                  <a:cxn ang="0">
                    <a:pos x="712" y="86"/>
                  </a:cxn>
                  <a:cxn ang="0">
                    <a:pos x="684" y="100"/>
                  </a:cxn>
                  <a:cxn ang="0">
                    <a:pos x="657" y="115"/>
                  </a:cxn>
                  <a:cxn ang="0">
                    <a:pos x="630" y="130"/>
                  </a:cxn>
                  <a:cxn ang="0">
                    <a:pos x="605" y="146"/>
                  </a:cxn>
                  <a:cxn ang="0">
                    <a:pos x="578" y="162"/>
                  </a:cxn>
                  <a:cxn ang="0">
                    <a:pos x="552" y="179"/>
                  </a:cxn>
                  <a:cxn ang="0">
                    <a:pos x="528" y="197"/>
                  </a:cxn>
                  <a:cxn ang="0">
                    <a:pos x="502" y="216"/>
                  </a:cxn>
                  <a:cxn ang="0">
                    <a:pos x="478" y="234"/>
                  </a:cxn>
                  <a:cxn ang="0">
                    <a:pos x="454" y="255"/>
                  </a:cxn>
                  <a:cxn ang="0">
                    <a:pos x="431" y="274"/>
                  </a:cxn>
                  <a:cxn ang="0">
                    <a:pos x="408" y="295"/>
                  </a:cxn>
                  <a:cxn ang="0">
                    <a:pos x="385" y="317"/>
                  </a:cxn>
                  <a:cxn ang="0">
                    <a:pos x="364" y="338"/>
                  </a:cxn>
                  <a:cxn ang="0">
                    <a:pos x="342" y="360"/>
                  </a:cxn>
                  <a:cxn ang="0">
                    <a:pos x="322" y="383"/>
                  </a:cxn>
                  <a:cxn ang="0">
                    <a:pos x="302" y="407"/>
                  </a:cxn>
                  <a:cxn ang="0">
                    <a:pos x="282" y="430"/>
                  </a:cxn>
                  <a:cxn ang="0">
                    <a:pos x="263" y="454"/>
                  </a:cxn>
                  <a:cxn ang="0">
                    <a:pos x="244" y="479"/>
                  </a:cxn>
                  <a:cxn ang="0">
                    <a:pos x="226" y="504"/>
                  </a:cxn>
                  <a:cxn ang="0">
                    <a:pos x="209" y="529"/>
                  </a:cxn>
                  <a:cxn ang="0">
                    <a:pos x="193" y="556"/>
                  </a:cxn>
                  <a:cxn ang="0">
                    <a:pos x="177" y="582"/>
                  </a:cxn>
                  <a:cxn ang="0">
                    <a:pos x="162" y="609"/>
                  </a:cxn>
                  <a:cxn ang="0">
                    <a:pos x="147" y="635"/>
                  </a:cxn>
                  <a:cxn ang="0">
                    <a:pos x="132" y="664"/>
                  </a:cxn>
                  <a:cxn ang="0">
                    <a:pos x="119" y="691"/>
                  </a:cxn>
                  <a:cxn ang="0">
                    <a:pos x="107" y="719"/>
                  </a:cxn>
                  <a:cxn ang="0">
                    <a:pos x="94" y="747"/>
                  </a:cxn>
                  <a:cxn ang="0">
                    <a:pos x="84" y="777"/>
                  </a:cxn>
                  <a:cxn ang="0">
                    <a:pos x="73" y="805"/>
                  </a:cxn>
                  <a:cxn ang="0">
                    <a:pos x="62" y="835"/>
                  </a:cxn>
                  <a:cxn ang="0">
                    <a:pos x="54" y="864"/>
                  </a:cxn>
                  <a:cxn ang="0">
                    <a:pos x="45" y="894"/>
                  </a:cxn>
                  <a:cxn ang="0">
                    <a:pos x="37" y="923"/>
                  </a:cxn>
                  <a:cxn ang="0">
                    <a:pos x="30" y="953"/>
                  </a:cxn>
                  <a:cxn ang="0">
                    <a:pos x="24" y="984"/>
                  </a:cxn>
                  <a:cxn ang="0">
                    <a:pos x="18" y="1014"/>
                  </a:cxn>
                  <a:cxn ang="0">
                    <a:pos x="14" y="1045"/>
                  </a:cxn>
                  <a:cxn ang="0">
                    <a:pos x="10" y="1076"/>
                  </a:cxn>
                  <a:cxn ang="0">
                    <a:pos x="6" y="1105"/>
                  </a:cxn>
                  <a:cxn ang="0">
                    <a:pos x="3" y="1136"/>
                  </a:cxn>
                  <a:cxn ang="0">
                    <a:pos x="2" y="1167"/>
                  </a:cxn>
                  <a:cxn ang="0">
                    <a:pos x="0" y="1198"/>
                  </a:cxn>
                  <a:cxn ang="0">
                    <a:pos x="0" y="1229"/>
                  </a:cxn>
                </a:cxnLst>
                <a:rect l="0" t="0" r="r" b="b"/>
                <a:pathLst>
                  <a:path w="943" h="1229">
                    <a:moveTo>
                      <a:pt x="943" y="0"/>
                    </a:moveTo>
                    <a:lnTo>
                      <a:pt x="913" y="8"/>
                    </a:lnTo>
                    <a:lnTo>
                      <a:pt x="883" y="16"/>
                    </a:lnTo>
                    <a:lnTo>
                      <a:pt x="855" y="27"/>
                    </a:lnTo>
                    <a:lnTo>
                      <a:pt x="826" y="38"/>
                    </a:lnTo>
                    <a:lnTo>
                      <a:pt x="797" y="49"/>
                    </a:lnTo>
                    <a:lnTo>
                      <a:pt x="769" y="61"/>
                    </a:lnTo>
                    <a:lnTo>
                      <a:pt x="741" y="73"/>
                    </a:lnTo>
                    <a:lnTo>
                      <a:pt x="712" y="86"/>
                    </a:lnTo>
                    <a:lnTo>
                      <a:pt x="684" y="100"/>
                    </a:lnTo>
                    <a:lnTo>
                      <a:pt x="657" y="115"/>
                    </a:lnTo>
                    <a:lnTo>
                      <a:pt x="630" y="130"/>
                    </a:lnTo>
                    <a:lnTo>
                      <a:pt x="605" y="146"/>
                    </a:lnTo>
                    <a:lnTo>
                      <a:pt x="578" y="162"/>
                    </a:lnTo>
                    <a:lnTo>
                      <a:pt x="552" y="179"/>
                    </a:lnTo>
                    <a:lnTo>
                      <a:pt x="528" y="197"/>
                    </a:lnTo>
                    <a:lnTo>
                      <a:pt x="502" y="216"/>
                    </a:lnTo>
                    <a:lnTo>
                      <a:pt x="478" y="234"/>
                    </a:lnTo>
                    <a:lnTo>
                      <a:pt x="454" y="255"/>
                    </a:lnTo>
                    <a:lnTo>
                      <a:pt x="431" y="274"/>
                    </a:lnTo>
                    <a:lnTo>
                      <a:pt x="408" y="295"/>
                    </a:lnTo>
                    <a:lnTo>
                      <a:pt x="385" y="317"/>
                    </a:lnTo>
                    <a:lnTo>
                      <a:pt x="364" y="338"/>
                    </a:lnTo>
                    <a:lnTo>
                      <a:pt x="342" y="360"/>
                    </a:lnTo>
                    <a:lnTo>
                      <a:pt x="322" y="383"/>
                    </a:lnTo>
                    <a:lnTo>
                      <a:pt x="302" y="407"/>
                    </a:lnTo>
                    <a:lnTo>
                      <a:pt x="282" y="430"/>
                    </a:lnTo>
                    <a:lnTo>
                      <a:pt x="263" y="454"/>
                    </a:lnTo>
                    <a:lnTo>
                      <a:pt x="244" y="479"/>
                    </a:lnTo>
                    <a:lnTo>
                      <a:pt x="226" y="504"/>
                    </a:lnTo>
                    <a:lnTo>
                      <a:pt x="209" y="529"/>
                    </a:lnTo>
                    <a:lnTo>
                      <a:pt x="193" y="556"/>
                    </a:lnTo>
                    <a:lnTo>
                      <a:pt x="177" y="582"/>
                    </a:lnTo>
                    <a:lnTo>
                      <a:pt x="162" y="609"/>
                    </a:lnTo>
                    <a:lnTo>
                      <a:pt x="147" y="635"/>
                    </a:lnTo>
                    <a:lnTo>
                      <a:pt x="132" y="664"/>
                    </a:lnTo>
                    <a:lnTo>
                      <a:pt x="119" y="691"/>
                    </a:lnTo>
                    <a:lnTo>
                      <a:pt x="107" y="719"/>
                    </a:lnTo>
                    <a:lnTo>
                      <a:pt x="94" y="747"/>
                    </a:lnTo>
                    <a:lnTo>
                      <a:pt x="84" y="777"/>
                    </a:lnTo>
                    <a:lnTo>
                      <a:pt x="73" y="805"/>
                    </a:lnTo>
                    <a:lnTo>
                      <a:pt x="62" y="835"/>
                    </a:lnTo>
                    <a:lnTo>
                      <a:pt x="54" y="864"/>
                    </a:lnTo>
                    <a:lnTo>
                      <a:pt x="45" y="894"/>
                    </a:lnTo>
                    <a:lnTo>
                      <a:pt x="37" y="923"/>
                    </a:lnTo>
                    <a:lnTo>
                      <a:pt x="30" y="953"/>
                    </a:lnTo>
                    <a:lnTo>
                      <a:pt x="24" y="984"/>
                    </a:lnTo>
                    <a:lnTo>
                      <a:pt x="18" y="1014"/>
                    </a:lnTo>
                    <a:lnTo>
                      <a:pt x="14" y="1045"/>
                    </a:lnTo>
                    <a:lnTo>
                      <a:pt x="10" y="1076"/>
                    </a:lnTo>
                    <a:lnTo>
                      <a:pt x="6" y="1105"/>
                    </a:lnTo>
                    <a:lnTo>
                      <a:pt x="3" y="1136"/>
                    </a:lnTo>
                    <a:lnTo>
                      <a:pt x="2" y="1167"/>
                    </a:lnTo>
                    <a:lnTo>
                      <a:pt x="0" y="1198"/>
                    </a:lnTo>
                    <a:lnTo>
                      <a:pt x="0" y="12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4" name="Line 440"/>
              <p:cNvSpPr>
                <a:spLocks noChangeAspect="1" noChangeShapeType="1"/>
              </p:cNvSpPr>
              <p:nvPr/>
            </p:nvSpPr>
            <p:spPr bwMode="auto">
              <a:xfrm flipV="1">
                <a:off x="4545" y="3879"/>
                <a:ext cx="1" cy="15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5" name="Freeform 441"/>
              <p:cNvSpPr>
                <a:spLocks noChangeAspect="1"/>
              </p:cNvSpPr>
              <p:nvPr/>
            </p:nvSpPr>
            <p:spPr bwMode="auto">
              <a:xfrm>
                <a:off x="4545" y="5434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9"/>
                  </a:cxn>
                  <a:cxn ang="0">
                    <a:pos x="3" y="13"/>
                  </a:cxn>
                  <a:cxn ang="0">
                    <a:pos x="6" y="17"/>
                  </a:cxn>
                  <a:cxn ang="0">
                    <a:pos x="10" y="21"/>
                  </a:cxn>
                  <a:cxn ang="0">
                    <a:pos x="14" y="25"/>
                  </a:cxn>
                  <a:cxn ang="0">
                    <a:pos x="18" y="28"/>
                  </a:cxn>
                  <a:cxn ang="0">
                    <a:pos x="22" y="29"/>
                  </a:cxn>
                  <a:cxn ang="0">
                    <a:pos x="27" y="31"/>
                  </a:cxn>
                  <a:cxn ang="0">
                    <a:pos x="31" y="31"/>
                  </a:cxn>
                </a:cxnLst>
                <a:rect l="0" t="0" r="r" b="b"/>
                <a:pathLst>
                  <a:path w="31" h="31">
                    <a:moveTo>
                      <a:pt x="0" y="0"/>
                    </a:moveTo>
                    <a:lnTo>
                      <a:pt x="0" y="4"/>
                    </a:lnTo>
                    <a:lnTo>
                      <a:pt x="2" y="9"/>
                    </a:lnTo>
                    <a:lnTo>
                      <a:pt x="3" y="13"/>
                    </a:lnTo>
                    <a:lnTo>
                      <a:pt x="6" y="17"/>
                    </a:lnTo>
                    <a:lnTo>
                      <a:pt x="10" y="21"/>
                    </a:lnTo>
                    <a:lnTo>
                      <a:pt x="14" y="25"/>
                    </a:lnTo>
                    <a:lnTo>
                      <a:pt x="18" y="28"/>
                    </a:lnTo>
                    <a:lnTo>
                      <a:pt x="22" y="29"/>
                    </a:lnTo>
                    <a:lnTo>
                      <a:pt x="27" y="31"/>
                    </a:lnTo>
                    <a:lnTo>
                      <a:pt x="31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6" name="Line 442"/>
              <p:cNvSpPr>
                <a:spLocks noChangeAspect="1" noChangeShapeType="1"/>
              </p:cNvSpPr>
              <p:nvPr/>
            </p:nvSpPr>
            <p:spPr bwMode="auto">
              <a:xfrm flipH="1">
                <a:off x="4555" y="5445"/>
                <a:ext cx="8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7" name="Freeform 443"/>
              <p:cNvSpPr>
                <a:spLocks noChangeAspect="1"/>
              </p:cNvSpPr>
              <p:nvPr/>
            </p:nvSpPr>
            <p:spPr bwMode="auto">
              <a:xfrm>
                <a:off x="4640" y="5434"/>
                <a:ext cx="11" cy="1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5" y="31"/>
                  </a:cxn>
                  <a:cxn ang="0">
                    <a:pos x="10" y="29"/>
                  </a:cxn>
                  <a:cxn ang="0">
                    <a:pos x="14" y="28"/>
                  </a:cxn>
                  <a:cxn ang="0">
                    <a:pos x="18" y="25"/>
                  </a:cxn>
                  <a:cxn ang="0">
                    <a:pos x="23" y="21"/>
                  </a:cxn>
                  <a:cxn ang="0">
                    <a:pos x="27" y="17"/>
                  </a:cxn>
                  <a:cxn ang="0">
                    <a:pos x="29" y="13"/>
                  </a:cxn>
                  <a:cxn ang="0">
                    <a:pos x="31" y="9"/>
                  </a:cxn>
                  <a:cxn ang="0">
                    <a:pos x="32" y="4"/>
                  </a:cxn>
                  <a:cxn ang="0">
                    <a:pos x="32" y="0"/>
                  </a:cxn>
                </a:cxnLst>
                <a:rect l="0" t="0" r="r" b="b"/>
                <a:pathLst>
                  <a:path w="32" h="31">
                    <a:moveTo>
                      <a:pt x="0" y="31"/>
                    </a:moveTo>
                    <a:lnTo>
                      <a:pt x="5" y="31"/>
                    </a:lnTo>
                    <a:lnTo>
                      <a:pt x="10" y="29"/>
                    </a:lnTo>
                    <a:lnTo>
                      <a:pt x="14" y="28"/>
                    </a:lnTo>
                    <a:lnTo>
                      <a:pt x="18" y="25"/>
                    </a:lnTo>
                    <a:lnTo>
                      <a:pt x="23" y="21"/>
                    </a:lnTo>
                    <a:lnTo>
                      <a:pt x="27" y="17"/>
                    </a:lnTo>
                    <a:lnTo>
                      <a:pt x="29" y="13"/>
                    </a:lnTo>
                    <a:lnTo>
                      <a:pt x="31" y="9"/>
                    </a:lnTo>
                    <a:lnTo>
                      <a:pt x="32" y="4"/>
                    </a:lnTo>
                    <a:lnTo>
                      <a:pt x="3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8" name="Line 444"/>
              <p:cNvSpPr>
                <a:spLocks noChangeAspect="1" noChangeShapeType="1"/>
              </p:cNvSpPr>
              <p:nvPr/>
            </p:nvSpPr>
            <p:spPr bwMode="auto">
              <a:xfrm>
                <a:off x="4651" y="5356"/>
                <a:ext cx="1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9" name="Freeform 445"/>
              <p:cNvSpPr>
                <a:spLocks noChangeAspect="1"/>
              </p:cNvSpPr>
              <p:nvPr/>
            </p:nvSpPr>
            <p:spPr bwMode="auto">
              <a:xfrm>
                <a:off x="4651" y="5339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7" y="0"/>
                  </a:cxn>
                  <a:cxn ang="0">
                    <a:pos x="40" y="1"/>
                  </a:cxn>
                  <a:cxn ang="0">
                    <a:pos x="34" y="3"/>
                  </a:cxn>
                  <a:cxn ang="0">
                    <a:pos x="28" y="5"/>
                  </a:cxn>
                  <a:cxn ang="0">
                    <a:pos x="23" y="10"/>
                  </a:cxn>
                  <a:cxn ang="0">
                    <a:pos x="17" y="14"/>
                  </a:cxn>
                  <a:cxn ang="0">
                    <a:pos x="13" y="18"/>
                  </a:cxn>
                  <a:cxn ang="0">
                    <a:pos x="9" y="23"/>
                  </a:cxn>
                  <a:cxn ang="0">
                    <a:pos x="7" y="28"/>
                  </a:cxn>
                  <a:cxn ang="0">
                    <a:pos x="4" y="34"/>
                  </a:cxn>
                  <a:cxn ang="0">
                    <a:pos x="1" y="40"/>
                  </a:cxn>
                  <a:cxn ang="0">
                    <a:pos x="0" y="46"/>
                  </a:cxn>
                  <a:cxn ang="0">
                    <a:pos x="0" y="53"/>
                  </a:cxn>
                </a:cxnLst>
                <a:rect l="0" t="0" r="r" b="b"/>
                <a:pathLst>
                  <a:path w="52" h="53">
                    <a:moveTo>
                      <a:pt x="52" y="0"/>
                    </a:moveTo>
                    <a:lnTo>
                      <a:pt x="47" y="0"/>
                    </a:lnTo>
                    <a:lnTo>
                      <a:pt x="40" y="1"/>
                    </a:lnTo>
                    <a:lnTo>
                      <a:pt x="34" y="3"/>
                    </a:lnTo>
                    <a:lnTo>
                      <a:pt x="28" y="5"/>
                    </a:lnTo>
                    <a:lnTo>
                      <a:pt x="23" y="10"/>
                    </a:lnTo>
                    <a:lnTo>
                      <a:pt x="17" y="14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7" y="28"/>
                    </a:lnTo>
                    <a:lnTo>
                      <a:pt x="4" y="34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0" y="5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0" name="Line 446"/>
              <p:cNvSpPr>
                <a:spLocks noChangeAspect="1" noChangeShapeType="1"/>
              </p:cNvSpPr>
              <p:nvPr/>
            </p:nvSpPr>
            <p:spPr bwMode="auto">
              <a:xfrm flipH="1">
                <a:off x="4668" y="5339"/>
                <a:ext cx="19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1" name="Freeform 447"/>
              <p:cNvSpPr>
                <a:spLocks noChangeAspect="1"/>
              </p:cNvSpPr>
              <p:nvPr/>
            </p:nvSpPr>
            <p:spPr bwMode="auto">
              <a:xfrm>
                <a:off x="4864" y="5339"/>
                <a:ext cx="17" cy="20"/>
              </a:xfrm>
              <a:custGeom>
                <a:avLst/>
                <a:gdLst/>
                <a:ahLst/>
                <a:cxnLst>
                  <a:cxn ang="0">
                    <a:pos x="52" y="62"/>
                  </a:cxn>
                  <a:cxn ang="0">
                    <a:pos x="53" y="55"/>
                  </a:cxn>
                  <a:cxn ang="0">
                    <a:pos x="53" y="49"/>
                  </a:cxn>
                  <a:cxn ang="0">
                    <a:pos x="52" y="42"/>
                  </a:cxn>
                  <a:cxn ang="0">
                    <a:pos x="50" y="36"/>
                  </a:cxn>
                  <a:cxn ang="0">
                    <a:pos x="48" y="30"/>
                  </a:cxn>
                  <a:cxn ang="0">
                    <a:pos x="45" y="24"/>
                  </a:cxn>
                  <a:cxn ang="0">
                    <a:pos x="41" y="19"/>
                  </a:cxn>
                  <a:cxn ang="0">
                    <a:pos x="36" y="14"/>
                  </a:cxn>
                  <a:cxn ang="0">
                    <a:pos x="31" y="10"/>
                  </a:cxn>
                  <a:cxn ang="0">
                    <a:pos x="25" y="7"/>
                  </a:cxn>
                  <a:cxn ang="0">
                    <a:pos x="19" y="4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62">
                    <a:moveTo>
                      <a:pt x="52" y="62"/>
                    </a:moveTo>
                    <a:lnTo>
                      <a:pt x="53" y="55"/>
                    </a:lnTo>
                    <a:lnTo>
                      <a:pt x="53" y="49"/>
                    </a:lnTo>
                    <a:lnTo>
                      <a:pt x="52" y="42"/>
                    </a:lnTo>
                    <a:lnTo>
                      <a:pt x="50" y="36"/>
                    </a:lnTo>
                    <a:lnTo>
                      <a:pt x="48" y="30"/>
                    </a:lnTo>
                    <a:lnTo>
                      <a:pt x="45" y="24"/>
                    </a:lnTo>
                    <a:lnTo>
                      <a:pt x="41" y="19"/>
                    </a:lnTo>
                    <a:lnTo>
                      <a:pt x="36" y="14"/>
                    </a:lnTo>
                    <a:lnTo>
                      <a:pt x="31" y="10"/>
                    </a:lnTo>
                    <a:lnTo>
                      <a:pt x="25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2" name="Line 448"/>
              <p:cNvSpPr>
                <a:spLocks noChangeAspect="1" noChangeShapeType="1"/>
              </p:cNvSpPr>
              <p:nvPr/>
            </p:nvSpPr>
            <p:spPr bwMode="auto">
              <a:xfrm flipV="1">
                <a:off x="4870" y="5359"/>
                <a:ext cx="11" cy="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3" name="Freeform 449"/>
              <p:cNvSpPr>
                <a:spLocks noChangeAspect="1"/>
              </p:cNvSpPr>
              <p:nvPr/>
            </p:nvSpPr>
            <p:spPr bwMode="auto">
              <a:xfrm>
                <a:off x="4869" y="5424"/>
                <a:ext cx="20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2" y="25"/>
                  </a:cxn>
                  <a:cxn ang="0">
                    <a:pos x="5" y="31"/>
                  </a:cxn>
                  <a:cxn ang="0">
                    <a:pos x="8" y="37"/>
                  </a:cxn>
                  <a:cxn ang="0">
                    <a:pos x="12" y="43"/>
                  </a:cxn>
                  <a:cxn ang="0">
                    <a:pos x="16" y="47"/>
                  </a:cxn>
                  <a:cxn ang="0">
                    <a:pos x="21" y="51"/>
                  </a:cxn>
                  <a:cxn ang="0">
                    <a:pos x="27" y="55"/>
                  </a:cxn>
                  <a:cxn ang="0">
                    <a:pos x="32" y="58"/>
                  </a:cxn>
                  <a:cxn ang="0">
                    <a:pos x="39" y="60"/>
                  </a:cxn>
                  <a:cxn ang="0">
                    <a:pos x="45" y="62"/>
                  </a:cxn>
                  <a:cxn ang="0">
                    <a:pos x="51" y="62"/>
                  </a:cxn>
                  <a:cxn ang="0">
                    <a:pos x="58" y="62"/>
                  </a:cxn>
                </a:cxnLst>
                <a:rect l="0" t="0" r="r" b="b"/>
                <a:pathLst>
                  <a:path w="58" h="62">
                    <a:moveTo>
                      <a:pt x="1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2" y="25"/>
                    </a:lnTo>
                    <a:lnTo>
                      <a:pt x="5" y="31"/>
                    </a:lnTo>
                    <a:lnTo>
                      <a:pt x="8" y="37"/>
                    </a:lnTo>
                    <a:lnTo>
                      <a:pt x="12" y="43"/>
                    </a:lnTo>
                    <a:lnTo>
                      <a:pt x="16" y="47"/>
                    </a:lnTo>
                    <a:lnTo>
                      <a:pt x="21" y="51"/>
                    </a:lnTo>
                    <a:lnTo>
                      <a:pt x="27" y="55"/>
                    </a:lnTo>
                    <a:lnTo>
                      <a:pt x="32" y="58"/>
                    </a:lnTo>
                    <a:lnTo>
                      <a:pt x="39" y="60"/>
                    </a:lnTo>
                    <a:lnTo>
                      <a:pt x="45" y="62"/>
                    </a:lnTo>
                    <a:lnTo>
                      <a:pt x="51" y="62"/>
                    </a:lnTo>
                    <a:lnTo>
                      <a:pt x="58" y="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4" name="Line 450"/>
              <p:cNvSpPr>
                <a:spLocks noChangeAspect="1" noChangeShapeType="1"/>
              </p:cNvSpPr>
              <p:nvPr/>
            </p:nvSpPr>
            <p:spPr bwMode="auto">
              <a:xfrm flipH="1">
                <a:off x="4889" y="5445"/>
                <a:ext cx="40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5" name="Freeform 451"/>
              <p:cNvSpPr>
                <a:spLocks noChangeAspect="1"/>
              </p:cNvSpPr>
              <p:nvPr/>
            </p:nvSpPr>
            <p:spPr bwMode="auto">
              <a:xfrm>
                <a:off x="5291" y="5434"/>
                <a:ext cx="10" cy="1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" y="31"/>
                  </a:cxn>
                  <a:cxn ang="0">
                    <a:pos x="9" y="29"/>
                  </a:cxn>
                  <a:cxn ang="0">
                    <a:pos x="13" y="28"/>
                  </a:cxn>
                  <a:cxn ang="0">
                    <a:pos x="17" y="25"/>
                  </a:cxn>
                  <a:cxn ang="0">
                    <a:pos x="22" y="21"/>
                  </a:cxn>
                  <a:cxn ang="0">
                    <a:pos x="26" y="17"/>
                  </a:cxn>
                  <a:cxn ang="0">
                    <a:pos x="28" y="13"/>
                  </a:cxn>
                  <a:cxn ang="0">
                    <a:pos x="30" y="9"/>
                  </a:cxn>
                  <a:cxn ang="0">
                    <a:pos x="31" y="4"/>
                  </a:cxn>
                  <a:cxn ang="0">
                    <a:pos x="31" y="0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lnTo>
                      <a:pt x="4" y="31"/>
                    </a:lnTo>
                    <a:lnTo>
                      <a:pt x="9" y="29"/>
                    </a:lnTo>
                    <a:lnTo>
                      <a:pt x="13" y="28"/>
                    </a:lnTo>
                    <a:lnTo>
                      <a:pt x="17" y="25"/>
                    </a:lnTo>
                    <a:lnTo>
                      <a:pt x="22" y="21"/>
                    </a:lnTo>
                    <a:lnTo>
                      <a:pt x="26" y="17"/>
                    </a:lnTo>
                    <a:lnTo>
                      <a:pt x="28" y="13"/>
                    </a:lnTo>
                    <a:lnTo>
                      <a:pt x="30" y="9"/>
                    </a:lnTo>
                    <a:lnTo>
                      <a:pt x="31" y="4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6" name="Line 452"/>
              <p:cNvSpPr>
                <a:spLocks noChangeAspect="1" noChangeShapeType="1"/>
              </p:cNvSpPr>
              <p:nvPr/>
            </p:nvSpPr>
            <p:spPr bwMode="auto">
              <a:xfrm>
                <a:off x="5301" y="5364"/>
                <a:ext cx="1" cy="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7" name="Freeform 453"/>
              <p:cNvSpPr>
                <a:spLocks noChangeAspect="1"/>
              </p:cNvSpPr>
              <p:nvPr/>
            </p:nvSpPr>
            <p:spPr bwMode="auto">
              <a:xfrm>
                <a:off x="5301" y="5354"/>
                <a:ext cx="11" cy="1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9" y="3"/>
                  </a:cxn>
                  <a:cxn ang="0">
                    <a:pos x="15" y="5"/>
                  </a:cxn>
                  <a:cxn ang="0">
                    <a:pos x="11" y="8"/>
                  </a:cxn>
                  <a:cxn ang="0">
                    <a:pos x="7" y="12"/>
                  </a:cxn>
                  <a:cxn ang="0">
                    <a:pos x="4" y="16"/>
                  </a:cxn>
                  <a:cxn ang="0">
                    <a:pos x="1" y="21"/>
                  </a:cxn>
                  <a:cxn ang="0">
                    <a:pos x="0" y="25"/>
                  </a:cxn>
                  <a:cxn ang="0">
                    <a:pos x="0" y="31"/>
                  </a:cxn>
                </a:cxnLst>
                <a:rect l="0" t="0" r="r" b="b"/>
                <a:pathLst>
                  <a:path w="34" h="31">
                    <a:moveTo>
                      <a:pt x="34" y="0"/>
                    </a:moveTo>
                    <a:lnTo>
                      <a:pt x="28" y="0"/>
                    </a:lnTo>
                    <a:lnTo>
                      <a:pt x="23" y="0"/>
                    </a:lnTo>
                    <a:lnTo>
                      <a:pt x="19" y="3"/>
                    </a:lnTo>
                    <a:lnTo>
                      <a:pt x="15" y="5"/>
                    </a:lnTo>
                    <a:lnTo>
                      <a:pt x="11" y="8"/>
                    </a:lnTo>
                    <a:lnTo>
                      <a:pt x="7" y="12"/>
                    </a:lnTo>
                    <a:lnTo>
                      <a:pt x="4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8" name="Line 4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12" y="5354"/>
                <a:ext cx="4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9" name="Freeform 455"/>
              <p:cNvSpPr>
                <a:spLocks noChangeAspect="1"/>
              </p:cNvSpPr>
              <p:nvPr/>
            </p:nvSpPr>
            <p:spPr bwMode="auto">
              <a:xfrm>
                <a:off x="5361" y="5346"/>
                <a:ext cx="11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5" y="31"/>
                  </a:cxn>
                  <a:cxn ang="0">
                    <a:pos x="9" y="29"/>
                  </a:cxn>
                  <a:cxn ang="0">
                    <a:pos x="15" y="28"/>
                  </a:cxn>
                  <a:cxn ang="0">
                    <a:pos x="19" y="25"/>
                  </a:cxn>
                  <a:cxn ang="0">
                    <a:pos x="23" y="23"/>
                  </a:cxn>
                  <a:cxn ang="0">
                    <a:pos x="27" y="18"/>
                  </a:cxn>
                  <a:cxn ang="0">
                    <a:pos x="30" y="14"/>
                  </a:cxn>
                  <a:cxn ang="0">
                    <a:pos x="31" y="9"/>
                  </a:cxn>
                  <a:cxn ang="0">
                    <a:pos x="32" y="4"/>
                  </a:cxn>
                  <a:cxn ang="0">
                    <a:pos x="34" y="0"/>
                  </a:cxn>
                </a:cxnLst>
                <a:rect l="0" t="0" r="r" b="b"/>
                <a:pathLst>
                  <a:path w="34" h="31">
                    <a:moveTo>
                      <a:pt x="0" y="31"/>
                    </a:moveTo>
                    <a:lnTo>
                      <a:pt x="5" y="31"/>
                    </a:lnTo>
                    <a:lnTo>
                      <a:pt x="9" y="29"/>
                    </a:lnTo>
                    <a:lnTo>
                      <a:pt x="15" y="28"/>
                    </a:lnTo>
                    <a:lnTo>
                      <a:pt x="19" y="25"/>
                    </a:lnTo>
                    <a:lnTo>
                      <a:pt x="23" y="23"/>
                    </a:lnTo>
                    <a:lnTo>
                      <a:pt x="27" y="18"/>
                    </a:lnTo>
                    <a:lnTo>
                      <a:pt x="30" y="14"/>
                    </a:lnTo>
                    <a:lnTo>
                      <a:pt x="31" y="9"/>
                    </a:lnTo>
                    <a:lnTo>
                      <a:pt x="32" y="4"/>
                    </a:lnTo>
                    <a:lnTo>
                      <a:pt x="3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0" name="Line 456"/>
              <p:cNvSpPr>
                <a:spLocks noChangeAspect="1" noChangeShapeType="1"/>
              </p:cNvSpPr>
              <p:nvPr/>
            </p:nvSpPr>
            <p:spPr bwMode="auto">
              <a:xfrm>
                <a:off x="5372" y="5268"/>
                <a:ext cx="1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1" name="Freeform 457"/>
              <p:cNvSpPr>
                <a:spLocks noChangeAspect="1"/>
              </p:cNvSpPr>
              <p:nvPr/>
            </p:nvSpPr>
            <p:spPr bwMode="auto">
              <a:xfrm>
                <a:off x="5363" y="5253"/>
                <a:ext cx="9" cy="15"/>
              </a:xfrm>
              <a:custGeom>
                <a:avLst/>
                <a:gdLst/>
                <a:ahLst/>
                <a:cxnLst>
                  <a:cxn ang="0">
                    <a:pos x="27" y="45"/>
                  </a:cxn>
                  <a:cxn ang="0">
                    <a:pos x="25" y="40"/>
                  </a:cxn>
                  <a:cxn ang="0">
                    <a:pos x="25" y="33"/>
                  </a:cxn>
                  <a:cxn ang="0">
                    <a:pos x="23" y="28"/>
                  </a:cxn>
                  <a:cxn ang="0">
                    <a:pos x="20" y="23"/>
                  </a:cxn>
                  <a:cxn ang="0">
                    <a:pos x="17" y="17"/>
                  </a:cxn>
                  <a:cxn ang="0">
                    <a:pos x="13" y="12"/>
                  </a:cxn>
                  <a:cxn ang="0">
                    <a:pos x="9" y="8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27" h="45">
                    <a:moveTo>
                      <a:pt x="27" y="45"/>
                    </a:moveTo>
                    <a:lnTo>
                      <a:pt x="25" y="40"/>
                    </a:lnTo>
                    <a:lnTo>
                      <a:pt x="25" y="33"/>
                    </a:lnTo>
                    <a:lnTo>
                      <a:pt x="23" y="28"/>
                    </a:lnTo>
                    <a:lnTo>
                      <a:pt x="20" y="23"/>
                    </a:lnTo>
                    <a:lnTo>
                      <a:pt x="17" y="17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2" name="Freeform 458"/>
              <p:cNvSpPr>
                <a:spLocks noChangeAspect="1"/>
              </p:cNvSpPr>
              <p:nvPr/>
            </p:nvSpPr>
            <p:spPr bwMode="auto">
              <a:xfrm>
                <a:off x="5354" y="5236"/>
                <a:ext cx="9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3" y="19"/>
                  </a:cxn>
                  <a:cxn ang="0">
                    <a:pos x="5" y="26"/>
                  </a:cxn>
                  <a:cxn ang="0">
                    <a:pos x="8" y="31"/>
                  </a:cxn>
                  <a:cxn ang="0">
                    <a:pos x="12" y="36"/>
                  </a:cxn>
                  <a:cxn ang="0">
                    <a:pos x="16" y="42"/>
                  </a:cxn>
                  <a:cxn ang="0">
                    <a:pos x="21" y="46"/>
                  </a:cxn>
                  <a:cxn ang="0">
                    <a:pos x="27" y="50"/>
                  </a:cxn>
                </a:cxnLst>
                <a:rect l="0" t="0" r="r" b="b"/>
                <a:pathLst>
                  <a:path w="27" h="50">
                    <a:moveTo>
                      <a:pt x="0" y="0"/>
                    </a:moveTo>
                    <a:lnTo>
                      <a:pt x="0" y="7"/>
                    </a:lnTo>
                    <a:lnTo>
                      <a:pt x="1" y="12"/>
                    </a:lnTo>
                    <a:lnTo>
                      <a:pt x="3" y="19"/>
                    </a:lnTo>
                    <a:lnTo>
                      <a:pt x="5" y="26"/>
                    </a:lnTo>
                    <a:lnTo>
                      <a:pt x="8" y="31"/>
                    </a:lnTo>
                    <a:lnTo>
                      <a:pt x="12" y="36"/>
                    </a:lnTo>
                    <a:lnTo>
                      <a:pt x="16" y="42"/>
                    </a:lnTo>
                    <a:lnTo>
                      <a:pt x="21" y="46"/>
                    </a:lnTo>
                    <a:lnTo>
                      <a:pt x="27" y="5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3" name="Line 459"/>
              <p:cNvSpPr>
                <a:spLocks noChangeAspect="1" noChangeShapeType="1"/>
              </p:cNvSpPr>
              <p:nvPr/>
            </p:nvSpPr>
            <p:spPr bwMode="auto">
              <a:xfrm flipH="1">
                <a:off x="5354" y="5037"/>
                <a:ext cx="17" cy="1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4" name="Freeform 460"/>
              <p:cNvSpPr>
                <a:spLocks noChangeAspect="1"/>
              </p:cNvSpPr>
              <p:nvPr/>
            </p:nvSpPr>
            <p:spPr bwMode="auto">
              <a:xfrm>
                <a:off x="5371" y="5021"/>
                <a:ext cx="18" cy="1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7" y="0"/>
                  </a:cxn>
                  <a:cxn ang="0">
                    <a:pos x="41" y="1"/>
                  </a:cxn>
                  <a:cxn ang="0">
                    <a:pos x="34" y="3"/>
                  </a:cxn>
                  <a:cxn ang="0">
                    <a:pos x="29" y="5"/>
                  </a:cxn>
                  <a:cxn ang="0">
                    <a:pos x="23" y="9"/>
                  </a:cxn>
                  <a:cxn ang="0">
                    <a:pos x="18" y="13"/>
                  </a:cxn>
                  <a:cxn ang="0">
                    <a:pos x="14" y="19"/>
                  </a:cxn>
                  <a:cxn ang="0">
                    <a:pos x="10" y="23"/>
                  </a:cxn>
                  <a:cxn ang="0">
                    <a:pos x="6" y="30"/>
                  </a:cxn>
                  <a:cxn ang="0">
                    <a:pos x="3" y="35"/>
                  </a:cxn>
                  <a:cxn ang="0">
                    <a:pos x="2" y="42"/>
                  </a:cxn>
                  <a:cxn ang="0">
                    <a:pos x="0" y="48"/>
                  </a:cxn>
                </a:cxnLst>
                <a:rect l="0" t="0" r="r" b="b"/>
                <a:pathLst>
                  <a:path w="53" h="48">
                    <a:moveTo>
                      <a:pt x="53" y="0"/>
                    </a:moveTo>
                    <a:lnTo>
                      <a:pt x="47" y="0"/>
                    </a:lnTo>
                    <a:lnTo>
                      <a:pt x="41" y="1"/>
                    </a:lnTo>
                    <a:lnTo>
                      <a:pt x="34" y="3"/>
                    </a:lnTo>
                    <a:lnTo>
                      <a:pt x="29" y="5"/>
                    </a:lnTo>
                    <a:lnTo>
                      <a:pt x="23" y="9"/>
                    </a:lnTo>
                    <a:lnTo>
                      <a:pt x="18" y="13"/>
                    </a:lnTo>
                    <a:lnTo>
                      <a:pt x="14" y="19"/>
                    </a:lnTo>
                    <a:lnTo>
                      <a:pt x="10" y="23"/>
                    </a:lnTo>
                    <a:lnTo>
                      <a:pt x="6" y="30"/>
                    </a:lnTo>
                    <a:lnTo>
                      <a:pt x="3" y="35"/>
                    </a:lnTo>
                    <a:lnTo>
                      <a:pt x="2" y="42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5" name="Line 461"/>
              <p:cNvSpPr>
                <a:spLocks noChangeAspect="1" noChangeShapeType="1"/>
              </p:cNvSpPr>
              <p:nvPr/>
            </p:nvSpPr>
            <p:spPr bwMode="auto">
              <a:xfrm flipH="1">
                <a:off x="5389" y="5021"/>
                <a:ext cx="1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6" name="Freeform 462"/>
              <p:cNvSpPr>
                <a:spLocks noChangeAspect="1"/>
              </p:cNvSpPr>
              <p:nvPr/>
            </p:nvSpPr>
            <p:spPr bwMode="auto">
              <a:xfrm>
                <a:off x="5568" y="5018"/>
                <a:ext cx="8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7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8" y="3"/>
                  </a:cxn>
                  <a:cxn ang="0">
                    <a:pos x="22" y="0"/>
                  </a:cxn>
                </a:cxnLst>
                <a:rect l="0" t="0" r="r" b="b"/>
                <a:pathLst>
                  <a:path w="22" h="8">
                    <a:moveTo>
                      <a:pt x="0" y="8"/>
                    </a:moveTo>
                    <a:lnTo>
                      <a:pt x="6" y="7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8" y="3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7" name="Freeform 463"/>
              <p:cNvSpPr>
                <a:spLocks noChangeAspect="1"/>
              </p:cNvSpPr>
              <p:nvPr/>
            </p:nvSpPr>
            <p:spPr bwMode="auto">
              <a:xfrm>
                <a:off x="5576" y="5013"/>
                <a:ext cx="23" cy="5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65" y="10"/>
                  </a:cxn>
                  <a:cxn ang="0">
                    <a:pos x="59" y="6"/>
                  </a:cxn>
                  <a:cxn ang="0">
                    <a:pos x="54" y="3"/>
                  </a:cxn>
                  <a:cxn ang="0">
                    <a:pos x="47" y="2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6" y="3"/>
                  </a:cxn>
                  <a:cxn ang="0">
                    <a:pos x="11" y="6"/>
                  </a:cxn>
                  <a:cxn ang="0">
                    <a:pos x="5" y="10"/>
                  </a:cxn>
                  <a:cxn ang="0">
                    <a:pos x="0" y="14"/>
                  </a:cxn>
                </a:cxnLst>
                <a:rect l="0" t="0" r="r" b="b"/>
                <a:pathLst>
                  <a:path w="70" h="14">
                    <a:moveTo>
                      <a:pt x="70" y="14"/>
                    </a:moveTo>
                    <a:lnTo>
                      <a:pt x="65" y="10"/>
                    </a:lnTo>
                    <a:lnTo>
                      <a:pt x="59" y="6"/>
                    </a:lnTo>
                    <a:lnTo>
                      <a:pt x="54" y="3"/>
                    </a:lnTo>
                    <a:lnTo>
                      <a:pt x="47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8" name="Freeform 464"/>
              <p:cNvSpPr>
                <a:spLocks noChangeAspect="1"/>
              </p:cNvSpPr>
              <p:nvPr/>
            </p:nvSpPr>
            <p:spPr bwMode="auto">
              <a:xfrm>
                <a:off x="5599" y="5018"/>
                <a:ext cx="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8" y="4"/>
                  </a:cxn>
                  <a:cxn ang="0">
                    <a:pos x="12" y="7"/>
                  </a:cxn>
                  <a:cxn ang="0">
                    <a:pos x="16" y="7"/>
                  </a:cxn>
                  <a:cxn ang="0">
                    <a:pos x="22" y="8"/>
                  </a:cxn>
                </a:cxnLst>
                <a:rect l="0" t="0" r="r" b="b"/>
                <a:pathLst>
                  <a:path w="22" h="8">
                    <a:moveTo>
                      <a:pt x="0" y="0"/>
                    </a:moveTo>
                    <a:lnTo>
                      <a:pt x="4" y="3"/>
                    </a:lnTo>
                    <a:lnTo>
                      <a:pt x="8" y="4"/>
                    </a:lnTo>
                    <a:lnTo>
                      <a:pt x="12" y="7"/>
                    </a:lnTo>
                    <a:lnTo>
                      <a:pt x="16" y="7"/>
                    </a:lnTo>
                    <a:lnTo>
                      <a:pt x="22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9" name="Line 465"/>
              <p:cNvSpPr>
                <a:spLocks noChangeAspect="1" noChangeShapeType="1"/>
              </p:cNvSpPr>
              <p:nvPr/>
            </p:nvSpPr>
            <p:spPr bwMode="auto">
              <a:xfrm flipH="1">
                <a:off x="5606" y="5021"/>
                <a:ext cx="18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0" name="Freeform 466"/>
              <p:cNvSpPr>
                <a:spLocks noChangeAspect="1"/>
              </p:cNvSpPr>
              <p:nvPr/>
            </p:nvSpPr>
            <p:spPr bwMode="auto">
              <a:xfrm>
                <a:off x="5786" y="5021"/>
                <a:ext cx="17" cy="16"/>
              </a:xfrm>
              <a:custGeom>
                <a:avLst/>
                <a:gdLst/>
                <a:ahLst/>
                <a:cxnLst>
                  <a:cxn ang="0">
                    <a:pos x="53" y="48"/>
                  </a:cxn>
                  <a:cxn ang="0">
                    <a:pos x="51" y="42"/>
                  </a:cxn>
                  <a:cxn ang="0">
                    <a:pos x="50" y="35"/>
                  </a:cxn>
                  <a:cxn ang="0">
                    <a:pos x="47" y="30"/>
                  </a:cxn>
                  <a:cxn ang="0">
                    <a:pos x="45" y="23"/>
                  </a:cxn>
                  <a:cxn ang="0">
                    <a:pos x="40" y="19"/>
                  </a:cxn>
                  <a:cxn ang="0">
                    <a:pos x="35" y="13"/>
                  </a:cxn>
                  <a:cxn ang="0">
                    <a:pos x="30" y="9"/>
                  </a:cxn>
                  <a:cxn ang="0">
                    <a:pos x="24" y="5"/>
                  </a:cxn>
                  <a:cxn ang="0">
                    <a:pos x="19" y="3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48">
                    <a:moveTo>
                      <a:pt x="53" y="48"/>
                    </a:moveTo>
                    <a:lnTo>
                      <a:pt x="51" y="42"/>
                    </a:lnTo>
                    <a:lnTo>
                      <a:pt x="50" y="35"/>
                    </a:lnTo>
                    <a:lnTo>
                      <a:pt x="47" y="30"/>
                    </a:lnTo>
                    <a:lnTo>
                      <a:pt x="45" y="23"/>
                    </a:lnTo>
                    <a:lnTo>
                      <a:pt x="40" y="19"/>
                    </a:lnTo>
                    <a:lnTo>
                      <a:pt x="35" y="13"/>
                    </a:lnTo>
                    <a:lnTo>
                      <a:pt x="30" y="9"/>
                    </a:lnTo>
                    <a:lnTo>
                      <a:pt x="24" y="5"/>
                    </a:lnTo>
                    <a:lnTo>
                      <a:pt x="19" y="3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1" name="Line 4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03" y="5037"/>
                <a:ext cx="18" cy="1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2" name="Freeform 468"/>
              <p:cNvSpPr>
                <a:spLocks noChangeAspect="1"/>
              </p:cNvSpPr>
              <p:nvPr/>
            </p:nvSpPr>
            <p:spPr bwMode="auto">
              <a:xfrm>
                <a:off x="5812" y="5236"/>
                <a:ext cx="9" cy="1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6" y="46"/>
                  </a:cxn>
                  <a:cxn ang="0">
                    <a:pos x="11" y="42"/>
                  </a:cxn>
                  <a:cxn ang="0">
                    <a:pos x="15" y="36"/>
                  </a:cxn>
                  <a:cxn ang="0">
                    <a:pos x="19" y="31"/>
                  </a:cxn>
                  <a:cxn ang="0">
                    <a:pos x="22" y="26"/>
                  </a:cxn>
                  <a:cxn ang="0">
                    <a:pos x="24" y="19"/>
                  </a:cxn>
                  <a:cxn ang="0">
                    <a:pos x="26" y="12"/>
                  </a:cxn>
                  <a:cxn ang="0">
                    <a:pos x="27" y="7"/>
                  </a:cxn>
                  <a:cxn ang="0">
                    <a:pos x="27" y="0"/>
                  </a:cxn>
                </a:cxnLst>
                <a:rect l="0" t="0" r="r" b="b"/>
                <a:pathLst>
                  <a:path w="27" h="50">
                    <a:moveTo>
                      <a:pt x="0" y="50"/>
                    </a:moveTo>
                    <a:lnTo>
                      <a:pt x="6" y="46"/>
                    </a:lnTo>
                    <a:lnTo>
                      <a:pt x="11" y="42"/>
                    </a:lnTo>
                    <a:lnTo>
                      <a:pt x="15" y="36"/>
                    </a:lnTo>
                    <a:lnTo>
                      <a:pt x="19" y="31"/>
                    </a:lnTo>
                    <a:lnTo>
                      <a:pt x="22" y="26"/>
                    </a:lnTo>
                    <a:lnTo>
                      <a:pt x="24" y="19"/>
                    </a:lnTo>
                    <a:lnTo>
                      <a:pt x="26" y="12"/>
                    </a:lnTo>
                    <a:lnTo>
                      <a:pt x="27" y="7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3" name="Freeform 469"/>
              <p:cNvSpPr>
                <a:spLocks noChangeAspect="1"/>
              </p:cNvSpPr>
              <p:nvPr/>
            </p:nvSpPr>
            <p:spPr bwMode="auto">
              <a:xfrm>
                <a:off x="5803" y="5253"/>
                <a:ext cx="9" cy="1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2" y="4"/>
                  </a:cxn>
                  <a:cxn ang="0">
                    <a:pos x="18" y="8"/>
                  </a:cxn>
                  <a:cxn ang="0">
                    <a:pos x="14" y="12"/>
                  </a:cxn>
                  <a:cxn ang="0">
                    <a:pos x="10" y="17"/>
                  </a:cxn>
                  <a:cxn ang="0">
                    <a:pos x="7" y="23"/>
                  </a:cxn>
                  <a:cxn ang="0">
                    <a:pos x="4" y="28"/>
                  </a:cxn>
                  <a:cxn ang="0">
                    <a:pos x="3" y="33"/>
                  </a:cxn>
                  <a:cxn ang="0">
                    <a:pos x="2" y="40"/>
                  </a:cxn>
                  <a:cxn ang="0">
                    <a:pos x="0" y="45"/>
                  </a:cxn>
                </a:cxnLst>
                <a:rect l="0" t="0" r="r" b="b"/>
                <a:pathLst>
                  <a:path w="27" h="45">
                    <a:moveTo>
                      <a:pt x="27" y="0"/>
                    </a:moveTo>
                    <a:lnTo>
                      <a:pt x="22" y="4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0" y="17"/>
                    </a:lnTo>
                    <a:lnTo>
                      <a:pt x="7" y="23"/>
                    </a:lnTo>
                    <a:lnTo>
                      <a:pt x="4" y="28"/>
                    </a:lnTo>
                    <a:lnTo>
                      <a:pt x="3" y="33"/>
                    </a:lnTo>
                    <a:lnTo>
                      <a:pt x="2" y="40"/>
                    </a:lnTo>
                    <a:lnTo>
                      <a:pt x="0" y="4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4" name="Line 470"/>
              <p:cNvSpPr>
                <a:spLocks noChangeAspect="1" noChangeShapeType="1"/>
              </p:cNvSpPr>
              <p:nvPr/>
            </p:nvSpPr>
            <p:spPr bwMode="auto">
              <a:xfrm flipV="1">
                <a:off x="5803" y="5268"/>
                <a:ext cx="1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5" name="Freeform 471"/>
              <p:cNvSpPr>
                <a:spLocks noChangeAspect="1"/>
              </p:cNvSpPr>
              <p:nvPr/>
            </p:nvSpPr>
            <p:spPr bwMode="auto">
              <a:xfrm>
                <a:off x="5803" y="5346"/>
                <a:ext cx="1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3" y="9"/>
                  </a:cxn>
                  <a:cxn ang="0">
                    <a:pos x="4" y="14"/>
                  </a:cxn>
                  <a:cxn ang="0">
                    <a:pos x="7" y="18"/>
                  </a:cxn>
                  <a:cxn ang="0">
                    <a:pos x="11" y="23"/>
                  </a:cxn>
                  <a:cxn ang="0">
                    <a:pos x="15" y="25"/>
                  </a:cxn>
                  <a:cxn ang="0">
                    <a:pos x="19" y="28"/>
                  </a:cxn>
                  <a:cxn ang="0">
                    <a:pos x="25" y="29"/>
                  </a:cxn>
                  <a:cxn ang="0">
                    <a:pos x="30" y="31"/>
                  </a:cxn>
                  <a:cxn ang="0">
                    <a:pos x="34" y="31"/>
                  </a:cxn>
                </a:cxnLst>
                <a:rect l="0" t="0" r="r" b="b"/>
                <a:pathLst>
                  <a:path w="34" h="31">
                    <a:moveTo>
                      <a:pt x="0" y="0"/>
                    </a:moveTo>
                    <a:lnTo>
                      <a:pt x="2" y="4"/>
                    </a:lnTo>
                    <a:lnTo>
                      <a:pt x="3" y="9"/>
                    </a:lnTo>
                    <a:lnTo>
                      <a:pt x="4" y="14"/>
                    </a:lnTo>
                    <a:lnTo>
                      <a:pt x="7" y="18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8"/>
                    </a:lnTo>
                    <a:lnTo>
                      <a:pt x="25" y="29"/>
                    </a:lnTo>
                    <a:lnTo>
                      <a:pt x="30" y="31"/>
                    </a:lnTo>
                    <a:lnTo>
                      <a:pt x="34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6" name="Line 472"/>
              <p:cNvSpPr>
                <a:spLocks noChangeAspect="1" noChangeShapeType="1"/>
              </p:cNvSpPr>
              <p:nvPr/>
            </p:nvSpPr>
            <p:spPr bwMode="auto">
              <a:xfrm flipH="1">
                <a:off x="5814" y="5354"/>
                <a:ext cx="48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7" name="Freeform 473"/>
              <p:cNvSpPr>
                <a:spLocks noChangeAspect="1"/>
              </p:cNvSpPr>
              <p:nvPr/>
            </p:nvSpPr>
            <p:spPr bwMode="auto">
              <a:xfrm>
                <a:off x="5862" y="5354"/>
                <a:ext cx="12" cy="10"/>
              </a:xfrm>
              <a:custGeom>
                <a:avLst/>
                <a:gdLst/>
                <a:ahLst/>
                <a:cxnLst>
                  <a:cxn ang="0">
                    <a:pos x="34" y="31"/>
                  </a:cxn>
                  <a:cxn ang="0">
                    <a:pos x="34" y="25"/>
                  </a:cxn>
                  <a:cxn ang="0">
                    <a:pos x="33" y="21"/>
                  </a:cxn>
                  <a:cxn ang="0">
                    <a:pos x="30" y="16"/>
                  </a:cxn>
                  <a:cxn ang="0">
                    <a:pos x="27" y="12"/>
                  </a:cxn>
                  <a:cxn ang="0">
                    <a:pos x="25" y="8"/>
                  </a:cxn>
                  <a:cxn ang="0">
                    <a:pos x="21" y="5"/>
                  </a:cxn>
                  <a:cxn ang="0">
                    <a:pos x="15" y="3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31">
                    <a:moveTo>
                      <a:pt x="34" y="31"/>
                    </a:moveTo>
                    <a:lnTo>
                      <a:pt x="34" y="25"/>
                    </a:lnTo>
                    <a:lnTo>
                      <a:pt x="33" y="21"/>
                    </a:lnTo>
                    <a:lnTo>
                      <a:pt x="30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8" name="Line 474"/>
              <p:cNvSpPr>
                <a:spLocks noChangeAspect="1" noChangeShapeType="1"/>
              </p:cNvSpPr>
              <p:nvPr/>
            </p:nvSpPr>
            <p:spPr bwMode="auto">
              <a:xfrm flipV="1">
                <a:off x="5874" y="5364"/>
                <a:ext cx="1" cy="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9" name="Freeform 475"/>
              <p:cNvSpPr>
                <a:spLocks noChangeAspect="1"/>
              </p:cNvSpPr>
              <p:nvPr/>
            </p:nvSpPr>
            <p:spPr bwMode="auto">
              <a:xfrm>
                <a:off x="5874" y="5434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4" y="13"/>
                  </a:cxn>
                  <a:cxn ang="0">
                    <a:pos x="5" y="17"/>
                  </a:cxn>
                  <a:cxn ang="0">
                    <a:pos x="9" y="21"/>
                  </a:cxn>
                  <a:cxn ang="0">
                    <a:pos x="13" y="25"/>
                  </a:cxn>
                  <a:cxn ang="0">
                    <a:pos x="18" y="28"/>
                  </a:cxn>
                  <a:cxn ang="0">
                    <a:pos x="22" y="29"/>
                  </a:cxn>
                  <a:cxn ang="0">
                    <a:pos x="27" y="31"/>
                  </a:cxn>
                  <a:cxn ang="0">
                    <a:pos x="32" y="31"/>
                  </a:cxn>
                </a:cxnLst>
                <a:rect l="0" t="0" r="r" b="b"/>
                <a:pathLst>
                  <a:path w="32" h="31">
                    <a:moveTo>
                      <a:pt x="0" y="0"/>
                    </a:moveTo>
                    <a:lnTo>
                      <a:pt x="0" y="4"/>
                    </a:lnTo>
                    <a:lnTo>
                      <a:pt x="1" y="9"/>
                    </a:lnTo>
                    <a:lnTo>
                      <a:pt x="4" y="13"/>
                    </a:lnTo>
                    <a:lnTo>
                      <a:pt x="5" y="17"/>
                    </a:lnTo>
                    <a:lnTo>
                      <a:pt x="9" y="21"/>
                    </a:lnTo>
                    <a:lnTo>
                      <a:pt x="13" y="25"/>
                    </a:lnTo>
                    <a:lnTo>
                      <a:pt x="18" y="28"/>
                    </a:lnTo>
                    <a:lnTo>
                      <a:pt x="22" y="29"/>
                    </a:lnTo>
                    <a:lnTo>
                      <a:pt x="27" y="31"/>
                    </a:lnTo>
                    <a:lnTo>
                      <a:pt x="32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0" name="Line 476"/>
              <p:cNvSpPr>
                <a:spLocks noChangeAspect="1" noChangeShapeType="1"/>
              </p:cNvSpPr>
              <p:nvPr/>
            </p:nvSpPr>
            <p:spPr bwMode="auto">
              <a:xfrm flipH="1">
                <a:off x="5884" y="5445"/>
                <a:ext cx="25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1" name="Freeform 477"/>
              <p:cNvSpPr>
                <a:spLocks noChangeAspect="1"/>
              </p:cNvSpPr>
              <p:nvPr/>
            </p:nvSpPr>
            <p:spPr bwMode="auto">
              <a:xfrm>
                <a:off x="6135" y="5445"/>
                <a:ext cx="36" cy="35"/>
              </a:xfrm>
              <a:custGeom>
                <a:avLst/>
                <a:gdLst/>
                <a:ahLst/>
                <a:cxnLst>
                  <a:cxn ang="0">
                    <a:pos x="106" y="106"/>
                  </a:cxn>
                  <a:cxn ang="0">
                    <a:pos x="105" y="97"/>
                  </a:cxn>
                  <a:cxn ang="0">
                    <a:pos x="104" y="88"/>
                  </a:cxn>
                  <a:cxn ang="0">
                    <a:pos x="102" y="80"/>
                  </a:cxn>
                  <a:cxn ang="0">
                    <a:pos x="100" y="71"/>
                  </a:cxn>
                  <a:cxn ang="0">
                    <a:pos x="97" y="63"/>
                  </a:cxn>
                  <a:cxn ang="0">
                    <a:pos x="93" y="55"/>
                  </a:cxn>
                  <a:cxn ang="0">
                    <a:pos x="89" y="48"/>
                  </a:cxn>
                  <a:cxn ang="0">
                    <a:pos x="83" y="41"/>
                  </a:cxn>
                  <a:cxn ang="0">
                    <a:pos x="78" y="35"/>
                  </a:cxn>
                  <a:cxn ang="0">
                    <a:pos x="71" y="28"/>
                  </a:cxn>
                  <a:cxn ang="0">
                    <a:pos x="65" y="23"/>
                  </a:cxn>
                  <a:cxn ang="0">
                    <a:pos x="58" y="17"/>
                  </a:cxn>
                  <a:cxn ang="0">
                    <a:pos x="50" y="13"/>
                  </a:cxn>
                  <a:cxn ang="0">
                    <a:pos x="42" y="9"/>
                  </a:cxn>
                  <a:cxn ang="0">
                    <a:pos x="34" y="5"/>
                  </a:cxn>
                  <a:cxn ang="0">
                    <a:pos x="26" y="4"/>
                  </a:cxn>
                  <a:cxn ang="0">
                    <a:pos x="17" y="1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06" h="106">
                    <a:moveTo>
                      <a:pt x="106" y="106"/>
                    </a:moveTo>
                    <a:lnTo>
                      <a:pt x="105" y="97"/>
                    </a:lnTo>
                    <a:lnTo>
                      <a:pt x="104" y="88"/>
                    </a:lnTo>
                    <a:lnTo>
                      <a:pt x="102" y="80"/>
                    </a:lnTo>
                    <a:lnTo>
                      <a:pt x="100" y="71"/>
                    </a:lnTo>
                    <a:lnTo>
                      <a:pt x="97" y="63"/>
                    </a:lnTo>
                    <a:lnTo>
                      <a:pt x="93" y="55"/>
                    </a:lnTo>
                    <a:lnTo>
                      <a:pt x="89" y="48"/>
                    </a:lnTo>
                    <a:lnTo>
                      <a:pt x="83" y="41"/>
                    </a:lnTo>
                    <a:lnTo>
                      <a:pt x="78" y="35"/>
                    </a:lnTo>
                    <a:lnTo>
                      <a:pt x="71" y="28"/>
                    </a:lnTo>
                    <a:lnTo>
                      <a:pt x="65" y="23"/>
                    </a:lnTo>
                    <a:lnTo>
                      <a:pt x="58" y="17"/>
                    </a:lnTo>
                    <a:lnTo>
                      <a:pt x="50" y="13"/>
                    </a:lnTo>
                    <a:lnTo>
                      <a:pt x="42" y="9"/>
                    </a:lnTo>
                    <a:lnTo>
                      <a:pt x="34" y="5"/>
                    </a:lnTo>
                    <a:lnTo>
                      <a:pt x="26" y="4"/>
                    </a:lnTo>
                    <a:lnTo>
                      <a:pt x="17" y="1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2" name="Line 478"/>
              <p:cNvSpPr>
                <a:spLocks noChangeAspect="1" noChangeShapeType="1"/>
              </p:cNvSpPr>
              <p:nvPr/>
            </p:nvSpPr>
            <p:spPr bwMode="auto">
              <a:xfrm flipV="1">
                <a:off x="6171" y="5480"/>
                <a:ext cx="1" cy="3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3" name="Freeform 479"/>
              <p:cNvSpPr>
                <a:spLocks noChangeAspect="1"/>
              </p:cNvSpPr>
              <p:nvPr/>
            </p:nvSpPr>
            <p:spPr bwMode="auto">
              <a:xfrm>
                <a:off x="6171" y="5863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3" y="19"/>
                  </a:cxn>
                  <a:cxn ang="0">
                    <a:pos x="6" y="25"/>
                  </a:cxn>
                  <a:cxn ang="0">
                    <a:pos x="10" y="31"/>
                  </a:cxn>
                  <a:cxn ang="0">
                    <a:pos x="14" y="36"/>
                  </a:cxn>
                  <a:cxn ang="0">
                    <a:pos x="19" y="40"/>
                  </a:cxn>
                  <a:cxn ang="0">
                    <a:pos x="25" y="44"/>
                  </a:cxn>
                </a:cxnLst>
                <a:rect l="0" t="0" r="r" b="b"/>
                <a:pathLst>
                  <a:path w="25" h="44">
                    <a:moveTo>
                      <a:pt x="0" y="0"/>
                    </a:moveTo>
                    <a:lnTo>
                      <a:pt x="0" y="7"/>
                    </a:lnTo>
                    <a:lnTo>
                      <a:pt x="2" y="12"/>
                    </a:lnTo>
                    <a:lnTo>
                      <a:pt x="3" y="19"/>
                    </a:lnTo>
                    <a:lnTo>
                      <a:pt x="6" y="25"/>
                    </a:lnTo>
                    <a:lnTo>
                      <a:pt x="10" y="31"/>
                    </a:lnTo>
                    <a:lnTo>
                      <a:pt x="14" y="36"/>
                    </a:lnTo>
                    <a:lnTo>
                      <a:pt x="19" y="40"/>
                    </a:lnTo>
                    <a:lnTo>
                      <a:pt x="25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4" name="Line 4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79" y="5877"/>
                <a:ext cx="2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5" name="Freeform 481"/>
              <p:cNvSpPr>
                <a:spLocks noChangeAspect="1"/>
              </p:cNvSpPr>
              <p:nvPr/>
            </p:nvSpPr>
            <p:spPr bwMode="auto">
              <a:xfrm>
                <a:off x="6207" y="5886"/>
                <a:ext cx="17" cy="1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6" y="30"/>
                  </a:cxn>
                  <a:cxn ang="0">
                    <a:pos x="10" y="31"/>
                  </a:cxn>
                  <a:cxn ang="0">
                    <a:pos x="15" y="32"/>
                  </a:cxn>
                  <a:cxn ang="0">
                    <a:pos x="19" y="32"/>
                  </a:cxn>
                  <a:cxn ang="0">
                    <a:pos x="25" y="31"/>
                  </a:cxn>
                  <a:cxn ang="0">
                    <a:pos x="29" y="30"/>
                  </a:cxn>
                  <a:cxn ang="0">
                    <a:pos x="33" y="28"/>
                  </a:cxn>
                  <a:cxn ang="0">
                    <a:pos x="37" y="26"/>
                  </a:cxn>
                  <a:cxn ang="0">
                    <a:pos x="41" y="22"/>
                  </a:cxn>
                  <a:cxn ang="0">
                    <a:pos x="44" y="19"/>
                  </a:cxn>
                  <a:cxn ang="0">
                    <a:pos x="46" y="15"/>
                  </a:cxn>
                  <a:cxn ang="0">
                    <a:pos x="49" y="10"/>
                  </a:cxn>
                  <a:cxn ang="0">
                    <a:pos x="49" y="6"/>
                  </a:cxn>
                  <a:cxn ang="0">
                    <a:pos x="50" y="0"/>
                  </a:cxn>
                </a:cxnLst>
                <a:rect l="0" t="0" r="r" b="b"/>
                <a:pathLst>
                  <a:path w="50" h="32">
                    <a:moveTo>
                      <a:pt x="0" y="27"/>
                    </a:moveTo>
                    <a:lnTo>
                      <a:pt x="6" y="30"/>
                    </a:lnTo>
                    <a:lnTo>
                      <a:pt x="10" y="31"/>
                    </a:lnTo>
                    <a:lnTo>
                      <a:pt x="15" y="32"/>
                    </a:lnTo>
                    <a:lnTo>
                      <a:pt x="19" y="32"/>
                    </a:lnTo>
                    <a:lnTo>
                      <a:pt x="25" y="31"/>
                    </a:lnTo>
                    <a:lnTo>
                      <a:pt x="29" y="30"/>
                    </a:lnTo>
                    <a:lnTo>
                      <a:pt x="33" y="28"/>
                    </a:lnTo>
                    <a:lnTo>
                      <a:pt x="37" y="26"/>
                    </a:lnTo>
                    <a:lnTo>
                      <a:pt x="41" y="22"/>
                    </a:lnTo>
                    <a:lnTo>
                      <a:pt x="44" y="19"/>
                    </a:lnTo>
                    <a:lnTo>
                      <a:pt x="46" y="15"/>
                    </a:lnTo>
                    <a:lnTo>
                      <a:pt x="49" y="10"/>
                    </a:lnTo>
                    <a:lnTo>
                      <a:pt x="49" y="6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6" name="Line 482"/>
              <p:cNvSpPr>
                <a:spLocks noChangeAspect="1" noChangeShapeType="1"/>
              </p:cNvSpPr>
              <p:nvPr/>
            </p:nvSpPr>
            <p:spPr bwMode="auto">
              <a:xfrm>
                <a:off x="6224" y="5862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7" name="Freeform 483"/>
              <p:cNvSpPr>
                <a:spLocks noChangeAspect="1"/>
              </p:cNvSpPr>
              <p:nvPr/>
            </p:nvSpPr>
            <p:spPr bwMode="auto">
              <a:xfrm>
                <a:off x="6224" y="5844"/>
                <a:ext cx="17" cy="1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6" y="0"/>
                  </a:cxn>
                  <a:cxn ang="0">
                    <a:pos x="41" y="1"/>
                  </a:cxn>
                  <a:cxn ang="0">
                    <a:pos x="34" y="2"/>
                  </a:cxn>
                  <a:cxn ang="0">
                    <a:pos x="29" y="5"/>
                  </a:cxn>
                  <a:cxn ang="0">
                    <a:pos x="23" y="9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10" y="23"/>
                  </a:cxn>
                  <a:cxn ang="0">
                    <a:pos x="6" y="28"/>
                  </a:cxn>
                  <a:cxn ang="0">
                    <a:pos x="3" y="33"/>
                  </a:cxn>
                  <a:cxn ang="0">
                    <a:pos x="2" y="40"/>
                  </a:cxn>
                  <a:cxn ang="0">
                    <a:pos x="0" y="45"/>
                  </a:cxn>
                  <a:cxn ang="0">
                    <a:pos x="0" y="52"/>
                  </a:cxn>
                </a:cxnLst>
                <a:rect l="0" t="0" r="r" b="b"/>
                <a:pathLst>
                  <a:path w="53" h="52">
                    <a:moveTo>
                      <a:pt x="53" y="0"/>
                    </a:moveTo>
                    <a:lnTo>
                      <a:pt x="46" y="0"/>
                    </a:lnTo>
                    <a:lnTo>
                      <a:pt x="41" y="1"/>
                    </a:lnTo>
                    <a:lnTo>
                      <a:pt x="34" y="2"/>
                    </a:lnTo>
                    <a:lnTo>
                      <a:pt x="29" y="5"/>
                    </a:lnTo>
                    <a:lnTo>
                      <a:pt x="23" y="9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10" y="23"/>
                    </a:lnTo>
                    <a:lnTo>
                      <a:pt x="6" y="28"/>
                    </a:lnTo>
                    <a:lnTo>
                      <a:pt x="3" y="33"/>
                    </a:lnTo>
                    <a:lnTo>
                      <a:pt x="2" y="40"/>
                    </a:lnTo>
                    <a:lnTo>
                      <a:pt x="0" y="45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8" name="Line 484"/>
              <p:cNvSpPr>
                <a:spLocks noChangeAspect="1" noChangeShapeType="1"/>
              </p:cNvSpPr>
              <p:nvPr/>
            </p:nvSpPr>
            <p:spPr bwMode="auto">
              <a:xfrm flipH="1">
                <a:off x="6241" y="5844"/>
                <a:ext cx="8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9" name="Freeform 485"/>
              <p:cNvSpPr>
                <a:spLocks noChangeAspect="1"/>
              </p:cNvSpPr>
              <p:nvPr/>
            </p:nvSpPr>
            <p:spPr bwMode="auto">
              <a:xfrm>
                <a:off x="6330" y="5844"/>
                <a:ext cx="17" cy="18"/>
              </a:xfrm>
              <a:custGeom>
                <a:avLst/>
                <a:gdLst/>
                <a:ahLst/>
                <a:cxnLst>
                  <a:cxn ang="0">
                    <a:pos x="53" y="52"/>
                  </a:cxn>
                  <a:cxn ang="0">
                    <a:pos x="53" y="45"/>
                  </a:cxn>
                  <a:cxn ang="0">
                    <a:pos x="51" y="40"/>
                  </a:cxn>
                  <a:cxn ang="0">
                    <a:pos x="50" y="33"/>
                  </a:cxn>
                  <a:cxn ang="0">
                    <a:pos x="47" y="28"/>
                  </a:cxn>
                  <a:cxn ang="0">
                    <a:pos x="43" y="23"/>
                  </a:cxn>
                  <a:cxn ang="0">
                    <a:pos x="39" y="17"/>
                  </a:cxn>
                  <a:cxn ang="0">
                    <a:pos x="35" y="13"/>
                  </a:cxn>
                  <a:cxn ang="0">
                    <a:pos x="30" y="9"/>
                  </a:cxn>
                  <a:cxn ang="0">
                    <a:pos x="24" y="5"/>
                  </a:cxn>
                  <a:cxn ang="0">
                    <a:pos x="19" y="2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52">
                    <a:moveTo>
                      <a:pt x="53" y="52"/>
                    </a:moveTo>
                    <a:lnTo>
                      <a:pt x="53" y="45"/>
                    </a:lnTo>
                    <a:lnTo>
                      <a:pt x="51" y="40"/>
                    </a:lnTo>
                    <a:lnTo>
                      <a:pt x="50" y="33"/>
                    </a:lnTo>
                    <a:lnTo>
                      <a:pt x="47" y="28"/>
                    </a:lnTo>
                    <a:lnTo>
                      <a:pt x="43" y="23"/>
                    </a:lnTo>
                    <a:lnTo>
                      <a:pt x="39" y="17"/>
                    </a:lnTo>
                    <a:lnTo>
                      <a:pt x="35" y="13"/>
                    </a:lnTo>
                    <a:lnTo>
                      <a:pt x="30" y="9"/>
                    </a:lnTo>
                    <a:lnTo>
                      <a:pt x="24" y="5"/>
                    </a:lnTo>
                    <a:lnTo>
                      <a:pt x="19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0" name="Line 486"/>
              <p:cNvSpPr>
                <a:spLocks noChangeAspect="1" noChangeShapeType="1"/>
              </p:cNvSpPr>
              <p:nvPr/>
            </p:nvSpPr>
            <p:spPr bwMode="auto">
              <a:xfrm flipV="1">
                <a:off x="6347" y="5862"/>
                <a:ext cx="1" cy="1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1" name="Freeform 487"/>
              <p:cNvSpPr>
                <a:spLocks noChangeAspect="1"/>
              </p:cNvSpPr>
              <p:nvPr/>
            </p:nvSpPr>
            <p:spPr bwMode="auto">
              <a:xfrm>
                <a:off x="6330" y="6046"/>
                <a:ext cx="17" cy="1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7" y="52"/>
                  </a:cxn>
                  <a:cxn ang="0">
                    <a:pos x="12" y="51"/>
                  </a:cxn>
                  <a:cxn ang="0">
                    <a:pos x="19" y="50"/>
                  </a:cxn>
                  <a:cxn ang="0">
                    <a:pos x="24" y="47"/>
                  </a:cxn>
                  <a:cxn ang="0">
                    <a:pos x="30" y="43"/>
                  </a:cxn>
                  <a:cxn ang="0">
                    <a:pos x="35" y="39"/>
                  </a:cxn>
                  <a:cxn ang="0">
                    <a:pos x="39" y="35"/>
                  </a:cxn>
                  <a:cxn ang="0">
                    <a:pos x="43" y="29"/>
                  </a:cxn>
                  <a:cxn ang="0">
                    <a:pos x="47" y="24"/>
                  </a:cxn>
                  <a:cxn ang="0">
                    <a:pos x="50" y="19"/>
                  </a:cxn>
                  <a:cxn ang="0">
                    <a:pos x="51" y="12"/>
                  </a:cxn>
                  <a:cxn ang="0">
                    <a:pos x="53" y="5"/>
                  </a:cxn>
                  <a:cxn ang="0">
                    <a:pos x="53" y="0"/>
                  </a:cxn>
                </a:cxnLst>
                <a:rect l="0" t="0" r="r" b="b"/>
                <a:pathLst>
                  <a:path w="53" h="52">
                    <a:moveTo>
                      <a:pt x="0" y="52"/>
                    </a:moveTo>
                    <a:lnTo>
                      <a:pt x="7" y="52"/>
                    </a:lnTo>
                    <a:lnTo>
                      <a:pt x="12" y="51"/>
                    </a:lnTo>
                    <a:lnTo>
                      <a:pt x="19" y="50"/>
                    </a:lnTo>
                    <a:lnTo>
                      <a:pt x="24" y="47"/>
                    </a:lnTo>
                    <a:lnTo>
                      <a:pt x="30" y="43"/>
                    </a:lnTo>
                    <a:lnTo>
                      <a:pt x="35" y="39"/>
                    </a:lnTo>
                    <a:lnTo>
                      <a:pt x="39" y="35"/>
                    </a:lnTo>
                    <a:lnTo>
                      <a:pt x="43" y="29"/>
                    </a:lnTo>
                    <a:lnTo>
                      <a:pt x="47" y="24"/>
                    </a:lnTo>
                    <a:lnTo>
                      <a:pt x="50" y="19"/>
                    </a:lnTo>
                    <a:lnTo>
                      <a:pt x="51" y="12"/>
                    </a:lnTo>
                    <a:lnTo>
                      <a:pt x="53" y="5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2" name="Line 488"/>
              <p:cNvSpPr>
                <a:spLocks noChangeAspect="1" noChangeShapeType="1"/>
              </p:cNvSpPr>
              <p:nvPr/>
            </p:nvSpPr>
            <p:spPr bwMode="auto">
              <a:xfrm>
                <a:off x="6241" y="6063"/>
                <a:ext cx="8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3" name="Freeform 489"/>
              <p:cNvSpPr>
                <a:spLocks noChangeAspect="1"/>
              </p:cNvSpPr>
              <p:nvPr/>
            </p:nvSpPr>
            <p:spPr bwMode="auto">
              <a:xfrm>
                <a:off x="6224" y="6046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2" y="12"/>
                  </a:cxn>
                  <a:cxn ang="0">
                    <a:pos x="3" y="19"/>
                  </a:cxn>
                  <a:cxn ang="0">
                    <a:pos x="6" y="24"/>
                  </a:cxn>
                  <a:cxn ang="0">
                    <a:pos x="10" y="29"/>
                  </a:cxn>
                  <a:cxn ang="0">
                    <a:pos x="14" y="35"/>
                  </a:cxn>
                  <a:cxn ang="0">
                    <a:pos x="18" y="39"/>
                  </a:cxn>
                  <a:cxn ang="0">
                    <a:pos x="23" y="43"/>
                  </a:cxn>
                  <a:cxn ang="0">
                    <a:pos x="29" y="47"/>
                  </a:cxn>
                  <a:cxn ang="0">
                    <a:pos x="34" y="50"/>
                  </a:cxn>
                  <a:cxn ang="0">
                    <a:pos x="41" y="51"/>
                  </a:cxn>
                  <a:cxn ang="0">
                    <a:pos x="46" y="52"/>
                  </a:cxn>
                  <a:cxn ang="0">
                    <a:pos x="53" y="52"/>
                  </a:cxn>
                </a:cxnLst>
                <a:rect l="0" t="0" r="r" b="b"/>
                <a:pathLst>
                  <a:path w="53" h="52">
                    <a:moveTo>
                      <a:pt x="0" y="0"/>
                    </a:moveTo>
                    <a:lnTo>
                      <a:pt x="0" y="5"/>
                    </a:lnTo>
                    <a:lnTo>
                      <a:pt x="2" y="12"/>
                    </a:lnTo>
                    <a:lnTo>
                      <a:pt x="3" y="19"/>
                    </a:lnTo>
                    <a:lnTo>
                      <a:pt x="6" y="24"/>
                    </a:lnTo>
                    <a:lnTo>
                      <a:pt x="10" y="29"/>
                    </a:lnTo>
                    <a:lnTo>
                      <a:pt x="14" y="35"/>
                    </a:lnTo>
                    <a:lnTo>
                      <a:pt x="18" y="39"/>
                    </a:lnTo>
                    <a:lnTo>
                      <a:pt x="23" y="43"/>
                    </a:lnTo>
                    <a:lnTo>
                      <a:pt x="29" y="47"/>
                    </a:lnTo>
                    <a:lnTo>
                      <a:pt x="34" y="50"/>
                    </a:lnTo>
                    <a:lnTo>
                      <a:pt x="41" y="51"/>
                    </a:lnTo>
                    <a:lnTo>
                      <a:pt x="46" y="52"/>
                    </a:lnTo>
                    <a:lnTo>
                      <a:pt x="53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4" name="Line 490"/>
              <p:cNvSpPr>
                <a:spLocks noChangeAspect="1" noChangeShapeType="1"/>
              </p:cNvSpPr>
              <p:nvPr/>
            </p:nvSpPr>
            <p:spPr bwMode="auto">
              <a:xfrm>
                <a:off x="6224" y="6021"/>
                <a:ext cx="1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5" name="Freeform 491"/>
              <p:cNvSpPr>
                <a:spLocks noChangeAspect="1"/>
              </p:cNvSpPr>
              <p:nvPr/>
            </p:nvSpPr>
            <p:spPr bwMode="auto">
              <a:xfrm>
                <a:off x="6207" y="6010"/>
                <a:ext cx="17" cy="11"/>
              </a:xfrm>
              <a:custGeom>
                <a:avLst/>
                <a:gdLst/>
                <a:ahLst/>
                <a:cxnLst>
                  <a:cxn ang="0">
                    <a:pos x="50" y="32"/>
                  </a:cxn>
                  <a:cxn ang="0">
                    <a:pos x="49" y="26"/>
                  </a:cxn>
                  <a:cxn ang="0">
                    <a:pos x="49" y="21"/>
                  </a:cxn>
                  <a:cxn ang="0">
                    <a:pos x="46" y="17"/>
                  </a:cxn>
                  <a:cxn ang="0">
                    <a:pos x="44" y="13"/>
                  </a:cxn>
                  <a:cxn ang="0">
                    <a:pos x="41" y="9"/>
                  </a:cxn>
                  <a:cxn ang="0">
                    <a:pos x="37" y="6"/>
                  </a:cxn>
                  <a:cxn ang="0">
                    <a:pos x="33" y="4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0" y="5"/>
                  </a:cxn>
                </a:cxnLst>
                <a:rect l="0" t="0" r="r" b="b"/>
                <a:pathLst>
                  <a:path w="50" h="32">
                    <a:moveTo>
                      <a:pt x="50" y="32"/>
                    </a:moveTo>
                    <a:lnTo>
                      <a:pt x="49" y="26"/>
                    </a:lnTo>
                    <a:lnTo>
                      <a:pt x="49" y="21"/>
                    </a:lnTo>
                    <a:lnTo>
                      <a:pt x="46" y="17"/>
                    </a:lnTo>
                    <a:lnTo>
                      <a:pt x="44" y="13"/>
                    </a:lnTo>
                    <a:lnTo>
                      <a:pt x="41" y="9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6" name="Line 492"/>
              <p:cNvSpPr>
                <a:spLocks noChangeAspect="1" noChangeShapeType="1"/>
              </p:cNvSpPr>
              <p:nvPr/>
            </p:nvSpPr>
            <p:spPr bwMode="auto">
              <a:xfrm flipV="1">
                <a:off x="6179" y="6012"/>
                <a:ext cx="2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7" name="Freeform 493"/>
              <p:cNvSpPr>
                <a:spLocks noChangeAspect="1"/>
              </p:cNvSpPr>
              <p:nvPr/>
            </p:nvSpPr>
            <p:spPr bwMode="auto">
              <a:xfrm>
                <a:off x="6171" y="6030"/>
                <a:ext cx="8" cy="1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9" y="4"/>
                  </a:cxn>
                  <a:cxn ang="0">
                    <a:pos x="14" y="8"/>
                  </a:cxn>
                  <a:cxn ang="0">
                    <a:pos x="10" y="13"/>
                  </a:cxn>
                  <a:cxn ang="0">
                    <a:pos x="6" y="19"/>
                  </a:cxn>
                  <a:cxn ang="0">
                    <a:pos x="3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4"/>
                  </a:cxn>
                </a:cxnLst>
                <a:rect l="0" t="0" r="r" b="b"/>
                <a:pathLst>
                  <a:path w="25" h="44">
                    <a:moveTo>
                      <a:pt x="25" y="0"/>
                    </a:moveTo>
                    <a:lnTo>
                      <a:pt x="19" y="4"/>
                    </a:lnTo>
                    <a:lnTo>
                      <a:pt x="14" y="8"/>
                    </a:lnTo>
                    <a:lnTo>
                      <a:pt x="10" y="13"/>
                    </a:lnTo>
                    <a:lnTo>
                      <a:pt x="6" y="19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8" name="Line 494"/>
              <p:cNvSpPr>
                <a:spLocks noChangeAspect="1" noChangeShapeType="1"/>
              </p:cNvSpPr>
              <p:nvPr/>
            </p:nvSpPr>
            <p:spPr bwMode="auto">
              <a:xfrm>
                <a:off x="6102" y="442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9" name="Line 495"/>
              <p:cNvSpPr>
                <a:spLocks noChangeAspect="1" noChangeShapeType="1"/>
              </p:cNvSpPr>
              <p:nvPr/>
            </p:nvSpPr>
            <p:spPr bwMode="auto">
              <a:xfrm>
                <a:off x="6174" y="4492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0" name="Line 496"/>
              <p:cNvSpPr>
                <a:spLocks noChangeAspect="1" noChangeShapeType="1"/>
              </p:cNvSpPr>
              <p:nvPr/>
            </p:nvSpPr>
            <p:spPr bwMode="auto">
              <a:xfrm>
                <a:off x="5983" y="442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1" name="Line 497"/>
              <p:cNvSpPr>
                <a:spLocks noChangeAspect="1" noChangeShapeType="1"/>
              </p:cNvSpPr>
              <p:nvPr/>
            </p:nvSpPr>
            <p:spPr bwMode="auto">
              <a:xfrm>
                <a:off x="6174" y="4611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2" name="Line 498"/>
              <p:cNvSpPr>
                <a:spLocks noChangeAspect="1" noChangeShapeType="1"/>
              </p:cNvSpPr>
              <p:nvPr/>
            </p:nvSpPr>
            <p:spPr bwMode="auto">
              <a:xfrm>
                <a:off x="5864" y="442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3" name="Line 499"/>
              <p:cNvSpPr>
                <a:spLocks noChangeAspect="1" noChangeShapeType="1"/>
              </p:cNvSpPr>
              <p:nvPr/>
            </p:nvSpPr>
            <p:spPr bwMode="auto">
              <a:xfrm>
                <a:off x="6174" y="473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4" name="Line 500"/>
              <p:cNvSpPr>
                <a:spLocks noChangeAspect="1" noChangeShapeType="1"/>
              </p:cNvSpPr>
              <p:nvPr/>
            </p:nvSpPr>
            <p:spPr bwMode="auto">
              <a:xfrm>
                <a:off x="5745" y="442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5" name="Line 501"/>
              <p:cNvSpPr>
                <a:spLocks noChangeAspect="1" noChangeShapeType="1"/>
              </p:cNvSpPr>
              <p:nvPr/>
            </p:nvSpPr>
            <p:spPr bwMode="auto">
              <a:xfrm>
                <a:off x="6174" y="4849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6" name="Line 502"/>
              <p:cNvSpPr>
                <a:spLocks noChangeAspect="1" noChangeShapeType="1"/>
              </p:cNvSpPr>
              <p:nvPr/>
            </p:nvSpPr>
            <p:spPr bwMode="auto">
              <a:xfrm>
                <a:off x="5626" y="442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7" name="Line 503"/>
              <p:cNvSpPr>
                <a:spLocks noChangeAspect="1" noChangeShapeType="1"/>
              </p:cNvSpPr>
              <p:nvPr/>
            </p:nvSpPr>
            <p:spPr bwMode="auto">
              <a:xfrm>
                <a:off x="6174" y="4968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8" name="Line 504"/>
              <p:cNvSpPr>
                <a:spLocks noChangeAspect="1" noChangeShapeType="1"/>
              </p:cNvSpPr>
              <p:nvPr/>
            </p:nvSpPr>
            <p:spPr bwMode="auto">
              <a:xfrm>
                <a:off x="5507" y="4420"/>
                <a:ext cx="52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9" name="Line 505"/>
              <p:cNvSpPr>
                <a:spLocks noChangeAspect="1" noChangeShapeType="1"/>
              </p:cNvSpPr>
              <p:nvPr/>
            </p:nvSpPr>
            <p:spPr bwMode="auto">
              <a:xfrm>
                <a:off x="6174" y="5087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0" name="Line 506"/>
              <p:cNvSpPr>
                <a:spLocks noChangeAspect="1" noChangeShapeType="1"/>
              </p:cNvSpPr>
              <p:nvPr/>
            </p:nvSpPr>
            <p:spPr bwMode="auto">
              <a:xfrm>
                <a:off x="5388" y="442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1" name="Line 507"/>
              <p:cNvSpPr>
                <a:spLocks noChangeAspect="1" noChangeShapeType="1"/>
              </p:cNvSpPr>
              <p:nvPr/>
            </p:nvSpPr>
            <p:spPr bwMode="auto">
              <a:xfrm>
                <a:off x="6174" y="5206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2" name="Line 508"/>
              <p:cNvSpPr>
                <a:spLocks noChangeAspect="1" noChangeShapeType="1"/>
              </p:cNvSpPr>
              <p:nvPr/>
            </p:nvSpPr>
            <p:spPr bwMode="auto">
              <a:xfrm>
                <a:off x="5269" y="442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3" name="Line 509"/>
              <p:cNvSpPr>
                <a:spLocks noChangeAspect="1" noChangeShapeType="1"/>
              </p:cNvSpPr>
              <p:nvPr/>
            </p:nvSpPr>
            <p:spPr bwMode="auto">
              <a:xfrm>
                <a:off x="5151" y="4421"/>
                <a:ext cx="52" cy="5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4" name="Line 510"/>
              <p:cNvSpPr>
                <a:spLocks noChangeAspect="1" noChangeShapeType="1"/>
              </p:cNvSpPr>
              <p:nvPr/>
            </p:nvSpPr>
            <p:spPr bwMode="auto">
              <a:xfrm>
                <a:off x="5096" y="4486"/>
                <a:ext cx="53" cy="5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5" name="Line 511"/>
              <p:cNvSpPr>
                <a:spLocks noChangeAspect="1" noChangeShapeType="1"/>
              </p:cNvSpPr>
              <p:nvPr/>
            </p:nvSpPr>
            <p:spPr bwMode="auto">
              <a:xfrm>
                <a:off x="5096" y="4604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6" name="Line 512"/>
              <p:cNvSpPr>
                <a:spLocks noChangeAspect="1" noChangeShapeType="1"/>
              </p:cNvSpPr>
              <p:nvPr/>
            </p:nvSpPr>
            <p:spPr bwMode="auto">
              <a:xfrm>
                <a:off x="5096" y="4723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7" name="Line 513"/>
              <p:cNvSpPr>
                <a:spLocks noChangeAspect="1" noChangeShapeType="1"/>
              </p:cNvSpPr>
              <p:nvPr/>
            </p:nvSpPr>
            <p:spPr bwMode="auto">
              <a:xfrm>
                <a:off x="5096" y="4842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8" name="Line 514"/>
              <p:cNvSpPr>
                <a:spLocks noChangeAspect="1" noChangeShapeType="1"/>
              </p:cNvSpPr>
              <p:nvPr/>
            </p:nvSpPr>
            <p:spPr bwMode="auto">
              <a:xfrm>
                <a:off x="5096" y="4961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9" name="Line 515"/>
              <p:cNvSpPr>
                <a:spLocks noChangeAspect="1" noChangeShapeType="1"/>
              </p:cNvSpPr>
              <p:nvPr/>
            </p:nvSpPr>
            <p:spPr bwMode="auto">
              <a:xfrm>
                <a:off x="5096" y="5080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0" name="Line 516"/>
              <p:cNvSpPr>
                <a:spLocks noChangeAspect="1" noChangeShapeType="1"/>
              </p:cNvSpPr>
              <p:nvPr/>
            </p:nvSpPr>
            <p:spPr bwMode="auto">
              <a:xfrm>
                <a:off x="5096" y="5199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1" name="Freeform 517"/>
              <p:cNvSpPr>
                <a:spLocks noChangeAspect="1"/>
              </p:cNvSpPr>
              <p:nvPr/>
            </p:nvSpPr>
            <p:spPr bwMode="auto">
              <a:xfrm>
                <a:off x="5096" y="4490"/>
                <a:ext cx="53" cy="813"/>
              </a:xfrm>
              <a:custGeom>
                <a:avLst/>
                <a:gdLst/>
                <a:ahLst/>
                <a:cxnLst>
                  <a:cxn ang="0">
                    <a:pos x="0" y="2439"/>
                  </a:cxn>
                  <a:cxn ang="0">
                    <a:pos x="160" y="2439"/>
                  </a:cxn>
                  <a:cxn ang="0">
                    <a:pos x="160" y="0"/>
                  </a:cxn>
                </a:cxnLst>
                <a:rect l="0" t="0" r="r" b="b"/>
                <a:pathLst>
                  <a:path w="160" h="2439">
                    <a:moveTo>
                      <a:pt x="0" y="2439"/>
                    </a:moveTo>
                    <a:lnTo>
                      <a:pt x="160" y="2439"/>
                    </a:lnTo>
                    <a:lnTo>
                      <a:pt x="16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2" name="Freeform 518"/>
              <p:cNvSpPr>
                <a:spLocks noChangeAspect="1"/>
              </p:cNvSpPr>
              <p:nvPr/>
            </p:nvSpPr>
            <p:spPr bwMode="auto">
              <a:xfrm>
                <a:off x="5149" y="4473"/>
                <a:ext cx="18" cy="17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47"/>
                  </a:cxn>
                  <a:cxn ang="0">
                    <a:pos x="1" y="40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2"/>
                  </a:cxn>
                  <a:cxn ang="0">
                    <a:pos x="12" y="18"/>
                  </a:cxn>
                  <a:cxn ang="0">
                    <a:pos x="17" y="13"/>
                  </a:cxn>
                  <a:cxn ang="0">
                    <a:pos x="23" y="9"/>
                  </a:cxn>
                  <a:cxn ang="0">
                    <a:pos x="28" y="6"/>
                  </a:cxn>
                  <a:cxn ang="0">
                    <a:pos x="34" y="4"/>
                  </a:cxn>
                  <a:cxn ang="0">
                    <a:pos x="39" y="1"/>
                  </a:cxn>
                  <a:cxn ang="0">
                    <a:pos x="46" y="1"/>
                  </a:cxn>
                  <a:cxn ang="0">
                    <a:pos x="52" y="0"/>
                  </a:cxn>
                </a:cxnLst>
                <a:rect l="0" t="0" r="r" b="b"/>
                <a:pathLst>
                  <a:path w="52" h="53">
                    <a:moveTo>
                      <a:pt x="0" y="53"/>
                    </a:moveTo>
                    <a:lnTo>
                      <a:pt x="0" y="47"/>
                    </a:lnTo>
                    <a:lnTo>
                      <a:pt x="1" y="40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17" y="13"/>
                    </a:lnTo>
                    <a:lnTo>
                      <a:pt x="23" y="9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39" y="1"/>
                    </a:lnTo>
                    <a:lnTo>
                      <a:pt x="46" y="1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3" name="Line 519"/>
              <p:cNvSpPr>
                <a:spLocks noChangeAspect="1" noChangeShapeType="1"/>
              </p:cNvSpPr>
              <p:nvPr/>
            </p:nvSpPr>
            <p:spPr bwMode="auto">
              <a:xfrm>
                <a:off x="5167" y="4473"/>
                <a:ext cx="989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4" name="Freeform 520"/>
              <p:cNvSpPr>
                <a:spLocks noChangeAspect="1"/>
              </p:cNvSpPr>
              <p:nvPr/>
            </p:nvSpPr>
            <p:spPr bwMode="auto">
              <a:xfrm>
                <a:off x="6156" y="4473"/>
                <a:ext cx="1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12" y="1"/>
                  </a:cxn>
                  <a:cxn ang="0">
                    <a:pos x="19" y="4"/>
                  </a:cxn>
                  <a:cxn ang="0">
                    <a:pos x="25" y="6"/>
                  </a:cxn>
                  <a:cxn ang="0">
                    <a:pos x="30" y="9"/>
                  </a:cxn>
                  <a:cxn ang="0">
                    <a:pos x="35" y="13"/>
                  </a:cxn>
                  <a:cxn ang="0">
                    <a:pos x="39" y="18"/>
                  </a:cxn>
                  <a:cxn ang="0">
                    <a:pos x="43" y="22"/>
                  </a:cxn>
                  <a:cxn ang="0">
                    <a:pos x="47" y="28"/>
                  </a:cxn>
                  <a:cxn ang="0">
                    <a:pos x="50" y="35"/>
                  </a:cxn>
                  <a:cxn ang="0">
                    <a:pos x="51" y="40"/>
                  </a:cxn>
                  <a:cxn ang="0">
                    <a:pos x="53" y="47"/>
                  </a:cxn>
                  <a:cxn ang="0">
                    <a:pos x="53" y="53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7" y="1"/>
                    </a:lnTo>
                    <a:lnTo>
                      <a:pt x="12" y="1"/>
                    </a:lnTo>
                    <a:lnTo>
                      <a:pt x="19" y="4"/>
                    </a:lnTo>
                    <a:lnTo>
                      <a:pt x="25" y="6"/>
                    </a:lnTo>
                    <a:lnTo>
                      <a:pt x="30" y="9"/>
                    </a:lnTo>
                    <a:lnTo>
                      <a:pt x="35" y="13"/>
                    </a:lnTo>
                    <a:lnTo>
                      <a:pt x="39" y="18"/>
                    </a:lnTo>
                    <a:lnTo>
                      <a:pt x="43" y="22"/>
                    </a:lnTo>
                    <a:lnTo>
                      <a:pt x="47" y="28"/>
                    </a:lnTo>
                    <a:lnTo>
                      <a:pt x="50" y="35"/>
                    </a:lnTo>
                    <a:lnTo>
                      <a:pt x="51" y="40"/>
                    </a:lnTo>
                    <a:lnTo>
                      <a:pt x="53" y="47"/>
                    </a:lnTo>
                    <a:lnTo>
                      <a:pt x="53" y="53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5" name="Freeform 521"/>
              <p:cNvSpPr>
                <a:spLocks noChangeAspect="1"/>
              </p:cNvSpPr>
              <p:nvPr/>
            </p:nvSpPr>
            <p:spPr bwMode="auto">
              <a:xfrm>
                <a:off x="6174" y="4490"/>
                <a:ext cx="53" cy="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39"/>
                  </a:cxn>
                  <a:cxn ang="0">
                    <a:pos x="160" y="2439"/>
                  </a:cxn>
                  <a:cxn ang="0">
                    <a:pos x="160" y="0"/>
                  </a:cxn>
                </a:cxnLst>
                <a:rect l="0" t="0" r="r" b="b"/>
                <a:pathLst>
                  <a:path w="160" h="2439">
                    <a:moveTo>
                      <a:pt x="0" y="0"/>
                    </a:moveTo>
                    <a:lnTo>
                      <a:pt x="0" y="2439"/>
                    </a:lnTo>
                    <a:lnTo>
                      <a:pt x="160" y="2439"/>
                    </a:lnTo>
                    <a:lnTo>
                      <a:pt x="16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6" name="Freeform 522"/>
              <p:cNvSpPr>
                <a:spLocks noChangeAspect="1"/>
              </p:cNvSpPr>
              <p:nvPr/>
            </p:nvSpPr>
            <p:spPr bwMode="auto">
              <a:xfrm>
                <a:off x="6156" y="4420"/>
                <a:ext cx="71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5" y="1"/>
                  </a:cxn>
                  <a:cxn ang="0">
                    <a:pos x="37" y="4"/>
                  </a:cxn>
                  <a:cxn ang="0">
                    <a:pos x="49" y="5"/>
                  </a:cxn>
                  <a:cxn ang="0">
                    <a:pos x="61" y="9"/>
                  </a:cxn>
                  <a:cxn ang="0">
                    <a:pos x="73" y="13"/>
                  </a:cxn>
                  <a:cxn ang="0">
                    <a:pos x="84" y="17"/>
                  </a:cxn>
                  <a:cxn ang="0">
                    <a:pos x="96" y="23"/>
                  </a:cxn>
                  <a:cxn ang="0">
                    <a:pos x="107" y="28"/>
                  </a:cxn>
                  <a:cxn ang="0">
                    <a:pos x="117" y="35"/>
                  </a:cxn>
                  <a:cxn ang="0">
                    <a:pos x="127" y="42"/>
                  </a:cxn>
                  <a:cxn ang="0">
                    <a:pos x="136" y="50"/>
                  </a:cxn>
                  <a:cxn ang="0">
                    <a:pos x="146" y="58"/>
                  </a:cxn>
                  <a:cxn ang="0">
                    <a:pos x="155" y="67"/>
                  </a:cxn>
                  <a:cxn ang="0">
                    <a:pos x="163" y="75"/>
                  </a:cxn>
                  <a:cxn ang="0">
                    <a:pos x="170" y="86"/>
                  </a:cxn>
                  <a:cxn ang="0">
                    <a:pos x="178" y="95"/>
                  </a:cxn>
                  <a:cxn ang="0">
                    <a:pos x="183" y="106"/>
                  </a:cxn>
                  <a:cxn ang="0">
                    <a:pos x="190" y="117"/>
                  </a:cxn>
                  <a:cxn ang="0">
                    <a:pos x="196" y="128"/>
                  </a:cxn>
                  <a:cxn ang="0">
                    <a:pos x="200" y="140"/>
                  </a:cxn>
                  <a:cxn ang="0">
                    <a:pos x="204" y="152"/>
                  </a:cxn>
                  <a:cxn ang="0">
                    <a:pos x="206" y="163"/>
                  </a:cxn>
                  <a:cxn ang="0">
                    <a:pos x="209" y="175"/>
                  </a:cxn>
                  <a:cxn ang="0">
                    <a:pos x="210" y="187"/>
                  </a:cxn>
                  <a:cxn ang="0">
                    <a:pos x="212" y="200"/>
                  </a:cxn>
                  <a:cxn ang="0">
                    <a:pos x="213" y="212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"/>
                    </a:lnTo>
                    <a:lnTo>
                      <a:pt x="37" y="4"/>
                    </a:lnTo>
                    <a:lnTo>
                      <a:pt x="49" y="5"/>
                    </a:lnTo>
                    <a:lnTo>
                      <a:pt x="61" y="9"/>
                    </a:lnTo>
                    <a:lnTo>
                      <a:pt x="73" y="13"/>
                    </a:lnTo>
                    <a:lnTo>
                      <a:pt x="84" y="17"/>
                    </a:lnTo>
                    <a:lnTo>
                      <a:pt x="96" y="23"/>
                    </a:lnTo>
                    <a:lnTo>
                      <a:pt x="107" y="28"/>
                    </a:lnTo>
                    <a:lnTo>
                      <a:pt x="117" y="35"/>
                    </a:lnTo>
                    <a:lnTo>
                      <a:pt x="127" y="42"/>
                    </a:lnTo>
                    <a:lnTo>
                      <a:pt x="136" y="50"/>
                    </a:lnTo>
                    <a:lnTo>
                      <a:pt x="146" y="58"/>
                    </a:lnTo>
                    <a:lnTo>
                      <a:pt x="155" y="67"/>
                    </a:lnTo>
                    <a:lnTo>
                      <a:pt x="163" y="75"/>
                    </a:lnTo>
                    <a:lnTo>
                      <a:pt x="170" y="86"/>
                    </a:lnTo>
                    <a:lnTo>
                      <a:pt x="178" y="95"/>
                    </a:lnTo>
                    <a:lnTo>
                      <a:pt x="183" y="106"/>
                    </a:lnTo>
                    <a:lnTo>
                      <a:pt x="190" y="117"/>
                    </a:lnTo>
                    <a:lnTo>
                      <a:pt x="196" y="128"/>
                    </a:lnTo>
                    <a:lnTo>
                      <a:pt x="200" y="140"/>
                    </a:lnTo>
                    <a:lnTo>
                      <a:pt x="204" y="152"/>
                    </a:lnTo>
                    <a:lnTo>
                      <a:pt x="206" y="163"/>
                    </a:lnTo>
                    <a:lnTo>
                      <a:pt x="209" y="175"/>
                    </a:lnTo>
                    <a:lnTo>
                      <a:pt x="210" y="187"/>
                    </a:lnTo>
                    <a:lnTo>
                      <a:pt x="212" y="200"/>
                    </a:lnTo>
                    <a:lnTo>
                      <a:pt x="213" y="212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7" name="Line 523"/>
              <p:cNvSpPr>
                <a:spLocks noChangeAspect="1" noChangeShapeType="1"/>
              </p:cNvSpPr>
              <p:nvPr/>
            </p:nvSpPr>
            <p:spPr bwMode="auto">
              <a:xfrm flipH="1">
                <a:off x="5167" y="4420"/>
                <a:ext cx="989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8" name="Freeform 524"/>
              <p:cNvSpPr>
                <a:spLocks noChangeAspect="1"/>
              </p:cNvSpPr>
              <p:nvPr/>
            </p:nvSpPr>
            <p:spPr bwMode="auto">
              <a:xfrm>
                <a:off x="5096" y="4420"/>
                <a:ext cx="71" cy="70"/>
              </a:xfrm>
              <a:custGeom>
                <a:avLst/>
                <a:gdLst/>
                <a:ahLst/>
                <a:cxnLst>
                  <a:cxn ang="0">
                    <a:pos x="0" y="212"/>
                  </a:cxn>
                  <a:cxn ang="0">
                    <a:pos x="1" y="200"/>
                  </a:cxn>
                  <a:cxn ang="0">
                    <a:pos x="1" y="187"/>
                  </a:cxn>
                  <a:cxn ang="0">
                    <a:pos x="4" y="175"/>
                  </a:cxn>
                  <a:cxn ang="0">
                    <a:pos x="6" y="163"/>
                  </a:cxn>
                  <a:cxn ang="0">
                    <a:pos x="9" y="152"/>
                  </a:cxn>
                  <a:cxn ang="0">
                    <a:pos x="13" y="140"/>
                  </a:cxn>
                  <a:cxn ang="0">
                    <a:pos x="17" y="128"/>
                  </a:cxn>
                  <a:cxn ang="0">
                    <a:pos x="23" y="117"/>
                  </a:cxn>
                  <a:cxn ang="0">
                    <a:pos x="28" y="106"/>
                  </a:cxn>
                  <a:cxn ang="0">
                    <a:pos x="35" y="95"/>
                  </a:cxn>
                  <a:cxn ang="0">
                    <a:pos x="43" y="86"/>
                  </a:cxn>
                  <a:cxn ang="0">
                    <a:pos x="49" y="75"/>
                  </a:cxn>
                  <a:cxn ang="0">
                    <a:pos x="58" y="67"/>
                  </a:cxn>
                  <a:cxn ang="0">
                    <a:pos x="67" y="58"/>
                  </a:cxn>
                  <a:cxn ang="0">
                    <a:pos x="76" y="50"/>
                  </a:cxn>
                  <a:cxn ang="0">
                    <a:pos x="86" y="42"/>
                  </a:cxn>
                  <a:cxn ang="0">
                    <a:pos x="95" y="35"/>
                  </a:cxn>
                  <a:cxn ang="0">
                    <a:pos x="106" y="28"/>
                  </a:cxn>
                  <a:cxn ang="0">
                    <a:pos x="117" y="23"/>
                  </a:cxn>
                  <a:cxn ang="0">
                    <a:pos x="129" y="17"/>
                  </a:cxn>
                  <a:cxn ang="0">
                    <a:pos x="140" y="13"/>
                  </a:cxn>
                  <a:cxn ang="0">
                    <a:pos x="152" y="9"/>
                  </a:cxn>
                  <a:cxn ang="0">
                    <a:pos x="164" y="5"/>
                  </a:cxn>
                  <a:cxn ang="0">
                    <a:pos x="176" y="4"/>
                  </a:cxn>
                  <a:cxn ang="0">
                    <a:pos x="188" y="1"/>
                  </a:cxn>
                  <a:cxn ang="0">
                    <a:pos x="200" y="0"/>
                  </a:cxn>
                  <a:cxn ang="0">
                    <a:pos x="212" y="0"/>
                  </a:cxn>
                </a:cxnLst>
                <a:rect l="0" t="0" r="r" b="b"/>
                <a:pathLst>
                  <a:path w="212" h="212">
                    <a:moveTo>
                      <a:pt x="0" y="212"/>
                    </a:moveTo>
                    <a:lnTo>
                      <a:pt x="1" y="200"/>
                    </a:lnTo>
                    <a:lnTo>
                      <a:pt x="1" y="187"/>
                    </a:lnTo>
                    <a:lnTo>
                      <a:pt x="4" y="175"/>
                    </a:lnTo>
                    <a:lnTo>
                      <a:pt x="6" y="163"/>
                    </a:lnTo>
                    <a:lnTo>
                      <a:pt x="9" y="152"/>
                    </a:lnTo>
                    <a:lnTo>
                      <a:pt x="13" y="140"/>
                    </a:lnTo>
                    <a:lnTo>
                      <a:pt x="17" y="128"/>
                    </a:lnTo>
                    <a:lnTo>
                      <a:pt x="23" y="117"/>
                    </a:lnTo>
                    <a:lnTo>
                      <a:pt x="28" y="106"/>
                    </a:lnTo>
                    <a:lnTo>
                      <a:pt x="35" y="95"/>
                    </a:lnTo>
                    <a:lnTo>
                      <a:pt x="43" y="86"/>
                    </a:lnTo>
                    <a:lnTo>
                      <a:pt x="49" y="75"/>
                    </a:lnTo>
                    <a:lnTo>
                      <a:pt x="58" y="67"/>
                    </a:lnTo>
                    <a:lnTo>
                      <a:pt x="67" y="58"/>
                    </a:lnTo>
                    <a:lnTo>
                      <a:pt x="76" y="50"/>
                    </a:lnTo>
                    <a:lnTo>
                      <a:pt x="86" y="42"/>
                    </a:lnTo>
                    <a:lnTo>
                      <a:pt x="95" y="35"/>
                    </a:lnTo>
                    <a:lnTo>
                      <a:pt x="106" y="28"/>
                    </a:lnTo>
                    <a:lnTo>
                      <a:pt x="117" y="23"/>
                    </a:lnTo>
                    <a:lnTo>
                      <a:pt x="129" y="17"/>
                    </a:lnTo>
                    <a:lnTo>
                      <a:pt x="140" y="13"/>
                    </a:lnTo>
                    <a:lnTo>
                      <a:pt x="152" y="9"/>
                    </a:lnTo>
                    <a:lnTo>
                      <a:pt x="164" y="5"/>
                    </a:lnTo>
                    <a:lnTo>
                      <a:pt x="176" y="4"/>
                    </a:lnTo>
                    <a:lnTo>
                      <a:pt x="188" y="1"/>
                    </a:lnTo>
                    <a:lnTo>
                      <a:pt x="200" y="0"/>
                    </a:lnTo>
                    <a:lnTo>
                      <a:pt x="212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9" name="Line 525"/>
              <p:cNvSpPr>
                <a:spLocks noChangeAspect="1" noChangeShapeType="1"/>
              </p:cNvSpPr>
              <p:nvPr/>
            </p:nvSpPr>
            <p:spPr bwMode="auto">
              <a:xfrm>
                <a:off x="5096" y="4490"/>
                <a:ext cx="1" cy="81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0" name="Line 526"/>
              <p:cNvSpPr>
                <a:spLocks noChangeAspect="1" noChangeShapeType="1"/>
              </p:cNvSpPr>
              <p:nvPr/>
            </p:nvSpPr>
            <p:spPr bwMode="auto">
              <a:xfrm flipV="1">
                <a:off x="4421" y="5164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1" name="Line 527"/>
              <p:cNvSpPr>
                <a:spLocks noChangeAspect="1" noChangeShapeType="1"/>
              </p:cNvSpPr>
              <p:nvPr/>
            </p:nvSpPr>
            <p:spPr bwMode="auto">
              <a:xfrm flipV="1">
                <a:off x="4297" y="5270"/>
                <a:ext cx="67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2" name="Line 528"/>
              <p:cNvSpPr>
                <a:spLocks noChangeAspect="1" noChangeShapeType="1"/>
              </p:cNvSpPr>
              <p:nvPr/>
            </p:nvSpPr>
            <p:spPr bwMode="auto">
              <a:xfrm flipV="1">
                <a:off x="4421" y="5163"/>
                <a:ext cx="50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3" name="Line 529"/>
              <p:cNvSpPr>
                <a:spLocks noChangeAspect="1" noChangeShapeType="1"/>
              </p:cNvSpPr>
              <p:nvPr/>
            </p:nvSpPr>
            <p:spPr bwMode="auto">
              <a:xfrm flipV="1">
                <a:off x="4296" y="5351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4" name="Line 530"/>
              <p:cNvSpPr>
                <a:spLocks noChangeAspect="1" noChangeShapeType="1"/>
              </p:cNvSpPr>
              <p:nvPr/>
            </p:nvSpPr>
            <p:spPr bwMode="auto">
              <a:xfrm flipV="1">
                <a:off x="4468" y="5162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5" name="Line 531"/>
              <p:cNvSpPr>
                <a:spLocks noChangeAspect="1" noChangeShapeType="1"/>
              </p:cNvSpPr>
              <p:nvPr/>
            </p:nvSpPr>
            <p:spPr bwMode="auto">
              <a:xfrm flipV="1">
                <a:off x="4351" y="5298"/>
                <a:ext cx="29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6" name="Line 532"/>
              <p:cNvSpPr>
                <a:spLocks noChangeAspect="1" noChangeShapeType="1"/>
              </p:cNvSpPr>
              <p:nvPr/>
            </p:nvSpPr>
            <p:spPr bwMode="auto">
              <a:xfrm flipV="1">
                <a:off x="4421" y="5218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7" name="Line 533"/>
              <p:cNvSpPr>
                <a:spLocks noChangeAspect="1" noChangeShapeType="1"/>
              </p:cNvSpPr>
              <p:nvPr/>
            </p:nvSpPr>
            <p:spPr bwMode="auto">
              <a:xfrm flipV="1">
                <a:off x="4313" y="5386"/>
                <a:ext cx="23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8" name="Line 534"/>
              <p:cNvSpPr>
                <a:spLocks noChangeAspect="1" noChangeShapeType="1"/>
              </p:cNvSpPr>
              <p:nvPr/>
            </p:nvSpPr>
            <p:spPr bwMode="auto">
              <a:xfrm flipV="1">
                <a:off x="4489" y="5177"/>
                <a:ext cx="56" cy="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9" name="Line 535"/>
              <p:cNvSpPr>
                <a:spLocks noChangeAspect="1" noChangeShapeType="1"/>
              </p:cNvSpPr>
              <p:nvPr/>
            </p:nvSpPr>
            <p:spPr bwMode="auto">
              <a:xfrm flipV="1">
                <a:off x="4384" y="5265"/>
                <a:ext cx="72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0" name="Line 536"/>
              <p:cNvSpPr>
                <a:spLocks noChangeAspect="1" noChangeShapeType="1"/>
              </p:cNvSpPr>
              <p:nvPr/>
            </p:nvSpPr>
            <p:spPr bwMode="auto">
              <a:xfrm flipV="1">
                <a:off x="4329" y="5387"/>
                <a:ext cx="50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1" name="Line 537"/>
              <p:cNvSpPr>
                <a:spLocks noChangeAspect="1" noChangeShapeType="1"/>
              </p:cNvSpPr>
              <p:nvPr/>
            </p:nvSpPr>
            <p:spPr bwMode="auto">
              <a:xfrm flipV="1">
                <a:off x="4516" y="5221"/>
                <a:ext cx="29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2" name="Line 538"/>
              <p:cNvSpPr>
                <a:spLocks noChangeAspect="1" noChangeShapeType="1"/>
              </p:cNvSpPr>
              <p:nvPr/>
            </p:nvSpPr>
            <p:spPr bwMode="auto">
              <a:xfrm flipV="1">
                <a:off x="4425" y="5309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3" name="Line 539"/>
              <p:cNvSpPr>
                <a:spLocks noChangeAspect="1" noChangeShapeType="1"/>
              </p:cNvSpPr>
              <p:nvPr/>
            </p:nvSpPr>
            <p:spPr bwMode="auto">
              <a:xfrm flipV="1">
                <a:off x="4478" y="5250"/>
                <a:ext cx="37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4" name="Line 540"/>
              <p:cNvSpPr>
                <a:spLocks noChangeAspect="1" noChangeShapeType="1"/>
              </p:cNvSpPr>
              <p:nvPr/>
            </p:nvSpPr>
            <p:spPr bwMode="auto">
              <a:xfrm flipV="1">
                <a:off x="4346" y="5445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5" name="Line 541"/>
              <p:cNvSpPr>
                <a:spLocks noChangeAspect="1" noChangeShapeType="1"/>
              </p:cNvSpPr>
              <p:nvPr/>
            </p:nvSpPr>
            <p:spPr bwMode="auto">
              <a:xfrm flipV="1">
                <a:off x="4516" y="5264"/>
                <a:ext cx="29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6" name="Line 542"/>
              <p:cNvSpPr>
                <a:spLocks noChangeAspect="1" noChangeShapeType="1"/>
              </p:cNvSpPr>
              <p:nvPr/>
            </p:nvSpPr>
            <p:spPr bwMode="auto">
              <a:xfrm flipV="1">
                <a:off x="4389" y="5353"/>
                <a:ext cx="67" cy="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7" name="Line 543"/>
              <p:cNvSpPr>
                <a:spLocks noChangeAspect="1" noChangeShapeType="1"/>
              </p:cNvSpPr>
              <p:nvPr/>
            </p:nvSpPr>
            <p:spPr bwMode="auto">
              <a:xfrm flipV="1">
                <a:off x="4474" y="5300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8" name="Line 544"/>
              <p:cNvSpPr>
                <a:spLocks noChangeAspect="1" noChangeShapeType="1"/>
              </p:cNvSpPr>
              <p:nvPr/>
            </p:nvSpPr>
            <p:spPr bwMode="auto">
              <a:xfrm flipV="1">
                <a:off x="4421" y="5397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9" name="Line 545"/>
              <p:cNvSpPr>
                <a:spLocks noChangeAspect="1" noChangeShapeType="1"/>
              </p:cNvSpPr>
              <p:nvPr/>
            </p:nvSpPr>
            <p:spPr bwMode="auto">
              <a:xfrm flipV="1">
                <a:off x="4516" y="5308"/>
                <a:ext cx="29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0" name="Line 546"/>
              <p:cNvSpPr>
                <a:spLocks noChangeAspect="1" noChangeShapeType="1"/>
              </p:cNvSpPr>
              <p:nvPr/>
            </p:nvSpPr>
            <p:spPr bwMode="auto">
              <a:xfrm flipV="1">
                <a:off x="4470" y="5349"/>
                <a:ext cx="33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1" name="Line 547"/>
              <p:cNvSpPr>
                <a:spLocks noChangeAspect="1" noChangeShapeType="1"/>
              </p:cNvSpPr>
              <p:nvPr/>
            </p:nvSpPr>
            <p:spPr bwMode="auto">
              <a:xfrm flipV="1">
                <a:off x="4421" y="5440"/>
                <a:ext cx="35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2" name="Line 548"/>
              <p:cNvSpPr>
                <a:spLocks noChangeAspect="1" noChangeShapeType="1"/>
              </p:cNvSpPr>
              <p:nvPr/>
            </p:nvSpPr>
            <p:spPr bwMode="auto">
              <a:xfrm flipV="1">
                <a:off x="4516" y="5352"/>
                <a:ext cx="29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3" name="Line 549"/>
              <p:cNvSpPr>
                <a:spLocks noChangeAspect="1" noChangeShapeType="1"/>
              </p:cNvSpPr>
              <p:nvPr/>
            </p:nvSpPr>
            <p:spPr bwMode="auto">
              <a:xfrm flipV="1">
                <a:off x="4466" y="5399"/>
                <a:ext cx="3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4" name="Line 550"/>
              <p:cNvSpPr>
                <a:spLocks noChangeAspect="1" noChangeShapeType="1"/>
              </p:cNvSpPr>
              <p:nvPr/>
            </p:nvSpPr>
            <p:spPr bwMode="auto">
              <a:xfrm flipV="1">
                <a:off x="4442" y="5449"/>
                <a:ext cx="50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5" name="Line 5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10" y="5404"/>
                <a:ext cx="54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6" name="Line 5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21" y="5472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7" name="Line 5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93" y="5344"/>
                <a:ext cx="81" cy="8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8" name="Line 5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61" y="5468"/>
                <a:ext cx="23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9" name="Line 5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10" y="5317"/>
                <a:ext cx="2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0" name="Line 5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21" y="5428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1" name="Line 5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79" y="5386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2" name="Line 5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66" y="5429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3" name="Line 5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26" y="5289"/>
                <a:ext cx="42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4" name="Line 5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21" y="5385"/>
                <a:ext cx="35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5" name="Line 5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69" y="5389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6" name="Line 5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43" y="5262"/>
                <a:ext cx="21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7" name="Line 5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29" y="5349"/>
                <a:ext cx="27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8" name="Line 5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77" y="5297"/>
                <a:ext cx="37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9" name="Line 5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517" y="5393"/>
                <a:ext cx="9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0" name="Line 5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19" y="5294"/>
                <a:ext cx="37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1" name="Line 5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73" y="5349"/>
                <a:ext cx="27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2" name="Line 5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516" y="5349"/>
                <a:ext cx="29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3" name="Line 5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21" y="5253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4" name="Line 5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77" y="5309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5" name="Line 5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516" y="5305"/>
                <a:ext cx="29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6" name="Line 5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21" y="5210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7" name="Line 5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81" y="5270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8" name="Line 5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516" y="5261"/>
                <a:ext cx="29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9" name="Line 5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22" y="5167"/>
                <a:ext cx="45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0" name="Line 5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89" y="5234"/>
                <a:ext cx="25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1" name="Line 5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502" y="5203"/>
                <a:ext cx="43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2" name="Line 5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62" y="5163"/>
                <a:ext cx="3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3" name="Line 5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505" y="5162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4" name="Freeform 580"/>
              <p:cNvSpPr>
                <a:spLocks noChangeAspect="1"/>
              </p:cNvSpPr>
              <p:nvPr/>
            </p:nvSpPr>
            <p:spPr bwMode="auto">
              <a:xfrm>
                <a:off x="4541" y="5162"/>
                <a:ext cx="4" cy="4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1" y="8"/>
                  </a:cxn>
                  <a:cxn ang="0">
                    <a:pos x="10" y="5"/>
                  </a:cxn>
                  <a:cxn ang="0">
                    <a:pos x="7" y="3"/>
                  </a:cxn>
                  <a:cxn ang="0">
                    <a:pos x="6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11" y="8"/>
                    </a:lnTo>
                    <a:lnTo>
                      <a:pt x="10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5" name="Line 581"/>
              <p:cNvSpPr>
                <a:spLocks noChangeAspect="1" noChangeShapeType="1"/>
              </p:cNvSpPr>
              <p:nvPr/>
            </p:nvSpPr>
            <p:spPr bwMode="auto">
              <a:xfrm flipV="1">
                <a:off x="4364" y="5265"/>
                <a:ext cx="1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6" name="Freeform 582"/>
              <p:cNvSpPr>
                <a:spLocks noChangeAspect="1"/>
              </p:cNvSpPr>
              <p:nvPr/>
            </p:nvSpPr>
            <p:spPr bwMode="auto">
              <a:xfrm>
                <a:off x="4345" y="5254"/>
                <a:ext cx="19" cy="11"/>
              </a:xfrm>
              <a:custGeom>
                <a:avLst/>
                <a:gdLst/>
                <a:ahLst/>
                <a:cxnLst>
                  <a:cxn ang="0">
                    <a:pos x="59" y="31"/>
                  </a:cxn>
                  <a:cxn ang="0">
                    <a:pos x="59" y="26"/>
                  </a:cxn>
                  <a:cxn ang="0">
                    <a:pos x="58" y="22"/>
                  </a:cxn>
                  <a:cxn ang="0">
                    <a:pos x="55" y="16"/>
                  </a:cxn>
                  <a:cxn ang="0">
                    <a:pos x="52" y="12"/>
                  </a:cxn>
                  <a:cxn ang="0">
                    <a:pos x="49" y="8"/>
                  </a:cxn>
                  <a:cxn ang="0">
                    <a:pos x="45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6" y="1"/>
                  </a:cxn>
                  <a:cxn ang="0">
                    <a:pos x="12" y="4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0" y="15"/>
                  </a:cxn>
                </a:cxnLst>
                <a:rect l="0" t="0" r="r" b="b"/>
                <a:pathLst>
                  <a:path w="59" h="31">
                    <a:moveTo>
                      <a:pt x="59" y="31"/>
                    </a:moveTo>
                    <a:lnTo>
                      <a:pt x="59" y="26"/>
                    </a:lnTo>
                    <a:lnTo>
                      <a:pt x="58" y="22"/>
                    </a:lnTo>
                    <a:lnTo>
                      <a:pt x="55" y="16"/>
                    </a:lnTo>
                    <a:lnTo>
                      <a:pt x="52" y="12"/>
                    </a:lnTo>
                    <a:lnTo>
                      <a:pt x="49" y="8"/>
                    </a:lnTo>
                    <a:lnTo>
                      <a:pt x="45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0" y="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7" name="Line 583"/>
              <p:cNvSpPr>
                <a:spLocks noChangeAspect="1" noChangeShapeType="1"/>
              </p:cNvSpPr>
              <p:nvPr/>
            </p:nvSpPr>
            <p:spPr bwMode="auto">
              <a:xfrm flipH="1">
                <a:off x="4297" y="5259"/>
                <a:ext cx="48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8" name="Freeform 584"/>
              <p:cNvSpPr>
                <a:spLocks noChangeAspect="1"/>
              </p:cNvSpPr>
              <p:nvPr/>
            </p:nvSpPr>
            <p:spPr bwMode="auto">
              <a:xfrm>
                <a:off x="4290" y="5337"/>
                <a:ext cx="7" cy="4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9"/>
                  </a:cxn>
                  <a:cxn ang="0">
                    <a:pos x="11" y="17"/>
                  </a:cxn>
                  <a:cxn ang="0">
                    <a:pos x="6" y="27"/>
                  </a:cxn>
                  <a:cxn ang="0">
                    <a:pos x="4" y="36"/>
                  </a:cxn>
                  <a:cxn ang="0">
                    <a:pos x="1" y="45"/>
                  </a:cxn>
                  <a:cxn ang="0">
                    <a:pos x="0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0" y="84"/>
                  </a:cxn>
                  <a:cxn ang="0">
                    <a:pos x="1" y="94"/>
                  </a:cxn>
                  <a:cxn ang="0">
                    <a:pos x="4" y="103"/>
                  </a:cxn>
                  <a:cxn ang="0">
                    <a:pos x="6" y="113"/>
                  </a:cxn>
                  <a:cxn ang="0">
                    <a:pos x="11" y="122"/>
                  </a:cxn>
                  <a:cxn ang="0">
                    <a:pos x="15" y="130"/>
                  </a:cxn>
                  <a:cxn ang="0">
                    <a:pos x="19" y="140"/>
                  </a:cxn>
                </a:cxnLst>
                <a:rect l="0" t="0" r="r" b="b"/>
                <a:pathLst>
                  <a:path w="19" h="140">
                    <a:moveTo>
                      <a:pt x="19" y="0"/>
                    </a:moveTo>
                    <a:lnTo>
                      <a:pt x="15" y="9"/>
                    </a:lnTo>
                    <a:lnTo>
                      <a:pt x="11" y="17"/>
                    </a:lnTo>
                    <a:lnTo>
                      <a:pt x="6" y="27"/>
                    </a:lnTo>
                    <a:lnTo>
                      <a:pt x="4" y="36"/>
                    </a:lnTo>
                    <a:lnTo>
                      <a:pt x="1" y="45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0" y="84"/>
                    </a:lnTo>
                    <a:lnTo>
                      <a:pt x="1" y="94"/>
                    </a:lnTo>
                    <a:lnTo>
                      <a:pt x="4" y="103"/>
                    </a:lnTo>
                    <a:lnTo>
                      <a:pt x="6" y="113"/>
                    </a:lnTo>
                    <a:lnTo>
                      <a:pt x="11" y="122"/>
                    </a:lnTo>
                    <a:lnTo>
                      <a:pt x="15" y="130"/>
                    </a:lnTo>
                    <a:lnTo>
                      <a:pt x="19" y="1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9" name="Line 585"/>
              <p:cNvSpPr>
                <a:spLocks noChangeAspect="1" noChangeShapeType="1"/>
              </p:cNvSpPr>
              <p:nvPr/>
            </p:nvSpPr>
            <p:spPr bwMode="auto">
              <a:xfrm>
                <a:off x="4297" y="5384"/>
                <a:ext cx="48" cy="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0" name="Freeform 586"/>
              <p:cNvSpPr>
                <a:spLocks noChangeAspect="1"/>
              </p:cNvSpPr>
              <p:nvPr/>
            </p:nvSpPr>
            <p:spPr bwMode="auto">
              <a:xfrm>
                <a:off x="4345" y="5456"/>
                <a:ext cx="19" cy="1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21"/>
                  </a:cxn>
                  <a:cxn ang="0">
                    <a:pos x="6" y="25"/>
                  </a:cxn>
                  <a:cxn ang="0">
                    <a:pos x="12" y="27"/>
                  </a:cxn>
                  <a:cxn ang="0">
                    <a:pos x="16" y="30"/>
                  </a:cxn>
                  <a:cxn ang="0">
                    <a:pos x="21" y="31"/>
                  </a:cxn>
                  <a:cxn ang="0">
                    <a:pos x="25" y="31"/>
                  </a:cxn>
                  <a:cxn ang="0">
                    <a:pos x="31" y="31"/>
                  </a:cxn>
                  <a:cxn ang="0">
                    <a:pos x="36" y="31"/>
                  </a:cxn>
                  <a:cxn ang="0">
                    <a:pos x="41" y="29"/>
                  </a:cxn>
                  <a:cxn ang="0">
                    <a:pos x="45" y="26"/>
                  </a:cxn>
                  <a:cxn ang="0">
                    <a:pos x="49" y="23"/>
                  </a:cxn>
                  <a:cxn ang="0">
                    <a:pos x="52" y="19"/>
                  </a:cxn>
                  <a:cxn ang="0">
                    <a:pos x="55" y="15"/>
                  </a:cxn>
                  <a:cxn ang="0">
                    <a:pos x="58" y="10"/>
                  </a:cxn>
                  <a:cxn ang="0">
                    <a:pos x="59" y="6"/>
                  </a:cxn>
                  <a:cxn ang="0">
                    <a:pos x="59" y="0"/>
                  </a:cxn>
                </a:cxnLst>
                <a:rect l="0" t="0" r="r" b="b"/>
                <a:pathLst>
                  <a:path w="59" h="31">
                    <a:moveTo>
                      <a:pt x="0" y="16"/>
                    </a:moveTo>
                    <a:lnTo>
                      <a:pt x="4" y="21"/>
                    </a:lnTo>
                    <a:lnTo>
                      <a:pt x="6" y="25"/>
                    </a:lnTo>
                    <a:lnTo>
                      <a:pt x="12" y="27"/>
                    </a:lnTo>
                    <a:lnTo>
                      <a:pt x="16" y="30"/>
                    </a:lnTo>
                    <a:lnTo>
                      <a:pt x="21" y="31"/>
                    </a:lnTo>
                    <a:lnTo>
                      <a:pt x="25" y="31"/>
                    </a:lnTo>
                    <a:lnTo>
                      <a:pt x="31" y="31"/>
                    </a:lnTo>
                    <a:lnTo>
                      <a:pt x="36" y="31"/>
                    </a:lnTo>
                    <a:lnTo>
                      <a:pt x="41" y="29"/>
                    </a:lnTo>
                    <a:lnTo>
                      <a:pt x="45" y="26"/>
                    </a:lnTo>
                    <a:lnTo>
                      <a:pt x="49" y="23"/>
                    </a:lnTo>
                    <a:lnTo>
                      <a:pt x="52" y="19"/>
                    </a:lnTo>
                    <a:lnTo>
                      <a:pt x="55" y="15"/>
                    </a:lnTo>
                    <a:lnTo>
                      <a:pt x="58" y="10"/>
                    </a:lnTo>
                    <a:lnTo>
                      <a:pt x="59" y="6"/>
                    </a:lnTo>
                    <a:lnTo>
                      <a:pt x="5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1" name="Freeform 587"/>
              <p:cNvSpPr>
                <a:spLocks noChangeAspect="1"/>
              </p:cNvSpPr>
              <p:nvPr/>
            </p:nvSpPr>
            <p:spPr bwMode="auto">
              <a:xfrm>
                <a:off x="4364" y="5419"/>
                <a:ext cx="57" cy="37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0" y="26"/>
                  </a:cxn>
                  <a:cxn ang="0">
                    <a:pos x="83" y="0"/>
                  </a:cxn>
                  <a:cxn ang="0">
                    <a:pos x="170" y="22"/>
                  </a:cxn>
                </a:cxnLst>
                <a:rect l="0" t="0" r="r" b="b"/>
                <a:pathLst>
                  <a:path w="170" h="109">
                    <a:moveTo>
                      <a:pt x="0" y="109"/>
                    </a:moveTo>
                    <a:lnTo>
                      <a:pt x="0" y="26"/>
                    </a:lnTo>
                    <a:lnTo>
                      <a:pt x="83" y="0"/>
                    </a:lnTo>
                    <a:lnTo>
                      <a:pt x="170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2" name="Freeform 588"/>
              <p:cNvSpPr>
                <a:spLocks noChangeAspect="1"/>
              </p:cNvSpPr>
              <p:nvPr/>
            </p:nvSpPr>
            <p:spPr bwMode="auto">
              <a:xfrm>
                <a:off x="4364" y="5292"/>
                <a:ext cx="57" cy="9"/>
              </a:xfrm>
              <a:custGeom>
                <a:avLst/>
                <a:gdLst/>
                <a:ahLst/>
                <a:cxnLst>
                  <a:cxn ang="0">
                    <a:pos x="170" y="5"/>
                  </a:cxn>
                  <a:cxn ang="0">
                    <a:pos x="77" y="27"/>
                  </a:cxn>
                  <a:cxn ang="0">
                    <a:pos x="0" y="0"/>
                  </a:cxn>
                </a:cxnLst>
                <a:rect l="0" t="0" r="r" b="b"/>
                <a:pathLst>
                  <a:path w="170" h="27">
                    <a:moveTo>
                      <a:pt x="170" y="5"/>
                    </a:moveTo>
                    <a:lnTo>
                      <a:pt x="77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3" name="Freeform 589"/>
              <p:cNvSpPr>
                <a:spLocks noChangeAspect="1"/>
              </p:cNvSpPr>
              <p:nvPr/>
            </p:nvSpPr>
            <p:spPr bwMode="auto">
              <a:xfrm>
                <a:off x="4341" y="5391"/>
                <a:ext cx="1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1" y="5"/>
                  </a:cxn>
                  <a:cxn ang="0">
                    <a:pos x="18" y="6"/>
                  </a:cxn>
                  <a:cxn ang="0">
                    <a:pos x="23" y="8"/>
                  </a:cxn>
                  <a:cxn ang="0">
                    <a:pos x="29" y="9"/>
                  </a:cxn>
                  <a:cxn ang="0">
                    <a:pos x="35" y="9"/>
                  </a:cxn>
                  <a:cxn ang="0">
                    <a:pos x="41" y="8"/>
                  </a:cxn>
                  <a:cxn ang="0">
                    <a:pos x="47" y="6"/>
                  </a:cxn>
                </a:cxnLst>
                <a:rect l="0" t="0" r="r" b="b"/>
                <a:pathLst>
                  <a:path w="47" h="9">
                    <a:moveTo>
                      <a:pt x="0" y="0"/>
                    </a:moveTo>
                    <a:lnTo>
                      <a:pt x="6" y="2"/>
                    </a:lnTo>
                    <a:lnTo>
                      <a:pt x="11" y="5"/>
                    </a:lnTo>
                    <a:lnTo>
                      <a:pt x="18" y="6"/>
                    </a:lnTo>
                    <a:lnTo>
                      <a:pt x="23" y="8"/>
                    </a:lnTo>
                    <a:lnTo>
                      <a:pt x="29" y="9"/>
                    </a:lnTo>
                    <a:lnTo>
                      <a:pt x="35" y="9"/>
                    </a:lnTo>
                    <a:lnTo>
                      <a:pt x="41" y="8"/>
                    </a:lnTo>
                    <a:lnTo>
                      <a:pt x="47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4" name="Line 590"/>
              <p:cNvSpPr>
                <a:spLocks noChangeAspect="1" noChangeShapeType="1"/>
              </p:cNvSpPr>
              <p:nvPr/>
            </p:nvSpPr>
            <p:spPr bwMode="auto">
              <a:xfrm flipV="1">
                <a:off x="4357" y="5384"/>
                <a:ext cx="29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5" name="Freeform 591"/>
              <p:cNvSpPr>
                <a:spLocks noChangeAspect="1"/>
              </p:cNvSpPr>
              <p:nvPr/>
            </p:nvSpPr>
            <p:spPr bwMode="auto">
              <a:xfrm>
                <a:off x="4386" y="5384"/>
                <a:ext cx="10" cy="1"/>
              </a:xfrm>
              <a:custGeom>
                <a:avLst/>
                <a:gdLst/>
                <a:ahLst/>
                <a:cxnLst>
                  <a:cxn ang="0">
                    <a:pos x="29" y="1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"/>
                  </a:cxn>
                </a:cxnLst>
                <a:rect l="0" t="0" r="r" b="b"/>
                <a:pathLst>
                  <a:path w="29" h="1">
                    <a:moveTo>
                      <a:pt x="29" y="1"/>
                    </a:moveTo>
                    <a:lnTo>
                      <a:pt x="24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6" name="Line 592"/>
              <p:cNvSpPr>
                <a:spLocks noChangeAspect="1" noChangeShapeType="1"/>
              </p:cNvSpPr>
              <p:nvPr/>
            </p:nvSpPr>
            <p:spPr bwMode="auto">
              <a:xfrm>
                <a:off x="4396" y="5384"/>
                <a:ext cx="1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7" name="Freeform 593"/>
              <p:cNvSpPr>
                <a:spLocks noChangeAspect="1"/>
              </p:cNvSpPr>
              <p:nvPr/>
            </p:nvSpPr>
            <p:spPr bwMode="auto">
              <a:xfrm>
                <a:off x="4408" y="5377"/>
                <a:ext cx="20" cy="1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6" y="31"/>
                  </a:cxn>
                  <a:cxn ang="0">
                    <a:pos x="13" y="33"/>
                  </a:cxn>
                  <a:cxn ang="0">
                    <a:pos x="18" y="33"/>
                  </a:cxn>
                  <a:cxn ang="0">
                    <a:pos x="25" y="31"/>
                  </a:cxn>
                  <a:cxn ang="0">
                    <a:pos x="30" y="29"/>
                  </a:cxn>
                  <a:cxn ang="0">
                    <a:pos x="36" y="27"/>
                  </a:cxn>
                  <a:cxn ang="0">
                    <a:pos x="41" y="23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1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3">
                    <a:moveTo>
                      <a:pt x="0" y="31"/>
                    </a:moveTo>
                    <a:lnTo>
                      <a:pt x="6" y="31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5" y="31"/>
                    </a:lnTo>
                    <a:lnTo>
                      <a:pt x="30" y="29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1"/>
                    </a:lnTo>
                    <a:lnTo>
                      <a:pt x="59" y="6"/>
                    </a:lnTo>
                    <a:lnTo>
                      <a:pt x="6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" name="Freeform 594"/>
              <p:cNvSpPr>
                <a:spLocks noChangeAspect="1"/>
              </p:cNvSpPr>
              <p:nvPr/>
            </p:nvSpPr>
            <p:spPr bwMode="auto">
              <a:xfrm>
                <a:off x="4426" y="5341"/>
                <a:ext cx="6" cy="36"/>
              </a:xfrm>
              <a:custGeom>
                <a:avLst/>
                <a:gdLst/>
                <a:ahLst/>
                <a:cxnLst>
                  <a:cxn ang="0">
                    <a:pos x="8" y="106"/>
                  </a:cxn>
                  <a:cxn ang="0">
                    <a:pos x="11" y="98"/>
                  </a:cxn>
                  <a:cxn ang="0">
                    <a:pos x="14" y="89"/>
                  </a:cxn>
                  <a:cxn ang="0">
                    <a:pos x="17" y="81"/>
                  </a:cxn>
                  <a:cxn ang="0">
                    <a:pos x="18" y="71"/>
                  </a:cxn>
                  <a:cxn ang="0">
                    <a:pos x="18" y="62"/>
                  </a:cxn>
                  <a:cxn ang="0">
                    <a:pos x="18" y="53"/>
                  </a:cxn>
                  <a:cxn ang="0">
                    <a:pos x="17" y="43"/>
                  </a:cxn>
                  <a:cxn ang="0">
                    <a:pos x="15" y="34"/>
                  </a:cxn>
                  <a:cxn ang="0">
                    <a:pos x="12" y="26"/>
                  </a:cxn>
                  <a:cxn ang="0">
                    <a:pos x="8" y="16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18" h="106">
                    <a:moveTo>
                      <a:pt x="8" y="106"/>
                    </a:moveTo>
                    <a:lnTo>
                      <a:pt x="11" y="98"/>
                    </a:lnTo>
                    <a:lnTo>
                      <a:pt x="14" y="89"/>
                    </a:lnTo>
                    <a:lnTo>
                      <a:pt x="17" y="81"/>
                    </a:lnTo>
                    <a:lnTo>
                      <a:pt x="18" y="71"/>
                    </a:lnTo>
                    <a:lnTo>
                      <a:pt x="18" y="62"/>
                    </a:lnTo>
                    <a:lnTo>
                      <a:pt x="18" y="53"/>
                    </a:lnTo>
                    <a:lnTo>
                      <a:pt x="17" y="43"/>
                    </a:lnTo>
                    <a:lnTo>
                      <a:pt x="15" y="34"/>
                    </a:lnTo>
                    <a:lnTo>
                      <a:pt x="12" y="26"/>
                    </a:lnTo>
                    <a:lnTo>
                      <a:pt x="8" y="16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9" name="Freeform 595"/>
              <p:cNvSpPr>
                <a:spLocks noChangeAspect="1"/>
              </p:cNvSpPr>
              <p:nvPr/>
            </p:nvSpPr>
            <p:spPr bwMode="auto">
              <a:xfrm>
                <a:off x="4406" y="5333"/>
                <a:ext cx="20" cy="8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54" y="19"/>
                  </a:cxn>
                  <a:cxn ang="0">
                    <a:pos x="50" y="15"/>
                  </a:cxn>
                  <a:cxn ang="0">
                    <a:pos x="45" y="11"/>
                  </a:cxn>
                  <a:cxn ang="0">
                    <a:pos x="40" y="7"/>
                  </a:cxn>
                  <a:cxn ang="0">
                    <a:pos x="33" y="4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1"/>
                  </a:cxn>
                </a:cxnLst>
                <a:rect l="0" t="0" r="r" b="b"/>
                <a:pathLst>
                  <a:path w="58" h="24">
                    <a:moveTo>
                      <a:pt x="58" y="24"/>
                    </a:moveTo>
                    <a:lnTo>
                      <a:pt x="54" y="19"/>
                    </a:lnTo>
                    <a:lnTo>
                      <a:pt x="50" y="15"/>
                    </a:lnTo>
                    <a:lnTo>
                      <a:pt x="45" y="11"/>
                    </a:lnTo>
                    <a:lnTo>
                      <a:pt x="40" y="7"/>
                    </a:lnTo>
                    <a:lnTo>
                      <a:pt x="33" y="4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0" name="Line 596"/>
              <p:cNvSpPr>
                <a:spLocks noChangeAspect="1" noChangeShapeType="1"/>
              </p:cNvSpPr>
              <p:nvPr/>
            </p:nvSpPr>
            <p:spPr bwMode="auto">
              <a:xfrm flipH="1">
                <a:off x="4393" y="5334"/>
                <a:ext cx="1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1" name="Freeform 597"/>
              <p:cNvSpPr>
                <a:spLocks noChangeAspect="1"/>
              </p:cNvSpPr>
              <p:nvPr/>
            </p:nvSpPr>
            <p:spPr bwMode="auto">
              <a:xfrm>
                <a:off x="4383" y="5337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4" y="2"/>
                  </a:cxn>
                  <a:cxn ang="0">
                    <a:pos x="31" y="1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lnTo>
                      <a:pt x="5" y="1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4" y="2"/>
                    </a:lnTo>
                    <a:lnTo>
                      <a:pt x="31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2" name="Line 5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58" y="5327"/>
                <a:ext cx="25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3" name="Freeform 599"/>
              <p:cNvSpPr>
                <a:spLocks noChangeAspect="1"/>
              </p:cNvSpPr>
              <p:nvPr/>
            </p:nvSpPr>
            <p:spPr bwMode="auto">
              <a:xfrm>
                <a:off x="4341" y="5327"/>
                <a:ext cx="17" cy="3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4" y="0"/>
                  </a:cxn>
                  <a:cxn ang="0">
                    <a:pos x="17" y="1"/>
                  </a:cxn>
                  <a:cxn ang="0">
                    <a:pos x="11" y="4"/>
                  </a:cxn>
                  <a:cxn ang="0">
                    <a:pos x="5" y="6"/>
                  </a:cxn>
                  <a:cxn ang="0">
                    <a:pos x="0" y="9"/>
                  </a:cxn>
                </a:cxnLst>
                <a:rect l="0" t="0" r="r" b="b"/>
                <a:pathLst>
                  <a:path w="50" h="9">
                    <a:moveTo>
                      <a:pt x="50" y="2"/>
                    </a:moveTo>
                    <a:lnTo>
                      <a:pt x="43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1" y="4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4" name="Freeform 600"/>
              <p:cNvSpPr>
                <a:spLocks noChangeAspect="1"/>
              </p:cNvSpPr>
              <p:nvPr/>
            </p:nvSpPr>
            <p:spPr bwMode="auto">
              <a:xfrm>
                <a:off x="4326" y="5330"/>
                <a:ext cx="15" cy="61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9" y="7"/>
                  </a:cxn>
                  <a:cxn ang="0">
                    <a:pos x="32" y="12"/>
                  </a:cxn>
                  <a:cxn ang="0">
                    <a:pos x="26" y="19"/>
                  </a:cxn>
                  <a:cxn ang="0">
                    <a:pos x="20" y="27"/>
                  </a:cxn>
                  <a:cxn ang="0">
                    <a:pos x="15" y="35"/>
                  </a:cxn>
                  <a:cxn ang="0">
                    <a:pos x="11" y="43"/>
                  </a:cxn>
                  <a:cxn ang="0">
                    <a:pos x="7" y="51"/>
                  </a:cxn>
                  <a:cxn ang="0">
                    <a:pos x="4" y="61"/>
                  </a:cxn>
                  <a:cxn ang="0">
                    <a:pos x="1" y="70"/>
                  </a:cxn>
                  <a:cxn ang="0">
                    <a:pos x="0" y="78"/>
                  </a:cxn>
                  <a:cxn ang="0">
                    <a:pos x="0" y="88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1" y="116"/>
                  </a:cxn>
                  <a:cxn ang="0">
                    <a:pos x="4" y="125"/>
                  </a:cxn>
                  <a:cxn ang="0">
                    <a:pos x="8" y="133"/>
                  </a:cxn>
                  <a:cxn ang="0">
                    <a:pos x="11" y="143"/>
                  </a:cxn>
                  <a:cxn ang="0">
                    <a:pos x="16" y="151"/>
                  </a:cxn>
                  <a:cxn ang="0">
                    <a:pos x="22" y="158"/>
                  </a:cxn>
                  <a:cxn ang="0">
                    <a:pos x="27" y="166"/>
                  </a:cxn>
                  <a:cxn ang="0">
                    <a:pos x="34" y="172"/>
                  </a:cxn>
                  <a:cxn ang="0">
                    <a:pos x="40" y="179"/>
                  </a:cxn>
                  <a:cxn ang="0">
                    <a:pos x="47" y="185"/>
                  </a:cxn>
                </a:cxnLst>
                <a:rect l="0" t="0" r="r" b="b"/>
                <a:pathLst>
                  <a:path w="47" h="185">
                    <a:moveTo>
                      <a:pt x="46" y="0"/>
                    </a:moveTo>
                    <a:lnTo>
                      <a:pt x="39" y="7"/>
                    </a:lnTo>
                    <a:lnTo>
                      <a:pt x="32" y="12"/>
                    </a:lnTo>
                    <a:lnTo>
                      <a:pt x="26" y="19"/>
                    </a:lnTo>
                    <a:lnTo>
                      <a:pt x="20" y="27"/>
                    </a:lnTo>
                    <a:lnTo>
                      <a:pt x="15" y="35"/>
                    </a:lnTo>
                    <a:lnTo>
                      <a:pt x="11" y="43"/>
                    </a:lnTo>
                    <a:lnTo>
                      <a:pt x="7" y="51"/>
                    </a:lnTo>
                    <a:lnTo>
                      <a:pt x="4" y="61"/>
                    </a:lnTo>
                    <a:lnTo>
                      <a:pt x="1" y="70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1" y="116"/>
                    </a:lnTo>
                    <a:lnTo>
                      <a:pt x="4" y="125"/>
                    </a:lnTo>
                    <a:lnTo>
                      <a:pt x="8" y="133"/>
                    </a:lnTo>
                    <a:lnTo>
                      <a:pt x="11" y="143"/>
                    </a:lnTo>
                    <a:lnTo>
                      <a:pt x="16" y="151"/>
                    </a:lnTo>
                    <a:lnTo>
                      <a:pt x="22" y="158"/>
                    </a:lnTo>
                    <a:lnTo>
                      <a:pt x="27" y="166"/>
                    </a:lnTo>
                    <a:lnTo>
                      <a:pt x="34" y="172"/>
                    </a:lnTo>
                    <a:lnTo>
                      <a:pt x="40" y="179"/>
                    </a:lnTo>
                    <a:lnTo>
                      <a:pt x="47" y="18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5" name="Freeform 601"/>
              <p:cNvSpPr>
                <a:spLocks noChangeAspect="1"/>
              </p:cNvSpPr>
              <p:nvPr/>
            </p:nvSpPr>
            <p:spPr bwMode="auto">
              <a:xfrm>
                <a:off x="4516" y="5388"/>
                <a:ext cx="2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1"/>
                  </a:cxn>
                  <a:cxn ang="0">
                    <a:pos x="3" y="17"/>
                  </a:cxn>
                  <a:cxn ang="0">
                    <a:pos x="6" y="22"/>
                  </a:cxn>
                  <a:cxn ang="0">
                    <a:pos x="8" y="26"/>
                  </a:cxn>
                  <a:cxn ang="0">
                    <a:pos x="12" y="31"/>
                  </a:cxn>
                  <a:cxn ang="0">
                    <a:pos x="17" y="34"/>
                  </a:cxn>
                  <a:cxn ang="0">
                    <a:pos x="22" y="38"/>
                  </a:cxn>
                  <a:cxn ang="0">
                    <a:pos x="26" y="39"/>
                  </a:cxn>
                  <a:cxn ang="0">
                    <a:pos x="31" y="42"/>
                  </a:cxn>
                  <a:cxn ang="0">
                    <a:pos x="37" y="42"/>
                  </a:cxn>
                  <a:cxn ang="0">
                    <a:pos x="42" y="44"/>
                  </a:cxn>
                  <a:cxn ang="0">
                    <a:pos x="47" y="42"/>
                  </a:cxn>
                  <a:cxn ang="0">
                    <a:pos x="53" y="42"/>
                  </a:cxn>
                  <a:cxn ang="0">
                    <a:pos x="58" y="39"/>
                  </a:cxn>
                  <a:cxn ang="0">
                    <a:pos x="64" y="38"/>
                  </a:cxn>
                  <a:cxn ang="0">
                    <a:pos x="68" y="34"/>
                  </a:cxn>
                  <a:cxn ang="0">
                    <a:pos x="73" y="31"/>
                  </a:cxn>
                  <a:cxn ang="0">
                    <a:pos x="76" y="26"/>
                  </a:cxn>
                  <a:cxn ang="0">
                    <a:pos x="80" y="22"/>
                  </a:cxn>
                  <a:cxn ang="0">
                    <a:pos x="81" y="17"/>
                  </a:cxn>
                  <a:cxn ang="0">
                    <a:pos x="84" y="11"/>
                  </a:cxn>
                  <a:cxn ang="0">
                    <a:pos x="85" y="6"/>
                  </a:cxn>
                  <a:cxn ang="0">
                    <a:pos x="85" y="0"/>
                  </a:cxn>
                </a:cxnLst>
                <a:rect l="0" t="0" r="r" b="b"/>
                <a:pathLst>
                  <a:path w="85" h="44">
                    <a:moveTo>
                      <a:pt x="0" y="0"/>
                    </a:moveTo>
                    <a:lnTo>
                      <a:pt x="0" y="6"/>
                    </a:lnTo>
                    <a:lnTo>
                      <a:pt x="2" y="11"/>
                    </a:lnTo>
                    <a:lnTo>
                      <a:pt x="3" y="17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12" y="31"/>
                    </a:lnTo>
                    <a:lnTo>
                      <a:pt x="17" y="34"/>
                    </a:lnTo>
                    <a:lnTo>
                      <a:pt x="22" y="38"/>
                    </a:lnTo>
                    <a:lnTo>
                      <a:pt x="26" y="39"/>
                    </a:lnTo>
                    <a:lnTo>
                      <a:pt x="31" y="42"/>
                    </a:lnTo>
                    <a:lnTo>
                      <a:pt x="37" y="42"/>
                    </a:lnTo>
                    <a:lnTo>
                      <a:pt x="42" y="44"/>
                    </a:lnTo>
                    <a:lnTo>
                      <a:pt x="47" y="42"/>
                    </a:lnTo>
                    <a:lnTo>
                      <a:pt x="53" y="42"/>
                    </a:lnTo>
                    <a:lnTo>
                      <a:pt x="58" y="39"/>
                    </a:lnTo>
                    <a:lnTo>
                      <a:pt x="64" y="38"/>
                    </a:lnTo>
                    <a:lnTo>
                      <a:pt x="68" y="34"/>
                    </a:lnTo>
                    <a:lnTo>
                      <a:pt x="73" y="31"/>
                    </a:lnTo>
                    <a:lnTo>
                      <a:pt x="76" y="26"/>
                    </a:lnTo>
                    <a:lnTo>
                      <a:pt x="80" y="22"/>
                    </a:lnTo>
                    <a:lnTo>
                      <a:pt x="81" y="17"/>
                    </a:lnTo>
                    <a:lnTo>
                      <a:pt x="84" y="11"/>
                    </a:lnTo>
                    <a:lnTo>
                      <a:pt x="85" y="6"/>
                    </a:lnTo>
                    <a:lnTo>
                      <a:pt x="8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6" name="Line 602"/>
              <p:cNvSpPr>
                <a:spLocks noChangeAspect="1" noChangeShapeType="1"/>
              </p:cNvSpPr>
              <p:nvPr/>
            </p:nvSpPr>
            <p:spPr bwMode="auto">
              <a:xfrm>
                <a:off x="4421" y="5171"/>
                <a:ext cx="1" cy="1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7" name="Freeform 603"/>
              <p:cNvSpPr>
                <a:spLocks noChangeAspect="1"/>
              </p:cNvSpPr>
              <p:nvPr/>
            </p:nvSpPr>
            <p:spPr bwMode="auto">
              <a:xfrm>
                <a:off x="4421" y="5164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7" y="2"/>
                  </a:cxn>
                  <a:cxn ang="0">
                    <a:pos x="14" y="2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1" y="15"/>
                  </a:cxn>
                  <a:cxn ang="0">
                    <a:pos x="0" y="18"/>
                  </a:cxn>
                  <a:cxn ang="0">
                    <a:pos x="0" y="22"/>
                  </a:cxn>
                </a:cxnLst>
                <a:rect l="0" t="0" r="r" b="b"/>
                <a:pathLst>
                  <a:path w="21" h="22">
                    <a:moveTo>
                      <a:pt x="21" y="0"/>
                    </a:moveTo>
                    <a:lnTo>
                      <a:pt x="17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8" name="Line 604"/>
              <p:cNvSpPr>
                <a:spLocks noChangeAspect="1" noChangeShapeType="1"/>
              </p:cNvSpPr>
              <p:nvPr/>
            </p:nvSpPr>
            <p:spPr bwMode="auto">
              <a:xfrm flipH="1">
                <a:off x="4428" y="5162"/>
                <a:ext cx="11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9" name="Line 605"/>
              <p:cNvSpPr>
                <a:spLocks noChangeAspect="1" noChangeShapeType="1"/>
              </p:cNvSpPr>
              <p:nvPr/>
            </p:nvSpPr>
            <p:spPr bwMode="auto">
              <a:xfrm flipV="1">
                <a:off x="4545" y="5166"/>
                <a:ext cx="1" cy="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30" name="Group 606"/>
            <p:cNvGrpSpPr>
              <a:grpSpLocks noChangeAspect="1"/>
            </p:cNvGrpSpPr>
            <p:nvPr/>
          </p:nvGrpSpPr>
          <p:grpSpPr bwMode="auto">
            <a:xfrm>
              <a:off x="4421" y="3194"/>
              <a:ext cx="2244" cy="3870"/>
              <a:chOff x="4421" y="3194"/>
              <a:chExt cx="2244" cy="3870"/>
            </a:xfrm>
          </p:grpSpPr>
          <p:sp>
            <p:nvSpPr>
              <p:cNvPr id="1631" name="Line 607"/>
              <p:cNvSpPr>
                <a:spLocks noChangeAspect="1" noChangeShapeType="1"/>
              </p:cNvSpPr>
              <p:nvPr/>
            </p:nvSpPr>
            <p:spPr bwMode="auto">
              <a:xfrm flipV="1">
                <a:off x="4545" y="5266"/>
                <a:ext cx="1" cy="1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2" name="Line 608"/>
              <p:cNvSpPr>
                <a:spLocks noChangeAspect="1" noChangeShapeType="1"/>
              </p:cNvSpPr>
              <p:nvPr/>
            </p:nvSpPr>
            <p:spPr bwMode="auto">
              <a:xfrm>
                <a:off x="4516" y="5243"/>
                <a:ext cx="1" cy="1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3" name="Freeform 609"/>
              <p:cNvSpPr>
                <a:spLocks noChangeAspect="1"/>
              </p:cNvSpPr>
              <p:nvPr/>
            </p:nvSpPr>
            <p:spPr bwMode="auto">
              <a:xfrm>
                <a:off x="4516" y="5242"/>
                <a:ext cx="1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4" name="Line 610"/>
              <p:cNvSpPr>
                <a:spLocks noChangeAspect="1" noChangeShapeType="1"/>
              </p:cNvSpPr>
              <p:nvPr/>
            </p:nvSpPr>
            <p:spPr bwMode="auto">
              <a:xfrm flipV="1">
                <a:off x="4487" y="5243"/>
                <a:ext cx="29" cy="2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5" name="Freeform 611"/>
              <p:cNvSpPr>
                <a:spLocks noChangeAspect="1"/>
              </p:cNvSpPr>
              <p:nvPr/>
            </p:nvSpPr>
            <p:spPr bwMode="auto">
              <a:xfrm>
                <a:off x="4470" y="5484"/>
                <a:ext cx="17" cy="14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" y="41"/>
                  </a:cxn>
                  <a:cxn ang="0">
                    <a:pos x="12" y="41"/>
                  </a:cxn>
                  <a:cxn ang="0">
                    <a:pos x="19" y="38"/>
                  </a:cxn>
                  <a:cxn ang="0">
                    <a:pos x="24" y="35"/>
                  </a:cxn>
                  <a:cxn ang="0">
                    <a:pos x="29" y="33"/>
                  </a:cxn>
                  <a:cxn ang="0">
                    <a:pos x="35" y="29"/>
                  </a:cxn>
                  <a:cxn ang="0">
                    <a:pos x="40" y="23"/>
                  </a:cxn>
                  <a:cxn ang="0">
                    <a:pos x="43" y="18"/>
                  </a:cxn>
                  <a:cxn ang="0">
                    <a:pos x="47" y="13"/>
                  </a:cxn>
                  <a:cxn ang="0">
                    <a:pos x="49" y="7"/>
                  </a:cxn>
                  <a:cxn ang="0">
                    <a:pos x="51" y="0"/>
                  </a:cxn>
                </a:cxnLst>
                <a:rect l="0" t="0" r="r" b="b"/>
                <a:pathLst>
                  <a:path w="51" h="42">
                    <a:moveTo>
                      <a:pt x="0" y="42"/>
                    </a:moveTo>
                    <a:lnTo>
                      <a:pt x="6" y="41"/>
                    </a:lnTo>
                    <a:lnTo>
                      <a:pt x="12" y="41"/>
                    </a:lnTo>
                    <a:lnTo>
                      <a:pt x="19" y="38"/>
                    </a:lnTo>
                    <a:lnTo>
                      <a:pt x="24" y="35"/>
                    </a:lnTo>
                    <a:lnTo>
                      <a:pt x="29" y="33"/>
                    </a:lnTo>
                    <a:lnTo>
                      <a:pt x="35" y="29"/>
                    </a:lnTo>
                    <a:lnTo>
                      <a:pt x="40" y="23"/>
                    </a:lnTo>
                    <a:lnTo>
                      <a:pt x="43" y="18"/>
                    </a:lnTo>
                    <a:lnTo>
                      <a:pt x="47" y="13"/>
                    </a:lnTo>
                    <a:lnTo>
                      <a:pt x="49" y="7"/>
                    </a:lnTo>
                    <a:lnTo>
                      <a:pt x="5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6" name="Line 612"/>
              <p:cNvSpPr>
                <a:spLocks noChangeAspect="1" noChangeShapeType="1"/>
              </p:cNvSpPr>
              <p:nvPr/>
            </p:nvSpPr>
            <p:spPr bwMode="auto">
              <a:xfrm>
                <a:off x="4428" y="5498"/>
                <a:ext cx="4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7" name="Freeform 613"/>
              <p:cNvSpPr>
                <a:spLocks noChangeAspect="1"/>
              </p:cNvSpPr>
              <p:nvPr/>
            </p:nvSpPr>
            <p:spPr bwMode="auto">
              <a:xfrm>
                <a:off x="4421" y="5491"/>
                <a:ext cx="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10"/>
                  </a:cxn>
                  <a:cxn ang="0">
                    <a:pos x="5" y="13"/>
                  </a:cxn>
                  <a:cxn ang="0">
                    <a:pos x="8" y="16"/>
                  </a:cxn>
                  <a:cxn ang="0">
                    <a:pos x="10" y="18"/>
                  </a:cxn>
                  <a:cxn ang="0">
                    <a:pos x="14" y="20"/>
                  </a:cxn>
                  <a:cxn ang="0">
                    <a:pos x="17" y="20"/>
                  </a:cxn>
                  <a:cxn ang="0">
                    <a:pos x="21" y="21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2" y="10"/>
                    </a:lnTo>
                    <a:lnTo>
                      <a:pt x="5" y="13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7" y="20"/>
                    </a:lnTo>
                    <a:lnTo>
                      <a:pt x="21" y="2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8" name="Line 614"/>
              <p:cNvSpPr>
                <a:spLocks noChangeAspect="1" noChangeShapeType="1"/>
              </p:cNvSpPr>
              <p:nvPr/>
            </p:nvSpPr>
            <p:spPr bwMode="auto">
              <a:xfrm>
                <a:off x="4421" y="5427"/>
                <a:ext cx="1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9" name="Freeform 615"/>
              <p:cNvSpPr>
                <a:spLocks noChangeAspect="1"/>
              </p:cNvSpPr>
              <p:nvPr/>
            </p:nvSpPr>
            <p:spPr bwMode="auto">
              <a:xfrm>
                <a:off x="4460" y="5272"/>
                <a:ext cx="20" cy="196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" y="588"/>
                  </a:cxn>
                  <a:cxn ang="0">
                    <a:pos x="0" y="588"/>
                  </a:cxn>
                </a:cxnLst>
                <a:rect l="0" t="0" r="r" b="b"/>
                <a:pathLst>
                  <a:path w="59" h="588">
                    <a:moveTo>
                      <a:pt x="59" y="0"/>
                    </a:moveTo>
                    <a:lnTo>
                      <a:pt x="6" y="588"/>
                    </a:lnTo>
                    <a:lnTo>
                      <a:pt x="0" y="58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0" name="Freeform 616"/>
              <p:cNvSpPr>
                <a:spLocks noChangeAspect="1"/>
              </p:cNvSpPr>
              <p:nvPr/>
            </p:nvSpPr>
            <p:spPr bwMode="auto">
              <a:xfrm>
                <a:off x="4456" y="546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3" y="8"/>
                  </a:cxn>
                  <a:cxn ang="0">
                    <a:pos x="5" y="10"/>
                  </a:cxn>
                  <a:cxn ang="0">
                    <a:pos x="8" y="11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8" y="11"/>
                    </a:lnTo>
                    <a:lnTo>
                      <a:pt x="11" y="1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" name="Line 617"/>
              <p:cNvSpPr>
                <a:spLocks noChangeAspect="1" noChangeShapeType="1"/>
              </p:cNvSpPr>
              <p:nvPr/>
            </p:nvSpPr>
            <p:spPr bwMode="auto">
              <a:xfrm flipV="1">
                <a:off x="4456" y="5223"/>
                <a:ext cx="1" cy="2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" name="Freeform 618"/>
              <p:cNvSpPr>
                <a:spLocks noChangeAspect="1"/>
              </p:cNvSpPr>
              <p:nvPr/>
            </p:nvSpPr>
            <p:spPr bwMode="auto">
              <a:xfrm>
                <a:off x="4456" y="5194"/>
                <a:ext cx="36" cy="29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94" y="7"/>
                  </a:cxn>
                  <a:cxn ang="0">
                    <a:pos x="81" y="14"/>
                  </a:cxn>
                  <a:cxn ang="0">
                    <a:pos x="67" y="23"/>
                  </a:cxn>
                  <a:cxn ang="0">
                    <a:pos x="55" y="31"/>
                  </a:cxn>
                  <a:cxn ang="0">
                    <a:pos x="43" y="42"/>
                  </a:cxn>
                  <a:cxn ang="0">
                    <a:pos x="31" y="52"/>
                  </a:cxn>
                  <a:cxn ang="0">
                    <a:pos x="20" y="62"/>
                  </a:cxn>
                  <a:cxn ang="0">
                    <a:pos x="9" y="74"/>
                  </a:cxn>
                  <a:cxn ang="0">
                    <a:pos x="0" y="87"/>
                  </a:cxn>
                </a:cxnLst>
                <a:rect l="0" t="0" r="r" b="b"/>
                <a:pathLst>
                  <a:path w="108" h="87">
                    <a:moveTo>
                      <a:pt x="108" y="0"/>
                    </a:moveTo>
                    <a:lnTo>
                      <a:pt x="94" y="7"/>
                    </a:lnTo>
                    <a:lnTo>
                      <a:pt x="81" y="14"/>
                    </a:lnTo>
                    <a:lnTo>
                      <a:pt x="67" y="23"/>
                    </a:lnTo>
                    <a:lnTo>
                      <a:pt x="55" y="31"/>
                    </a:lnTo>
                    <a:lnTo>
                      <a:pt x="43" y="42"/>
                    </a:lnTo>
                    <a:lnTo>
                      <a:pt x="31" y="52"/>
                    </a:lnTo>
                    <a:lnTo>
                      <a:pt x="20" y="62"/>
                    </a:lnTo>
                    <a:lnTo>
                      <a:pt x="9" y="74"/>
                    </a:lnTo>
                    <a:lnTo>
                      <a:pt x="0" y="8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3" name="Freeform 619"/>
              <p:cNvSpPr>
                <a:spLocks noChangeAspect="1"/>
              </p:cNvSpPr>
              <p:nvPr/>
            </p:nvSpPr>
            <p:spPr bwMode="auto">
              <a:xfrm>
                <a:off x="4492" y="5193"/>
                <a:ext cx="11" cy="11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29" y="28"/>
                  </a:cxn>
                  <a:cxn ang="0">
                    <a:pos x="29" y="25"/>
                  </a:cxn>
                  <a:cxn ang="0">
                    <a:pos x="31" y="21"/>
                  </a:cxn>
                  <a:cxn ang="0">
                    <a:pos x="29" y="17"/>
                  </a:cxn>
                  <a:cxn ang="0">
                    <a:pos x="29" y="15"/>
                  </a:cxn>
                  <a:cxn ang="0">
                    <a:pos x="28" y="11"/>
                  </a:cxn>
                  <a:cxn ang="0">
                    <a:pos x="25" y="8"/>
                  </a:cxn>
                  <a:cxn ang="0">
                    <a:pos x="24" y="5"/>
                  </a:cxn>
                  <a:cxn ang="0">
                    <a:pos x="20" y="4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2"/>
                  </a:cxn>
                </a:cxnLst>
                <a:rect l="0" t="0" r="r" b="b"/>
                <a:pathLst>
                  <a:path w="31" h="32">
                    <a:moveTo>
                      <a:pt x="28" y="32"/>
                    </a:moveTo>
                    <a:lnTo>
                      <a:pt x="29" y="28"/>
                    </a:lnTo>
                    <a:lnTo>
                      <a:pt x="29" y="25"/>
                    </a:lnTo>
                    <a:lnTo>
                      <a:pt x="31" y="21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8" y="11"/>
                    </a:lnTo>
                    <a:lnTo>
                      <a:pt x="25" y="8"/>
                    </a:lnTo>
                    <a:lnTo>
                      <a:pt x="24" y="5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4" name="Freeform 620"/>
              <p:cNvSpPr>
                <a:spLocks noChangeAspect="1"/>
              </p:cNvSpPr>
              <p:nvPr/>
            </p:nvSpPr>
            <p:spPr bwMode="auto">
              <a:xfrm>
                <a:off x="4487" y="5204"/>
                <a:ext cx="15" cy="58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0" y="59"/>
                  </a:cxn>
                  <a:cxn ang="0">
                    <a:pos x="0" y="176"/>
                  </a:cxn>
                </a:cxnLst>
                <a:rect l="0" t="0" r="r" b="b"/>
                <a:pathLst>
                  <a:path w="45" h="176">
                    <a:moveTo>
                      <a:pt x="45" y="0"/>
                    </a:moveTo>
                    <a:lnTo>
                      <a:pt x="10" y="59"/>
                    </a:lnTo>
                    <a:lnTo>
                      <a:pt x="0" y="17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5" name="Line 621"/>
              <p:cNvSpPr>
                <a:spLocks noChangeAspect="1" noChangeShapeType="1"/>
              </p:cNvSpPr>
              <p:nvPr/>
            </p:nvSpPr>
            <p:spPr bwMode="auto">
              <a:xfrm flipH="1">
                <a:off x="4480" y="5262"/>
                <a:ext cx="7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6" name="Line 622"/>
              <p:cNvSpPr>
                <a:spLocks noChangeAspect="1" noChangeShapeType="1"/>
              </p:cNvSpPr>
              <p:nvPr/>
            </p:nvSpPr>
            <p:spPr bwMode="auto">
              <a:xfrm>
                <a:off x="4421" y="5258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7" name="Line 623"/>
              <p:cNvSpPr>
                <a:spLocks noChangeAspect="1" noChangeShapeType="1"/>
              </p:cNvSpPr>
              <p:nvPr/>
            </p:nvSpPr>
            <p:spPr bwMode="auto">
              <a:xfrm flipH="1">
                <a:off x="6165" y="6144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8" name="Line 624"/>
              <p:cNvSpPr>
                <a:spLocks noChangeAspect="1" noChangeShapeType="1"/>
              </p:cNvSpPr>
              <p:nvPr/>
            </p:nvSpPr>
            <p:spPr bwMode="auto">
              <a:xfrm flipH="1">
                <a:off x="6227" y="5976"/>
                <a:ext cx="68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9" name="Line 625"/>
              <p:cNvSpPr>
                <a:spLocks noChangeAspect="1" noChangeShapeType="1"/>
              </p:cNvSpPr>
              <p:nvPr/>
            </p:nvSpPr>
            <p:spPr bwMode="auto">
              <a:xfrm flipH="1">
                <a:off x="6121" y="6100"/>
                <a:ext cx="50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0" name="Line 626"/>
              <p:cNvSpPr>
                <a:spLocks noChangeAspect="1" noChangeShapeType="1"/>
              </p:cNvSpPr>
              <p:nvPr/>
            </p:nvSpPr>
            <p:spPr bwMode="auto">
              <a:xfrm flipH="1">
                <a:off x="6265" y="5932"/>
                <a:ext cx="3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1" name="Line 627"/>
              <p:cNvSpPr>
                <a:spLocks noChangeAspect="1" noChangeShapeType="1"/>
              </p:cNvSpPr>
              <p:nvPr/>
            </p:nvSpPr>
            <p:spPr bwMode="auto">
              <a:xfrm flipH="1">
                <a:off x="6076" y="6104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2" name="Line 628"/>
              <p:cNvSpPr>
                <a:spLocks noChangeAspect="1" noChangeShapeType="1"/>
              </p:cNvSpPr>
              <p:nvPr/>
            </p:nvSpPr>
            <p:spPr bwMode="auto">
              <a:xfrm flipH="1">
                <a:off x="6212" y="5987"/>
                <a:ext cx="28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3" name="Line 629"/>
              <p:cNvSpPr>
                <a:spLocks noChangeAspect="1" noChangeShapeType="1"/>
              </p:cNvSpPr>
              <p:nvPr/>
            </p:nvSpPr>
            <p:spPr bwMode="auto">
              <a:xfrm flipH="1">
                <a:off x="6131" y="6056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4" name="Line 630"/>
              <p:cNvSpPr>
                <a:spLocks noChangeAspect="1" noChangeShapeType="1"/>
              </p:cNvSpPr>
              <p:nvPr/>
            </p:nvSpPr>
            <p:spPr bwMode="auto">
              <a:xfrm flipH="1">
                <a:off x="6256" y="5904"/>
                <a:ext cx="23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5" name="Line 631"/>
              <p:cNvSpPr>
                <a:spLocks noChangeAspect="1" noChangeShapeType="1"/>
              </p:cNvSpPr>
              <p:nvPr/>
            </p:nvSpPr>
            <p:spPr bwMode="auto">
              <a:xfrm flipH="1">
                <a:off x="6047" y="6081"/>
                <a:ext cx="55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6" name="Line 632"/>
              <p:cNvSpPr>
                <a:spLocks noChangeAspect="1" noChangeShapeType="1"/>
              </p:cNvSpPr>
              <p:nvPr/>
            </p:nvSpPr>
            <p:spPr bwMode="auto">
              <a:xfrm flipH="1">
                <a:off x="6135" y="5976"/>
                <a:ext cx="72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7" name="Line 633"/>
              <p:cNvSpPr>
                <a:spLocks noChangeAspect="1" noChangeShapeType="1"/>
              </p:cNvSpPr>
              <p:nvPr/>
            </p:nvSpPr>
            <p:spPr bwMode="auto">
              <a:xfrm flipH="1">
                <a:off x="6213" y="5877"/>
                <a:ext cx="49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8" name="Line 634"/>
              <p:cNvSpPr>
                <a:spLocks noChangeAspect="1" noChangeShapeType="1"/>
              </p:cNvSpPr>
              <p:nvPr/>
            </p:nvSpPr>
            <p:spPr bwMode="auto">
              <a:xfrm flipH="1">
                <a:off x="6047" y="6064"/>
                <a:ext cx="28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9" name="Line 635"/>
              <p:cNvSpPr>
                <a:spLocks noChangeAspect="1" noChangeShapeType="1"/>
              </p:cNvSpPr>
              <p:nvPr/>
            </p:nvSpPr>
            <p:spPr bwMode="auto">
              <a:xfrm flipH="1">
                <a:off x="6135" y="5973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0" name="Line 636"/>
              <p:cNvSpPr>
                <a:spLocks noChangeAspect="1" noChangeShapeType="1"/>
              </p:cNvSpPr>
              <p:nvPr/>
            </p:nvSpPr>
            <p:spPr bwMode="auto">
              <a:xfrm flipH="1">
                <a:off x="6077" y="6026"/>
                <a:ext cx="36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1" name="Line 637"/>
              <p:cNvSpPr>
                <a:spLocks noChangeAspect="1" noChangeShapeType="1"/>
              </p:cNvSpPr>
              <p:nvPr/>
            </p:nvSpPr>
            <p:spPr bwMode="auto">
              <a:xfrm flipH="1">
                <a:off x="6227" y="5851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2" name="Line 638"/>
              <p:cNvSpPr>
                <a:spLocks noChangeAspect="1" noChangeShapeType="1"/>
              </p:cNvSpPr>
              <p:nvPr/>
            </p:nvSpPr>
            <p:spPr bwMode="auto">
              <a:xfrm flipH="1">
                <a:off x="6047" y="6021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3" name="Line 639"/>
              <p:cNvSpPr>
                <a:spLocks noChangeAspect="1" noChangeShapeType="1"/>
              </p:cNvSpPr>
              <p:nvPr/>
            </p:nvSpPr>
            <p:spPr bwMode="auto">
              <a:xfrm flipH="1">
                <a:off x="6135" y="5893"/>
                <a:ext cx="68" cy="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4" name="Line 640"/>
              <p:cNvSpPr>
                <a:spLocks noChangeAspect="1" noChangeShapeType="1"/>
              </p:cNvSpPr>
              <p:nvPr/>
            </p:nvSpPr>
            <p:spPr bwMode="auto">
              <a:xfrm flipH="1">
                <a:off x="6082" y="5978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5" name="Line 641"/>
              <p:cNvSpPr>
                <a:spLocks noChangeAspect="1" noChangeShapeType="1"/>
              </p:cNvSpPr>
              <p:nvPr/>
            </p:nvSpPr>
            <p:spPr bwMode="auto">
              <a:xfrm flipH="1">
                <a:off x="6135" y="5881"/>
                <a:ext cx="36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6" name="Line 642"/>
              <p:cNvSpPr>
                <a:spLocks noChangeAspect="1" noChangeShapeType="1"/>
              </p:cNvSpPr>
              <p:nvPr/>
            </p:nvSpPr>
            <p:spPr bwMode="auto">
              <a:xfrm flipH="1">
                <a:off x="6047" y="5977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7" name="Line 643"/>
              <p:cNvSpPr>
                <a:spLocks noChangeAspect="1" noChangeShapeType="1"/>
              </p:cNvSpPr>
              <p:nvPr/>
            </p:nvSpPr>
            <p:spPr bwMode="auto">
              <a:xfrm flipH="1">
                <a:off x="6088" y="5930"/>
                <a:ext cx="34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8" name="Line 644"/>
              <p:cNvSpPr>
                <a:spLocks noChangeAspect="1" noChangeShapeType="1"/>
              </p:cNvSpPr>
              <p:nvPr/>
            </p:nvSpPr>
            <p:spPr bwMode="auto">
              <a:xfrm flipH="1">
                <a:off x="6135" y="5838"/>
                <a:ext cx="36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9" name="Line 645"/>
              <p:cNvSpPr>
                <a:spLocks noChangeAspect="1" noChangeShapeType="1"/>
              </p:cNvSpPr>
              <p:nvPr/>
            </p:nvSpPr>
            <p:spPr bwMode="auto">
              <a:xfrm flipH="1">
                <a:off x="6047" y="5933"/>
                <a:ext cx="28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0" name="Line 646"/>
              <p:cNvSpPr>
                <a:spLocks noChangeAspect="1" noChangeShapeType="1"/>
              </p:cNvSpPr>
              <p:nvPr/>
            </p:nvSpPr>
            <p:spPr bwMode="auto">
              <a:xfrm flipH="1">
                <a:off x="6094" y="5883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1" name="Line 647"/>
              <p:cNvSpPr>
                <a:spLocks noChangeAspect="1" noChangeShapeType="1"/>
              </p:cNvSpPr>
              <p:nvPr/>
            </p:nvSpPr>
            <p:spPr bwMode="auto">
              <a:xfrm flipH="1">
                <a:off x="6100" y="5815"/>
                <a:ext cx="50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2" name="Line 648"/>
              <p:cNvSpPr>
                <a:spLocks noChangeAspect="1" noChangeShapeType="1"/>
              </p:cNvSpPr>
              <p:nvPr/>
            </p:nvSpPr>
            <p:spPr bwMode="auto">
              <a:xfrm>
                <a:off x="6227" y="5855"/>
                <a:ext cx="55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3" name="Line 649"/>
              <p:cNvSpPr>
                <a:spLocks noChangeAspect="1" noChangeShapeType="1"/>
              </p:cNvSpPr>
              <p:nvPr/>
            </p:nvSpPr>
            <p:spPr bwMode="auto">
              <a:xfrm>
                <a:off x="6144" y="5815"/>
                <a:ext cx="27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4" name="Line 650"/>
              <p:cNvSpPr>
                <a:spLocks noChangeAspect="1" noChangeShapeType="1"/>
              </p:cNvSpPr>
              <p:nvPr/>
            </p:nvSpPr>
            <p:spPr bwMode="auto">
              <a:xfrm>
                <a:off x="6217" y="5888"/>
                <a:ext cx="81" cy="8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5" name="Line 651"/>
              <p:cNvSpPr>
                <a:spLocks noChangeAspect="1" noChangeShapeType="1"/>
              </p:cNvSpPr>
              <p:nvPr/>
            </p:nvSpPr>
            <p:spPr bwMode="auto">
              <a:xfrm>
                <a:off x="6108" y="5822"/>
                <a:ext cx="22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6" name="Line 652"/>
              <p:cNvSpPr>
                <a:spLocks noChangeAspect="1" noChangeShapeType="1"/>
              </p:cNvSpPr>
              <p:nvPr/>
            </p:nvSpPr>
            <p:spPr bwMode="auto">
              <a:xfrm>
                <a:off x="6260" y="5974"/>
                <a:ext cx="22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7" name="Line 653"/>
              <p:cNvSpPr>
                <a:spLocks noChangeAspect="1" noChangeShapeType="1"/>
              </p:cNvSpPr>
              <p:nvPr/>
            </p:nvSpPr>
            <p:spPr bwMode="auto">
              <a:xfrm>
                <a:off x="6135" y="5850"/>
                <a:ext cx="36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8" name="Line 654"/>
              <p:cNvSpPr>
                <a:spLocks noChangeAspect="1" noChangeShapeType="1"/>
              </p:cNvSpPr>
              <p:nvPr/>
            </p:nvSpPr>
            <p:spPr bwMode="auto">
              <a:xfrm>
                <a:off x="6173" y="5887"/>
                <a:ext cx="39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9" name="Line 655"/>
              <p:cNvSpPr>
                <a:spLocks noChangeAspect="1" noChangeShapeType="1"/>
              </p:cNvSpPr>
              <p:nvPr/>
            </p:nvSpPr>
            <p:spPr bwMode="auto">
              <a:xfrm>
                <a:off x="6101" y="5859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0" name="Line 656"/>
              <p:cNvSpPr>
                <a:spLocks noChangeAspect="1" noChangeShapeType="1"/>
              </p:cNvSpPr>
              <p:nvPr/>
            </p:nvSpPr>
            <p:spPr bwMode="auto">
              <a:xfrm>
                <a:off x="6224" y="5982"/>
                <a:ext cx="41" cy="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1" name="Line 657"/>
              <p:cNvSpPr>
                <a:spLocks noChangeAspect="1" noChangeShapeType="1"/>
              </p:cNvSpPr>
              <p:nvPr/>
            </p:nvSpPr>
            <p:spPr bwMode="auto">
              <a:xfrm>
                <a:off x="6135" y="5894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2" name="Line 658"/>
              <p:cNvSpPr>
                <a:spLocks noChangeAspect="1" noChangeShapeType="1"/>
              </p:cNvSpPr>
              <p:nvPr/>
            </p:nvSpPr>
            <p:spPr bwMode="auto">
              <a:xfrm>
                <a:off x="6096" y="5899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3" name="Line 659"/>
              <p:cNvSpPr>
                <a:spLocks noChangeAspect="1" noChangeShapeType="1"/>
              </p:cNvSpPr>
              <p:nvPr/>
            </p:nvSpPr>
            <p:spPr bwMode="auto">
              <a:xfrm>
                <a:off x="6227" y="6029"/>
                <a:ext cx="2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4" name="Line 660"/>
              <p:cNvSpPr>
                <a:spLocks noChangeAspect="1" noChangeShapeType="1"/>
              </p:cNvSpPr>
              <p:nvPr/>
            </p:nvSpPr>
            <p:spPr bwMode="auto">
              <a:xfrm>
                <a:off x="6135" y="5938"/>
                <a:ext cx="27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5" name="Line 661"/>
              <p:cNvSpPr>
                <a:spLocks noChangeAspect="1" noChangeShapeType="1"/>
              </p:cNvSpPr>
              <p:nvPr/>
            </p:nvSpPr>
            <p:spPr bwMode="auto">
              <a:xfrm>
                <a:off x="6178" y="5980"/>
                <a:ext cx="36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6" name="Line 662"/>
              <p:cNvSpPr>
                <a:spLocks noChangeAspect="1" noChangeShapeType="1"/>
              </p:cNvSpPr>
              <p:nvPr/>
            </p:nvSpPr>
            <p:spPr bwMode="auto">
              <a:xfrm>
                <a:off x="6065" y="5912"/>
                <a:ext cx="9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7" name="Line 663"/>
              <p:cNvSpPr>
                <a:spLocks noChangeAspect="1" noChangeShapeType="1"/>
              </p:cNvSpPr>
              <p:nvPr/>
            </p:nvSpPr>
            <p:spPr bwMode="auto">
              <a:xfrm>
                <a:off x="6135" y="5981"/>
                <a:ext cx="38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8" name="Line 664"/>
              <p:cNvSpPr>
                <a:spLocks noChangeAspect="1" noChangeShapeType="1"/>
              </p:cNvSpPr>
              <p:nvPr/>
            </p:nvSpPr>
            <p:spPr bwMode="auto">
              <a:xfrm>
                <a:off x="6091" y="5938"/>
                <a:ext cx="28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9" name="Line 665"/>
              <p:cNvSpPr>
                <a:spLocks noChangeAspect="1" noChangeShapeType="1"/>
              </p:cNvSpPr>
              <p:nvPr/>
            </p:nvSpPr>
            <p:spPr bwMode="auto">
              <a:xfrm>
                <a:off x="6047" y="5937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0" name="Line 666"/>
              <p:cNvSpPr>
                <a:spLocks noChangeAspect="1" noChangeShapeType="1"/>
              </p:cNvSpPr>
              <p:nvPr/>
            </p:nvSpPr>
            <p:spPr bwMode="auto">
              <a:xfrm>
                <a:off x="6135" y="6025"/>
                <a:ext cx="36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1" name="Line 667"/>
              <p:cNvSpPr>
                <a:spLocks noChangeAspect="1" noChangeShapeType="1"/>
              </p:cNvSpPr>
              <p:nvPr/>
            </p:nvSpPr>
            <p:spPr bwMode="auto">
              <a:xfrm>
                <a:off x="6087" y="5977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2" name="Line 668"/>
              <p:cNvSpPr>
                <a:spLocks noChangeAspect="1" noChangeShapeType="1"/>
              </p:cNvSpPr>
              <p:nvPr/>
            </p:nvSpPr>
            <p:spPr bwMode="auto">
              <a:xfrm>
                <a:off x="6047" y="5980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3" name="Line 669"/>
              <p:cNvSpPr>
                <a:spLocks noChangeAspect="1" noChangeShapeType="1"/>
              </p:cNvSpPr>
              <p:nvPr/>
            </p:nvSpPr>
            <p:spPr bwMode="auto">
              <a:xfrm>
                <a:off x="6135" y="6069"/>
                <a:ext cx="36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4" name="Line 670"/>
              <p:cNvSpPr>
                <a:spLocks noChangeAspect="1" noChangeShapeType="1"/>
              </p:cNvSpPr>
              <p:nvPr/>
            </p:nvSpPr>
            <p:spPr bwMode="auto">
              <a:xfrm>
                <a:off x="6082" y="6016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5" name="Line 671"/>
              <p:cNvSpPr>
                <a:spLocks noChangeAspect="1" noChangeShapeType="1"/>
              </p:cNvSpPr>
              <p:nvPr/>
            </p:nvSpPr>
            <p:spPr bwMode="auto">
              <a:xfrm>
                <a:off x="6047" y="6024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6" name="Line 672"/>
              <p:cNvSpPr>
                <a:spLocks noChangeAspect="1" noChangeShapeType="1"/>
              </p:cNvSpPr>
              <p:nvPr/>
            </p:nvSpPr>
            <p:spPr bwMode="auto">
              <a:xfrm>
                <a:off x="6125" y="6102"/>
                <a:ext cx="44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7" name="Line 673"/>
              <p:cNvSpPr>
                <a:spLocks noChangeAspect="1" noChangeShapeType="1"/>
              </p:cNvSpPr>
              <p:nvPr/>
            </p:nvSpPr>
            <p:spPr bwMode="auto">
              <a:xfrm>
                <a:off x="6078" y="6055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8" name="Line 674"/>
              <p:cNvSpPr>
                <a:spLocks noChangeAspect="1" noChangeShapeType="1"/>
              </p:cNvSpPr>
              <p:nvPr/>
            </p:nvSpPr>
            <p:spPr bwMode="auto">
              <a:xfrm>
                <a:off x="6047" y="6068"/>
                <a:ext cx="43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9" name="Line 675"/>
              <p:cNvSpPr>
                <a:spLocks noChangeAspect="1" noChangeShapeType="1"/>
              </p:cNvSpPr>
              <p:nvPr/>
            </p:nvSpPr>
            <p:spPr bwMode="auto">
              <a:xfrm>
                <a:off x="6099" y="6120"/>
                <a:ext cx="30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0" name="Line 676"/>
              <p:cNvSpPr>
                <a:spLocks noChangeAspect="1" noChangeShapeType="1"/>
              </p:cNvSpPr>
              <p:nvPr/>
            </p:nvSpPr>
            <p:spPr bwMode="auto">
              <a:xfrm>
                <a:off x="6047" y="6112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1" name="Freeform 677"/>
              <p:cNvSpPr>
                <a:spLocks noChangeAspect="1"/>
              </p:cNvSpPr>
              <p:nvPr/>
            </p:nvSpPr>
            <p:spPr bwMode="auto">
              <a:xfrm>
                <a:off x="6047" y="6148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2" y="8"/>
                  </a:cxn>
                  <a:cxn ang="0">
                    <a:pos x="5" y="9"/>
                  </a:cxn>
                  <a:cxn ang="0">
                    <a:pos x="8" y="10"/>
                  </a:cxn>
                  <a:cxn ang="0">
                    <a:pos x="11" y="10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2" y="8"/>
                    </a:lnTo>
                    <a:lnTo>
                      <a:pt x="5" y="9"/>
                    </a:lnTo>
                    <a:lnTo>
                      <a:pt x="8" y="10"/>
                    </a:lnTo>
                    <a:lnTo>
                      <a:pt x="11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2" name="Line 678"/>
              <p:cNvSpPr>
                <a:spLocks noChangeAspect="1" noChangeShapeType="1"/>
              </p:cNvSpPr>
              <p:nvPr/>
            </p:nvSpPr>
            <p:spPr bwMode="auto">
              <a:xfrm>
                <a:off x="6227" y="6021"/>
                <a:ext cx="1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3" name="Freeform 679"/>
              <p:cNvSpPr>
                <a:spLocks noChangeAspect="1"/>
              </p:cNvSpPr>
              <p:nvPr/>
            </p:nvSpPr>
            <p:spPr bwMode="auto">
              <a:xfrm>
                <a:off x="6227" y="6049"/>
                <a:ext cx="2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" y="10"/>
                  </a:cxn>
                  <a:cxn ang="0">
                    <a:pos x="3" y="15"/>
                  </a:cxn>
                  <a:cxn ang="0">
                    <a:pos x="5" y="19"/>
                  </a:cxn>
                  <a:cxn ang="0">
                    <a:pos x="9" y="23"/>
                  </a:cxn>
                  <a:cxn ang="0">
                    <a:pos x="13" y="26"/>
                  </a:cxn>
                  <a:cxn ang="0">
                    <a:pos x="18" y="29"/>
                  </a:cxn>
                  <a:cxn ang="0">
                    <a:pos x="23" y="30"/>
                  </a:cxn>
                  <a:cxn ang="0">
                    <a:pos x="27" y="31"/>
                  </a:cxn>
                  <a:cxn ang="0">
                    <a:pos x="32" y="31"/>
                  </a:cxn>
                  <a:cxn ang="0">
                    <a:pos x="38" y="31"/>
                  </a:cxn>
                  <a:cxn ang="0">
                    <a:pos x="43" y="30"/>
                  </a:cxn>
                  <a:cxn ang="0">
                    <a:pos x="47" y="27"/>
                  </a:cxn>
                  <a:cxn ang="0">
                    <a:pos x="51" y="25"/>
                  </a:cxn>
                  <a:cxn ang="0">
                    <a:pos x="55" y="20"/>
                  </a:cxn>
                  <a:cxn ang="0">
                    <a:pos x="58" y="16"/>
                  </a:cxn>
                </a:cxnLst>
                <a:rect l="0" t="0" r="r" b="b"/>
                <a:pathLst>
                  <a:path w="58" h="31">
                    <a:moveTo>
                      <a:pt x="0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3" y="15"/>
                    </a:lnTo>
                    <a:lnTo>
                      <a:pt x="5" y="19"/>
                    </a:lnTo>
                    <a:lnTo>
                      <a:pt x="9" y="23"/>
                    </a:lnTo>
                    <a:lnTo>
                      <a:pt x="13" y="26"/>
                    </a:lnTo>
                    <a:lnTo>
                      <a:pt x="18" y="29"/>
                    </a:lnTo>
                    <a:lnTo>
                      <a:pt x="23" y="30"/>
                    </a:lnTo>
                    <a:lnTo>
                      <a:pt x="27" y="31"/>
                    </a:lnTo>
                    <a:lnTo>
                      <a:pt x="32" y="31"/>
                    </a:lnTo>
                    <a:lnTo>
                      <a:pt x="38" y="31"/>
                    </a:lnTo>
                    <a:lnTo>
                      <a:pt x="43" y="30"/>
                    </a:lnTo>
                    <a:lnTo>
                      <a:pt x="47" y="27"/>
                    </a:lnTo>
                    <a:lnTo>
                      <a:pt x="51" y="25"/>
                    </a:lnTo>
                    <a:lnTo>
                      <a:pt x="55" y="20"/>
                    </a:lnTo>
                    <a:lnTo>
                      <a:pt x="58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4" name="Line 680"/>
              <p:cNvSpPr>
                <a:spLocks noChangeAspect="1" noChangeShapeType="1"/>
              </p:cNvSpPr>
              <p:nvPr/>
            </p:nvSpPr>
            <p:spPr bwMode="auto">
              <a:xfrm flipV="1">
                <a:off x="6247" y="5977"/>
                <a:ext cx="48" cy="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5" name="Freeform 681"/>
              <p:cNvSpPr>
                <a:spLocks noChangeAspect="1"/>
              </p:cNvSpPr>
              <p:nvPr/>
            </p:nvSpPr>
            <p:spPr bwMode="auto">
              <a:xfrm>
                <a:off x="6295" y="5930"/>
                <a:ext cx="6" cy="47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5" y="130"/>
                  </a:cxn>
                  <a:cxn ang="0">
                    <a:pos x="9" y="122"/>
                  </a:cxn>
                  <a:cxn ang="0">
                    <a:pos x="13" y="113"/>
                  </a:cxn>
                  <a:cxn ang="0">
                    <a:pos x="16" y="103"/>
                  </a:cxn>
                  <a:cxn ang="0">
                    <a:pos x="17" y="94"/>
                  </a:cxn>
                  <a:cxn ang="0">
                    <a:pos x="19" y="84"/>
                  </a:cxn>
                  <a:cxn ang="0">
                    <a:pos x="20" y="75"/>
                  </a:cxn>
                  <a:cxn ang="0">
                    <a:pos x="20" y="64"/>
                  </a:cxn>
                  <a:cxn ang="0">
                    <a:pos x="19" y="55"/>
                  </a:cxn>
                  <a:cxn ang="0">
                    <a:pos x="17" y="45"/>
                  </a:cxn>
                  <a:cxn ang="0">
                    <a:pos x="16" y="36"/>
                  </a:cxn>
                  <a:cxn ang="0">
                    <a:pos x="13" y="27"/>
                  </a:cxn>
                  <a:cxn ang="0">
                    <a:pos x="9" y="17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20" h="140">
                    <a:moveTo>
                      <a:pt x="0" y="140"/>
                    </a:moveTo>
                    <a:lnTo>
                      <a:pt x="5" y="130"/>
                    </a:lnTo>
                    <a:lnTo>
                      <a:pt x="9" y="122"/>
                    </a:lnTo>
                    <a:lnTo>
                      <a:pt x="13" y="113"/>
                    </a:lnTo>
                    <a:lnTo>
                      <a:pt x="16" y="103"/>
                    </a:lnTo>
                    <a:lnTo>
                      <a:pt x="17" y="94"/>
                    </a:lnTo>
                    <a:lnTo>
                      <a:pt x="19" y="84"/>
                    </a:lnTo>
                    <a:lnTo>
                      <a:pt x="20" y="75"/>
                    </a:lnTo>
                    <a:lnTo>
                      <a:pt x="20" y="64"/>
                    </a:lnTo>
                    <a:lnTo>
                      <a:pt x="19" y="55"/>
                    </a:lnTo>
                    <a:lnTo>
                      <a:pt x="17" y="45"/>
                    </a:lnTo>
                    <a:lnTo>
                      <a:pt x="16" y="36"/>
                    </a:lnTo>
                    <a:lnTo>
                      <a:pt x="13" y="27"/>
                    </a:lnTo>
                    <a:lnTo>
                      <a:pt x="9" y="17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6" name="Line 6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47" y="5852"/>
                <a:ext cx="48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7" name="Freeform 683"/>
              <p:cNvSpPr>
                <a:spLocks noChangeAspect="1"/>
              </p:cNvSpPr>
              <p:nvPr/>
            </p:nvSpPr>
            <p:spPr bwMode="auto">
              <a:xfrm>
                <a:off x="6227" y="5847"/>
                <a:ext cx="20" cy="11"/>
              </a:xfrm>
              <a:custGeom>
                <a:avLst/>
                <a:gdLst/>
                <a:ahLst/>
                <a:cxnLst>
                  <a:cxn ang="0">
                    <a:pos x="58" y="15"/>
                  </a:cxn>
                  <a:cxn ang="0">
                    <a:pos x="55" y="11"/>
                  </a:cxn>
                  <a:cxn ang="0">
                    <a:pos x="51" y="7"/>
                  </a:cxn>
                  <a:cxn ang="0">
                    <a:pos x="47" y="4"/>
                  </a:cxn>
                  <a:cxn ang="0">
                    <a:pos x="43" y="1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3"/>
                  </a:cxn>
                  <a:cxn ang="0">
                    <a:pos x="13" y="5"/>
                  </a:cxn>
                  <a:cxn ang="0">
                    <a:pos x="9" y="8"/>
                  </a:cxn>
                  <a:cxn ang="0">
                    <a:pos x="5" y="12"/>
                  </a:cxn>
                  <a:cxn ang="0">
                    <a:pos x="3" y="16"/>
                  </a:cxn>
                  <a:cxn ang="0">
                    <a:pos x="1" y="22"/>
                  </a:cxn>
                  <a:cxn ang="0">
                    <a:pos x="0" y="26"/>
                  </a:cxn>
                  <a:cxn ang="0">
                    <a:pos x="0" y="31"/>
                  </a:cxn>
                </a:cxnLst>
                <a:rect l="0" t="0" r="r" b="b"/>
                <a:pathLst>
                  <a:path w="58" h="31">
                    <a:moveTo>
                      <a:pt x="58" y="15"/>
                    </a:moveTo>
                    <a:lnTo>
                      <a:pt x="55" y="11"/>
                    </a:lnTo>
                    <a:lnTo>
                      <a:pt x="51" y="7"/>
                    </a:lnTo>
                    <a:lnTo>
                      <a:pt x="47" y="4"/>
                    </a:lnTo>
                    <a:lnTo>
                      <a:pt x="43" y="1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8" name="Freeform 684"/>
              <p:cNvSpPr>
                <a:spLocks noChangeAspect="1"/>
              </p:cNvSpPr>
              <p:nvPr/>
            </p:nvSpPr>
            <p:spPr bwMode="auto">
              <a:xfrm>
                <a:off x="6171" y="5858"/>
                <a:ext cx="56" cy="36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170" y="82"/>
                  </a:cxn>
                  <a:cxn ang="0">
                    <a:pos x="87" y="109"/>
                  </a:cxn>
                  <a:cxn ang="0">
                    <a:pos x="0" y="88"/>
                  </a:cxn>
                </a:cxnLst>
                <a:rect l="0" t="0" r="r" b="b"/>
                <a:pathLst>
                  <a:path w="170" h="109">
                    <a:moveTo>
                      <a:pt x="170" y="0"/>
                    </a:moveTo>
                    <a:lnTo>
                      <a:pt x="170" y="82"/>
                    </a:lnTo>
                    <a:lnTo>
                      <a:pt x="87" y="109"/>
                    </a:lnTo>
                    <a:lnTo>
                      <a:pt x="0" y="8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9" name="Freeform 685"/>
              <p:cNvSpPr>
                <a:spLocks noChangeAspect="1"/>
              </p:cNvSpPr>
              <p:nvPr/>
            </p:nvSpPr>
            <p:spPr bwMode="auto">
              <a:xfrm>
                <a:off x="6171" y="6012"/>
                <a:ext cx="56" cy="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3" y="0"/>
                  </a:cxn>
                  <a:cxn ang="0">
                    <a:pos x="170" y="27"/>
                  </a:cxn>
                </a:cxnLst>
                <a:rect l="0" t="0" r="r" b="b"/>
                <a:pathLst>
                  <a:path w="170" h="27">
                    <a:moveTo>
                      <a:pt x="0" y="23"/>
                    </a:moveTo>
                    <a:lnTo>
                      <a:pt x="93" y="0"/>
                    </a:lnTo>
                    <a:lnTo>
                      <a:pt x="170" y="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0" name="Freeform 686"/>
              <p:cNvSpPr>
                <a:spLocks noChangeAspect="1"/>
              </p:cNvSpPr>
              <p:nvPr/>
            </p:nvSpPr>
            <p:spPr bwMode="auto">
              <a:xfrm>
                <a:off x="6235" y="5919"/>
                <a:ext cx="15" cy="3"/>
              </a:xfrm>
              <a:custGeom>
                <a:avLst/>
                <a:gdLst/>
                <a:ahLst/>
                <a:cxnLst>
                  <a:cxn ang="0">
                    <a:pos x="45" y="10"/>
                  </a:cxn>
                  <a:cxn ang="0">
                    <a:pos x="41" y="7"/>
                  </a:cxn>
                  <a:cxn ang="0">
                    <a:pos x="35" y="4"/>
                  </a:cxn>
                  <a:cxn ang="0">
                    <a:pos x="29" y="2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5" y="2"/>
                  </a:cxn>
                  <a:cxn ang="0">
                    <a:pos x="0" y="3"/>
                  </a:cxn>
                </a:cxnLst>
                <a:rect l="0" t="0" r="r" b="b"/>
                <a:pathLst>
                  <a:path w="45" h="10">
                    <a:moveTo>
                      <a:pt x="45" y="10"/>
                    </a:moveTo>
                    <a:lnTo>
                      <a:pt x="41" y="7"/>
                    </a:lnTo>
                    <a:lnTo>
                      <a:pt x="35" y="4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1" name="Line 687"/>
              <p:cNvSpPr>
                <a:spLocks noChangeAspect="1" noChangeShapeType="1"/>
              </p:cNvSpPr>
              <p:nvPr/>
            </p:nvSpPr>
            <p:spPr bwMode="auto">
              <a:xfrm flipH="1">
                <a:off x="6205" y="5920"/>
                <a:ext cx="3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2" name="Freeform 688"/>
              <p:cNvSpPr>
                <a:spLocks noChangeAspect="1"/>
              </p:cNvSpPr>
              <p:nvPr/>
            </p:nvSpPr>
            <p:spPr bwMode="auto">
              <a:xfrm>
                <a:off x="6196" y="5929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11" y="2"/>
                  </a:cxn>
                  <a:cxn ang="0">
                    <a:pos x="17" y="2"/>
                  </a:cxn>
                  <a:cxn ang="0">
                    <a:pos x="23" y="2"/>
                  </a:cxn>
                  <a:cxn ang="0">
                    <a:pos x="28" y="0"/>
                  </a:cxn>
                </a:cxnLst>
                <a:rect l="0" t="0" r="r" b="b"/>
                <a:pathLst>
                  <a:path w="28" h="2">
                    <a:moveTo>
                      <a:pt x="0" y="0"/>
                    </a:moveTo>
                    <a:lnTo>
                      <a:pt x="5" y="2"/>
                    </a:lnTo>
                    <a:lnTo>
                      <a:pt x="11" y="2"/>
                    </a:lnTo>
                    <a:lnTo>
                      <a:pt x="17" y="2"/>
                    </a:lnTo>
                    <a:lnTo>
                      <a:pt x="23" y="2"/>
                    </a:lnTo>
                    <a:lnTo>
                      <a:pt x="2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3" name="Line 6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83" y="5926"/>
                <a:ext cx="1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4" name="Freeform 690"/>
              <p:cNvSpPr>
                <a:spLocks noChangeAspect="1"/>
              </p:cNvSpPr>
              <p:nvPr/>
            </p:nvSpPr>
            <p:spPr bwMode="auto">
              <a:xfrm>
                <a:off x="6163" y="5926"/>
                <a:ext cx="20" cy="11"/>
              </a:xfrm>
              <a:custGeom>
                <a:avLst/>
                <a:gdLst/>
                <a:ahLst/>
                <a:cxnLst>
                  <a:cxn ang="0">
                    <a:pos x="61" y="1"/>
                  </a:cxn>
                  <a:cxn ang="0">
                    <a:pos x="56" y="1"/>
                  </a:cxn>
                  <a:cxn ang="0">
                    <a:pos x="49" y="0"/>
                  </a:cxn>
                  <a:cxn ang="0">
                    <a:pos x="44" y="0"/>
                  </a:cxn>
                  <a:cxn ang="0">
                    <a:pos x="37" y="1"/>
                  </a:cxn>
                  <a:cxn ang="0">
                    <a:pos x="31" y="2"/>
                  </a:cxn>
                  <a:cxn ang="0">
                    <a:pos x="25" y="5"/>
                  </a:cxn>
                  <a:cxn ang="0">
                    <a:pos x="19" y="9"/>
                  </a:cxn>
                  <a:cxn ang="0">
                    <a:pos x="15" y="12"/>
                  </a:cxn>
                  <a:cxn ang="0">
                    <a:pos x="10" y="16"/>
                  </a:cxn>
                  <a:cxn ang="0">
                    <a:pos x="6" y="21"/>
                  </a:cxn>
                  <a:cxn ang="0">
                    <a:pos x="3" y="27"/>
                  </a:cxn>
                  <a:cxn ang="0">
                    <a:pos x="0" y="32"/>
                  </a:cxn>
                </a:cxnLst>
                <a:rect l="0" t="0" r="r" b="b"/>
                <a:pathLst>
                  <a:path w="61" h="32">
                    <a:moveTo>
                      <a:pt x="61" y="1"/>
                    </a:moveTo>
                    <a:lnTo>
                      <a:pt x="56" y="1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31" y="2"/>
                    </a:lnTo>
                    <a:lnTo>
                      <a:pt x="25" y="5"/>
                    </a:lnTo>
                    <a:lnTo>
                      <a:pt x="19" y="9"/>
                    </a:lnTo>
                    <a:lnTo>
                      <a:pt x="15" y="12"/>
                    </a:lnTo>
                    <a:lnTo>
                      <a:pt x="10" y="16"/>
                    </a:lnTo>
                    <a:lnTo>
                      <a:pt x="6" y="21"/>
                    </a:lnTo>
                    <a:lnTo>
                      <a:pt x="3" y="27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5" name="Freeform 691"/>
              <p:cNvSpPr>
                <a:spLocks noChangeAspect="1"/>
              </p:cNvSpPr>
              <p:nvPr/>
            </p:nvSpPr>
            <p:spPr bwMode="auto">
              <a:xfrm>
                <a:off x="6160" y="5937"/>
                <a:ext cx="6" cy="3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5" y="8"/>
                  </a:cxn>
                  <a:cxn ang="0">
                    <a:pos x="3" y="17"/>
                  </a:cxn>
                  <a:cxn ang="0">
                    <a:pos x="1" y="25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0" y="54"/>
                  </a:cxn>
                  <a:cxn ang="0">
                    <a:pos x="1" y="63"/>
                  </a:cxn>
                  <a:cxn ang="0">
                    <a:pos x="3" y="73"/>
                  </a:cxn>
                  <a:cxn ang="0">
                    <a:pos x="5" y="81"/>
                  </a:cxn>
                  <a:cxn ang="0">
                    <a:pos x="8" y="90"/>
                  </a:cxn>
                  <a:cxn ang="0">
                    <a:pos x="12" y="98"/>
                  </a:cxn>
                  <a:cxn ang="0">
                    <a:pos x="18" y="106"/>
                  </a:cxn>
                </a:cxnLst>
                <a:rect l="0" t="0" r="r" b="b"/>
                <a:pathLst>
                  <a:path w="18" h="106">
                    <a:moveTo>
                      <a:pt x="9" y="0"/>
                    </a:moveTo>
                    <a:lnTo>
                      <a:pt x="5" y="8"/>
                    </a:lnTo>
                    <a:lnTo>
                      <a:pt x="3" y="17"/>
                    </a:lnTo>
                    <a:lnTo>
                      <a:pt x="1" y="25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0" y="54"/>
                    </a:lnTo>
                    <a:lnTo>
                      <a:pt x="1" y="63"/>
                    </a:lnTo>
                    <a:lnTo>
                      <a:pt x="3" y="73"/>
                    </a:lnTo>
                    <a:lnTo>
                      <a:pt x="5" y="81"/>
                    </a:lnTo>
                    <a:lnTo>
                      <a:pt x="8" y="90"/>
                    </a:lnTo>
                    <a:lnTo>
                      <a:pt x="12" y="98"/>
                    </a:lnTo>
                    <a:lnTo>
                      <a:pt x="18" y="10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6" name="Freeform 692"/>
              <p:cNvSpPr>
                <a:spLocks noChangeAspect="1"/>
              </p:cNvSpPr>
              <p:nvPr/>
            </p:nvSpPr>
            <p:spPr bwMode="auto">
              <a:xfrm>
                <a:off x="6166" y="5972"/>
                <a:ext cx="1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8" y="10"/>
                  </a:cxn>
                  <a:cxn ang="0">
                    <a:pos x="13" y="14"/>
                  </a:cxn>
                  <a:cxn ang="0">
                    <a:pos x="18" y="18"/>
                  </a:cxn>
                  <a:cxn ang="0">
                    <a:pos x="24" y="20"/>
                  </a:cxn>
                  <a:cxn ang="0">
                    <a:pos x="31" y="23"/>
                  </a:cxn>
                  <a:cxn ang="0">
                    <a:pos x="37" y="24"/>
                  </a:cxn>
                  <a:cxn ang="0">
                    <a:pos x="44" y="24"/>
                  </a:cxn>
                  <a:cxn ang="0">
                    <a:pos x="51" y="24"/>
                  </a:cxn>
                  <a:cxn ang="0">
                    <a:pos x="56" y="23"/>
                  </a:cxn>
                </a:cxnLst>
                <a:rect l="0" t="0" r="r" b="b"/>
                <a:pathLst>
                  <a:path w="56" h="24">
                    <a:moveTo>
                      <a:pt x="0" y="0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3" y="14"/>
                    </a:lnTo>
                    <a:lnTo>
                      <a:pt x="18" y="18"/>
                    </a:lnTo>
                    <a:lnTo>
                      <a:pt x="24" y="20"/>
                    </a:lnTo>
                    <a:lnTo>
                      <a:pt x="31" y="23"/>
                    </a:lnTo>
                    <a:lnTo>
                      <a:pt x="37" y="24"/>
                    </a:lnTo>
                    <a:lnTo>
                      <a:pt x="44" y="24"/>
                    </a:lnTo>
                    <a:lnTo>
                      <a:pt x="51" y="24"/>
                    </a:lnTo>
                    <a:lnTo>
                      <a:pt x="56" y="2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7" name="Line 693"/>
              <p:cNvSpPr>
                <a:spLocks noChangeAspect="1" noChangeShapeType="1"/>
              </p:cNvSpPr>
              <p:nvPr/>
            </p:nvSpPr>
            <p:spPr bwMode="auto">
              <a:xfrm flipV="1">
                <a:off x="6185" y="5976"/>
                <a:ext cx="1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8" name="Freeform 694"/>
              <p:cNvSpPr>
                <a:spLocks noChangeAspect="1"/>
              </p:cNvSpPr>
              <p:nvPr/>
            </p:nvSpPr>
            <p:spPr bwMode="auto">
              <a:xfrm>
                <a:off x="6199" y="5976"/>
                <a:ext cx="10" cy="1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4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9" name="Line 695"/>
              <p:cNvSpPr>
                <a:spLocks noChangeAspect="1" noChangeShapeType="1"/>
              </p:cNvSpPr>
              <p:nvPr/>
            </p:nvSpPr>
            <p:spPr bwMode="auto">
              <a:xfrm>
                <a:off x="6209" y="5977"/>
                <a:ext cx="2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0" name="Freeform 696"/>
              <p:cNvSpPr>
                <a:spLocks noChangeAspect="1"/>
              </p:cNvSpPr>
              <p:nvPr/>
            </p:nvSpPr>
            <p:spPr bwMode="auto">
              <a:xfrm>
                <a:off x="6234" y="5984"/>
                <a:ext cx="17" cy="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8"/>
                  </a:cxn>
                  <a:cxn ang="0">
                    <a:pos x="12" y="10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3" y="8"/>
                  </a:cxn>
                  <a:cxn ang="0">
                    <a:pos x="38" y="6"/>
                  </a:cxn>
                  <a:cxn ang="0">
                    <a:pos x="45" y="3"/>
                  </a:cxn>
                  <a:cxn ang="0">
                    <a:pos x="50" y="0"/>
                  </a:cxn>
                </a:cxnLst>
                <a:rect l="0" t="0" r="r" b="b"/>
                <a:pathLst>
                  <a:path w="50" h="10">
                    <a:moveTo>
                      <a:pt x="0" y="7"/>
                    </a:moveTo>
                    <a:lnTo>
                      <a:pt x="7" y="8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3" y="8"/>
                    </a:lnTo>
                    <a:lnTo>
                      <a:pt x="38" y="6"/>
                    </a:lnTo>
                    <a:lnTo>
                      <a:pt x="45" y="3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1" name="Freeform 697"/>
              <p:cNvSpPr>
                <a:spLocks noChangeAspect="1"/>
              </p:cNvSpPr>
              <p:nvPr/>
            </p:nvSpPr>
            <p:spPr bwMode="auto">
              <a:xfrm>
                <a:off x="6250" y="5922"/>
                <a:ext cx="16" cy="62"/>
              </a:xfrm>
              <a:custGeom>
                <a:avLst/>
                <a:gdLst/>
                <a:ahLst/>
                <a:cxnLst>
                  <a:cxn ang="0">
                    <a:pos x="3" y="184"/>
                  </a:cxn>
                  <a:cxn ang="0">
                    <a:pos x="10" y="177"/>
                  </a:cxn>
                  <a:cxn ang="0">
                    <a:pos x="16" y="172"/>
                  </a:cxn>
                  <a:cxn ang="0">
                    <a:pos x="23" y="165"/>
                  </a:cxn>
                  <a:cxn ang="0">
                    <a:pos x="29" y="157"/>
                  </a:cxn>
                  <a:cxn ang="0">
                    <a:pos x="34" y="149"/>
                  </a:cxn>
                  <a:cxn ang="0">
                    <a:pos x="38" y="141"/>
                  </a:cxn>
                  <a:cxn ang="0">
                    <a:pos x="42" y="133"/>
                  </a:cxn>
                  <a:cxn ang="0">
                    <a:pos x="45" y="124"/>
                  </a:cxn>
                  <a:cxn ang="0">
                    <a:pos x="47" y="114"/>
                  </a:cxn>
                  <a:cxn ang="0">
                    <a:pos x="49" y="106"/>
                  </a:cxn>
                  <a:cxn ang="0">
                    <a:pos x="49" y="97"/>
                  </a:cxn>
                  <a:cxn ang="0">
                    <a:pos x="49" y="87"/>
                  </a:cxn>
                  <a:cxn ang="0">
                    <a:pos x="47" y="78"/>
                  </a:cxn>
                  <a:cxn ang="0">
                    <a:pos x="46" y="68"/>
                  </a:cxn>
                  <a:cxn ang="0">
                    <a:pos x="43" y="59"/>
                  </a:cxn>
                  <a:cxn ang="0">
                    <a:pos x="41" y="51"/>
                  </a:cxn>
                  <a:cxn ang="0">
                    <a:pos x="37" y="42"/>
                  </a:cxn>
                  <a:cxn ang="0">
                    <a:pos x="33" y="33"/>
                  </a:cxn>
                  <a:cxn ang="0">
                    <a:pos x="27" y="27"/>
                  </a:cxn>
                  <a:cxn ang="0">
                    <a:pos x="22" y="19"/>
                  </a:cxn>
                  <a:cxn ang="0">
                    <a:pos x="15" y="12"/>
                  </a:cxn>
                  <a:cxn ang="0">
                    <a:pos x="8" y="5"/>
                  </a:cxn>
                  <a:cxn ang="0">
                    <a:pos x="0" y="0"/>
                  </a:cxn>
                </a:cxnLst>
                <a:rect l="0" t="0" r="r" b="b"/>
                <a:pathLst>
                  <a:path w="49" h="184">
                    <a:moveTo>
                      <a:pt x="3" y="184"/>
                    </a:moveTo>
                    <a:lnTo>
                      <a:pt x="10" y="177"/>
                    </a:lnTo>
                    <a:lnTo>
                      <a:pt x="16" y="172"/>
                    </a:lnTo>
                    <a:lnTo>
                      <a:pt x="23" y="165"/>
                    </a:lnTo>
                    <a:lnTo>
                      <a:pt x="29" y="157"/>
                    </a:lnTo>
                    <a:lnTo>
                      <a:pt x="34" y="149"/>
                    </a:lnTo>
                    <a:lnTo>
                      <a:pt x="38" y="141"/>
                    </a:lnTo>
                    <a:lnTo>
                      <a:pt x="42" y="133"/>
                    </a:lnTo>
                    <a:lnTo>
                      <a:pt x="45" y="124"/>
                    </a:lnTo>
                    <a:lnTo>
                      <a:pt x="47" y="114"/>
                    </a:lnTo>
                    <a:lnTo>
                      <a:pt x="49" y="106"/>
                    </a:lnTo>
                    <a:lnTo>
                      <a:pt x="49" y="97"/>
                    </a:lnTo>
                    <a:lnTo>
                      <a:pt x="49" y="87"/>
                    </a:lnTo>
                    <a:lnTo>
                      <a:pt x="47" y="78"/>
                    </a:lnTo>
                    <a:lnTo>
                      <a:pt x="46" y="68"/>
                    </a:lnTo>
                    <a:lnTo>
                      <a:pt x="43" y="59"/>
                    </a:lnTo>
                    <a:lnTo>
                      <a:pt x="41" y="51"/>
                    </a:lnTo>
                    <a:lnTo>
                      <a:pt x="37" y="42"/>
                    </a:lnTo>
                    <a:lnTo>
                      <a:pt x="33" y="33"/>
                    </a:lnTo>
                    <a:lnTo>
                      <a:pt x="27" y="27"/>
                    </a:lnTo>
                    <a:lnTo>
                      <a:pt x="22" y="19"/>
                    </a:lnTo>
                    <a:lnTo>
                      <a:pt x="15" y="12"/>
                    </a:lnTo>
                    <a:lnTo>
                      <a:pt x="8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2" name="Freeform 698"/>
              <p:cNvSpPr>
                <a:spLocks noChangeAspect="1"/>
              </p:cNvSpPr>
              <p:nvPr/>
            </p:nvSpPr>
            <p:spPr bwMode="auto">
              <a:xfrm>
                <a:off x="6047" y="5911"/>
                <a:ext cx="28" cy="14"/>
              </a:xfrm>
              <a:custGeom>
                <a:avLst/>
                <a:gdLst/>
                <a:ahLst/>
                <a:cxnLst>
                  <a:cxn ang="0">
                    <a:pos x="85" y="43"/>
                  </a:cxn>
                  <a:cxn ang="0">
                    <a:pos x="85" y="38"/>
                  </a:cxn>
                  <a:cxn ang="0">
                    <a:pos x="83" y="32"/>
                  </a:cxn>
                  <a:cxn ang="0">
                    <a:pos x="81" y="27"/>
                  </a:cxn>
                  <a:cxn ang="0">
                    <a:pos x="79" y="21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8" y="9"/>
                  </a:cxn>
                  <a:cxn ang="0">
                    <a:pos x="63" y="5"/>
                  </a:cxn>
                  <a:cxn ang="0">
                    <a:pos x="58" y="4"/>
                  </a:cxn>
                  <a:cxn ang="0">
                    <a:pos x="54" y="1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1" y="1"/>
                  </a:cxn>
                  <a:cxn ang="0">
                    <a:pos x="25" y="4"/>
                  </a:cxn>
                  <a:cxn ang="0">
                    <a:pos x="21" y="5"/>
                  </a:cxn>
                  <a:cxn ang="0">
                    <a:pos x="16" y="9"/>
                  </a:cxn>
                  <a:cxn ang="0">
                    <a:pos x="12" y="12"/>
                  </a:cxn>
                  <a:cxn ang="0">
                    <a:pos x="8" y="17"/>
                  </a:cxn>
                  <a:cxn ang="0">
                    <a:pos x="5" y="21"/>
                  </a:cxn>
                  <a:cxn ang="0">
                    <a:pos x="2" y="27"/>
                  </a:cxn>
                  <a:cxn ang="0">
                    <a:pos x="1" y="32"/>
                  </a:cxn>
                  <a:cxn ang="0">
                    <a:pos x="0" y="38"/>
                  </a:cxn>
                  <a:cxn ang="0">
                    <a:pos x="0" y="43"/>
                  </a:cxn>
                </a:cxnLst>
                <a:rect l="0" t="0" r="r" b="b"/>
                <a:pathLst>
                  <a:path w="85" h="43">
                    <a:moveTo>
                      <a:pt x="85" y="43"/>
                    </a:moveTo>
                    <a:lnTo>
                      <a:pt x="85" y="38"/>
                    </a:lnTo>
                    <a:lnTo>
                      <a:pt x="83" y="32"/>
                    </a:lnTo>
                    <a:lnTo>
                      <a:pt x="81" y="27"/>
                    </a:lnTo>
                    <a:lnTo>
                      <a:pt x="79" y="21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8" y="9"/>
                    </a:lnTo>
                    <a:lnTo>
                      <a:pt x="63" y="5"/>
                    </a:lnTo>
                    <a:lnTo>
                      <a:pt x="58" y="4"/>
                    </a:lnTo>
                    <a:lnTo>
                      <a:pt x="54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5" y="4"/>
                    </a:lnTo>
                    <a:lnTo>
                      <a:pt x="21" y="5"/>
                    </a:lnTo>
                    <a:lnTo>
                      <a:pt x="16" y="9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5" y="21"/>
                    </a:lnTo>
                    <a:lnTo>
                      <a:pt x="2" y="27"/>
                    </a:lnTo>
                    <a:lnTo>
                      <a:pt x="1" y="32"/>
                    </a:lnTo>
                    <a:lnTo>
                      <a:pt x="0" y="38"/>
                    </a:lnTo>
                    <a:lnTo>
                      <a:pt x="0" y="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3" name="Line 699"/>
              <p:cNvSpPr>
                <a:spLocks noChangeAspect="1" noChangeShapeType="1"/>
              </p:cNvSpPr>
              <p:nvPr/>
            </p:nvSpPr>
            <p:spPr bwMode="auto">
              <a:xfrm flipV="1">
                <a:off x="6171" y="6020"/>
                <a:ext cx="1" cy="1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4" name="Freeform 700"/>
              <p:cNvSpPr>
                <a:spLocks noChangeAspect="1"/>
              </p:cNvSpPr>
              <p:nvPr/>
            </p:nvSpPr>
            <p:spPr bwMode="auto">
              <a:xfrm>
                <a:off x="6164" y="6143"/>
                <a:ext cx="7" cy="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" y="20"/>
                  </a:cxn>
                  <a:cxn ang="0">
                    <a:pos x="7" y="20"/>
                  </a:cxn>
                  <a:cxn ang="0">
                    <a:pos x="11" y="17"/>
                  </a:cxn>
                  <a:cxn ang="0">
                    <a:pos x="13" y="16"/>
                  </a:cxn>
                  <a:cxn ang="0">
                    <a:pos x="16" y="13"/>
                  </a:cxn>
                  <a:cxn ang="0">
                    <a:pos x="17" y="10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21" y="0"/>
                  </a:cxn>
                </a:cxnLst>
                <a:rect l="0" t="0" r="r" b="b"/>
                <a:pathLst>
                  <a:path w="21" h="21">
                    <a:moveTo>
                      <a:pt x="0" y="21"/>
                    </a:moveTo>
                    <a:lnTo>
                      <a:pt x="4" y="20"/>
                    </a:lnTo>
                    <a:lnTo>
                      <a:pt x="7" y="20"/>
                    </a:lnTo>
                    <a:lnTo>
                      <a:pt x="11" y="17"/>
                    </a:lnTo>
                    <a:lnTo>
                      <a:pt x="13" y="16"/>
                    </a:lnTo>
                    <a:lnTo>
                      <a:pt x="16" y="13"/>
                    </a:lnTo>
                    <a:lnTo>
                      <a:pt x="17" y="10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5" name="Line 701"/>
              <p:cNvSpPr>
                <a:spLocks noChangeAspect="1" noChangeShapeType="1"/>
              </p:cNvSpPr>
              <p:nvPr/>
            </p:nvSpPr>
            <p:spPr bwMode="auto">
              <a:xfrm flipV="1">
                <a:off x="6051" y="6150"/>
                <a:ext cx="1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6" name="Line 702"/>
              <p:cNvSpPr>
                <a:spLocks noChangeAspect="1" noChangeShapeType="1"/>
              </p:cNvSpPr>
              <p:nvPr/>
            </p:nvSpPr>
            <p:spPr bwMode="auto">
              <a:xfrm>
                <a:off x="6047" y="6047"/>
                <a:ext cx="1" cy="10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7" name="Line 703"/>
              <p:cNvSpPr>
                <a:spLocks noChangeAspect="1" noChangeShapeType="1"/>
              </p:cNvSpPr>
              <p:nvPr/>
            </p:nvSpPr>
            <p:spPr bwMode="auto">
              <a:xfrm>
                <a:off x="6047" y="5925"/>
                <a:ext cx="1" cy="1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8" name="Line 704"/>
              <p:cNvSpPr>
                <a:spLocks noChangeAspect="1" noChangeShapeType="1"/>
              </p:cNvSpPr>
              <p:nvPr/>
            </p:nvSpPr>
            <p:spPr bwMode="auto">
              <a:xfrm flipV="1">
                <a:off x="6075" y="5925"/>
                <a:ext cx="1" cy="1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9" name="Freeform 705"/>
              <p:cNvSpPr>
                <a:spLocks noChangeAspect="1"/>
              </p:cNvSpPr>
              <p:nvPr/>
            </p:nvSpPr>
            <p:spPr bwMode="auto">
              <a:xfrm>
                <a:off x="6075" y="607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0" name="Line 706"/>
              <p:cNvSpPr>
                <a:spLocks noChangeAspect="1" noChangeShapeType="1"/>
              </p:cNvSpPr>
              <p:nvPr/>
            </p:nvSpPr>
            <p:spPr bwMode="auto">
              <a:xfrm flipH="1">
                <a:off x="6076" y="5829"/>
                <a:ext cx="28" cy="2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1" name="Freeform 707"/>
              <p:cNvSpPr>
                <a:spLocks noChangeAspect="1"/>
              </p:cNvSpPr>
              <p:nvPr/>
            </p:nvSpPr>
            <p:spPr bwMode="auto">
              <a:xfrm>
                <a:off x="6104" y="5815"/>
                <a:ext cx="17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5" y="2"/>
                  </a:cxn>
                  <a:cxn ang="0">
                    <a:pos x="38" y="2"/>
                  </a:cxn>
                  <a:cxn ang="0">
                    <a:pos x="32" y="4"/>
                  </a:cxn>
                  <a:cxn ang="0">
                    <a:pos x="26" y="7"/>
                  </a:cxn>
                  <a:cxn ang="0">
                    <a:pos x="20" y="10"/>
                  </a:cxn>
                  <a:cxn ang="0">
                    <a:pos x="16" y="14"/>
                  </a:cxn>
                  <a:cxn ang="0">
                    <a:pos x="11" y="19"/>
                  </a:cxn>
                  <a:cxn ang="0">
                    <a:pos x="7" y="24"/>
                  </a:cxn>
                  <a:cxn ang="0">
                    <a:pos x="4" y="30"/>
                  </a:cxn>
                  <a:cxn ang="0">
                    <a:pos x="1" y="35"/>
                  </a:cxn>
                  <a:cxn ang="0">
                    <a:pos x="0" y="42"/>
                  </a:cxn>
                </a:cxnLst>
                <a:rect l="0" t="0" r="r" b="b"/>
                <a:pathLst>
                  <a:path w="51" h="42">
                    <a:moveTo>
                      <a:pt x="51" y="0"/>
                    </a:moveTo>
                    <a:lnTo>
                      <a:pt x="45" y="2"/>
                    </a:lnTo>
                    <a:lnTo>
                      <a:pt x="38" y="2"/>
                    </a:lnTo>
                    <a:lnTo>
                      <a:pt x="32" y="4"/>
                    </a:lnTo>
                    <a:lnTo>
                      <a:pt x="26" y="7"/>
                    </a:lnTo>
                    <a:lnTo>
                      <a:pt x="20" y="10"/>
                    </a:lnTo>
                    <a:lnTo>
                      <a:pt x="16" y="14"/>
                    </a:lnTo>
                    <a:lnTo>
                      <a:pt x="11" y="19"/>
                    </a:lnTo>
                    <a:lnTo>
                      <a:pt x="7" y="24"/>
                    </a:lnTo>
                    <a:lnTo>
                      <a:pt x="4" y="30"/>
                    </a:lnTo>
                    <a:lnTo>
                      <a:pt x="1" y="35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2" name="Line 708"/>
              <p:cNvSpPr>
                <a:spLocks noChangeAspect="1" noChangeShapeType="1"/>
              </p:cNvSpPr>
              <p:nvPr/>
            </p:nvSpPr>
            <p:spPr bwMode="auto">
              <a:xfrm flipH="1">
                <a:off x="6121" y="5815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3" name="Freeform 709"/>
              <p:cNvSpPr>
                <a:spLocks noChangeAspect="1"/>
              </p:cNvSpPr>
              <p:nvPr/>
            </p:nvSpPr>
            <p:spPr bwMode="auto">
              <a:xfrm>
                <a:off x="6164" y="5815"/>
                <a:ext cx="7" cy="7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20" y="18"/>
                  </a:cxn>
                  <a:cxn ang="0">
                    <a:pos x="20" y="15"/>
                  </a:cxn>
                  <a:cxn ang="0">
                    <a:pos x="17" y="11"/>
                  </a:cxn>
                  <a:cxn ang="0">
                    <a:pos x="16" y="8"/>
                  </a:cxn>
                  <a:cxn ang="0">
                    <a:pos x="13" y="6"/>
                  </a:cxn>
                  <a:cxn ang="0">
                    <a:pos x="11" y="3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22">
                    <a:moveTo>
                      <a:pt x="21" y="22"/>
                    </a:moveTo>
                    <a:lnTo>
                      <a:pt x="20" y="18"/>
                    </a:lnTo>
                    <a:lnTo>
                      <a:pt x="20" y="15"/>
                    </a:lnTo>
                    <a:lnTo>
                      <a:pt x="17" y="11"/>
                    </a:lnTo>
                    <a:lnTo>
                      <a:pt x="16" y="8"/>
                    </a:lnTo>
                    <a:lnTo>
                      <a:pt x="13" y="6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4" name="Line 710"/>
              <p:cNvSpPr>
                <a:spLocks noChangeAspect="1" noChangeShapeType="1"/>
              </p:cNvSpPr>
              <p:nvPr/>
            </p:nvSpPr>
            <p:spPr bwMode="auto">
              <a:xfrm flipV="1">
                <a:off x="6171" y="5822"/>
                <a:ext cx="1" cy="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5" name="Freeform 711"/>
              <p:cNvSpPr>
                <a:spLocks noChangeAspect="1"/>
              </p:cNvSpPr>
              <p:nvPr/>
            </p:nvSpPr>
            <p:spPr bwMode="auto">
              <a:xfrm>
                <a:off x="6112" y="5845"/>
                <a:ext cx="20" cy="196"/>
              </a:xfrm>
              <a:custGeom>
                <a:avLst/>
                <a:gdLst/>
                <a:ahLst/>
                <a:cxnLst>
                  <a:cxn ang="0">
                    <a:pos x="0" y="588"/>
                  </a:cxn>
                  <a:cxn ang="0">
                    <a:pos x="51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588">
                    <a:moveTo>
                      <a:pt x="0" y="588"/>
                    </a:moveTo>
                    <a:lnTo>
                      <a:pt x="51" y="0"/>
                    </a:lnTo>
                    <a:lnTo>
                      <a:pt x="5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6" name="Freeform 712"/>
              <p:cNvSpPr>
                <a:spLocks noChangeAspect="1"/>
              </p:cNvSpPr>
              <p:nvPr/>
            </p:nvSpPr>
            <p:spPr bwMode="auto">
              <a:xfrm>
                <a:off x="6132" y="5845"/>
                <a:ext cx="3" cy="4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1" y="8"/>
                  </a:cxn>
                  <a:cxn ang="0">
                    <a:pos x="10" y="6"/>
                  </a:cxn>
                  <a:cxn ang="0">
                    <a:pos x="8" y="3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11" y="8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7" name="Line 713"/>
              <p:cNvSpPr>
                <a:spLocks noChangeAspect="1" noChangeShapeType="1"/>
              </p:cNvSpPr>
              <p:nvPr/>
            </p:nvSpPr>
            <p:spPr bwMode="auto">
              <a:xfrm>
                <a:off x="6135" y="5849"/>
                <a:ext cx="1" cy="2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8" name="Freeform 714"/>
              <p:cNvSpPr>
                <a:spLocks noChangeAspect="1"/>
              </p:cNvSpPr>
              <p:nvPr/>
            </p:nvSpPr>
            <p:spPr bwMode="auto">
              <a:xfrm>
                <a:off x="6099" y="6091"/>
                <a:ext cx="36" cy="29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15" y="79"/>
                  </a:cxn>
                  <a:cxn ang="0">
                    <a:pos x="28" y="72"/>
                  </a:cxn>
                  <a:cxn ang="0">
                    <a:pos x="42" y="63"/>
                  </a:cxn>
                  <a:cxn ang="0">
                    <a:pos x="54" y="55"/>
                  </a:cxn>
                  <a:cxn ang="0">
                    <a:pos x="66" y="44"/>
                  </a:cxn>
                  <a:cxn ang="0">
                    <a:pos x="78" y="35"/>
                  </a:cxn>
                  <a:cxn ang="0">
                    <a:pos x="89" y="24"/>
                  </a:cxn>
                  <a:cxn ang="0">
                    <a:pos x="100" y="12"/>
                  </a:cxn>
                  <a:cxn ang="0">
                    <a:pos x="109" y="0"/>
                  </a:cxn>
                </a:cxnLst>
                <a:rect l="0" t="0" r="r" b="b"/>
                <a:pathLst>
                  <a:path w="109" h="86">
                    <a:moveTo>
                      <a:pt x="0" y="86"/>
                    </a:moveTo>
                    <a:lnTo>
                      <a:pt x="15" y="79"/>
                    </a:lnTo>
                    <a:lnTo>
                      <a:pt x="28" y="72"/>
                    </a:lnTo>
                    <a:lnTo>
                      <a:pt x="42" y="63"/>
                    </a:lnTo>
                    <a:lnTo>
                      <a:pt x="54" y="55"/>
                    </a:lnTo>
                    <a:lnTo>
                      <a:pt x="66" y="44"/>
                    </a:lnTo>
                    <a:lnTo>
                      <a:pt x="78" y="35"/>
                    </a:lnTo>
                    <a:lnTo>
                      <a:pt x="89" y="24"/>
                    </a:lnTo>
                    <a:lnTo>
                      <a:pt x="100" y="12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9" name="Freeform 715"/>
              <p:cNvSpPr>
                <a:spLocks noChangeAspect="1"/>
              </p:cNvSpPr>
              <p:nvPr/>
            </p:nvSpPr>
            <p:spPr bwMode="auto">
              <a:xfrm>
                <a:off x="6089" y="6110"/>
                <a:ext cx="10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2" y="18"/>
                  </a:cxn>
                  <a:cxn ang="0">
                    <a:pos x="3" y="22"/>
                  </a:cxn>
                  <a:cxn ang="0">
                    <a:pos x="4" y="25"/>
                  </a:cxn>
                  <a:cxn ang="0">
                    <a:pos x="7" y="27"/>
                  </a:cxn>
                  <a:cxn ang="0">
                    <a:pos x="10" y="29"/>
                  </a:cxn>
                  <a:cxn ang="0">
                    <a:pos x="14" y="31"/>
                  </a:cxn>
                  <a:cxn ang="0">
                    <a:pos x="16" y="31"/>
                  </a:cxn>
                  <a:cxn ang="0">
                    <a:pos x="21" y="33"/>
                  </a:cxn>
                  <a:cxn ang="0">
                    <a:pos x="23" y="33"/>
                  </a:cxn>
                  <a:cxn ang="0">
                    <a:pos x="27" y="31"/>
                  </a:cxn>
                  <a:cxn ang="0">
                    <a:pos x="30" y="30"/>
                  </a:cxn>
                </a:cxnLst>
                <a:rect l="0" t="0" r="r" b="b"/>
                <a:pathLst>
                  <a:path w="30" h="33">
                    <a:moveTo>
                      <a:pt x="3" y="0"/>
                    </a:move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4" y="25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7" y="31"/>
                    </a:lnTo>
                    <a:lnTo>
                      <a:pt x="30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0" name="Freeform 716"/>
              <p:cNvSpPr>
                <a:spLocks noChangeAspect="1"/>
              </p:cNvSpPr>
              <p:nvPr/>
            </p:nvSpPr>
            <p:spPr bwMode="auto">
              <a:xfrm>
                <a:off x="6090" y="6051"/>
                <a:ext cx="15" cy="59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35" y="117"/>
                  </a:cxn>
                  <a:cxn ang="0">
                    <a:pos x="44" y="0"/>
                  </a:cxn>
                </a:cxnLst>
                <a:rect l="0" t="0" r="r" b="b"/>
                <a:pathLst>
                  <a:path w="44" h="176">
                    <a:moveTo>
                      <a:pt x="0" y="176"/>
                    </a:moveTo>
                    <a:lnTo>
                      <a:pt x="35" y="117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1" name="Line 717"/>
              <p:cNvSpPr>
                <a:spLocks noChangeAspect="1" noChangeShapeType="1"/>
              </p:cNvSpPr>
              <p:nvPr/>
            </p:nvSpPr>
            <p:spPr bwMode="auto">
              <a:xfrm flipV="1">
                <a:off x="6105" y="6041"/>
                <a:ext cx="7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" name="Line 718"/>
              <p:cNvSpPr>
                <a:spLocks noChangeAspect="1" noChangeShapeType="1"/>
              </p:cNvSpPr>
              <p:nvPr/>
            </p:nvSpPr>
            <p:spPr bwMode="auto">
              <a:xfrm flipV="1">
                <a:off x="6171" y="6036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3" name="Line 719"/>
              <p:cNvSpPr>
                <a:spLocks noChangeAspect="1" noChangeShapeType="1"/>
              </p:cNvSpPr>
              <p:nvPr/>
            </p:nvSpPr>
            <p:spPr bwMode="auto">
              <a:xfrm>
                <a:off x="4507" y="6180"/>
                <a:ext cx="53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4" name="Line 720"/>
              <p:cNvSpPr>
                <a:spLocks noChangeAspect="1" noChangeShapeType="1"/>
              </p:cNvSpPr>
              <p:nvPr/>
            </p:nvSpPr>
            <p:spPr bwMode="auto">
              <a:xfrm flipV="1">
                <a:off x="4507" y="6180"/>
                <a:ext cx="1" cy="81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5" name="Line 721"/>
              <p:cNvSpPr>
                <a:spLocks noChangeAspect="1" noChangeShapeType="1"/>
              </p:cNvSpPr>
              <p:nvPr/>
            </p:nvSpPr>
            <p:spPr bwMode="auto">
              <a:xfrm flipV="1">
                <a:off x="4560" y="6180"/>
                <a:ext cx="1" cy="81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6" name="Freeform 722"/>
              <p:cNvSpPr>
                <a:spLocks noChangeAspect="1"/>
              </p:cNvSpPr>
              <p:nvPr/>
            </p:nvSpPr>
            <p:spPr bwMode="auto">
              <a:xfrm>
                <a:off x="4507" y="6993"/>
                <a:ext cx="70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3"/>
                  </a:cxn>
                  <a:cxn ang="0">
                    <a:pos x="1" y="25"/>
                  </a:cxn>
                  <a:cxn ang="0">
                    <a:pos x="4" y="37"/>
                  </a:cxn>
                  <a:cxn ang="0">
                    <a:pos x="6" y="49"/>
                  </a:cxn>
                  <a:cxn ang="0">
                    <a:pos x="9" y="61"/>
                  </a:cxn>
                  <a:cxn ang="0">
                    <a:pos x="13" y="72"/>
                  </a:cxn>
                  <a:cxn ang="0">
                    <a:pos x="17" y="84"/>
                  </a:cxn>
                  <a:cxn ang="0">
                    <a:pos x="23" y="95"/>
                  </a:cxn>
                  <a:cxn ang="0">
                    <a:pos x="28" y="106"/>
                  </a:cxn>
                  <a:cxn ang="0">
                    <a:pos x="35" y="117"/>
                  </a:cxn>
                  <a:cxn ang="0">
                    <a:pos x="41" y="127"/>
                  </a:cxn>
                  <a:cxn ang="0">
                    <a:pos x="50" y="137"/>
                  </a:cxn>
                  <a:cxn ang="0">
                    <a:pos x="58" y="146"/>
                  </a:cxn>
                  <a:cxn ang="0">
                    <a:pos x="67" y="154"/>
                  </a:cxn>
                  <a:cxn ang="0">
                    <a:pos x="76" y="162"/>
                  </a:cxn>
                  <a:cxn ang="0">
                    <a:pos x="86" y="170"/>
                  </a:cxn>
                  <a:cxn ang="0">
                    <a:pos x="95" y="177"/>
                  </a:cxn>
                  <a:cxn ang="0">
                    <a:pos x="106" y="184"/>
                  </a:cxn>
                  <a:cxn ang="0">
                    <a:pos x="117" y="189"/>
                  </a:cxn>
                  <a:cxn ang="0">
                    <a:pos x="128" y="195"/>
                  </a:cxn>
                  <a:cxn ang="0">
                    <a:pos x="140" y="200"/>
                  </a:cxn>
                  <a:cxn ang="0">
                    <a:pos x="152" y="203"/>
                  </a:cxn>
                  <a:cxn ang="0">
                    <a:pos x="164" y="207"/>
                  </a:cxn>
                  <a:cxn ang="0">
                    <a:pos x="175" y="210"/>
                  </a:cxn>
                  <a:cxn ang="0">
                    <a:pos x="188" y="211"/>
                  </a:cxn>
                  <a:cxn ang="0">
                    <a:pos x="200" y="212"/>
                  </a:cxn>
                  <a:cxn ang="0">
                    <a:pos x="212" y="212"/>
                  </a:cxn>
                </a:cxnLst>
                <a:rect l="0" t="0" r="r" b="b"/>
                <a:pathLst>
                  <a:path w="212" h="212">
                    <a:moveTo>
                      <a:pt x="0" y="0"/>
                    </a:moveTo>
                    <a:lnTo>
                      <a:pt x="1" y="13"/>
                    </a:lnTo>
                    <a:lnTo>
                      <a:pt x="1" y="25"/>
                    </a:lnTo>
                    <a:lnTo>
                      <a:pt x="4" y="37"/>
                    </a:lnTo>
                    <a:lnTo>
                      <a:pt x="6" y="49"/>
                    </a:lnTo>
                    <a:lnTo>
                      <a:pt x="9" y="61"/>
                    </a:lnTo>
                    <a:lnTo>
                      <a:pt x="13" y="72"/>
                    </a:lnTo>
                    <a:lnTo>
                      <a:pt x="17" y="84"/>
                    </a:lnTo>
                    <a:lnTo>
                      <a:pt x="23" y="95"/>
                    </a:lnTo>
                    <a:lnTo>
                      <a:pt x="28" y="106"/>
                    </a:lnTo>
                    <a:lnTo>
                      <a:pt x="35" y="117"/>
                    </a:lnTo>
                    <a:lnTo>
                      <a:pt x="41" y="127"/>
                    </a:lnTo>
                    <a:lnTo>
                      <a:pt x="50" y="137"/>
                    </a:lnTo>
                    <a:lnTo>
                      <a:pt x="58" y="146"/>
                    </a:lnTo>
                    <a:lnTo>
                      <a:pt x="67" y="154"/>
                    </a:lnTo>
                    <a:lnTo>
                      <a:pt x="76" y="162"/>
                    </a:lnTo>
                    <a:lnTo>
                      <a:pt x="86" y="170"/>
                    </a:lnTo>
                    <a:lnTo>
                      <a:pt x="95" y="177"/>
                    </a:lnTo>
                    <a:lnTo>
                      <a:pt x="106" y="184"/>
                    </a:lnTo>
                    <a:lnTo>
                      <a:pt x="117" y="189"/>
                    </a:lnTo>
                    <a:lnTo>
                      <a:pt x="128" y="195"/>
                    </a:lnTo>
                    <a:lnTo>
                      <a:pt x="140" y="200"/>
                    </a:lnTo>
                    <a:lnTo>
                      <a:pt x="152" y="203"/>
                    </a:lnTo>
                    <a:lnTo>
                      <a:pt x="164" y="207"/>
                    </a:lnTo>
                    <a:lnTo>
                      <a:pt x="175" y="210"/>
                    </a:lnTo>
                    <a:lnTo>
                      <a:pt x="188" y="211"/>
                    </a:lnTo>
                    <a:lnTo>
                      <a:pt x="200" y="212"/>
                    </a:lnTo>
                    <a:lnTo>
                      <a:pt x="212" y="212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7" name="Freeform 723"/>
              <p:cNvSpPr>
                <a:spLocks noChangeAspect="1"/>
              </p:cNvSpPr>
              <p:nvPr/>
            </p:nvSpPr>
            <p:spPr bwMode="auto">
              <a:xfrm>
                <a:off x="4560" y="6993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6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5"/>
                  </a:cxn>
                  <a:cxn ang="0">
                    <a:pos x="9" y="31"/>
                  </a:cxn>
                  <a:cxn ang="0">
                    <a:pos x="13" y="36"/>
                  </a:cxn>
                  <a:cxn ang="0">
                    <a:pos x="18" y="40"/>
                  </a:cxn>
                  <a:cxn ang="0">
                    <a:pos x="22" y="44"/>
                  </a:cxn>
                  <a:cxn ang="0">
                    <a:pos x="29" y="47"/>
                  </a:cxn>
                  <a:cxn ang="0">
                    <a:pos x="35" y="49"/>
                  </a:cxn>
                  <a:cxn ang="0">
                    <a:pos x="40" y="52"/>
                  </a:cxn>
                  <a:cxn ang="0">
                    <a:pos x="47" y="53"/>
                  </a:cxn>
                  <a:cxn ang="0">
                    <a:pos x="53" y="53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1" y="6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5"/>
                    </a:lnTo>
                    <a:lnTo>
                      <a:pt x="9" y="31"/>
                    </a:lnTo>
                    <a:lnTo>
                      <a:pt x="13" y="36"/>
                    </a:lnTo>
                    <a:lnTo>
                      <a:pt x="18" y="40"/>
                    </a:lnTo>
                    <a:lnTo>
                      <a:pt x="22" y="44"/>
                    </a:lnTo>
                    <a:lnTo>
                      <a:pt x="29" y="47"/>
                    </a:lnTo>
                    <a:lnTo>
                      <a:pt x="35" y="49"/>
                    </a:lnTo>
                    <a:lnTo>
                      <a:pt x="40" y="52"/>
                    </a:lnTo>
                    <a:lnTo>
                      <a:pt x="47" y="53"/>
                    </a:lnTo>
                    <a:lnTo>
                      <a:pt x="53" y="53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8" name="Line 724"/>
              <p:cNvSpPr>
                <a:spLocks noChangeAspect="1" noChangeShapeType="1"/>
              </p:cNvSpPr>
              <p:nvPr/>
            </p:nvSpPr>
            <p:spPr bwMode="auto">
              <a:xfrm flipH="1">
                <a:off x="4577" y="7063"/>
                <a:ext cx="990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9" name="Line 725"/>
              <p:cNvSpPr>
                <a:spLocks noChangeAspect="1" noChangeShapeType="1"/>
              </p:cNvSpPr>
              <p:nvPr/>
            </p:nvSpPr>
            <p:spPr bwMode="auto">
              <a:xfrm>
                <a:off x="4577" y="7010"/>
                <a:ext cx="990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0" name="Freeform 726"/>
              <p:cNvSpPr>
                <a:spLocks noChangeAspect="1"/>
              </p:cNvSpPr>
              <p:nvPr/>
            </p:nvSpPr>
            <p:spPr bwMode="auto">
              <a:xfrm>
                <a:off x="5567" y="6993"/>
                <a:ext cx="71" cy="70"/>
              </a:xfrm>
              <a:custGeom>
                <a:avLst/>
                <a:gdLst/>
                <a:ahLst/>
                <a:cxnLst>
                  <a:cxn ang="0">
                    <a:pos x="0" y="212"/>
                  </a:cxn>
                  <a:cxn ang="0">
                    <a:pos x="13" y="212"/>
                  </a:cxn>
                  <a:cxn ang="0">
                    <a:pos x="25" y="211"/>
                  </a:cxn>
                  <a:cxn ang="0">
                    <a:pos x="37" y="210"/>
                  </a:cxn>
                  <a:cxn ang="0">
                    <a:pos x="49" y="207"/>
                  </a:cxn>
                  <a:cxn ang="0">
                    <a:pos x="61" y="203"/>
                  </a:cxn>
                  <a:cxn ang="0">
                    <a:pos x="73" y="200"/>
                  </a:cxn>
                  <a:cxn ang="0">
                    <a:pos x="84" y="195"/>
                  </a:cxn>
                  <a:cxn ang="0">
                    <a:pos x="96" y="189"/>
                  </a:cxn>
                  <a:cxn ang="0">
                    <a:pos x="107" y="184"/>
                  </a:cxn>
                  <a:cxn ang="0">
                    <a:pos x="118" y="177"/>
                  </a:cxn>
                  <a:cxn ang="0">
                    <a:pos x="127" y="170"/>
                  </a:cxn>
                  <a:cxn ang="0">
                    <a:pos x="136" y="162"/>
                  </a:cxn>
                  <a:cxn ang="0">
                    <a:pos x="146" y="154"/>
                  </a:cxn>
                  <a:cxn ang="0">
                    <a:pos x="155" y="146"/>
                  </a:cxn>
                  <a:cxn ang="0">
                    <a:pos x="163" y="137"/>
                  </a:cxn>
                  <a:cxn ang="0">
                    <a:pos x="170" y="127"/>
                  </a:cxn>
                  <a:cxn ang="0">
                    <a:pos x="178" y="117"/>
                  </a:cxn>
                  <a:cxn ang="0">
                    <a:pos x="184" y="106"/>
                  </a:cxn>
                  <a:cxn ang="0">
                    <a:pos x="190" y="95"/>
                  </a:cxn>
                  <a:cxn ang="0">
                    <a:pos x="196" y="84"/>
                  </a:cxn>
                  <a:cxn ang="0">
                    <a:pos x="200" y="72"/>
                  </a:cxn>
                  <a:cxn ang="0">
                    <a:pos x="204" y="61"/>
                  </a:cxn>
                  <a:cxn ang="0">
                    <a:pos x="206" y="49"/>
                  </a:cxn>
                  <a:cxn ang="0">
                    <a:pos x="209" y="37"/>
                  </a:cxn>
                  <a:cxn ang="0">
                    <a:pos x="210" y="25"/>
                  </a:cxn>
                  <a:cxn ang="0">
                    <a:pos x="212" y="13"/>
                  </a:cxn>
                  <a:cxn ang="0">
                    <a:pos x="212" y="0"/>
                  </a:cxn>
                </a:cxnLst>
                <a:rect l="0" t="0" r="r" b="b"/>
                <a:pathLst>
                  <a:path w="212" h="212">
                    <a:moveTo>
                      <a:pt x="0" y="212"/>
                    </a:moveTo>
                    <a:lnTo>
                      <a:pt x="13" y="212"/>
                    </a:lnTo>
                    <a:lnTo>
                      <a:pt x="25" y="211"/>
                    </a:lnTo>
                    <a:lnTo>
                      <a:pt x="37" y="210"/>
                    </a:lnTo>
                    <a:lnTo>
                      <a:pt x="49" y="207"/>
                    </a:lnTo>
                    <a:lnTo>
                      <a:pt x="61" y="203"/>
                    </a:lnTo>
                    <a:lnTo>
                      <a:pt x="73" y="200"/>
                    </a:lnTo>
                    <a:lnTo>
                      <a:pt x="84" y="195"/>
                    </a:lnTo>
                    <a:lnTo>
                      <a:pt x="96" y="189"/>
                    </a:lnTo>
                    <a:lnTo>
                      <a:pt x="107" y="184"/>
                    </a:lnTo>
                    <a:lnTo>
                      <a:pt x="118" y="177"/>
                    </a:lnTo>
                    <a:lnTo>
                      <a:pt x="127" y="170"/>
                    </a:lnTo>
                    <a:lnTo>
                      <a:pt x="136" y="162"/>
                    </a:lnTo>
                    <a:lnTo>
                      <a:pt x="146" y="154"/>
                    </a:lnTo>
                    <a:lnTo>
                      <a:pt x="155" y="146"/>
                    </a:lnTo>
                    <a:lnTo>
                      <a:pt x="163" y="137"/>
                    </a:lnTo>
                    <a:lnTo>
                      <a:pt x="170" y="127"/>
                    </a:lnTo>
                    <a:lnTo>
                      <a:pt x="178" y="117"/>
                    </a:lnTo>
                    <a:lnTo>
                      <a:pt x="184" y="106"/>
                    </a:lnTo>
                    <a:lnTo>
                      <a:pt x="190" y="95"/>
                    </a:lnTo>
                    <a:lnTo>
                      <a:pt x="196" y="84"/>
                    </a:lnTo>
                    <a:lnTo>
                      <a:pt x="200" y="72"/>
                    </a:lnTo>
                    <a:lnTo>
                      <a:pt x="204" y="61"/>
                    </a:lnTo>
                    <a:lnTo>
                      <a:pt x="206" y="49"/>
                    </a:lnTo>
                    <a:lnTo>
                      <a:pt x="209" y="37"/>
                    </a:lnTo>
                    <a:lnTo>
                      <a:pt x="210" y="25"/>
                    </a:lnTo>
                    <a:lnTo>
                      <a:pt x="212" y="13"/>
                    </a:lnTo>
                    <a:lnTo>
                      <a:pt x="212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1" name="Freeform 727"/>
              <p:cNvSpPr>
                <a:spLocks noChangeAspect="1"/>
              </p:cNvSpPr>
              <p:nvPr/>
            </p:nvSpPr>
            <p:spPr bwMode="auto">
              <a:xfrm>
                <a:off x="5567" y="6993"/>
                <a:ext cx="18" cy="17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7" y="53"/>
                  </a:cxn>
                  <a:cxn ang="0">
                    <a:pos x="13" y="52"/>
                  </a:cxn>
                  <a:cxn ang="0">
                    <a:pos x="19" y="49"/>
                  </a:cxn>
                  <a:cxn ang="0">
                    <a:pos x="25" y="47"/>
                  </a:cxn>
                  <a:cxn ang="0">
                    <a:pos x="30" y="44"/>
                  </a:cxn>
                  <a:cxn ang="0">
                    <a:pos x="35" y="40"/>
                  </a:cxn>
                  <a:cxn ang="0">
                    <a:pos x="39" y="36"/>
                  </a:cxn>
                  <a:cxn ang="0">
                    <a:pos x="43" y="31"/>
                  </a:cxn>
                  <a:cxn ang="0">
                    <a:pos x="48" y="25"/>
                  </a:cxn>
                  <a:cxn ang="0">
                    <a:pos x="50" y="18"/>
                  </a:cxn>
                  <a:cxn ang="0">
                    <a:pos x="52" y="13"/>
                  </a:cxn>
                  <a:cxn ang="0">
                    <a:pos x="53" y="6"/>
                  </a:cxn>
                  <a:cxn ang="0">
                    <a:pos x="53" y="0"/>
                  </a:cxn>
                </a:cxnLst>
                <a:rect l="0" t="0" r="r" b="b"/>
                <a:pathLst>
                  <a:path w="53" h="53">
                    <a:moveTo>
                      <a:pt x="0" y="53"/>
                    </a:moveTo>
                    <a:lnTo>
                      <a:pt x="7" y="53"/>
                    </a:lnTo>
                    <a:lnTo>
                      <a:pt x="13" y="52"/>
                    </a:lnTo>
                    <a:lnTo>
                      <a:pt x="19" y="49"/>
                    </a:lnTo>
                    <a:lnTo>
                      <a:pt x="25" y="47"/>
                    </a:lnTo>
                    <a:lnTo>
                      <a:pt x="30" y="44"/>
                    </a:lnTo>
                    <a:lnTo>
                      <a:pt x="35" y="40"/>
                    </a:lnTo>
                    <a:lnTo>
                      <a:pt x="39" y="36"/>
                    </a:lnTo>
                    <a:lnTo>
                      <a:pt x="43" y="31"/>
                    </a:lnTo>
                    <a:lnTo>
                      <a:pt x="48" y="25"/>
                    </a:lnTo>
                    <a:lnTo>
                      <a:pt x="50" y="18"/>
                    </a:lnTo>
                    <a:lnTo>
                      <a:pt x="52" y="13"/>
                    </a:lnTo>
                    <a:lnTo>
                      <a:pt x="53" y="6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2" name="Line 728"/>
              <p:cNvSpPr>
                <a:spLocks noChangeAspect="1" noChangeShapeType="1"/>
              </p:cNvSpPr>
              <p:nvPr/>
            </p:nvSpPr>
            <p:spPr bwMode="auto">
              <a:xfrm>
                <a:off x="5638" y="6180"/>
                <a:ext cx="1" cy="81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3" name="Line 729"/>
              <p:cNvSpPr>
                <a:spLocks noChangeAspect="1" noChangeShapeType="1"/>
              </p:cNvSpPr>
              <p:nvPr/>
            </p:nvSpPr>
            <p:spPr bwMode="auto">
              <a:xfrm flipV="1">
                <a:off x="5585" y="6180"/>
                <a:ext cx="1" cy="81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4" name="Line 730"/>
              <p:cNvSpPr>
                <a:spLocks noChangeAspect="1" noChangeShapeType="1"/>
              </p:cNvSpPr>
              <p:nvPr/>
            </p:nvSpPr>
            <p:spPr bwMode="auto">
              <a:xfrm>
                <a:off x="5585" y="6180"/>
                <a:ext cx="53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5" name="Freeform 731"/>
              <p:cNvSpPr>
                <a:spLocks noChangeAspect="1"/>
              </p:cNvSpPr>
              <p:nvPr/>
            </p:nvSpPr>
            <p:spPr bwMode="auto">
              <a:xfrm>
                <a:off x="6464" y="4055"/>
                <a:ext cx="28" cy="17"/>
              </a:xfrm>
              <a:custGeom>
                <a:avLst/>
                <a:gdLst/>
                <a:ahLst/>
                <a:cxnLst>
                  <a:cxn ang="0">
                    <a:pos x="83" y="43"/>
                  </a:cxn>
                  <a:cxn ang="0">
                    <a:pos x="76" y="47"/>
                  </a:cxn>
                  <a:cxn ang="0">
                    <a:pos x="71" y="50"/>
                  </a:cxn>
                  <a:cxn ang="0">
                    <a:pos x="66" y="51"/>
                  </a:cxn>
                  <a:cxn ang="0">
                    <a:pos x="59" y="52"/>
                  </a:cxn>
                  <a:cxn ang="0">
                    <a:pos x="52" y="52"/>
                  </a:cxn>
                  <a:cxn ang="0">
                    <a:pos x="47" y="52"/>
                  </a:cxn>
                  <a:cxn ang="0">
                    <a:pos x="40" y="51"/>
                  </a:cxn>
                  <a:cxn ang="0">
                    <a:pos x="33" y="48"/>
                  </a:cxn>
                  <a:cxn ang="0">
                    <a:pos x="28" y="46"/>
                  </a:cxn>
                  <a:cxn ang="0">
                    <a:pos x="22" y="43"/>
                  </a:cxn>
                  <a:cxn ang="0">
                    <a:pos x="17" y="39"/>
                  </a:cxn>
                  <a:cxn ang="0">
                    <a:pos x="13" y="35"/>
                  </a:cxn>
                  <a:cxn ang="0">
                    <a:pos x="9" y="29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1" y="12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83" h="52">
                    <a:moveTo>
                      <a:pt x="83" y="43"/>
                    </a:moveTo>
                    <a:lnTo>
                      <a:pt x="76" y="47"/>
                    </a:lnTo>
                    <a:lnTo>
                      <a:pt x="71" y="50"/>
                    </a:lnTo>
                    <a:lnTo>
                      <a:pt x="66" y="51"/>
                    </a:lnTo>
                    <a:lnTo>
                      <a:pt x="59" y="52"/>
                    </a:lnTo>
                    <a:lnTo>
                      <a:pt x="52" y="52"/>
                    </a:lnTo>
                    <a:lnTo>
                      <a:pt x="47" y="52"/>
                    </a:lnTo>
                    <a:lnTo>
                      <a:pt x="40" y="51"/>
                    </a:lnTo>
                    <a:lnTo>
                      <a:pt x="33" y="48"/>
                    </a:lnTo>
                    <a:lnTo>
                      <a:pt x="28" y="46"/>
                    </a:lnTo>
                    <a:lnTo>
                      <a:pt x="22" y="43"/>
                    </a:lnTo>
                    <a:lnTo>
                      <a:pt x="17" y="39"/>
                    </a:lnTo>
                    <a:lnTo>
                      <a:pt x="13" y="35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1" y="12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6" name="Line 732"/>
              <p:cNvSpPr>
                <a:spLocks noChangeAspect="1" noChangeShapeType="1"/>
              </p:cNvSpPr>
              <p:nvPr/>
            </p:nvSpPr>
            <p:spPr bwMode="auto">
              <a:xfrm flipV="1">
                <a:off x="6464" y="3818"/>
                <a:ext cx="1" cy="2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7" name="Freeform 733"/>
              <p:cNvSpPr>
                <a:spLocks noChangeAspect="1"/>
              </p:cNvSpPr>
              <p:nvPr/>
            </p:nvSpPr>
            <p:spPr bwMode="auto">
              <a:xfrm>
                <a:off x="6464" y="3801"/>
                <a:ext cx="18" cy="17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" y="46"/>
                  </a:cxn>
                  <a:cxn ang="0">
                    <a:pos x="2" y="40"/>
                  </a:cxn>
                  <a:cxn ang="0">
                    <a:pos x="4" y="33"/>
                  </a:cxn>
                  <a:cxn ang="0">
                    <a:pos x="6" y="28"/>
                  </a:cxn>
                  <a:cxn ang="0">
                    <a:pos x="9" y="23"/>
                  </a:cxn>
                  <a:cxn ang="0">
                    <a:pos x="13" y="17"/>
                  </a:cxn>
                  <a:cxn ang="0">
                    <a:pos x="18" y="13"/>
                  </a:cxn>
                  <a:cxn ang="0">
                    <a:pos x="22" y="9"/>
                  </a:cxn>
                  <a:cxn ang="0">
                    <a:pos x="28" y="5"/>
                  </a:cxn>
                  <a:cxn ang="0">
                    <a:pos x="35" y="2"/>
                  </a:cxn>
                  <a:cxn ang="0">
                    <a:pos x="40" y="1"/>
                  </a:cxn>
                  <a:cxn ang="0">
                    <a:pos x="47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52">
                    <a:moveTo>
                      <a:pt x="0" y="52"/>
                    </a:moveTo>
                    <a:lnTo>
                      <a:pt x="1" y="46"/>
                    </a:lnTo>
                    <a:lnTo>
                      <a:pt x="2" y="40"/>
                    </a:lnTo>
                    <a:lnTo>
                      <a:pt x="4" y="33"/>
                    </a:lnTo>
                    <a:lnTo>
                      <a:pt x="6" y="28"/>
                    </a:lnTo>
                    <a:lnTo>
                      <a:pt x="9" y="23"/>
                    </a:lnTo>
                    <a:lnTo>
                      <a:pt x="13" y="17"/>
                    </a:lnTo>
                    <a:lnTo>
                      <a:pt x="18" y="13"/>
                    </a:lnTo>
                    <a:lnTo>
                      <a:pt x="22" y="9"/>
                    </a:lnTo>
                    <a:lnTo>
                      <a:pt x="28" y="5"/>
                    </a:lnTo>
                    <a:lnTo>
                      <a:pt x="35" y="2"/>
                    </a:lnTo>
                    <a:lnTo>
                      <a:pt x="40" y="1"/>
                    </a:lnTo>
                    <a:lnTo>
                      <a:pt x="47" y="0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8" name="Line 734"/>
              <p:cNvSpPr>
                <a:spLocks noChangeAspect="1" noChangeShapeType="1"/>
              </p:cNvSpPr>
              <p:nvPr/>
            </p:nvSpPr>
            <p:spPr bwMode="auto">
              <a:xfrm>
                <a:off x="6482" y="3801"/>
                <a:ext cx="9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9" name="Freeform 735"/>
              <p:cNvSpPr>
                <a:spLocks noChangeAspect="1"/>
              </p:cNvSpPr>
              <p:nvPr/>
            </p:nvSpPr>
            <p:spPr bwMode="auto">
              <a:xfrm>
                <a:off x="6577" y="3801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2" y="1"/>
                  </a:cxn>
                  <a:cxn ang="0">
                    <a:pos x="17" y="2"/>
                  </a:cxn>
                  <a:cxn ang="0">
                    <a:pos x="24" y="5"/>
                  </a:cxn>
                  <a:cxn ang="0">
                    <a:pos x="29" y="8"/>
                  </a:cxn>
                  <a:cxn ang="0">
                    <a:pos x="33" y="12"/>
                  </a:cxn>
                  <a:cxn ang="0">
                    <a:pos x="39" y="17"/>
                  </a:cxn>
                  <a:cxn ang="0">
                    <a:pos x="43" y="21"/>
                  </a:cxn>
                  <a:cxn ang="0">
                    <a:pos x="45" y="27"/>
                  </a:cxn>
                  <a:cxn ang="0">
                    <a:pos x="48" y="32"/>
                  </a:cxn>
                  <a:cxn ang="0">
                    <a:pos x="51" y="39"/>
                  </a:cxn>
                  <a:cxn ang="0">
                    <a:pos x="51" y="44"/>
                  </a:cxn>
                  <a:cxn ang="0">
                    <a:pos x="52" y="51"/>
                  </a:cxn>
                </a:cxnLst>
                <a:rect l="0" t="0" r="r" b="b"/>
                <a:pathLst>
                  <a:path w="52" h="5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17" y="2"/>
                    </a:lnTo>
                    <a:lnTo>
                      <a:pt x="24" y="5"/>
                    </a:lnTo>
                    <a:lnTo>
                      <a:pt x="29" y="8"/>
                    </a:lnTo>
                    <a:lnTo>
                      <a:pt x="33" y="12"/>
                    </a:lnTo>
                    <a:lnTo>
                      <a:pt x="39" y="17"/>
                    </a:lnTo>
                    <a:lnTo>
                      <a:pt x="43" y="21"/>
                    </a:lnTo>
                    <a:lnTo>
                      <a:pt x="45" y="27"/>
                    </a:lnTo>
                    <a:lnTo>
                      <a:pt x="48" y="32"/>
                    </a:lnTo>
                    <a:lnTo>
                      <a:pt x="51" y="39"/>
                    </a:lnTo>
                    <a:lnTo>
                      <a:pt x="51" y="44"/>
                    </a:lnTo>
                    <a:lnTo>
                      <a:pt x="52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0" name="Line 736"/>
              <p:cNvSpPr>
                <a:spLocks noChangeAspect="1" noChangeShapeType="1"/>
              </p:cNvSpPr>
              <p:nvPr/>
            </p:nvSpPr>
            <p:spPr bwMode="auto">
              <a:xfrm>
                <a:off x="6594" y="3818"/>
                <a:ext cx="7" cy="2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1" name="Freeform 737"/>
              <p:cNvSpPr>
                <a:spLocks noChangeAspect="1"/>
              </p:cNvSpPr>
              <p:nvPr/>
            </p:nvSpPr>
            <p:spPr bwMode="auto">
              <a:xfrm>
                <a:off x="6596" y="4034"/>
                <a:ext cx="5" cy="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2" y="5"/>
                  </a:cxn>
                  <a:cxn ang="0">
                    <a:pos x="11" y="9"/>
                  </a:cxn>
                  <a:cxn ang="0">
                    <a:pos x="9" y="15"/>
                  </a:cxn>
                  <a:cxn ang="0">
                    <a:pos x="7" y="19"/>
                  </a:cxn>
                  <a:cxn ang="0">
                    <a:pos x="2" y="23"/>
                  </a:cxn>
                  <a:cxn ang="0">
                    <a:pos x="0" y="27"/>
                  </a:cxn>
                </a:cxnLst>
                <a:rect l="0" t="0" r="r" b="b"/>
                <a:pathLst>
                  <a:path w="13" h="27">
                    <a:moveTo>
                      <a:pt x="13" y="0"/>
                    </a:moveTo>
                    <a:lnTo>
                      <a:pt x="12" y="5"/>
                    </a:lnTo>
                    <a:lnTo>
                      <a:pt x="11" y="9"/>
                    </a:lnTo>
                    <a:lnTo>
                      <a:pt x="9" y="15"/>
                    </a:lnTo>
                    <a:lnTo>
                      <a:pt x="7" y="19"/>
                    </a:lnTo>
                    <a:lnTo>
                      <a:pt x="2" y="23"/>
                    </a:lnTo>
                    <a:lnTo>
                      <a:pt x="0" y="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2" name="Freeform 738"/>
              <p:cNvSpPr>
                <a:spLocks noChangeAspect="1"/>
              </p:cNvSpPr>
              <p:nvPr/>
            </p:nvSpPr>
            <p:spPr bwMode="auto">
              <a:xfrm>
                <a:off x="6577" y="4043"/>
                <a:ext cx="19" cy="17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5" y="9"/>
                  </a:cxn>
                  <a:cxn ang="0">
                    <a:pos x="33" y="19"/>
                  </a:cxn>
                  <a:cxn ang="0">
                    <a:pos x="22" y="29"/>
                  </a:cxn>
                  <a:cxn ang="0">
                    <a:pos x="11" y="40"/>
                  </a:cxn>
                  <a:cxn ang="0">
                    <a:pos x="0" y="51"/>
                  </a:cxn>
                </a:cxnLst>
                <a:rect l="0" t="0" r="r" b="b"/>
                <a:pathLst>
                  <a:path w="57" h="51">
                    <a:moveTo>
                      <a:pt x="57" y="0"/>
                    </a:moveTo>
                    <a:lnTo>
                      <a:pt x="45" y="9"/>
                    </a:lnTo>
                    <a:lnTo>
                      <a:pt x="33" y="19"/>
                    </a:lnTo>
                    <a:lnTo>
                      <a:pt x="22" y="29"/>
                    </a:lnTo>
                    <a:lnTo>
                      <a:pt x="11" y="40"/>
                    </a:lnTo>
                    <a:lnTo>
                      <a:pt x="0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3" name="Freeform 739"/>
              <p:cNvSpPr>
                <a:spLocks noChangeAspect="1"/>
              </p:cNvSpPr>
              <p:nvPr/>
            </p:nvSpPr>
            <p:spPr bwMode="auto">
              <a:xfrm>
                <a:off x="6567" y="4060"/>
                <a:ext cx="10" cy="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8" y="4"/>
                  </a:cxn>
                  <a:cxn ang="0">
                    <a:pos x="24" y="7"/>
                  </a:cxn>
                  <a:cxn ang="0">
                    <a:pos x="20" y="8"/>
                  </a:cxn>
                  <a:cxn ang="0">
                    <a:pos x="15" y="9"/>
                  </a:cxn>
                  <a:cxn ang="0">
                    <a:pos x="11" y="11"/>
                  </a:cxn>
                  <a:cxn ang="0">
                    <a:pos x="5" y="11"/>
                  </a:cxn>
                  <a:cxn ang="0">
                    <a:pos x="0" y="9"/>
                  </a:cxn>
                </a:cxnLst>
                <a:rect l="0" t="0" r="r" b="b"/>
                <a:pathLst>
                  <a:path w="32" h="11">
                    <a:moveTo>
                      <a:pt x="32" y="0"/>
                    </a:moveTo>
                    <a:lnTo>
                      <a:pt x="28" y="4"/>
                    </a:lnTo>
                    <a:lnTo>
                      <a:pt x="24" y="7"/>
                    </a:lnTo>
                    <a:lnTo>
                      <a:pt x="20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5" y="11"/>
                    </a:lnTo>
                    <a:lnTo>
                      <a:pt x="0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4" name="Line 7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552" y="4059"/>
                <a:ext cx="1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5" name="Freeform 741"/>
              <p:cNvSpPr>
                <a:spLocks noChangeAspect="1"/>
              </p:cNvSpPr>
              <p:nvPr/>
            </p:nvSpPr>
            <p:spPr bwMode="auto">
              <a:xfrm>
                <a:off x="6492" y="4057"/>
                <a:ext cx="60" cy="12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68" y="4"/>
                  </a:cxn>
                  <a:cxn ang="0">
                    <a:pos x="156" y="2"/>
                  </a:cxn>
                  <a:cxn ang="0">
                    <a:pos x="143" y="0"/>
                  </a:cxn>
                  <a:cxn ang="0">
                    <a:pos x="131" y="0"/>
                  </a:cxn>
                  <a:cxn ang="0">
                    <a:pos x="119" y="0"/>
                  </a:cxn>
                  <a:cxn ang="0">
                    <a:pos x="105" y="0"/>
                  </a:cxn>
                  <a:cxn ang="0">
                    <a:pos x="93" y="1"/>
                  </a:cxn>
                  <a:cxn ang="0">
                    <a:pos x="81" y="4"/>
                  </a:cxn>
                  <a:cxn ang="0">
                    <a:pos x="69" y="6"/>
                  </a:cxn>
                  <a:cxn ang="0">
                    <a:pos x="57" y="9"/>
                  </a:cxn>
                  <a:cxn ang="0">
                    <a:pos x="45" y="13"/>
                  </a:cxn>
                  <a:cxn ang="0">
                    <a:pos x="32" y="18"/>
                  </a:cxn>
                  <a:cxn ang="0">
                    <a:pos x="22" y="24"/>
                  </a:cxn>
                  <a:cxn ang="0">
                    <a:pos x="9" y="29"/>
                  </a:cxn>
                  <a:cxn ang="0">
                    <a:pos x="0" y="36"/>
                  </a:cxn>
                </a:cxnLst>
                <a:rect l="0" t="0" r="r" b="b"/>
                <a:pathLst>
                  <a:path w="180" h="36">
                    <a:moveTo>
                      <a:pt x="180" y="6"/>
                    </a:moveTo>
                    <a:lnTo>
                      <a:pt x="168" y="4"/>
                    </a:lnTo>
                    <a:lnTo>
                      <a:pt x="156" y="2"/>
                    </a:lnTo>
                    <a:lnTo>
                      <a:pt x="143" y="0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5" y="0"/>
                    </a:lnTo>
                    <a:lnTo>
                      <a:pt x="93" y="1"/>
                    </a:lnTo>
                    <a:lnTo>
                      <a:pt x="81" y="4"/>
                    </a:lnTo>
                    <a:lnTo>
                      <a:pt x="69" y="6"/>
                    </a:lnTo>
                    <a:lnTo>
                      <a:pt x="57" y="9"/>
                    </a:lnTo>
                    <a:lnTo>
                      <a:pt x="45" y="13"/>
                    </a:lnTo>
                    <a:lnTo>
                      <a:pt x="32" y="18"/>
                    </a:lnTo>
                    <a:lnTo>
                      <a:pt x="22" y="24"/>
                    </a:lnTo>
                    <a:lnTo>
                      <a:pt x="9" y="29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6" name="Freeform 742"/>
              <p:cNvSpPr>
                <a:spLocks noChangeAspect="1"/>
              </p:cNvSpPr>
              <p:nvPr/>
            </p:nvSpPr>
            <p:spPr bwMode="auto">
              <a:xfrm>
                <a:off x="6587" y="3601"/>
                <a:ext cx="4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7"/>
                  </a:cxn>
                  <a:cxn ang="0">
                    <a:pos x="12" y="354"/>
                  </a:cxn>
                </a:cxnLst>
                <a:rect l="0" t="0" r="r" b="b"/>
                <a:pathLst>
                  <a:path w="12" h="354">
                    <a:moveTo>
                      <a:pt x="0" y="0"/>
                    </a:moveTo>
                    <a:lnTo>
                      <a:pt x="2" y="37"/>
                    </a:lnTo>
                    <a:lnTo>
                      <a:pt x="12" y="3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7" name="Freeform 743"/>
              <p:cNvSpPr>
                <a:spLocks noChangeAspect="1"/>
              </p:cNvSpPr>
              <p:nvPr/>
            </p:nvSpPr>
            <p:spPr bwMode="auto">
              <a:xfrm>
                <a:off x="6573" y="3719"/>
                <a:ext cx="18" cy="18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7" y="55"/>
                  </a:cxn>
                  <a:cxn ang="0">
                    <a:pos x="12" y="53"/>
                  </a:cxn>
                  <a:cxn ang="0">
                    <a:pos x="19" y="51"/>
                  </a:cxn>
                  <a:cxn ang="0">
                    <a:pos x="24" y="48"/>
                  </a:cxn>
                  <a:cxn ang="0">
                    <a:pos x="31" y="45"/>
                  </a:cxn>
                  <a:cxn ang="0">
                    <a:pos x="35" y="41"/>
                  </a:cxn>
                  <a:cxn ang="0">
                    <a:pos x="41" y="36"/>
                  </a:cxn>
                  <a:cxn ang="0">
                    <a:pos x="45" y="30"/>
                  </a:cxn>
                  <a:cxn ang="0">
                    <a:pos x="47" y="25"/>
                  </a:cxn>
                  <a:cxn ang="0">
                    <a:pos x="50" y="20"/>
                  </a:cxn>
                  <a:cxn ang="0">
                    <a:pos x="51" y="13"/>
                  </a:cxn>
                  <a:cxn ang="0">
                    <a:pos x="53" y="6"/>
                  </a:cxn>
                  <a:cxn ang="0">
                    <a:pos x="53" y="0"/>
                  </a:cxn>
                </a:cxnLst>
                <a:rect l="0" t="0" r="r" b="b"/>
                <a:pathLst>
                  <a:path w="53" h="55">
                    <a:moveTo>
                      <a:pt x="0" y="55"/>
                    </a:moveTo>
                    <a:lnTo>
                      <a:pt x="7" y="55"/>
                    </a:lnTo>
                    <a:lnTo>
                      <a:pt x="12" y="53"/>
                    </a:lnTo>
                    <a:lnTo>
                      <a:pt x="19" y="51"/>
                    </a:lnTo>
                    <a:lnTo>
                      <a:pt x="24" y="48"/>
                    </a:lnTo>
                    <a:lnTo>
                      <a:pt x="31" y="45"/>
                    </a:lnTo>
                    <a:lnTo>
                      <a:pt x="35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7" y="25"/>
                    </a:lnTo>
                    <a:lnTo>
                      <a:pt x="50" y="20"/>
                    </a:lnTo>
                    <a:lnTo>
                      <a:pt x="51" y="13"/>
                    </a:lnTo>
                    <a:lnTo>
                      <a:pt x="53" y="6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8" name="Line 744"/>
              <p:cNvSpPr>
                <a:spLocks noChangeAspect="1" noChangeShapeType="1"/>
              </p:cNvSpPr>
              <p:nvPr/>
            </p:nvSpPr>
            <p:spPr bwMode="auto">
              <a:xfrm>
                <a:off x="6464" y="3737"/>
                <a:ext cx="10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9" name="Freeform 745"/>
              <p:cNvSpPr>
                <a:spLocks noChangeAspect="1"/>
              </p:cNvSpPr>
              <p:nvPr/>
            </p:nvSpPr>
            <p:spPr bwMode="auto">
              <a:xfrm>
                <a:off x="6454" y="3726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2" y="15"/>
                  </a:cxn>
                  <a:cxn ang="0">
                    <a:pos x="5" y="19"/>
                  </a:cxn>
                  <a:cxn ang="0">
                    <a:pos x="9" y="23"/>
                  </a:cxn>
                  <a:cxn ang="0">
                    <a:pos x="12" y="26"/>
                  </a:cxn>
                  <a:cxn ang="0">
                    <a:pos x="17" y="29"/>
                  </a:cxn>
                  <a:cxn ang="0">
                    <a:pos x="21" y="31"/>
                  </a:cxn>
                  <a:cxn ang="0">
                    <a:pos x="27" y="33"/>
                  </a:cxn>
                  <a:cxn ang="0">
                    <a:pos x="31" y="33"/>
                  </a:cxn>
                </a:cxnLst>
                <a:rect l="0" t="0" r="r" b="b"/>
                <a:pathLst>
                  <a:path w="31" h="33">
                    <a:moveTo>
                      <a:pt x="0" y="0"/>
                    </a:moveTo>
                    <a:lnTo>
                      <a:pt x="0" y="6"/>
                    </a:lnTo>
                    <a:lnTo>
                      <a:pt x="1" y="11"/>
                    </a:lnTo>
                    <a:lnTo>
                      <a:pt x="2" y="15"/>
                    </a:lnTo>
                    <a:lnTo>
                      <a:pt x="5" y="19"/>
                    </a:lnTo>
                    <a:lnTo>
                      <a:pt x="9" y="23"/>
                    </a:lnTo>
                    <a:lnTo>
                      <a:pt x="12" y="26"/>
                    </a:lnTo>
                    <a:lnTo>
                      <a:pt x="17" y="29"/>
                    </a:lnTo>
                    <a:lnTo>
                      <a:pt x="21" y="31"/>
                    </a:lnTo>
                    <a:lnTo>
                      <a:pt x="27" y="33"/>
                    </a:lnTo>
                    <a:lnTo>
                      <a:pt x="31" y="3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0" name="Line 746"/>
              <p:cNvSpPr>
                <a:spLocks noChangeAspect="1" noChangeShapeType="1"/>
              </p:cNvSpPr>
              <p:nvPr/>
            </p:nvSpPr>
            <p:spPr bwMode="auto">
              <a:xfrm flipV="1">
                <a:off x="6454" y="3694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1" name="Freeform 747"/>
              <p:cNvSpPr>
                <a:spLocks noChangeAspect="1"/>
              </p:cNvSpPr>
              <p:nvPr/>
            </p:nvSpPr>
            <p:spPr bwMode="auto">
              <a:xfrm>
                <a:off x="6437" y="3684"/>
                <a:ext cx="17" cy="10"/>
              </a:xfrm>
              <a:custGeom>
                <a:avLst/>
                <a:gdLst/>
                <a:ahLst/>
                <a:cxnLst>
                  <a:cxn ang="0">
                    <a:pos x="50" y="31"/>
                  </a:cxn>
                  <a:cxn ang="0">
                    <a:pos x="48" y="27"/>
                  </a:cxn>
                  <a:cxn ang="0">
                    <a:pos x="48" y="21"/>
                  </a:cxn>
                  <a:cxn ang="0">
                    <a:pos x="46" y="17"/>
                  </a:cxn>
                  <a:cxn ang="0">
                    <a:pos x="43" y="13"/>
                  </a:cxn>
                  <a:cxn ang="0">
                    <a:pos x="40" y="9"/>
                  </a:cxn>
                  <a:cxn ang="0">
                    <a:pos x="38" y="7"/>
                  </a:cxn>
                  <a:cxn ang="0">
                    <a:pos x="33" y="4"/>
                  </a:cxn>
                  <a:cxn ang="0">
                    <a:pos x="28" y="1"/>
                  </a:cxn>
                  <a:cxn ang="0">
                    <a:pos x="24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1"/>
                  </a:cxn>
                  <a:cxn ang="0">
                    <a:pos x="5" y="3"/>
                  </a:cxn>
                  <a:cxn ang="0">
                    <a:pos x="0" y="4"/>
                  </a:cxn>
                </a:cxnLst>
                <a:rect l="0" t="0" r="r" b="b"/>
                <a:pathLst>
                  <a:path w="50" h="31">
                    <a:moveTo>
                      <a:pt x="50" y="31"/>
                    </a:moveTo>
                    <a:lnTo>
                      <a:pt x="48" y="27"/>
                    </a:lnTo>
                    <a:lnTo>
                      <a:pt x="48" y="21"/>
                    </a:lnTo>
                    <a:lnTo>
                      <a:pt x="46" y="17"/>
                    </a:lnTo>
                    <a:lnTo>
                      <a:pt x="43" y="13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3" y="4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2" name="Line 748"/>
              <p:cNvSpPr>
                <a:spLocks noChangeAspect="1" noChangeShapeType="1"/>
              </p:cNvSpPr>
              <p:nvPr/>
            </p:nvSpPr>
            <p:spPr bwMode="auto">
              <a:xfrm flipH="1">
                <a:off x="6409" y="3685"/>
                <a:ext cx="28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3" name="Freeform 749"/>
              <p:cNvSpPr>
                <a:spLocks noChangeAspect="1"/>
              </p:cNvSpPr>
              <p:nvPr/>
            </p:nvSpPr>
            <p:spPr bwMode="auto">
              <a:xfrm>
                <a:off x="6401" y="3704"/>
                <a:ext cx="8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9" y="3"/>
                  </a:cxn>
                  <a:cxn ang="0">
                    <a:pos x="13" y="8"/>
                  </a:cxn>
                  <a:cxn ang="0">
                    <a:pos x="9" y="14"/>
                  </a:cxn>
                  <a:cxn ang="0">
                    <a:pos x="5" y="19"/>
                  </a:cxn>
                  <a:cxn ang="0">
                    <a:pos x="2" y="24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0" y="45"/>
                  </a:cxn>
                </a:cxnLst>
                <a:rect l="0" t="0" r="r" b="b"/>
                <a:pathLst>
                  <a:path w="24" h="45">
                    <a:moveTo>
                      <a:pt x="24" y="0"/>
                    </a:moveTo>
                    <a:lnTo>
                      <a:pt x="19" y="3"/>
                    </a:lnTo>
                    <a:lnTo>
                      <a:pt x="13" y="8"/>
                    </a:lnTo>
                    <a:lnTo>
                      <a:pt x="9" y="14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0" y="4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4" name="Line 750"/>
              <p:cNvSpPr>
                <a:spLocks noChangeAspect="1" noChangeShapeType="1"/>
              </p:cNvSpPr>
              <p:nvPr/>
            </p:nvSpPr>
            <p:spPr bwMode="auto">
              <a:xfrm>
                <a:off x="6401" y="3719"/>
                <a:ext cx="1" cy="3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5" name="Freeform 751"/>
              <p:cNvSpPr>
                <a:spLocks noChangeAspect="1"/>
              </p:cNvSpPr>
              <p:nvPr/>
            </p:nvSpPr>
            <p:spPr bwMode="auto">
              <a:xfrm>
                <a:off x="6401" y="4114"/>
                <a:ext cx="12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2" y="19"/>
                  </a:cxn>
                  <a:cxn ang="0">
                    <a:pos x="5" y="25"/>
                  </a:cxn>
                  <a:cxn ang="0">
                    <a:pos x="8" y="30"/>
                  </a:cxn>
                  <a:cxn ang="0">
                    <a:pos x="12" y="35"/>
                  </a:cxn>
                  <a:cxn ang="0">
                    <a:pos x="16" y="39"/>
                  </a:cxn>
                  <a:cxn ang="0">
                    <a:pos x="21" y="43"/>
                  </a:cxn>
                  <a:cxn ang="0">
                    <a:pos x="27" y="46"/>
                  </a:cxn>
                  <a:cxn ang="0">
                    <a:pos x="32" y="49"/>
                  </a:cxn>
                  <a:cxn ang="0">
                    <a:pos x="37" y="52"/>
                  </a:cxn>
                </a:cxnLst>
                <a:rect l="0" t="0" r="r" b="b"/>
                <a:pathLst>
                  <a:path w="37" h="52">
                    <a:moveTo>
                      <a:pt x="0" y="0"/>
                    </a:moveTo>
                    <a:lnTo>
                      <a:pt x="0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5" y="25"/>
                    </a:lnTo>
                    <a:lnTo>
                      <a:pt x="8" y="30"/>
                    </a:lnTo>
                    <a:lnTo>
                      <a:pt x="12" y="35"/>
                    </a:lnTo>
                    <a:lnTo>
                      <a:pt x="16" y="39"/>
                    </a:lnTo>
                    <a:lnTo>
                      <a:pt x="21" y="43"/>
                    </a:lnTo>
                    <a:lnTo>
                      <a:pt x="27" y="46"/>
                    </a:lnTo>
                    <a:lnTo>
                      <a:pt x="32" y="49"/>
                    </a:lnTo>
                    <a:lnTo>
                      <a:pt x="37" y="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6" name="Freeform 752"/>
              <p:cNvSpPr>
                <a:spLocks noChangeAspect="1"/>
              </p:cNvSpPr>
              <p:nvPr/>
            </p:nvSpPr>
            <p:spPr bwMode="auto">
              <a:xfrm>
                <a:off x="6413" y="4131"/>
                <a:ext cx="26" cy="53"/>
              </a:xfrm>
              <a:custGeom>
                <a:avLst/>
                <a:gdLst/>
                <a:ahLst/>
                <a:cxnLst>
                  <a:cxn ang="0">
                    <a:pos x="62" y="157"/>
                  </a:cxn>
                  <a:cxn ang="0">
                    <a:pos x="66" y="149"/>
                  </a:cxn>
                  <a:cxn ang="0">
                    <a:pos x="70" y="141"/>
                  </a:cxn>
                  <a:cxn ang="0">
                    <a:pos x="73" y="133"/>
                  </a:cxn>
                  <a:cxn ang="0">
                    <a:pos x="76" y="123"/>
                  </a:cxn>
                  <a:cxn ang="0">
                    <a:pos x="77" y="115"/>
                  </a:cxn>
                  <a:cxn ang="0">
                    <a:pos x="77" y="106"/>
                  </a:cxn>
                  <a:cxn ang="0">
                    <a:pos x="77" y="98"/>
                  </a:cxn>
                  <a:cxn ang="0">
                    <a:pos x="77" y="88"/>
                  </a:cxn>
                  <a:cxn ang="0">
                    <a:pos x="76" y="80"/>
                  </a:cxn>
                  <a:cxn ang="0">
                    <a:pos x="73" y="71"/>
                  </a:cxn>
                  <a:cxn ang="0">
                    <a:pos x="70" y="63"/>
                  </a:cxn>
                  <a:cxn ang="0">
                    <a:pos x="66" y="55"/>
                  </a:cxn>
                  <a:cxn ang="0">
                    <a:pos x="62" y="47"/>
                  </a:cxn>
                  <a:cxn ang="0">
                    <a:pos x="58" y="40"/>
                  </a:cxn>
                  <a:cxn ang="0">
                    <a:pos x="52" y="33"/>
                  </a:cxn>
                  <a:cxn ang="0">
                    <a:pos x="46" y="26"/>
                  </a:cxn>
                  <a:cxn ang="0">
                    <a:pos x="39" y="20"/>
                  </a:cxn>
                  <a:cxn ang="0">
                    <a:pos x="33" y="14"/>
                  </a:cxn>
                  <a:cxn ang="0">
                    <a:pos x="25" y="10"/>
                  </a:cxn>
                  <a:cxn ang="0">
                    <a:pos x="18" y="6"/>
                  </a:cxn>
                  <a:cxn ang="0">
                    <a:pos x="9" y="2"/>
                  </a:cxn>
                  <a:cxn ang="0">
                    <a:pos x="0" y="0"/>
                  </a:cxn>
                </a:cxnLst>
                <a:rect l="0" t="0" r="r" b="b"/>
                <a:pathLst>
                  <a:path w="77" h="157">
                    <a:moveTo>
                      <a:pt x="62" y="157"/>
                    </a:moveTo>
                    <a:lnTo>
                      <a:pt x="66" y="149"/>
                    </a:lnTo>
                    <a:lnTo>
                      <a:pt x="70" y="141"/>
                    </a:lnTo>
                    <a:lnTo>
                      <a:pt x="73" y="133"/>
                    </a:lnTo>
                    <a:lnTo>
                      <a:pt x="76" y="123"/>
                    </a:lnTo>
                    <a:lnTo>
                      <a:pt x="77" y="115"/>
                    </a:lnTo>
                    <a:lnTo>
                      <a:pt x="77" y="106"/>
                    </a:lnTo>
                    <a:lnTo>
                      <a:pt x="77" y="98"/>
                    </a:lnTo>
                    <a:lnTo>
                      <a:pt x="77" y="88"/>
                    </a:lnTo>
                    <a:lnTo>
                      <a:pt x="76" y="80"/>
                    </a:lnTo>
                    <a:lnTo>
                      <a:pt x="73" y="71"/>
                    </a:lnTo>
                    <a:lnTo>
                      <a:pt x="70" y="63"/>
                    </a:lnTo>
                    <a:lnTo>
                      <a:pt x="66" y="55"/>
                    </a:lnTo>
                    <a:lnTo>
                      <a:pt x="62" y="47"/>
                    </a:lnTo>
                    <a:lnTo>
                      <a:pt x="58" y="40"/>
                    </a:lnTo>
                    <a:lnTo>
                      <a:pt x="52" y="33"/>
                    </a:lnTo>
                    <a:lnTo>
                      <a:pt x="46" y="26"/>
                    </a:lnTo>
                    <a:lnTo>
                      <a:pt x="39" y="20"/>
                    </a:lnTo>
                    <a:lnTo>
                      <a:pt x="33" y="14"/>
                    </a:lnTo>
                    <a:lnTo>
                      <a:pt x="25" y="10"/>
                    </a:lnTo>
                    <a:lnTo>
                      <a:pt x="18" y="6"/>
                    </a:lnTo>
                    <a:lnTo>
                      <a:pt x="9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7" name="Freeform 753"/>
              <p:cNvSpPr>
                <a:spLocks noChangeAspect="1"/>
              </p:cNvSpPr>
              <p:nvPr/>
            </p:nvSpPr>
            <p:spPr bwMode="auto">
              <a:xfrm>
                <a:off x="6399" y="4184"/>
                <a:ext cx="35" cy="76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89" y="24"/>
                  </a:cxn>
                  <a:cxn ang="0">
                    <a:pos x="75" y="48"/>
                  </a:cxn>
                  <a:cxn ang="0">
                    <a:pos x="63" y="74"/>
                  </a:cxn>
                  <a:cxn ang="0">
                    <a:pos x="51" y="98"/>
                  </a:cxn>
                  <a:cxn ang="0">
                    <a:pos x="39" y="124"/>
                  </a:cxn>
                  <a:cxn ang="0">
                    <a:pos x="28" y="151"/>
                  </a:cxn>
                  <a:cxn ang="0">
                    <a:pos x="17" y="176"/>
                  </a:cxn>
                  <a:cxn ang="0">
                    <a:pos x="8" y="203"/>
                  </a:cxn>
                  <a:cxn ang="0">
                    <a:pos x="0" y="230"/>
                  </a:cxn>
                </a:cxnLst>
                <a:rect l="0" t="0" r="r" b="b"/>
                <a:pathLst>
                  <a:path w="103" h="230">
                    <a:moveTo>
                      <a:pt x="103" y="0"/>
                    </a:moveTo>
                    <a:lnTo>
                      <a:pt x="89" y="24"/>
                    </a:lnTo>
                    <a:lnTo>
                      <a:pt x="75" y="48"/>
                    </a:lnTo>
                    <a:lnTo>
                      <a:pt x="63" y="74"/>
                    </a:lnTo>
                    <a:lnTo>
                      <a:pt x="51" y="98"/>
                    </a:lnTo>
                    <a:lnTo>
                      <a:pt x="39" y="124"/>
                    </a:lnTo>
                    <a:lnTo>
                      <a:pt x="28" y="151"/>
                    </a:lnTo>
                    <a:lnTo>
                      <a:pt x="17" y="176"/>
                    </a:lnTo>
                    <a:lnTo>
                      <a:pt x="8" y="203"/>
                    </a:lnTo>
                    <a:lnTo>
                      <a:pt x="0" y="2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8" name="Freeform 754"/>
              <p:cNvSpPr>
                <a:spLocks noChangeAspect="1"/>
              </p:cNvSpPr>
              <p:nvPr/>
            </p:nvSpPr>
            <p:spPr bwMode="auto">
              <a:xfrm>
                <a:off x="6389" y="4260"/>
                <a:ext cx="10" cy="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5" y="22"/>
                  </a:cxn>
                  <a:cxn ang="0">
                    <a:pos x="11" y="20"/>
                  </a:cxn>
                  <a:cxn ang="0">
                    <a:pos x="15" y="19"/>
                  </a:cxn>
                  <a:cxn ang="0">
                    <a:pos x="19" y="16"/>
                  </a:cxn>
                  <a:cxn ang="0">
                    <a:pos x="23" y="12"/>
                  </a:cxn>
                  <a:cxn ang="0">
                    <a:pos x="25" y="8"/>
                  </a:cxn>
                  <a:cxn ang="0">
                    <a:pos x="28" y="4"/>
                  </a:cxn>
                  <a:cxn ang="0">
                    <a:pos x="31" y="0"/>
                  </a:cxn>
                </a:cxnLst>
                <a:rect l="0" t="0" r="r" b="b"/>
                <a:pathLst>
                  <a:path w="31" h="22">
                    <a:moveTo>
                      <a:pt x="0" y="22"/>
                    </a:moveTo>
                    <a:lnTo>
                      <a:pt x="5" y="22"/>
                    </a:lnTo>
                    <a:lnTo>
                      <a:pt x="11" y="20"/>
                    </a:lnTo>
                    <a:lnTo>
                      <a:pt x="15" y="19"/>
                    </a:lnTo>
                    <a:lnTo>
                      <a:pt x="19" y="16"/>
                    </a:lnTo>
                    <a:lnTo>
                      <a:pt x="23" y="12"/>
                    </a:lnTo>
                    <a:lnTo>
                      <a:pt x="25" y="8"/>
                    </a:lnTo>
                    <a:lnTo>
                      <a:pt x="28" y="4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9" name="Line 755"/>
              <p:cNvSpPr>
                <a:spLocks noChangeAspect="1" noChangeShapeType="1"/>
              </p:cNvSpPr>
              <p:nvPr/>
            </p:nvSpPr>
            <p:spPr bwMode="auto">
              <a:xfrm>
                <a:off x="6382" y="4268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0" name="Freeform 756"/>
              <p:cNvSpPr>
                <a:spLocks noChangeAspect="1"/>
              </p:cNvSpPr>
              <p:nvPr/>
            </p:nvSpPr>
            <p:spPr bwMode="auto">
              <a:xfrm>
                <a:off x="6347" y="4268"/>
                <a:ext cx="36" cy="70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95" y="1"/>
                  </a:cxn>
                  <a:cxn ang="0">
                    <a:pos x="87" y="2"/>
                  </a:cxn>
                  <a:cxn ang="0">
                    <a:pos x="79" y="4"/>
                  </a:cxn>
                  <a:cxn ang="0">
                    <a:pos x="70" y="6"/>
                  </a:cxn>
                  <a:cxn ang="0">
                    <a:pos x="61" y="9"/>
                  </a:cxn>
                  <a:cxn ang="0">
                    <a:pos x="55" y="13"/>
                  </a:cxn>
                  <a:cxn ang="0">
                    <a:pos x="47" y="18"/>
                  </a:cxn>
                  <a:cxn ang="0">
                    <a:pos x="40" y="24"/>
                  </a:cxn>
                  <a:cxn ang="0">
                    <a:pos x="33" y="29"/>
                  </a:cxn>
                  <a:cxn ang="0">
                    <a:pos x="26" y="35"/>
                  </a:cxn>
                  <a:cxn ang="0">
                    <a:pos x="21" y="41"/>
                  </a:cxn>
                  <a:cxn ang="0">
                    <a:pos x="17" y="49"/>
                  </a:cxn>
                  <a:cxn ang="0">
                    <a:pos x="12" y="56"/>
                  </a:cxn>
                  <a:cxn ang="0">
                    <a:pos x="9" y="64"/>
                  </a:cxn>
                  <a:cxn ang="0">
                    <a:pos x="5" y="72"/>
                  </a:cxn>
                  <a:cxn ang="0">
                    <a:pos x="4" y="82"/>
                  </a:cxn>
                  <a:cxn ang="0">
                    <a:pos x="1" y="90"/>
                  </a:cxn>
                  <a:cxn ang="0">
                    <a:pos x="1" y="98"/>
                  </a:cxn>
                  <a:cxn ang="0">
                    <a:pos x="0" y="107"/>
                  </a:cxn>
                  <a:cxn ang="0">
                    <a:pos x="1" y="115"/>
                  </a:cxn>
                  <a:cxn ang="0">
                    <a:pos x="1" y="125"/>
                  </a:cxn>
                  <a:cxn ang="0">
                    <a:pos x="4" y="133"/>
                  </a:cxn>
                  <a:cxn ang="0">
                    <a:pos x="6" y="141"/>
                  </a:cxn>
                  <a:cxn ang="0">
                    <a:pos x="9" y="149"/>
                  </a:cxn>
                  <a:cxn ang="0">
                    <a:pos x="13" y="157"/>
                  </a:cxn>
                  <a:cxn ang="0">
                    <a:pos x="17" y="165"/>
                  </a:cxn>
                  <a:cxn ang="0">
                    <a:pos x="22" y="172"/>
                  </a:cxn>
                  <a:cxn ang="0">
                    <a:pos x="28" y="179"/>
                  </a:cxn>
                  <a:cxn ang="0">
                    <a:pos x="35" y="184"/>
                  </a:cxn>
                  <a:cxn ang="0">
                    <a:pos x="41" y="189"/>
                  </a:cxn>
                  <a:cxn ang="0">
                    <a:pos x="48" y="195"/>
                  </a:cxn>
                  <a:cxn ang="0">
                    <a:pos x="56" y="200"/>
                  </a:cxn>
                  <a:cxn ang="0">
                    <a:pos x="64" y="203"/>
                  </a:cxn>
                  <a:cxn ang="0">
                    <a:pos x="72" y="207"/>
                  </a:cxn>
                  <a:cxn ang="0">
                    <a:pos x="80" y="210"/>
                  </a:cxn>
                  <a:cxn ang="0">
                    <a:pos x="88" y="211"/>
                  </a:cxn>
                  <a:cxn ang="0">
                    <a:pos x="98" y="212"/>
                  </a:cxn>
                  <a:cxn ang="0">
                    <a:pos x="106" y="212"/>
                  </a:cxn>
                </a:cxnLst>
                <a:rect l="0" t="0" r="r" b="b"/>
                <a:pathLst>
                  <a:path w="106" h="212">
                    <a:moveTo>
                      <a:pt x="105" y="0"/>
                    </a:moveTo>
                    <a:lnTo>
                      <a:pt x="95" y="1"/>
                    </a:lnTo>
                    <a:lnTo>
                      <a:pt x="87" y="2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1" y="9"/>
                    </a:lnTo>
                    <a:lnTo>
                      <a:pt x="55" y="13"/>
                    </a:lnTo>
                    <a:lnTo>
                      <a:pt x="47" y="18"/>
                    </a:lnTo>
                    <a:lnTo>
                      <a:pt x="40" y="24"/>
                    </a:lnTo>
                    <a:lnTo>
                      <a:pt x="33" y="29"/>
                    </a:lnTo>
                    <a:lnTo>
                      <a:pt x="26" y="35"/>
                    </a:lnTo>
                    <a:lnTo>
                      <a:pt x="21" y="41"/>
                    </a:lnTo>
                    <a:lnTo>
                      <a:pt x="17" y="49"/>
                    </a:lnTo>
                    <a:lnTo>
                      <a:pt x="12" y="56"/>
                    </a:lnTo>
                    <a:lnTo>
                      <a:pt x="9" y="64"/>
                    </a:lnTo>
                    <a:lnTo>
                      <a:pt x="5" y="72"/>
                    </a:lnTo>
                    <a:lnTo>
                      <a:pt x="4" y="82"/>
                    </a:lnTo>
                    <a:lnTo>
                      <a:pt x="1" y="90"/>
                    </a:lnTo>
                    <a:lnTo>
                      <a:pt x="1" y="98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1" y="125"/>
                    </a:lnTo>
                    <a:lnTo>
                      <a:pt x="4" y="133"/>
                    </a:lnTo>
                    <a:lnTo>
                      <a:pt x="6" y="141"/>
                    </a:lnTo>
                    <a:lnTo>
                      <a:pt x="9" y="149"/>
                    </a:lnTo>
                    <a:lnTo>
                      <a:pt x="13" y="157"/>
                    </a:lnTo>
                    <a:lnTo>
                      <a:pt x="17" y="165"/>
                    </a:lnTo>
                    <a:lnTo>
                      <a:pt x="22" y="172"/>
                    </a:lnTo>
                    <a:lnTo>
                      <a:pt x="28" y="179"/>
                    </a:lnTo>
                    <a:lnTo>
                      <a:pt x="35" y="184"/>
                    </a:lnTo>
                    <a:lnTo>
                      <a:pt x="41" y="189"/>
                    </a:lnTo>
                    <a:lnTo>
                      <a:pt x="48" y="195"/>
                    </a:lnTo>
                    <a:lnTo>
                      <a:pt x="56" y="200"/>
                    </a:lnTo>
                    <a:lnTo>
                      <a:pt x="64" y="203"/>
                    </a:lnTo>
                    <a:lnTo>
                      <a:pt x="72" y="207"/>
                    </a:lnTo>
                    <a:lnTo>
                      <a:pt x="80" y="210"/>
                    </a:lnTo>
                    <a:lnTo>
                      <a:pt x="88" y="211"/>
                    </a:lnTo>
                    <a:lnTo>
                      <a:pt x="98" y="212"/>
                    </a:lnTo>
                    <a:lnTo>
                      <a:pt x="106" y="2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1" name="Line 757"/>
              <p:cNvSpPr>
                <a:spLocks noChangeAspect="1" noChangeShapeType="1"/>
              </p:cNvSpPr>
              <p:nvPr/>
            </p:nvSpPr>
            <p:spPr bwMode="auto">
              <a:xfrm>
                <a:off x="6383" y="4338"/>
                <a:ext cx="2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2" name="Freeform 758"/>
              <p:cNvSpPr>
                <a:spLocks noChangeAspect="1"/>
              </p:cNvSpPr>
              <p:nvPr/>
            </p:nvSpPr>
            <p:spPr bwMode="auto">
              <a:xfrm>
                <a:off x="6410" y="4298"/>
                <a:ext cx="52" cy="40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1" y="121"/>
                  </a:cxn>
                  <a:cxn ang="0">
                    <a:pos x="22" y="120"/>
                  </a:cxn>
                  <a:cxn ang="0">
                    <a:pos x="33" y="117"/>
                  </a:cxn>
                  <a:cxn ang="0">
                    <a:pos x="43" y="115"/>
                  </a:cxn>
                  <a:cxn ang="0">
                    <a:pos x="54" y="112"/>
                  </a:cxn>
                  <a:cxn ang="0">
                    <a:pos x="65" y="108"/>
                  </a:cxn>
                  <a:cxn ang="0">
                    <a:pos x="74" y="102"/>
                  </a:cxn>
                  <a:cxn ang="0">
                    <a:pos x="84" y="97"/>
                  </a:cxn>
                  <a:cxn ang="0">
                    <a:pos x="93" y="90"/>
                  </a:cxn>
                  <a:cxn ang="0">
                    <a:pos x="103" y="84"/>
                  </a:cxn>
                  <a:cxn ang="0">
                    <a:pos x="111" y="77"/>
                  </a:cxn>
                  <a:cxn ang="0">
                    <a:pos x="118" y="69"/>
                  </a:cxn>
                  <a:cxn ang="0">
                    <a:pos x="126" y="59"/>
                  </a:cxn>
                  <a:cxn ang="0">
                    <a:pos x="132" y="51"/>
                  </a:cxn>
                  <a:cxn ang="0">
                    <a:pos x="138" y="42"/>
                  </a:cxn>
                  <a:cxn ang="0">
                    <a:pos x="143" y="32"/>
                  </a:cxn>
                  <a:cxn ang="0">
                    <a:pos x="147" y="22"/>
                  </a:cxn>
                  <a:cxn ang="0">
                    <a:pos x="151" y="11"/>
                  </a:cxn>
                  <a:cxn ang="0">
                    <a:pos x="154" y="0"/>
                  </a:cxn>
                </a:cxnLst>
                <a:rect l="0" t="0" r="r" b="b"/>
                <a:pathLst>
                  <a:path w="154" h="121">
                    <a:moveTo>
                      <a:pt x="0" y="121"/>
                    </a:moveTo>
                    <a:lnTo>
                      <a:pt x="11" y="121"/>
                    </a:lnTo>
                    <a:lnTo>
                      <a:pt x="22" y="120"/>
                    </a:lnTo>
                    <a:lnTo>
                      <a:pt x="33" y="117"/>
                    </a:lnTo>
                    <a:lnTo>
                      <a:pt x="43" y="115"/>
                    </a:lnTo>
                    <a:lnTo>
                      <a:pt x="54" y="112"/>
                    </a:lnTo>
                    <a:lnTo>
                      <a:pt x="65" y="108"/>
                    </a:lnTo>
                    <a:lnTo>
                      <a:pt x="74" y="102"/>
                    </a:lnTo>
                    <a:lnTo>
                      <a:pt x="84" y="97"/>
                    </a:lnTo>
                    <a:lnTo>
                      <a:pt x="93" y="90"/>
                    </a:lnTo>
                    <a:lnTo>
                      <a:pt x="103" y="84"/>
                    </a:lnTo>
                    <a:lnTo>
                      <a:pt x="111" y="77"/>
                    </a:lnTo>
                    <a:lnTo>
                      <a:pt x="118" y="69"/>
                    </a:lnTo>
                    <a:lnTo>
                      <a:pt x="126" y="59"/>
                    </a:lnTo>
                    <a:lnTo>
                      <a:pt x="132" y="51"/>
                    </a:lnTo>
                    <a:lnTo>
                      <a:pt x="138" y="42"/>
                    </a:lnTo>
                    <a:lnTo>
                      <a:pt x="143" y="32"/>
                    </a:lnTo>
                    <a:lnTo>
                      <a:pt x="147" y="22"/>
                    </a:lnTo>
                    <a:lnTo>
                      <a:pt x="151" y="11"/>
                    </a:lnTo>
                    <a:lnTo>
                      <a:pt x="15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3" name="Freeform 759"/>
              <p:cNvSpPr>
                <a:spLocks noChangeAspect="1"/>
              </p:cNvSpPr>
              <p:nvPr/>
            </p:nvSpPr>
            <p:spPr bwMode="auto">
              <a:xfrm>
                <a:off x="6462" y="4183"/>
                <a:ext cx="59" cy="115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164" y="19"/>
                  </a:cxn>
                  <a:cxn ang="0">
                    <a:pos x="148" y="38"/>
                  </a:cxn>
                  <a:cxn ang="0">
                    <a:pos x="135" y="58"/>
                  </a:cxn>
                  <a:cxn ang="0">
                    <a:pos x="120" y="78"/>
                  </a:cxn>
                  <a:cxn ang="0">
                    <a:pos x="106" y="99"/>
                  </a:cxn>
                  <a:cxn ang="0">
                    <a:pos x="94" y="120"/>
                  </a:cxn>
                  <a:cxn ang="0">
                    <a:pos x="81" y="142"/>
                  </a:cxn>
                  <a:cxn ang="0">
                    <a:pos x="70" y="163"/>
                  </a:cxn>
                  <a:cxn ang="0">
                    <a:pos x="59" y="185"/>
                  </a:cxn>
                  <a:cxn ang="0">
                    <a:pos x="48" y="208"/>
                  </a:cxn>
                  <a:cxn ang="0">
                    <a:pos x="39" y="229"/>
                  </a:cxn>
                  <a:cxn ang="0">
                    <a:pos x="29" y="253"/>
                  </a:cxn>
                  <a:cxn ang="0">
                    <a:pos x="21" y="276"/>
                  </a:cxn>
                  <a:cxn ang="0">
                    <a:pos x="13" y="299"/>
                  </a:cxn>
                  <a:cxn ang="0">
                    <a:pos x="7" y="323"/>
                  </a:cxn>
                  <a:cxn ang="0">
                    <a:pos x="0" y="346"/>
                  </a:cxn>
                </a:cxnLst>
                <a:rect l="0" t="0" r="r" b="b"/>
                <a:pathLst>
                  <a:path w="179" h="346">
                    <a:moveTo>
                      <a:pt x="179" y="0"/>
                    </a:moveTo>
                    <a:lnTo>
                      <a:pt x="164" y="19"/>
                    </a:lnTo>
                    <a:lnTo>
                      <a:pt x="148" y="38"/>
                    </a:lnTo>
                    <a:lnTo>
                      <a:pt x="135" y="58"/>
                    </a:lnTo>
                    <a:lnTo>
                      <a:pt x="120" y="78"/>
                    </a:lnTo>
                    <a:lnTo>
                      <a:pt x="106" y="99"/>
                    </a:lnTo>
                    <a:lnTo>
                      <a:pt x="94" y="120"/>
                    </a:lnTo>
                    <a:lnTo>
                      <a:pt x="81" y="142"/>
                    </a:lnTo>
                    <a:lnTo>
                      <a:pt x="70" y="163"/>
                    </a:lnTo>
                    <a:lnTo>
                      <a:pt x="59" y="185"/>
                    </a:lnTo>
                    <a:lnTo>
                      <a:pt x="48" y="208"/>
                    </a:lnTo>
                    <a:lnTo>
                      <a:pt x="39" y="229"/>
                    </a:lnTo>
                    <a:lnTo>
                      <a:pt x="29" y="253"/>
                    </a:lnTo>
                    <a:lnTo>
                      <a:pt x="21" y="276"/>
                    </a:lnTo>
                    <a:lnTo>
                      <a:pt x="13" y="299"/>
                    </a:lnTo>
                    <a:lnTo>
                      <a:pt x="7" y="323"/>
                    </a:lnTo>
                    <a:lnTo>
                      <a:pt x="0" y="3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4" name="Freeform 760"/>
              <p:cNvSpPr>
                <a:spLocks noChangeAspect="1"/>
              </p:cNvSpPr>
              <p:nvPr/>
            </p:nvSpPr>
            <p:spPr bwMode="auto">
              <a:xfrm>
                <a:off x="6521" y="4176"/>
                <a:ext cx="3" cy="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" y="17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8" h="21">
                    <a:moveTo>
                      <a:pt x="0" y="21"/>
                    </a:moveTo>
                    <a:lnTo>
                      <a:pt x="3" y="17"/>
                    </a:lnTo>
                    <a:lnTo>
                      <a:pt x="5" y="13"/>
                    </a:lnTo>
                    <a:lnTo>
                      <a:pt x="7" y="9"/>
                    </a:lnTo>
                    <a:lnTo>
                      <a:pt x="8" y="5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5" name="Freeform 761"/>
              <p:cNvSpPr>
                <a:spLocks noChangeAspect="1"/>
              </p:cNvSpPr>
              <p:nvPr/>
            </p:nvSpPr>
            <p:spPr bwMode="auto">
              <a:xfrm>
                <a:off x="6522" y="4132"/>
                <a:ext cx="2" cy="44"/>
              </a:xfrm>
              <a:custGeom>
                <a:avLst/>
                <a:gdLst/>
                <a:ahLst/>
                <a:cxnLst>
                  <a:cxn ang="0">
                    <a:pos x="5" y="131"/>
                  </a:cxn>
                  <a:cxn ang="0">
                    <a:pos x="5" y="68"/>
                  </a:cxn>
                  <a:cxn ang="0">
                    <a:pos x="0" y="0"/>
                  </a:cxn>
                </a:cxnLst>
                <a:rect l="0" t="0" r="r" b="b"/>
                <a:pathLst>
                  <a:path w="5" h="131">
                    <a:moveTo>
                      <a:pt x="5" y="131"/>
                    </a:moveTo>
                    <a:lnTo>
                      <a:pt x="5" y="6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6" name="Freeform 762"/>
              <p:cNvSpPr>
                <a:spLocks noChangeAspect="1"/>
              </p:cNvSpPr>
              <p:nvPr/>
            </p:nvSpPr>
            <p:spPr bwMode="auto">
              <a:xfrm>
                <a:off x="6522" y="4121"/>
                <a:ext cx="13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4" y="14"/>
                  </a:cxn>
                  <a:cxn ang="0">
                    <a:pos x="1" y="18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0" y="33"/>
                  </a:cxn>
                </a:cxnLst>
                <a:rect l="0" t="0" r="r" b="b"/>
                <a:pathLst>
                  <a:path w="39" h="33">
                    <a:moveTo>
                      <a:pt x="39" y="0"/>
                    </a:moveTo>
                    <a:lnTo>
                      <a:pt x="35" y="0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7" name="Freeform 763"/>
              <p:cNvSpPr>
                <a:spLocks noChangeAspect="1"/>
              </p:cNvSpPr>
              <p:nvPr/>
            </p:nvSpPr>
            <p:spPr bwMode="auto">
              <a:xfrm>
                <a:off x="6535" y="4121"/>
                <a:ext cx="6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9" y="48"/>
                  </a:cxn>
                  <a:cxn ang="0">
                    <a:pos x="202" y="48"/>
                  </a:cxn>
                </a:cxnLst>
                <a:rect l="0" t="0" r="r" b="b"/>
                <a:pathLst>
                  <a:path w="202" h="48">
                    <a:moveTo>
                      <a:pt x="0" y="0"/>
                    </a:moveTo>
                    <a:lnTo>
                      <a:pt x="179" y="48"/>
                    </a:lnTo>
                    <a:lnTo>
                      <a:pt x="202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8" name="Freeform 764"/>
              <p:cNvSpPr>
                <a:spLocks noChangeAspect="1"/>
              </p:cNvSpPr>
              <p:nvPr/>
            </p:nvSpPr>
            <p:spPr bwMode="auto">
              <a:xfrm>
                <a:off x="6603" y="4128"/>
                <a:ext cx="10" cy="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5" y="26"/>
                  </a:cxn>
                  <a:cxn ang="0">
                    <a:pos x="10" y="26"/>
                  </a:cxn>
                  <a:cxn ang="0">
                    <a:pos x="14" y="23"/>
                  </a:cxn>
                  <a:cxn ang="0">
                    <a:pos x="18" y="20"/>
                  </a:cxn>
                  <a:cxn ang="0">
                    <a:pos x="23" y="18"/>
                  </a:cxn>
                  <a:cxn ang="0">
                    <a:pos x="25" y="14"/>
                  </a:cxn>
                  <a:cxn ang="0">
                    <a:pos x="28" y="10"/>
                  </a:cxn>
                  <a:cxn ang="0">
                    <a:pos x="31" y="6"/>
                  </a:cxn>
                  <a:cxn ang="0">
                    <a:pos x="32" y="0"/>
                  </a:cxn>
                </a:cxnLst>
                <a:rect l="0" t="0" r="r" b="b"/>
                <a:pathLst>
                  <a:path w="32" h="27">
                    <a:moveTo>
                      <a:pt x="0" y="27"/>
                    </a:moveTo>
                    <a:lnTo>
                      <a:pt x="5" y="26"/>
                    </a:lnTo>
                    <a:lnTo>
                      <a:pt x="10" y="26"/>
                    </a:lnTo>
                    <a:lnTo>
                      <a:pt x="14" y="23"/>
                    </a:lnTo>
                    <a:lnTo>
                      <a:pt x="18" y="20"/>
                    </a:lnTo>
                    <a:lnTo>
                      <a:pt x="23" y="18"/>
                    </a:lnTo>
                    <a:lnTo>
                      <a:pt x="25" y="14"/>
                    </a:lnTo>
                    <a:lnTo>
                      <a:pt x="28" y="10"/>
                    </a:lnTo>
                    <a:lnTo>
                      <a:pt x="31" y="6"/>
                    </a:lnTo>
                    <a:lnTo>
                      <a:pt x="3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9" name="Freeform 765"/>
              <p:cNvSpPr>
                <a:spLocks noChangeAspect="1"/>
              </p:cNvSpPr>
              <p:nvPr/>
            </p:nvSpPr>
            <p:spPr bwMode="auto">
              <a:xfrm>
                <a:off x="6613" y="4085"/>
                <a:ext cx="43" cy="43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118" y="2"/>
                  </a:cxn>
                  <a:cxn ang="0">
                    <a:pos x="109" y="5"/>
                  </a:cxn>
                  <a:cxn ang="0">
                    <a:pos x="98" y="9"/>
                  </a:cxn>
                  <a:cxn ang="0">
                    <a:pos x="89" y="13"/>
                  </a:cxn>
                  <a:cxn ang="0">
                    <a:pos x="78" y="18"/>
                  </a:cxn>
                  <a:cxn ang="0">
                    <a:pos x="69" y="24"/>
                  </a:cxn>
                  <a:cxn ang="0">
                    <a:pos x="61" y="31"/>
                  </a:cxn>
                  <a:cxn ang="0">
                    <a:pos x="51" y="37"/>
                  </a:cxn>
                  <a:cxn ang="0">
                    <a:pos x="44" y="44"/>
                  </a:cxn>
                  <a:cxn ang="0">
                    <a:pos x="36" y="52"/>
                  </a:cxn>
                  <a:cxn ang="0">
                    <a:pos x="30" y="60"/>
                  </a:cxn>
                  <a:cxn ang="0">
                    <a:pos x="23" y="70"/>
                  </a:cxn>
                  <a:cxn ang="0">
                    <a:pos x="17" y="79"/>
                  </a:cxn>
                  <a:cxn ang="0">
                    <a:pos x="12" y="88"/>
                  </a:cxn>
                  <a:cxn ang="0">
                    <a:pos x="8" y="99"/>
                  </a:cxn>
                  <a:cxn ang="0">
                    <a:pos x="4" y="109"/>
                  </a:cxn>
                  <a:cxn ang="0">
                    <a:pos x="1" y="119"/>
                  </a:cxn>
                  <a:cxn ang="0">
                    <a:pos x="0" y="130"/>
                  </a:cxn>
                </a:cxnLst>
                <a:rect l="0" t="0" r="r" b="b"/>
                <a:pathLst>
                  <a:path w="129" h="130">
                    <a:moveTo>
                      <a:pt x="129" y="0"/>
                    </a:moveTo>
                    <a:lnTo>
                      <a:pt x="118" y="2"/>
                    </a:lnTo>
                    <a:lnTo>
                      <a:pt x="109" y="5"/>
                    </a:lnTo>
                    <a:lnTo>
                      <a:pt x="98" y="9"/>
                    </a:lnTo>
                    <a:lnTo>
                      <a:pt x="89" y="13"/>
                    </a:lnTo>
                    <a:lnTo>
                      <a:pt x="78" y="18"/>
                    </a:lnTo>
                    <a:lnTo>
                      <a:pt x="69" y="24"/>
                    </a:lnTo>
                    <a:lnTo>
                      <a:pt x="61" y="31"/>
                    </a:lnTo>
                    <a:lnTo>
                      <a:pt x="51" y="37"/>
                    </a:lnTo>
                    <a:lnTo>
                      <a:pt x="44" y="44"/>
                    </a:lnTo>
                    <a:lnTo>
                      <a:pt x="36" y="52"/>
                    </a:lnTo>
                    <a:lnTo>
                      <a:pt x="30" y="60"/>
                    </a:lnTo>
                    <a:lnTo>
                      <a:pt x="23" y="70"/>
                    </a:lnTo>
                    <a:lnTo>
                      <a:pt x="17" y="79"/>
                    </a:lnTo>
                    <a:lnTo>
                      <a:pt x="12" y="88"/>
                    </a:lnTo>
                    <a:lnTo>
                      <a:pt x="8" y="99"/>
                    </a:lnTo>
                    <a:lnTo>
                      <a:pt x="4" y="109"/>
                    </a:lnTo>
                    <a:lnTo>
                      <a:pt x="1" y="119"/>
                    </a:lnTo>
                    <a:lnTo>
                      <a:pt x="0" y="1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0" name="Freeform 766"/>
              <p:cNvSpPr>
                <a:spLocks noChangeAspect="1"/>
              </p:cNvSpPr>
              <p:nvPr/>
            </p:nvSpPr>
            <p:spPr bwMode="auto">
              <a:xfrm>
                <a:off x="6656" y="4074"/>
                <a:ext cx="9" cy="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6" y="31"/>
                  </a:cxn>
                  <a:cxn ang="0">
                    <a:pos x="11" y="30"/>
                  </a:cxn>
                  <a:cxn ang="0">
                    <a:pos x="15" y="27"/>
                  </a:cxn>
                  <a:cxn ang="0">
                    <a:pos x="19" y="23"/>
                  </a:cxn>
                  <a:cxn ang="0">
                    <a:pos x="22" y="19"/>
                  </a:cxn>
                  <a:cxn ang="0">
                    <a:pos x="24" y="15"/>
                  </a:cxn>
                  <a:cxn ang="0">
                    <a:pos x="26" y="11"/>
                  </a:cxn>
                  <a:cxn ang="0">
                    <a:pos x="27" y="6"/>
                  </a:cxn>
                  <a:cxn ang="0">
                    <a:pos x="27" y="0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6" y="31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19" y="23"/>
                    </a:lnTo>
                    <a:lnTo>
                      <a:pt x="22" y="19"/>
                    </a:lnTo>
                    <a:lnTo>
                      <a:pt x="24" y="15"/>
                    </a:lnTo>
                    <a:lnTo>
                      <a:pt x="26" y="11"/>
                    </a:lnTo>
                    <a:lnTo>
                      <a:pt x="27" y="6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1" name="Line 767"/>
              <p:cNvSpPr>
                <a:spLocks noChangeAspect="1" noChangeShapeType="1"/>
              </p:cNvSpPr>
              <p:nvPr/>
            </p:nvSpPr>
            <p:spPr bwMode="auto">
              <a:xfrm>
                <a:off x="6651" y="3601"/>
                <a:ext cx="14" cy="4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2" name="Freeform 768"/>
              <p:cNvSpPr>
                <a:spLocks noChangeAspect="1"/>
              </p:cNvSpPr>
              <p:nvPr/>
            </p:nvSpPr>
            <p:spPr bwMode="auto">
              <a:xfrm>
                <a:off x="6505" y="3442"/>
                <a:ext cx="146" cy="159"/>
              </a:xfrm>
              <a:custGeom>
                <a:avLst/>
                <a:gdLst/>
                <a:ahLst/>
                <a:cxnLst>
                  <a:cxn ang="0">
                    <a:pos x="437" y="479"/>
                  </a:cxn>
                  <a:cxn ang="0">
                    <a:pos x="435" y="460"/>
                  </a:cxn>
                  <a:cxn ang="0">
                    <a:pos x="433" y="440"/>
                  </a:cxn>
                  <a:cxn ang="0">
                    <a:pos x="429" y="420"/>
                  </a:cxn>
                  <a:cxn ang="0">
                    <a:pos x="425" y="401"/>
                  </a:cxn>
                  <a:cxn ang="0">
                    <a:pos x="421" y="381"/>
                  </a:cxn>
                  <a:cxn ang="0">
                    <a:pos x="414" y="362"/>
                  </a:cxn>
                  <a:cxn ang="0">
                    <a:pos x="408" y="343"/>
                  </a:cxn>
                  <a:cxn ang="0">
                    <a:pos x="400" y="325"/>
                  </a:cxn>
                  <a:cxn ang="0">
                    <a:pos x="394" y="307"/>
                  </a:cxn>
                  <a:cxn ang="0">
                    <a:pos x="384" y="288"/>
                  </a:cxn>
                  <a:cxn ang="0">
                    <a:pos x="376" y="271"/>
                  </a:cxn>
                  <a:cxn ang="0">
                    <a:pos x="365" y="253"/>
                  </a:cxn>
                  <a:cxn ang="0">
                    <a:pos x="356" y="236"/>
                  </a:cxn>
                  <a:cxn ang="0">
                    <a:pos x="344" y="220"/>
                  </a:cxn>
                  <a:cxn ang="0">
                    <a:pos x="333" y="203"/>
                  </a:cxn>
                  <a:cxn ang="0">
                    <a:pos x="321" y="187"/>
                  </a:cxn>
                  <a:cxn ang="0">
                    <a:pos x="307" y="173"/>
                  </a:cxn>
                  <a:cxn ang="0">
                    <a:pos x="294" y="158"/>
                  </a:cxn>
                  <a:cxn ang="0">
                    <a:pos x="281" y="144"/>
                  </a:cxn>
                  <a:cxn ang="0">
                    <a:pos x="266" y="129"/>
                  </a:cxn>
                  <a:cxn ang="0">
                    <a:pos x="251" y="117"/>
                  </a:cxn>
                  <a:cxn ang="0">
                    <a:pos x="235" y="104"/>
                  </a:cxn>
                  <a:cxn ang="0">
                    <a:pos x="220" y="92"/>
                  </a:cxn>
                  <a:cxn ang="0">
                    <a:pos x="202" y="81"/>
                  </a:cxn>
                  <a:cxn ang="0">
                    <a:pos x="186" y="70"/>
                  </a:cxn>
                  <a:cxn ang="0">
                    <a:pos x="169" y="59"/>
                  </a:cxn>
                  <a:cxn ang="0">
                    <a:pos x="151" y="50"/>
                  </a:cxn>
                  <a:cxn ang="0">
                    <a:pos x="134" y="42"/>
                  </a:cxn>
                  <a:cxn ang="0">
                    <a:pos x="115" y="34"/>
                  </a:cxn>
                  <a:cxn ang="0">
                    <a:pos x="97" y="26"/>
                  </a:cxn>
                  <a:cxn ang="0">
                    <a:pos x="79" y="19"/>
                  </a:cxn>
                  <a:cxn ang="0">
                    <a:pos x="58" y="14"/>
                  </a:cxn>
                  <a:cxn ang="0">
                    <a:pos x="40" y="8"/>
                  </a:cxn>
                  <a:cxn ang="0">
                    <a:pos x="21" y="4"/>
                  </a:cxn>
                  <a:cxn ang="0">
                    <a:pos x="0" y="0"/>
                  </a:cxn>
                </a:cxnLst>
                <a:rect l="0" t="0" r="r" b="b"/>
                <a:pathLst>
                  <a:path w="437" h="479">
                    <a:moveTo>
                      <a:pt x="437" y="479"/>
                    </a:moveTo>
                    <a:lnTo>
                      <a:pt x="435" y="460"/>
                    </a:lnTo>
                    <a:lnTo>
                      <a:pt x="433" y="440"/>
                    </a:lnTo>
                    <a:lnTo>
                      <a:pt x="429" y="420"/>
                    </a:lnTo>
                    <a:lnTo>
                      <a:pt x="425" y="401"/>
                    </a:lnTo>
                    <a:lnTo>
                      <a:pt x="421" y="381"/>
                    </a:lnTo>
                    <a:lnTo>
                      <a:pt x="414" y="362"/>
                    </a:lnTo>
                    <a:lnTo>
                      <a:pt x="408" y="343"/>
                    </a:lnTo>
                    <a:lnTo>
                      <a:pt x="400" y="325"/>
                    </a:lnTo>
                    <a:lnTo>
                      <a:pt x="394" y="307"/>
                    </a:lnTo>
                    <a:lnTo>
                      <a:pt x="384" y="288"/>
                    </a:lnTo>
                    <a:lnTo>
                      <a:pt x="376" y="271"/>
                    </a:lnTo>
                    <a:lnTo>
                      <a:pt x="365" y="253"/>
                    </a:lnTo>
                    <a:lnTo>
                      <a:pt x="356" y="236"/>
                    </a:lnTo>
                    <a:lnTo>
                      <a:pt x="344" y="220"/>
                    </a:lnTo>
                    <a:lnTo>
                      <a:pt x="333" y="203"/>
                    </a:lnTo>
                    <a:lnTo>
                      <a:pt x="321" y="187"/>
                    </a:lnTo>
                    <a:lnTo>
                      <a:pt x="307" y="173"/>
                    </a:lnTo>
                    <a:lnTo>
                      <a:pt x="294" y="158"/>
                    </a:lnTo>
                    <a:lnTo>
                      <a:pt x="281" y="144"/>
                    </a:lnTo>
                    <a:lnTo>
                      <a:pt x="266" y="129"/>
                    </a:lnTo>
                    <a:lnTo>
                      <a:pt x="251" y="117"/>
                    </a:lnTo>
                    <a:lnTo>
                      <a:pt x="235" y="104"/>
                    </a:lnTo>
                    <a:lnTo>
                      <a:pt x="220" y="92"/>
                    </a:lnTo>
                    <a:lnTo>
                      <a:pt x="202" y="81"/>
                    </a:lnTo>
                    <a:lnTo>
                      <a:pt x="186" y="70"/>
                    </a:lnTo>
                    <a:lnTo>
                      <a:pt x="169" y="59"/>
                    </a:lnTo>
                    <a:lnTo>
                      <a:pt x="151" y="50"/>
                    </a:lnTo>
                    <a:lnTo>
                      <a:pt x="134" y="42"/>
                    </a:lnTo>
                    <a:lnTo>
                      <a:pt x="115" y="34"/>
                    </a:lnTo>
                    <a:lnTo>
                      <a:pt x="97" y="26"/>
                    </a:lnTo>
                    <a:lnTo>
                      <a:pt x="79" y="19"/>
                    </a:lnTo>
                    <a:lnTo>
                      <a:pt x="58" y="14"/>
                    </a:lnTo>
                    <a:lnTo>
                      <a:pt x="40" y="8"/>
                    </a:lnTo>
                    <a:lnTo>
                      <a:pt x="21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3" name="Line 769"/>
              <p:cNvSpPr>
                <a:spLocks noChangeAspect="1" noChangeShapeType="1"/>
              </p:cNvSpPr>
              <p:nvPr/>
            </p:nvSpPr>
            <p:spPr bwMode="auto">
              <a:xfrm>
                <a:off x="6436" y="3429"/>
                <a:ext cx="69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4" name="Line 770"/>
              <p:cNvSpPr>
                <a:spLocks noChangeAspect="1" noChangeShapeType="1"/>
              </p:cNvSpPr>
              <p:nvPr/>
            </p:nvSpPr>
            <p:spPr bwMode="auto">
              <a:xfrm flipH="1">
                <a:off x="6411" y="3429"/>
                <a:ext cx="2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5" name="Freeform 771"/>
              <p:cNvSpPr>
                <a:spLocks noChangeAspect="1"/>
              </p:cNvSpPr>
              <p:nvPr/>
            </p:nvSpPr>
            <p:spPr bwMode="auto">
              <a:xfrm>
                <a:off x="6401" y="3429"/>
                <a:ext cx="10" cy="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7" y="1"/>
                  </a:cxn>
                  <a:cxn ang="0">
                    <a:pos x="21" y="2"/>
                  </a:cxn>
                  <a:cxn ang="0">
                    <a:pos x="16" y="4"/>
                  </a:cxn>
                  <a:cxn ang="0">
                    <a:pos x="12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1" y="22"/>
                  </a:cxn>
                  <a:cxn ang="0">
                    <a:pos x="0" y="26"/>
                  </a:cxn>
                  <a:cxn ang="0">
                    <a:pos x="0" y="32"/>
                  </a:cxn>
                </a:cxnLst>
                <a:rect l="0" t="0" r="r" b="b"/>
                <a:pathLst>
                  <a:path w="31" h="32">
                    <a:moveTo>
                      <a:pt x="31" y="0"/>
                    </a:moveTo>
                    <a:lnTo>
                      <a:pt x="27" y="1"/>
                    </a:lnTo>
                    <a:lnTo>
                      <a:pt x="21" y="2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6" name="Line 772"/>
              <p:cNvSpPr>
                <a:spLocks noChangeAspect="1" noChangeShapeType="1"/>
              </p:cNvSpPr>
              <p:nvPr/>
            </p:nvSpPr>
            <p:spPr bwMode="auto">
              <a:xfrm>
                <a:off x="6401" y="3440"/>
                <a:ext cx="1" cy="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7" name="Freeform 773"/>
              <p:cNvSpPr>
                <a:spLocks noChangeAspect="1"/>
              </p:cNvSpPr>
              <p:nvPr/>
            </p:nvSpPr>
            <p:spPr bwMode="auto">
              <a:xfrm>
                <a:off x="6401" y="3536"/>
                <a:ext cx="8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2" y="20"/>
                  </a:cxn>
                  <a:cxn ang="0">
                    <a:pos x="5" y="25"/>
                  </a:cxn>
                  <a:cxn ang="0">
                    <a:pos x="9" y="32"/>
                  </a:cxn>
                  <a:cxn ang="0">
                    <a:pos x="13" y="36"/>
                  </a:cxn>
                  <a:cxn ang="0">
                    <a:pos x="19" y="42"/>
                  </a:cxn>
                  <a:cxn ang="0">
                    <a:pos x="24" y="46"/>
                  </a:cxn>
                </a:cxnLst>
                <a:rect l="0" t="0" r="r" b="b"/>
                <a:pathLst>
                  <a:path w="24" h="46">
                    <a:moveTo>
                      <a:pt x="0" y="0"/>
                    </a:moveTo>
                    <a:lnTo>
                      <a:pt x="0" y="7"/>
                    </a:lnTo>
                    <a:lnTo>
                      <a:pt x="1" y="13"/>
                    </a:lnTo>
                    <a:lnTo>
                      <a:pt x="2" y="20"/>
                    </a:lnTo>
                    <a:lnTo>
                      <a:pt x="5" y="25"/>
                    </a:lnTo>
                    <a:lnTo>
                      <a:pt x="9" y="32"/>
                    </a:lnTo>
                    <a:lnTo>
                      <a:pt x="13" y="36"/>
                    </a:lnTo>
                    <a:lnTo>
                      <a:pt x="19" y="42"/>
                    </a:lnTo>
                    <a:lnTo>
                      <a:pt x="24" y="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8" name="Line 774"/>
              <p:cNvSpPr>
                <a:spLocks noChangeAspect="1" noChangeShapeType="1"/>
              </p:cNvSpPr>
              <p:nvPr/>
            </p:nvSpPr>
            <p:spPr bwMode="auto">
              <a:xfrm>
                <a:off x="6409" y="3551"/>
                <a:ext cx="2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9" name="Freeform 775"/>
              <p:cNvSpPr>
                <a:spLocks noChangeAspect="1"/>
              </p:cNvSpPr>
              <p:nvPr/>
            </p:nvSpPr>
            <p:spPr bwMode="auto">
              <a:xfrm>
                <a:off x="6437" y="3560"/>
                <a:ext cx="17" cy="1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5" y="29"/>
                  </a:cxn>
                  <a:cxn ang="0">
                    <a:pos x="9" y="30"/>
                  </a:cxn>
                  <a:cxn ang="0">
                    <a:pos x="15" y="30"/>
                  </a:cxn>
                  <a:cxn ang="0">
                    <a:pos x="19" y="32"/>
                  </a:cxn>
                  <a:cxn ang="0">
                    <a:pos x="24" y="30"/>
                  </a:cxn>
                  <a:cxn ang="0">
                    <a:pos x="28" y="29"/>
                  </a:cxn>
                  <a:cxn ang="0">
                    <a:pos x="33" y="28"/>
                  </a:cxn>
                  <a:cxn ang="0">
                    <a:pos x="38" y="25"/>
                  </a:cxn>
                  <a:cxn ang="0">
                    <a:pos x="40" y="21"/>
                  </a:cxn>
                  <a:cxn ang="0">
                    <a:pos x="43" y="17"/>
                  </a:cxn>
                  <a:cxn ang="0">
                    <a:pos x="46" y="13"/>
                  </a:cxn>
                  <a:cxn ang="0">
                    <a:pos x="48" y="9"/>
                  </a:cxn>
                  <a:cxn ang="0">
                    <a:pos x="48" y="5"/>
                  </a:cxn>
                  <a:cxn ang="0">
                    <a:pos x="50" y="0"/>
                  </a:cxn>
                </a:cxnLst>
                <a:rect l="0" t="0" r="r" b="b"/>
                <a:pathLst>
                  <a:path w="50" h="32">
                    <a:moveTo>
                      <a:pt x="0" y="26"/>
                    </a:moveTo>
                    <a:lnTo>
                      <a:pt x="5" y="29"/>
                    </a:lnTo>
                    <a:lnTo>
                      <a:pt x="9" y="30"/>
                    </a:lnTo>
                    <a:lnTo>
                      <a:pt x="15" y="30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8" y="29"/>
                    </a:lnTo>
                    <a:lnTo>
                      <a:pt x="33" y="28"/>
                    </a:lnTo>
                    <a:lnTo>
                      <a:pt x="38" y="25"/>
                    </a:lnTo>
                    <a:lnTo>
                      <a:pt x="40" y="21"/>
                    </a:lnTo>
                    <a:lnTo>
                      <a:pt x="43" y="17"/>
                    </a:lnTo>
                    <a:lnTo>
                      <a:pt x="46" y="13"/>
                    </a:lnTo>
                    <a:lnTo>
                      <a:pt x="48" y="9"/>
                    </a:lnTo>
                    <a:lnTo>
                      <a:pt x="48" y="5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0" name="Line 776"/>
              <p:cNvSpPr>
                <a:spLocks noChangeAspect="1" noChangeShapeType="1"/>
              </p:cNvSpPr>
              <p:nvPr/>
            </p:nvSpPr>
            <p:spPr bwMode="auto">
              <a:xfrm flipV="1">
                <a:off x="6454" y="3514"/>
                <a:ext cx="1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1" name="Freeform 777"/>
              <p:cNvSpPr>
                <a:spLocks noChangeAspect="1"/>
              </p:cNvSpPr>
              <p:nvPr/>
            </p:nvSpPr>
            <p:spPr bwMode="auto">
              <a:xfrm>
                <a:off x="6454" y="3503"/>
                <a:ext cx="10" cy="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7" y="0"/>
                  </a:cxn>
                  <a:cxn ang="0">
                    <a:pos x="21" y="1"/>
                  </a:cxn>
                  <a:cxn ang="0">
                    <a:pos x="17" y="4"/>
                  </a:cxn>
                  <a:cxn ang="0">
                    <a:pos x="12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1" y="21"/>
                  </a:cxn>
                  <a:cxn ang="0">
                    <a:pos x="0" y="27"/>
                  </a:cxn>
                  <a:cxn ang="0">
                    <a:pos x="0" y="32"/>
                  </a:cxn>
                </a:cxnLst>
                <a:rect l="0" t="0" r="r" b="b"/>
                <a:pathLst>
                  <a:path w="31" h="32">
                    <a:moveTo>
                      <a:pt x="31" y="0"/>
                    </a:moveTo>
                    <a:lnTo>
                      <a:pt x="27" y="0"/>
                    </a:lnTo>
                    <a:lnTo>
                      <a:pt x="21" y="1"/>
                    </a:lnTo>
                    <a:lnTo>
                      <a:pt x="17" y="4"/>
                    </a:lnTo>
                    <a:lnTo>
                      <a:pt x="12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2" name="Freeform 778"/>
              <p:cNvSpPr>
                <a:spLocks noChangeAspect="1"/>
              </p:cNvSpPr>
              <p:nvPr/>
            </p:nvSpPr>
            <p:spPr bwMode="auto">
              <a:xfrm>
                <a:off x="6464" y="3503"/>
                <a:ext cx="3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91" y="2"/>
                  </a:cxn>
                </a:cxnLst>
                <a:rect l="0" t="0" r="r" b="b"/>
                <a:pathLst>
                  <a:path w="91" h="2">
                    <a:moveTo>
                      <a:pt x="0" y="0"/>
                    </a:moveTo>
                    <a:lnTo>
                      <a:pt x="72" y="0"/>
                    </a:lnTo>
                    <a:lnTo>
                      <a:pt x="91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3" name="Freeform 779"/>
              <p:cNvSpPr>
                <a:spLocks noChangeAspect="1"/>
              </p:cNvSpPr>
              <p:nvPr/>
            </p:nvSpPr>
            <p:spPr bwMode="auto">
              <a:xfrm>
                <a:off x="6494" y="3504"/>
                <a:ext cx="93" cy="97"/>
              </a:xfrm>
              <a:custGeom>
                <a:avLst/>
                <a:gdLst/>
                <a:ahLst/>
                <a:cxnLst>
                  <a:cxn ang="0">
                    <a:pos x="278" y="290"/>
                  </a:cxn>
                  <a:cxn ang="0">
                    <a:pos x="275" y="273"/>
                  </a:cxn>
                  <a:cxn ang="0">
                    <a:pos x="271" y="259"/>
                  </a:cxn>
                  <a:cxn ang="0">
                    <a:pos x="267" y="243"/>
                  </a:cxn>
                  <a:cxn ang="0">
                    <a:pos x="263" y="228"/>
                  </a:cxn>
                  <a:cxn ang="0">
                    <a:pos x="257" y="213"/>
                  </a:cxn>
                  <a:cxn ang="0">
                    <a:pos x="252" y="198"/>
                  </a:cxn>
                  <a:cxn ang="0">
                    <a:pos x="245" y="183"/>
                  </a:cxn>
                  <a:cxn ang="0">
                    <a:pos x="237" y="170"/>
                  </a:cxn>
                  <a:cxn ang="0">
                    <a:pos x="229" y="156"/>
                  </a:cxn>
                  <a:cxn ang="0">
                    <a:pos x="221" y="143"/>
                  </a:cxn>
                  <a:cxn ang="0">
                    <a:pos x="212" y="129"/>
                  </a:cxn>
                  <a:cxn ang="0">
                    <a:pos x="201" y="117"/>
                  </a:cxn>
                  <a:cxn ang="0">
                    <a:pos x="191" y="105"/>
                  </a:cxn>
                  <a:cxn ang="0">
                    <a:pos x="179" y="95"/>
                  </a:cxn>
                  <a:cxn ang="0">
                    <a:pos x="168" y="84"/>
                  </a:cxn>
                  <a:cxn ang="0">
                    <a:pos x="156" y="73"/>
                  </a:cxn>
                  <a:cxn ang="0">
                    <a:pos x="144" y="64"/>
                  </a:cxn>
                  <a:cxn ang="0">
                    <a:pos x="131" y="54"/>
                  </a:cxn>
                  <a:cxn ang="0">
                    <a:pos x="117" y="46"/>
                  </a:cxn>
                  <a:cxn ang="0">
                    <a:pos x="104" y="38"/>
                  </a:cxn>
                  <a:cxn ang="0">
                    <a:pos x="90" y="30"/>
                  </a:cxn>
                  <a:cxn ang="0">
                    <a:pos x="76" y="23"/>
                  </a:cxn>
                  <a:cxn ang="0">
                    <a:pos x="61" y="18"/>
                  </a:cxn>
                  <a:cxn ang="0">
                    <a:pos x="46" y="12"/>
                  </a:cxn>
                  <a:cxn ang="0">
                    <a:pos x="31" y="8"/>
                  </a:cxn>
                  <a:cxn ang="0">
                    <a:pos x="15" y="4"/>
                  </a:cxn>
                  <a:cxn ang="0">
                    <a:pos x="0" y="0"/>
                  </a:cxn>
                </a:cxnLst>
                <a:rect l="0" t="0" r="r" b="b"/>
                <a:pathLst>
                  <a:path w="278" h="290">
                    <a:moveTo>
                      <a:pt x="278" y="290"/>
                    </a:moveTo>
                    <a:lnTo>
                      <a:pt x="275" y="273"/>
                    </a:lnTo>
                    <a:lnTo>
                      <a:pt x="271" y="259"/>
                    </a:lnTo>
                    <a:lnTo>
                      <a:pt x="267" y="243"/>
                    </a:lnTo>
                    <a:lnTo>
                      <a:pt x="263" y="228"/>
                    </a:lnTo>
                    <a:lnTo>
                      <a:pt x="257" y="213"/>
                    </a:lnTo>
                    <a:lnTo>
                      <a:pt x="252" y="198"/>
                    </a:lnTo>
                    <a:lnTo>
                      <a:pt x="245" y="183"/>
                    </a:lnTo>
                    <a:lnTo>
                      <a:pt x="237" y="170"/>
                    </a:lnTo>
                    <a:lnTo>
                      <a:pt x="229" y="156"/>
                    </a:lnTo>
                    <a:lnTo>
                      <a:pt x="221" y="143"/>
                    </a:lnTo>
                    <a:lnTo>
                      <a:pt x="212" y="129"/>
                    </a:lnTo>
                    <a:lnTo>
                      <a:pt x="201" y="117"/>
                    </a:lnTo>
                    <a:lnTo>
                      <a:pt x="191" y="105"/>
                    </a:lnTo>
                    <a:lnTo>
                      <a:pt x="179" y="95"/>
                    </a:lnTo>
                    <a:lnTo>
                      <a:pt x="168" y="84"/>
                    </a:lnTo>
                    <a:lnTo>
                      <a:pt x="156" y="73"/>
                    </a:lnTo>
                    <a:lnTo>
                      <a:pt x="144" y="64"/>
                    </a:lnTo>
                    <a:lnTo>
                      <a:pt x="131" y="54"/>
                    </a:lnTo>
                    <a:lnTo>
                      <a:pt x="117" y="46"/>
                    </a:lnTo>
                    <a:lnTo>
                      <a:pt x="104" y="38"/>
                    </a:lnTo>
                    <a:lnTo>
                      <a:pt x="90" y="30"/>
                    </a:lnTo>
                    <a:lnTo>
                      <a:pt x="76" y="23"/>
                    </a:lnTo>
                    <a:lnTo>
                      <a:pt x="61" y="18"/>
                    </a:lnTo>
                    <a:lnTo>
                      <a:pt x="46" y="12"/>
                    </a:lnTo>
                    <a:lnTo>
                      <a:pt x="31" y="8"/>
                    </a:lnTo>
                    <a:lnTo>
                      <a:pt x="15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4" name="Line 780"/>
              <p:cNvSpPr>
                <a:spLocks noChangeAspect="1" noChangeShapeType="1"/>
              </p:cNvSpPr>
              <p:nvPr/>
            </p:nvSpPr>
            <p:spPr bwMode="auto">
              <a:xfrm>
                <a:off x="5817" y="3194"/>
                <a:ext cx="1" cy="7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5" name="Line 781"/>
              <p:cNvSpPr>
                <a:spLocks noChangeAspect="1" noChangeShapeType="1"/>
              </p:cNvSpPr>
              <p:nvPr/>
            </p:nvSpPr>
            <p:spPr bwMode="auto">
              <a:xfrm>
                <a:off x="6170" y="3194"/>
                <a:ext cx="1" cy="7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6" name="Line 782"/>
              <p:cNvSpPr>
                <a:spLocks noChangeAspect="1" noChangeShapeType="1"/>
              </p:cNvSpPr>
              <p:nvPr/>
            </p:nvSpPr>
            <p:spPr bwMode="auto">
              <a:xfrm>
                <a:off x="6206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7" name="Line 783"/>
              <p:cNvSpPr>
                <a:spLocks noChangeAspect="1" noChangeShapeType="1"/>
              </p:cNvSpPr>
              <p:nvPr/>
            </p:nvSpPr>
            <p:spPr bwMode="auto">
              <a:xfrm>
                <a:off x="6206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8" name="Line 784"/>
              <p:cNvSpPr>
                <a:spLocks noChangeAspect="1" noChangeShapeType="1"/>
              </p:cNvSpPr>
              <p:nvPr/>
            </p:nvSpPr>
            <p:spPr bwMode="auto">
              <a:xfrm>
                <a:off x="6206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9" name="Line 785"/>
              <p:cNvSpPr>
                <a:spLocks noChangeAspect="1" noChangeShapeType="1"/>
              </p:cNvSpPr>
              <p:nvPr/>
            </p:nvSpPr>
            <p:spPr bwMode="auto">
              <a:xfrm>
                <a:off x="6206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0" name="Line 786"/>
              <p:cNvSpPr>
                <a:spLocks noChangeAspect="1" noChangeShapeType="1"/>
              </p:cNvSpPr>
              <p:nvPr/>
            </p:nvSpPr>
            <p:spPr bwMode="auto">
              <a:xfrm>
                <a:off x="6206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1" name="Line 787"/>
              <p:cNvSpPr>
                <a:spLocks noChangeAspect="1" noChangeShapeType="1"/>
              </p:cNvSpPr>
              <p:nvPr/>
            </p:nvSpPr>
            <p:spPr bwMode="auto">
              <a:xfrm>
                <a:off x="6241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2" name="Line 788"/>
              <p:cNvSpPr>
                <a:spLocks noChangeAspect="1" noChangeShapeType="1"/>
              </p:cNvSpPr>
              <p:nvPr/>
            </p:nvSpPr>
            <p:spPr bwMode="auto">
              <a:xfrm>
                <a:off x="6241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3" name="Line 789"/>
              <p:cNvSpPr>
                <a:spLocks noChangeAspect="1" noChangeShapeType="1"/>
              </p:cNvSpPr>
              <p:nvPr/>
            </p:nvSpPr>
            <p:spPr bwMode="auto">
              <a:xfrm>
                <a:off x="6241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4" name="Line 790"/>
              <p:cNvSpPr>
                <a:spLocks noChangeAspect="1" noChangeShapeType="1"/>
              </p:cNvSpPr>
              <p:nvPr/>
            </p:nvSpPr>
            <p:spPr bwMode="auto">
              <a:xfrm>
                <a:off x="6241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5" name="Line 791"/>
              <p:cNvSpPr>
                <a:spLocks noChangeAspect="1" noChangeShapeType="1"/>
              </p:cNvSpPr>
              <p:nvPr/>
            </p:nvSpPr>
            <p:spPr bwMode="auto">
              <a:xfrm>
                <a:off x="6241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6" name="Line 792"/>
              <p:cNvSpPr>
                <a:spLocks noChangeAspect="1" noChangeShapeType="1"/>
              </p:cNvSpPr>
              <p:nvPr/>
            </p:nvSpPr>
            <p:spPr bwMode="auto">
              <a:xfrm>
                <a:off x="6277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7" name="Line 793"/>
              <p:cNvSpPr>
                <a:spLocks noChangeAspect="1" noChangeShapeType="1"/>
              </p:cNvSpPr>
              <p:nvPr/>
            </p:nvSpPr>
            <p:spPr bwMode="auto">
              <a:xfrm>
                <a:off x="6277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8" name="Line 794"/>
              <p:cNvSpPr>
                <a:spLocks noChangeAspect="1" noChangeShapeType="1"/>
              </p:cNvSpPr>
              <p:nvPr/>
            </p:nvSpPr>
            <p:spPr bwMode="auto">
              <a:xfrm>
                <a:off x="6277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9" name="Line 795"/>
              <p:cNvSpPr>
                <a:spLocks noChangeAspect="1" noChangeShapeType="1"/>
              </p:cNvSpPr>
              <p:nvPr/>
            </p:nvSpPr>
            <p:spPr bwMode="auto">
              <a:xfrm>
                <a:off x="6277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0" name="Line 796"/>
              <p:cNvSpPr>
                <a:spLocks noChangeAspect="1" noChangeShapeType="1"/>
              </p:cNvSpPr>
              <p:nvPr/>
            </p:nvSpPr>
            <p:spPr bwMode="auto">
              <a:xfrm>
                <a:off x="6277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1" name="Freeform 797"/>
              <p:cNvSpPr>
                <a:spLocks noChangeAspect="1"/>
              </p:cNvSpPr>
              <p:nvPr/>
            </p:nvSpPr>
            <p:spPr bwMode="auto">
              <a:xfrm>
                <a:off x="6162" y="3624"/>
                <a:ext cx="8" cy="12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0"/>
                  </a:cxn>
                  <a:cxn ang="0">
                    <a:pos x="0" y="371"/>
                  </a:cxn>
                </a:cxnLst>
                <a:rect l="0" t="0" r="r" b="b"/>
                <a:pathLst>
                  <a:path w="26" h="371">
                    <a:moveTo>
                      <a:pt x="26" y="0"/>
                    </a:moveTo>
                    <a:lnTo>
                      <a:pt x="0" y="0"/>
                    </a:lnTo>
                    <a:lnTo>
                      <a:pt x="0" y="37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2" name="Freeform 798"/>
              <p:cNvSpPr>
                <a:spLocks noChangeAspect="1"/>
              </p:cNvSpPr>
              <p:nvPr/>
            </p:nvSpPr>
            <p:spPr bwMode="auto">
              <a:xfrm>
                <a:off x="6091" y="3748"/>
                <a:ext cx="71" cy="71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99" y="0"/>
                  </a:cxn>
                  <a:cxn ang="0">
                    <a:pos x="187" y="2"/>
                  </a:cxn>
                  <a:cxn ang="0">
                    <a:pos x="175" y="3"/>
                  </a:cxn>
                  <a:cxn ang="0">
                    <a:pos x="163" y="6"/>
                  </a:cxn>
                  <a:cxn ang="0">
                    <a:pos x="150" y="10"/>
                  </a:cxn>
                  <a:cxn ang="0">
                    <a:pos x="140" y="14"/>
                  </a:cxn>
                  <a:cxn ang="0">
                    <a:pos x="128" y="18"/>
                  </a:cxn>
                  <a:cxn ang="0">
                    <a:pos x="117" y="23"/>
                  </a:cxn>
                  <a:cxn ang="0">
                    <a:pos x="106" y="29"/>
                  </a:cxn>
                  <a:cxn ang="0">
                    <a:pos x="95" y="35"/>
                  </a:cxn>
                  <a:cxn ang="0">
                    <a:pos x="86" y="42"/>
                  </a:cxn>
                  <a:cxn ang="0">
                    <a:pos x="75" y="50"/>
                  </a:cxn>
                  <a:cxn ang="0">
                    <a:pos x="66" y="58"/>
                  </a:cxn>
                  <a:cxn ang="0">
                    <a:pos x="58" y="66"/>
                  </a:cxn>
                  <a:cxn ang="0">
                    <a:pos x="50" y="76"/>
                  </a:cxn>
                  <a:cxn ang="0">
                    <a:pos x="41" y="86"/>
                  </a:cxn>
                  <a:cxn ang="0">
                    <a:pos x="35" y="96"/>
                  </a:cxn>
                  <a:cxn ang="0">
                    <a:pos x="28" y="107"/>
                  </a:cxn>
                  <a:cxn ang="0">
                    <a:pos x="23" y="117"/>
                  </a:cxn>
                  <a:cxn ang="0">
                    <a:pos x="17" y="128"/>
                  </a:cxn>
                  <a:cxn ang="0">
                    <a:pos x="13" y="140"/>
                  </a:cxn>
                  <a:cxn ang="0">
                    <a:pos x="9" y="151"/>
                  </a:cxn>
                  <a:cxn ang="0">
                    <a:pos x="5" y="163"/>
                  </a:cxn>
                  <a:cxn ang="0">
                    <a:pos x="2" y="175"/>
                  </a:cxn>
                  <a:cxn ang="0">
                    <a:pos x="1" y="187"/>
                  </a:cxn>
                  <a:cxn ang="0">
                    <a:pos x="0" y="200"/>
                  </a:cxn>
                  <a:cxn ang="0">
                    <a:pos x="0" y="213"/>
                  </a:cxn>
                </a:cxnLst>
                <a:rect l="0" t="0" r="r" b="b"/>
                <a:pathLst>
                  <a:path w="212" h="213">
                    <a:moveTo>
                      <a:pt x="212" y="0"/>
                    </a:moveTo>
                    <a:lnTo>
                      <a:pt x="199" y="0"/>
                    </a:lnTo>
                    <a:lnTo>
                      <a:pt x="187" y="2"/>
                    </a:lnTo>
                    <a:lnTo>
                      <a:pt x="175" y="3"/>
                    </a:lnTo>
                    <a:lnTo>
                      <a:pt x="163" y="6"/>
                    </a:lnTo>
                    <a:lnTo>
                      <a:pt x="150" y="10"/>
                    </a:lnTo>
                    <a:lnTo>
                      <a:pt x="140" y="14"/>
                    </a:lnTo>
                    <a:lnTo>
                      <a:pt x="128" y="18"/>
                    </a:lnTo>
                    <a:lnTo>
                      <a:pt x="117" y="23"/>
                    </a:lnTo>
                    <a:lnTo>
                      <a:pt x="106" y="29"/>
                    </a:lnTo>
                    <a:lnTo>
                      <a:pt x="95" y="35"/>
                    </a:lnTo>
                    <a:lnTo>
                      <a:pt x="86" y="42"/>
                    </a:lnTo>
                    <a:lnTo>
                      <a:pt x="75" y="50"/>
                    </a:lnTo>
                    <a:lnTo>
                      <a:pt x="66" y="58"/>
                    </a:lnTo>
                    <a:lnTo>
                      <a:pt x="58" y="66"/>
                    </a:lnTo>
                    <a:lnTo>
                      <a:pt x="50" y="76"/>
                    </a:lnTo>
                    <a:lnTo>
                      <a:pt x="41" y="86"/>
                    </a:lnTo>
                    <a:lnTo>
                      <a:pt x="35" y="96"/>
                    </a:lnTo>
                    <a:lnTo>
                      <a:pt x="28" y="107"/>
                    </a:lnTo>
                    <a:lnTo>
                      <a:pt x="23" y="117"/>
                    </a:lnTo>
                    <a:lnTo>
                      <a:pt x="17" y="128"/>
                    </a:lnTo>
                    <a:lnTo>
                      <a:pt x="13" y="140"/>
                    </a:lnTo>
                    <a:lnTo>
                      <a:pt x="9" y="151"/>
                    </a:lnTo>
                    <a:lnTo>
                      <a:pt x="5" y="163"/>
                    </a:lnTo>
                    <a:lnTo>
                      <a:pt x="2" y="175"/>
                    </a:lnTo>
                    <a:lnTo>
                      <a:pt x="1" y="187"/>
                    </a:lnTo>
                    <a:lnTo>
                      <a:pt x="0" y="200"/>
                    </a:lnTo>
                    <a:lnTo>
                      <a:pt x="0" y="21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3" name="Line 799"/>
              <p:cNvSpPr>
                <a:spLocks noChangeAspect="1" noChangeShapeType="1"/>
              </p:cNvSpPr>
              <p:nvPr/>
            </p:nvSpPr>
            <p:spPr bwMode="auto">
              <a:xfrm>
                <a:off x="5897" y="3819"/>
                <a:ext cx="19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4" name="Freeform 800"/>
              <p:cNvSpPr>
                <a:spLocks noChangeAspect="1"/>
              </p:cNvSpPr>
              <p:nvPr/>
            </p:nvSpPr>
            <p:spPr bwMode="auto">
              <a:xfrm>
                <a:off x="5826" y="3748"/>
                <a:ext cx="71" cy="71"/>
              </a:xfrm>
              <a:custGeom>
                <a:avLst/>
                <a:gdLst/>
                <a:ahLst/>
                <a:cxnLst>
                  <a:cxn ang="0">
                    <a:pos x="213" y="213"/>
                  </a:cxn>
                  <a:cxn ang="0">
                    <a:pos x="213" y="200"/>
                  </a:cxn>
                  <a:cxn ang="0">
                    <a:pos x="211" y="187"/>
                  </a:cxn>
                  <a:cxn ang="0">
                    <a:pos x="210" y="175"/>
                  </a:cxn>
                  <a:cxn ang="0">
                    <a:pos x="207" y="163"/>
                  </a:cxn>
                  <a:cxn ang="0">
                    <a:pos x="203" y="151"/>
                  </a:cxn>
                  <a:cxn ang="0">
                    <a:pos x="199" y="140"/>
                  </a:cxn>
                  <a:cxn ang="0">
                    <a:pos x="195" y="128"/>
                  </a:cxn>
                  <a:cxn ang="0">
                    <a:pos x="190" y="117"/>
                  </a:cxn>
                  <a:cxn ang="0">
                    <a:pos x="184" y="107"/>
                  </a:cxn>
                  <a:cxn ang="0">
                    <a:pos x="178" y="96"/>
                  </a:cxn>
                  <a:cxn ang="0">
                    <a:pos x="171" y="86"/>
                  </a:cxn>
                  <a:cxn ang="0">
                    <a:pos x="163" y="76"/>
                  </a:cxn>
                  <a:cxn ang="0">
                    <a:pos x="155" y="66"/>
                  </a:cxn>
                  <a:cxn ang="0">
                    <a:pos x="147" y="58"/>
                  </a:cxn>
                  <a:cxn ang="0">
                    <a:pos x="137" y="50"/>
                  </a:cxn>
                  <a:cxn ang="0">
                    <a:pos x="127" y="42"/>
                  </a:cxn>
                  <a:cxn ang="0">
                    <a:pos x="117" y="35"/>
                  </a:cxn>
                  <a:cxn ang="0">
                    <a:pos x="106" y="29"/>
                  </a:cxn>
                  <a:cxn ang="0">
                    <a:pos x="96" y="23"/>
                  </a:cxn>
                  <a:cxn ang="0">
                    <a:pos x="85" y="18"/>
                  </a:cxn>
                  <a:cxn ang="0">
                    <a:pos x="73" y="14"/>
                  </a:cxn>
                  <a:cxn ang="0">
                    <a:pos x="62" y="10"/>
                  </a:cxn>
                  <a:cxn ang="0">
                    <a:pos x="50" y="6"/>
                  </a:cxn>
                  <a:cxn ang="0">
                    <a:pos x="38" y="3"/>
                  </a:cxn>
                  <a:cxn ang="0">
                    <a:pos x="26" y="2"/>
                  </a:cxn>
                  <a:cxn ang="0">
                    <a:pos x="13" y="0"/>
                  </a:cxn>
                  <a:cxn ang="0">
                    <a:pos x="0" y="0"/>
                  </a:cxn>
                </a:cxnLst>
                <a:rect l="0" t="0" r="r" b="b"/>
                <a:pathLst>
                  <a:path w="213" h="213">
                    <a:moveTo>
                      <a:pt x="213" y="213"/>
                    </a:moveTo>
                    <a:lnTo>
                      <a:pt x="213" y="200"/>
                    </a:lnTo>
                    <a:lnTo>
                      <a:pt x="211" y="187"/>
                    </a:lnTo>
                    <a:lnTo>
                      <a:pt x="210" y="175"/>
                    </a:lnTo>
                    <a:lnTo>
                      <a:pt x="207" y="163"/>
                    </a:lnTo>
                    <a:lnTo>
                      <a:pt x="203" y="151"/>
                    </a:lnTo>
                    <a:lnTo>
                      <a:pt x="199" y="140"/>
                    </a:lnTo>
                    <a:lnTo>
                      <a:pt x="195" y="128"/>
                    </a:lnTo>
                    <a:lnTo>
                      <a:pt x="190" y="117"/>
                    </a:lnTo>
                    <a:lnTo>
                      <a:pt x="184" y="107"/>
                    </a:lnTo>
                    <a:lnTo>
                      <a:pt x="178" y="96"/>
                    </a:lnTo>
                    <a:lnTo>
                      <a:pt x="171" y="86"/>
                    </a:lnTo>
                    <a:lnTo>
                      <a:pt x="163" y="76"/>
                    </a:lnTo>
                    <a:lnTo>
                      <a:pt x="155" y="66"/>
                    </a:lnTo>
                    <a:lnTo>
                      <a:pt x="147" y="58"/>
                    </a:lnTo>
                    <a:lnTo>
                      <a:pt x="137" y="50"/>
                    </a:lnTo>
                    <a:lnTo>
                      <a:pt x="127" y="42"/>
                    </a:lnTo>
                    <a:lnTo>
                      <a:pt x="117" y="35"/>
                    </a:lnTo>
                    <a:lnTo>
                      <a:pt x="106" y="29"/>
                    </a:lnTo>
                    <a:lnTo>
                      <a:pt x="96" y="23"/>
                    </a:lnTo>
                    <a:lnTo>
                      <a:pt x="85" y="18"/>
                    </a:lnTo>
                    <a:lnTo>
                      <a:pt x="73" y="14"/>
                    </a:lnTo>
                    <a:lnTo>
                      <a:pt x="62" y="10"/>
                    </a:lnTo>
                    <a:lnTo>
                      <a:pt x="50" y="6"/>
                    </a:lnTo>
                    <a:lnTo>
                      <a:pt x="38" y="3"/>
                    </a:lnTo>
                    <a:lnTo>
                      <a:pt x="26" y="2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5" name="Line 801"/>
              <p:cNvSpPr>
                <a:spLocks noChangeAspect="1" noChangeShapeType="1"/>
              </p:cNvSpPr>
              <p:nvPr/>
            </p:nvSpPr>
            <p:spPr bwMode="auto">
              <a:xfrm>
                <a:off x="5826" y="3624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6" name="Freeform 802"/>
              <p:cNvSpPr>
                <a:spLocks noChangeAspect="1"/>
              </p:cNvSpPr>
              <p:nvPr/>
            </p:nvSpPr>
            <p:spPr bwMode="auto">
              <a:xfrm>
                <a:off x="5817" y="3624"/>
                <a:ext cx="353" cy="33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0"/>
                  </a:cxn>
                  <a:cxn ang="0">
                    <a:pos x="0" y="1008"/>
                  </a:cxn>
                  <a:cxn ang="0">
                    <a:pos x="1060" y="1008"/>
                  </a:cxn>
                  <a:cxn ang="0">
                    <a:pos x="1060" y="0"/>
                  </a:cxn>
                </a:cxnLst>
                <a:rect l="0" t="0" r="r" b="b"/>
                <a:pathLst>
                  <a:path w="1060" h="1008">
                    <a:moveTo>
                      <a:pt x="26" y="0"/>
                    </a:moveTo>
                    <a:lnTo>
                      <a:pt x="0" y="0"/>
                    </a:lnTo>
                    <a:lnTo>
                      <a:pt x="0" y="1008"/>
                    </a:lnTo>
                    <a:lnTo>
                      <a:pt x="1060" y="1008"/>
                    </a:lnTo>
                    <a:lnTo>
                      <a:pt x="106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7" name="Line 803"/>
              <p:cNvSpPr>
                <a:spLocks noChangeAspect="1" noChangeShapeType="1"/>
              </p:cNvSpPr>
              <p:nvPr/>
            </p:nvSpPr>
            <p:spPr bwMode="auto">
              <a:xfrm>
                <a:off x="5848" y="3651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8" name="Line 804"/>
              <p:cNvSpPr>
                <a:spLocks noChangeAspect="1" noChangeShapeType="1"/>
              </p:cNvSpPr>
              <p:nvPr/>
            </p:nvSpPr>
            <p:spPr bwMode="auto">
              <a:xfrm>
                <a:off x="5901" y="3651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9" name="Line 805"/>
              <p:cNvSpPr>
                <a:spLocks noChangeAspect="1" noChangeShapeType="1"/>
              </p:cNvSpPr>
              <p:nvPr/>
            </p:nvSpPr>
            <p:spPr bwMode="auto">
              <a:xfrm>
                <a:off x="5954" y="3651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0" name="Line 806"/>
              <p:cNvSpPr>
                <a:spLocks noChangeAspect="1" noChangeShapeType="1"/>
              </p:cNvSpPr>
              <p:nvPr/>
            </p:nvSpPr>
            <p:spPr bwMode="auto">
              <a:xfrm>
                <a:off x="6007" y="3651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31" name="Group 807"/>
            <p:cNvGrpSpPr>
              <a:grpSpLocks noChangeAspect="1"/>
            </p:cNvGrpSpPr>
            <p:nvPr/>
          </p:nvGrpSpPr>
          <p:grpSpPr bwMode="auto">
            <a:xfrm>
              <a:off x="5817" y="3624"/>
              <a:ext cx="353" cy="177"/>
              <a:chOff x="5817" y="3624"/>
              <a:chExt cx="353" cy="177"/>
            </a:xfrm>
          </p:grpSpPr>
          <p:sp>
            <p:nvSpPr>
              <p:cNvPr id="1832" name="Line 808"/>
              <p:cNvSpPr>
                <a:spLocks noChangeAspect="1" noChangeShapeType="1"/>
              </p:cNvSpPr>
              <p:nvPr/>
            </p:nvSpPr>
            <p:spPr bwMode="auto">
              <a:xfrm>
                <a:off x="6060" y="3651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3" name="Line 809"/>
              <p:cNvSpPr>
                <a:spLocks noChangeAspect="1" noChangeShapeType="1"/>
              </p:cNvSpPr>
              <p:nvPr/>
            </p:nvSpPr>
            <p:spPr bwMode="auto">
              <a:xfrm>
                <a:off x="6113" y="3651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4" name="Line 810"/>
              <p:cNvSpPr>
                <a:spLocks noChangeAspect="1" noChangeShapeType="1"/>
              </p:cNvSpPr>
              <p:nvPr/>
            </p:nvSpPr>
            <p:spPr bwMode="auto">
              <a:xfrm>
                <a:off x="5875" y="3666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5" name="Line 811"/>
              <p:cNvSpPr>
                <a:spLocks noChangeAspect="1" noChangeShapeType="1"/>
              </p:cNvSpPr>
              <p:nvPr/>
            </p:nvSpPr>
            <p:spPr bwMode="auto">
              <a:xfrm>
                <a:off x="5928" y="3666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6" name="Line 812"/>
              <p:cNvSpPr>
                <a:spLocks noChangeAspect="1" noChangeShapeType="1"/>
              </p:cNvSpPr>
              <p:nvPr/>
            </p:nvSpPr>
            <p:spPr bwMode="auto">
              <a:xfrm>
                <a:off x="5980" y="3666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7" name="Line 813"/>
              <p:cNvSpPr>
                <a:spLocks noChangeAspect="1" noChangeShapeType="1"/>
              </p:cNvSpPr>
              <p:nvPr/>
            </p:nvSpPr>
            <p:spPr bwMode="auto">
              <a:xfrm>
                <a:off x="6033" y="3666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8" name="Line 814"/>
              <p:cNvSpPr>
                <a:spLocks noChangeAspect="1" noChangeShapeType="1"/>
              </p:cNvSpPr>
              <p:nvPr/>
            </p:nvSpPr>
            <p:spPr bwMode="auto">
              <a:xfrm>
                <a:off x="6086" y="3666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9" name="Line 815"/>
              <p:cNvSpPr>
                <a:spLocks noChangeAspect="1" noChangeShapeType="1"/>
              </p:cNvSpPr>
              <p:nvPr/>
            </p:nvSpPr>
            <p:spPr bwMode="auto">
              <a:xfrm>
                <a:off x="6139" y="3666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0" name="Line 816"/>
              <p:cNvSpPr>
                <a:spLocks noChangeAspect="1" noChangeShapeType="1"/>
              </p:cNvSpPr>
              <p:nvPr/>
            </p:nvSpPr>
            <p:spPr bwMode="auto">
              <a:xfrm>
                <a:off x="5848" y="368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1" name="Line 817"/>
              <p:cNvSpPr>
                <a:spLocks noChangeAspect="1" noChangeShapeType="1"/>
              </p:cNvSpPr>
              <p:nvPr/>
            </p:nvSpPr>
            <p:spPr bwMode="auto">
              <a:xfrm>
                <a:off x="5901" y="368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2" name="Line 818"/>
              <p:cNvSpPr>
                <a:spLocks noChangeAspect="1" noChangeShapeType="1"/>
              </p:cNvSpPr>
              <p:nvPr/>
            </p:nvSpPr>
            <p:spPr bwMode="auto">
              <a:xfrm>
                <a:off x="5954" y="368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3" name="Line 819"/>
              <p:cNvSpPr>
                <a:spLocks noChangeAspect="1" noChangeShapeType="1"/>
              </p:cNvSpPr>
              <p:nvPr/>
            </p:nvSpPr>
            <p:spPr bwMode="auto">
              <a:xfrm>
                <a:off x="6007" y="3682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" name="Line 820"/>
              <p:cNvSpPr>
                <a:spLocks noChangeAspect="1" noChangeShapeType="1"/>
              </p:cNvSpPr>
              <p:nvPr/>
            </p:nvSpPr>
            <p:spPr bwMode="auto">
              <a:xfrm>
                <a:off x="6060" y="3682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" name="Line 821"/>
              <p:cNvSpPr>
                <a:spLocks noChangeAspect="1" noChangeShapeType="1"/>
              </p:cNvSpPr>
              <p:nvPr/>
            </p:nvSpPr>
            <p:spPr bwMode="auto">
              <a:xfrm>
                <a:off x="6113" y="368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" name="Line 822"/>
              <p:cNvSpPr>
                <a:spLocks noChangeAspect="1" noChangeShapeType="1"/>
              </p:cNvSpPr>
              <p:nvPr/>
            </p:nvSpPr>
            <p:spPr bwMode="auto">
              <a:xfrm>
                <a:off x="5875" y="3697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7" name="Line 823"/>
              <p:cNvSpPr>
                <a:spLocks noChangeAspect="1" noChangeShapeType="1"/>
              </p:cNvSpPr>
              <p:nvPr/>
            </p:nvSpPr>
            <p:spPr bwMode="auto">
              <a:xfrm>
                <a:off x="5928" y="3697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" name="Line 824"/>
              <p:cNvSpPr>
                <a:spLocks noChangeAspect="1" noChangeShapeType="1"/>
              </p:cNvSpPr>
              <p:nvPr/>
            </p:nvSpPr>
            <p:spPr bwMode="auto">
              <a:xfrm>
                <a:off x="5980" y="369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9" name="Line 825"/>
              <p:cNvSpPr>
                <a:spLocks noChangeAspect="1" noChangeShapeType="1"/>
              </p:cNvSpPr>
              <p:nvPr/>
            </p:nvSpPr>
            <p:spPr bwMode="auto">
              <a:xfrm>
                <a:off x="6033" y="369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" name="Line 826"/>
              <p:cNvSpPr>
                <a:spLocks noChangeAspect="1" noChangeShapeType="1"/>
              </p:cNvSpPr>
              <p:nvPr/>
            </p:nvSpPr>
            <p:spPr bwMode="auto">
              <a:xfrm>
                <a:off x="6086" y="369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" name="Line 827"/>
              <p:cNvSpPr>
                <a:spLocks noChangeAspect="1" noChangeShapeType="1"/>
              </p:cNvSpPr>
              <p:nvPr/>
            </p:nvSpPr>
            <p:spPr bwMode="auto">
              <a:xfrm>
                <a:off x="6139" y="3697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2" name="Line 828"/>
              <p:cNvSpPr>
                <a:spLocks noChangeAspect="1" noChangeShapeType="1"/>
              </p:cNvSpPr>
              <p:nvPr/>
            </p:nvSpPr>
            <p:spPr bwMode="auto">
              <a:xfrm>
                <a:off x="5848" y="371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3" name="Line 829"/>
              <p:cNvSpPr>
                <a:spLocks noChangeAspect="1" noChangeShapeType="1"/>
              </p:cNvSpPr>
              <p:nvPr/>
            </p:nvSpPr>
            <p:spPr bwMode="auto">
              <a:xfrm>
                <a:off x="5901" y="371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" name="Line 830"/>
              <p:cNvSpPr>
                <a:spLocks noChangeAspect="1" noChangeShapeType="1"/>
              </p:cNvSpPr>
              <p:nvPr/>
            </p:nvSpPr>
            <p:spPr bwMode="auto">
              <a:xfrm>
                <a:off x="5954" y="371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" name="Line 831"/>
              <p:cNvSpPr>
                <a:spLocks noChangeAspect="1" noChangeShapeType="1"/>
              </p:cNvSpPr>
              <p:nvPr/>
            </p:nvSpPr>
            <p:spPr bwMode="auto">
              <a:xfrm>
                <a:off x="6007" y="3712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6" name="Line 832"/>
              <p:cNvSpPr>
                <a:spLocks noChangeAspect="1" noChangeShapeType="1"/>
              </p:cNvSpPr>
              <p:nvPr/>
            </p:nvSpPr>
            <p:spPr bwMode="auto">
              <a:xfrm>
                <a:off x="6060" y="3712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7" name="Line 833"/>
              <p:cNvSpPr>
                <a:spLocks noChangeAspect="1" noChangeShapeType="1"/>
              </p:cNvSpPr>
              <p:nvPr/>
            </p:nvSpPr>
            <p:spPr bwMode="auto">
              <a:xfrm>
                <a:off x="6113" y="371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8" name="Line 834"/>
              <p:cNvSpPr>
                <a:spLocks noChangeAspect="1" noChangeShapeType="1"/>
              </p:cNvSpPr>
              <p:nvPr/>
            </p:nvSpPr>
            <p:spPr bwMode="auto">
              <a:xfrm>
                <a:off x="5875" y="3727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9" name="Line 835"/>
              <p:cNvSpPr>
                <a:spLocks noChangeAspect="1" noChangeShapeType="1"/>
              </p:cNvSpPr>
              <p:nvPr/>
            </p:nvSpPr>
            <p:spPr bwMode="auto">
              <a:xfrm>
                <a:off x="5928" y="3727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0" name="Line 836"/>
              <p:cNvSpPr>
                <a:spLocks noChangeAspect="1" noChangeShapeType="1"/>
              </p:cNvSpPr>
              <p:nvPr/>
            </p:nvSpPr>
            <p:spPr bwMode="auto">
              <a:xfrm>
                <a:off x="5980" y="372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1" name="Line 837"/>
              <p:cNvSpPr>
                <a:spLocks noChangeAspect="1" noChangeShapeType="1"/>
              </p:cNvSpPr>
              <p:nvPr/>
            </p:nvSpPr>
            <p:spPr bwMode="auto">
              <a:xfrm>
                <a:off x="6033" y="372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2" name="Line 838"/>
              <p:cNvSpPr>
                <a:spLocks noChangeAspect="1" noChangeShapeType="1"/>
              </p:cNvSpPr>
              <p:nvPr/>
            </p:nvSpPr>
            <p:spPr bwMode="auto">
              <a:xfrm>
                <a:off x="6086" y="372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3" name="Line 839"/>
              <p:cNvSpPr>
                <a:spLocks noChangeAspect="1" noChangeShapeType="1"/>
              </p:cNvSpPr>
              <p:nvPr/>
            </p:nvSpPr>
            <p:spPr bwMode="auto">
              <a:xfrm>
                <a:off x="6139" y="3727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4" name="Line 840"/>
              <p:cNvSpPr>
                <a:spLocks noChangeAspect="1" noChangeShapeType="1"/>
              </p:cNvSpPr>
              <p:nvPr/>
            </p:nvSpPr>
            <p:spPr bwMode="auto">
              <a:xfrm>
                <a:off x="5901" y="3743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5" name="Line 841"/>
              <p:cNvSpPr>
                <a:spLocks noChangeAspect="1" noChangeShapeType="1"/>
              </p:cNvSpPr>
              <p:nvPr/>
            </p:nvSpPr>
            <p:spPr bwMode="auto">
              <a:xfrm>
                <a:off x="5954" y="3743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6" name="Line 842"/>
              <p:cNvSpPr>
                <a:spLocks noChangeAspect="1" noChangeShapeType="1"/>
              </p:cNvSpPr>
              <p:nvPr/>
            </p:nvSpPr>
            <p:spPr bwMode="auto">
              <a:xfrm>
                <a:off x="6007" y="3743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7" name="Line 843"/>
              <p:cNvSpPr>
                <a:spLocks noChangeAspect="1" noChangeShapeType="1"/>
              </p:cNvSpPr>
              <p:nvPr/>
            </p:nvSpPr>
            <p:spPr bwMode="auto">
              <a:xfrm>
                <a:off x="6060" y="3743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8" name="Line 844"/>
              <p:cNvSpPr>
                <a:spLocks noChangeAspect="1" noChangeShapeType="1"/>
              </p:cNvSpPr>
              <p:nvPr/>
            </p:nvSpPr>
            <p:spPr bwMode="auto">
              <a:xfrm>
                <a:off x="6113" y="3743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9" name="Line 845"/>
              <p:cNvSpPr>
                <a:spLocks noChangeAspect="1" noChangeShapeType="1"/>
              </p:cNvSpPr>
              <p:nvPr/>
            </p:nvSpPr>
            <p:spPr bwMode="auto">
              <a:xfrm>
                <a:off x="5890" y="375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0" name="Line 846"/>
              <p:cNvSpPr>
                <a:spLocks noChangeAspect="1" noChangeShapeType="1"/>
              </p:cNvSpPr>
              <p:nvPr/>
            </p:nvSpPr>
            <p:spPr bwMode="auto">
              <a:xfrm>
                <a:off x="5928" y="3758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1" name="Line 847"/>
              <p:cNvSpPr>
                <a:spLocks noChangeAspect="1" noChangeShapeType="1"/>
              </p:cNvSpPr>
              <p:nvPr/>
            </p:nvSpPr>
            <p:spPr bwMode="auto">
              <a:xfrm>
                <a:off x="5980" y="3758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2" name="Line 848"/>
              <p:cNvSpPr>
                <a:spLocks noChangeAspect="1" noChangeShapeType="1"/>
              </p:cNvSpPr>
              <p:nvPr/>
            </p:nvSpPr>
            <p:spPr bwMode="auto">
              <a:xfrm>
                <a:off x="6033" y="3758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3" name="Line 849"/>
              <p:cNvSpPr>
                <a:spLocks noChangeAspect="1" noChangeShapeType="1"/>
              </p:cNvSpPr>
              <p:nvPr/>
            </p:nvSpPr>
            <p:spPr bwMode="auto">
              <a:xfrm>
                <a:off x="6086" y="3758"/>
                <a:ext cx="1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4" name="Line 850"/>
              <p:cNvSpPr>
                <a:spLocks noChangeAspect="1" noChangeShapeType="1"/>
              </p:cNvSpPr>
              <p:nvPr/>
            </p:nvSpPr>
            <p:spPr bwMode="auto">
              <a:xfrm>
                <a:off x="5901" y="3774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5" name="Line 851"/>
              <p:cNvSpPr>
                <a:spLocks noChangeAspect="1" noChangeShapeType="1"/>
              </p:cNvSpPr>
              <p:nvPr/>
            </p:nvSpPr>
            <p:spPr bwMode="auto">
              <a:xfrm>
                <a:off x="5954" y="3774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6" name="Line 852"/>
              <p:cNvSpPr>
                <a:spLocks noChangeAspect="1" noChangeShapeType="1"/>
              </p:cNvSpPr>
              <p:nvPr/>
            </p:nvSpPr>
            <p:spPr bwMode="auto">
              <a:xfrm>
                <a:off x="6007" y="3774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7" name="Line 853"/>
              <p:cNvSpPr>
                <a:spLocks noChangeAspect="1" noChangeShapeType="1"/>
              </p:cNvSpPr>
              <p:nvPr/>
            </p:nvSpPr>
            <p:spPr bwMode="auto">
              <a:xfrm>
                <a:off x="6060" y="3774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8" name="Line 854"/>
              <p:cNvSpPr>
                <a:spLocks noChangeAspect="1" noChangeShapeType="1"/>
              </p:cNvSpPr>
              <p:nvPr/>
            </p:nvSpPr>
            <p:spPr bwMode="auto">
              <a:xfrm>
                <a:off x="5928" y="3789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9" name="Line 855"/>
              <p:cNvSpPr>
                <a:spLocks noChangeAspect="1" noChangeShapeType="1"/>
              </p:cNvSpPr>
              <p:nvPr/>
            </p:nvSpPr>
            <p:spPr bwMode="auto">
              <a:xfrm>
                <a:off x="5980" y="3789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0" name="Line 856"/>
              <p:cNvSpPr>
                <a:spLocks noChangeAspect="1" noChangeShapeType="1"/>
              </p:cNvSpPr>
              <p:nvPr/>
            </p:nvSpPr>
            <p:spPr bwMode="auto">
              <a:xfrm>
                <a:off x="6033" y="3789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1" name="Line 8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44" y="3705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2" name="Line 8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92" y="3758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3" name="Line 8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66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4" name="Line 8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44" y="3674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5" name="Line 8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19" y="3774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6" name="Line 8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92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7" name="Line 8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66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8" name="Line 8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44" y="3644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9" name="Line 8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45" y="3789"/>
                <a:ext cx="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0" name="Line 8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19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1" name="Line 8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92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2" name="Line 8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66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3" name="Line 8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45" y="3758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4" name="Line 8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19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5" name="Line 8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92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6" name="Line 8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72" y="3774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7" name="Line 8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45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8" name="Line 8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19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9" name="Line 8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96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0" name="Line 8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98" y="3789"/>
                <a:ext cx="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1" name="Line 8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72" y="3743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2" name="Line 8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45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3" name="Line 8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19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4" name="Line 8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98" y="3758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5" name="Line 8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72" y="3712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6" name="Line 8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45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7" name="Line 8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24" y="3774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8" name="Line 8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98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9" name="Line 8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72" y="3682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0" name="Line 8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49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1" name="Line 8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51" y="3789"/>
                <a:ext cx="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2" name="Line 8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24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3" name="Line 8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98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4" name="Line 8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72" y="3651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5" name="Line 8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51" y="3758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6" name="Line 8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24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7" name="Line 8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98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8" name="Line 8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77" y="3774"/>
                <a:ext cx="5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9" name="Line 8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51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0" name="Line 8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24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1" name="Line 8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02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2" name="Line 8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77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3" name="Line 8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51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4" name="Line 9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24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5" name="Line 9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77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6" name="Line 9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51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7" name="Line 9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04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8" name="Line 9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77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9" name="Line 9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55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0" name="Line 9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04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1" name="Line 9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77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2" name="Line 9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31" y="3712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3" name="Line 9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04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4" name="Line 9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31" y="3682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5" name="Line 9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08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6" name="Line 9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31" y="3651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7" name="Line 913"/>
              <p:cNvSpPr>
                <a:spLocks noChangeAspect="1" noChangeShapeType="1"/>
              </p:cNvSpPr>
              <p:nvPr/>
            </p:nvSpPr>
            <p:spPr bwMode="auto">
              <a:xfrm flipV="1">
                <a:off x="5844" y="3651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8" name="Line 914"/>
              <p:cNvSpPr>
                <a:spLocks noChangeAspect="1" noChangeShapeType="1"/>
              </p:cNvSpPr>
              <p:nvPr/>
            </p:nvSpPr>
            <p:spPr bwMode="auto">
              <a:xfrm flipV="1">
                <a:off x="5844" y="3682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9" name="Line 915"/>
              <p:cNvSpPr>
                <a:spLocks noChangeAspect="1" noChangeShapeType="1"/>
              </p:cNvSpPr>
              <p:nvPr/>
            </p:nvSpPr>
            <p:spPr bwMode="auto">
              <a:xfrm flipV="1">
                <a:off x="5866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0" name="Line 916"/>
              <p:cNvSpPr>
                <a:spLocks noChangeAspect="1" noChangeShapeType="1"/>
              </p:cNvSpPr>
              <p:nvPr/>
            </p:nvSpPr>
            <p:spPr bwMode="auto">
              <a:xfrm flipV="1">
                <a:off x="5844" y="3712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1" name="Line 917"/>
              <p:cNvSpPr>
                <a:spLocks noChangeAspect="1" noChangeShapeType="1"/>
              </p:cNvSpPr>
              <p:nvPr/>
            </p:nvSpPr>
            <p:spPr bwMode="auto">
              <a:xfrm flipV="1">
                <a:off x="5866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2" name="Line 918"/>
              <p:cNvSpPr>
                <a:spLocks noChangeAspect="1" noChangeShapeType="1"/>
              </p:cNvSpPr>
              <p:nvPr/>
            </p:nvSpPr>
            <p:spPr bwMode="auto">
              <a:xfrm flipV="1">
                <a:off x="5866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3" name="Line 919"/>
              <p:cNvSpPr>
                <a:spLocks noChangeAspect="1" noChangeShapeType="1"/>
              </p:cNvSpPr>
              <p:nvPr/>
            </p:nvSpPr>
            <p:spPr bwMode="auto">
              <a:xfrm flipV="1">
                <a:off x="5892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4" name="Line 920"/>
              <p:cNvSpPr>
                <a:spLocks noChangeAspect="1" noChangeShapeType="1"/>
              </p:cNvSpPr>
              <p:nvPr/>
            </p:nvSpPr>
            <p:spPr bwMode="auto">
              <a:xfrm flipV="1">
                <a:off x="5867" y="3727"/>
                <a:ext cx="8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5" name="Line 921"/>
              <p:cNvSpPr>
                <a:spLocks noChangeAspect="1" noChangeShapeType="1"/>
              </p:cNvSpPr>
              <p:nvPr/>
            </p:nvSpPr>
            <p:spPr bwMode="auto">
              <a:xfrm flipV="1">
                <a:off x="5892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" name="Line 922"/>
              <p:cNvSpPr>
                <a:spLocks noChangeAspect="1" noChangeShapeType="1"/>
              </p:cNvSpPr>
              <p:nvPr/>
            </p:nvSpPr>
            <p:spPr bwMode="auto">
              <a:xfrm flipV="1">
                <a:off x="5919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7" name="Line 923"/>
              <p:cNvSpPr>
                <a:spLocks noChangeAspect="1" noChangeShapeType="1"/>
              </p:cNvSpPr>
              <p:nvPr/>
            </p:nvSpPr>
            <p:spPr bwMode="auto">
              <a:xfrm flipV="1">
                <a:off x="5892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8" name="Line 924"/>
              <p:cNvSpPr>
                <a:spLocks noChangeAspect="1" noChangeShapeType="1"/>
              </p:cNvSpPr>
              <p:nvPr/>
            </p:nvSpPr>
            <p:spPr bwMode="auto">
              <a:xfrm flipV="1">
                <a:off x="5919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9" name="Line 925"/>
              <p:cNvSpPr>
                <a:spLocks noChangeAspect="1" noChangeShapeType="1"/>
              </p:cNvSpPr>
              <p:nvPr/>
            </p:nvSpPr>
            <p:spPr bwMode="auto">
              <a:xfrm flipV="1">
                <a:off x="5892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0" name="Line 926"/>
              <p:cNvSpPr>
                <a:spLocks noChangeAspect="1" noChangeShapeType="1"/>
              </p:cNvSpPr>
              <p:nvPr/>
            </p:nvSpPr>
            <p:spPr bwMode="auto">
              <a:xfrm flipV="1">
                <a:off x="5919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1" name="Line 927"/>
              <p:cNvSpPr>
                <a:spLocks noChangeAspect="1" noChangeShapeType="1"/>
              </p:cNvSpPr>
              <p:nvPr/>
            </p:nvSpPr>
            <p:spPr bwMode="auto">
              <a:xfrm flipV="1">
                <a:off x="5945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2" name="Line 928"/>
              <p:cNvSpPr>
                <a:spLocks noChangeAspect="1" noChangeShapeType="1"/>
              </p:cNvSpPr>
              <p:nvPr/>
            </p:nvSpPr>
            <p:spPr bwMode="auto">
              <a:xfrm flipV="1">
                <a:off x="5919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3" name="Line 929"/>
              <p:cNvSpPr>
                <a:spLocks noChangeAspect="1" noChangeShapeType="1"/>
              </p:cNvSpPr>
              <p:nvPr/>
            </p:nvSpPr>
            <p:spPr bwMode="auto">
              <a:xfrm flipV="1">
                <a:off x="5945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4" name="Line 930"/>
              <p:cNvSpPr>
                <a:spLocks noChangeAspect="1" noChangeShapeType="1"/>
              </p:cNvSpPr>
              <p:nvPr/>
            </p:nvSpPr>
            <p:spPr bwMode="auto">
              <a:xfrm flipV="1">
                <a:off x="5972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5" name="Line 931"/>
              <p:cNvSpPr>
                <a:spLocks noChangeAspect="1" noChangeShapeType="1"/>
              </p:cNvSpPr>
              <p:nvPr/>
            </p:nvSpPr>
            <p:spPr bwMode="auto">
              <a:xfrm flipV="1">
                <a:off x="5919" y="3758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6" name="Line 932"/>
              <p:cNvSpPr>
                <a:spLocks noChangeAspect="1" noChangeShapeType="1"/>
              </p:cNvSpPr>
              <p:nvPr/>
            </p:nvSpPr>
            <p:spPr bwMode="auto">
              <a:xfrm flipV="1">
                <a:off x="5945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7" name="Line 933"/>
              <p:cNvSpPr>
                <a:spLocks noChangeAspect="1" noChangeShapeType="1"/>
              </p:cNvSpPr>
              <p:nvPr/>
            </p:nvSpPr>
            <p:spPr bwMode="auto">
              <a:xfrm flipV="1">
                <a:off x="5972" y="3666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8" name="Line 934"/>
              <p:cNvSpPr>
                <a:spLocks noChangeAspect="1" noChangeShapeType="1"/>
              </p:cNvSpPr>
              <p:nvPr/>
            </p:nvSpPr>
            <p:spPr bwMode="auto">
              <a:xfrm flipV="1">
                <a:off x="5920" y="3789"/>
                <a:ext cx="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9" name="Line 935"/>
              <p:cNvSpPr>
                <a:spLocks noChangeAspect="1" noChangeShapeType="1"/>
              </p:cNvSpPr>
              <p:nvPr/>
            </p:nvSpPr>
            <p:spPr bwMode="auto">
              <a:xfrm flipV="1">
                <a:off x="5945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0" name="Line 936"/>
              <p:cNvSpPr>
                <a:spLocks noChangeAspect="1" noChangeShapeType="1"/>
              </p:cNvSpPr>
              <p:nvPr/>
            </p:nvSpPr>
            <p:spPr bwMode="auto">
              <a:xfrm flipV="1">
                <a:off x="5972" y="3697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1" name="Line 937"/>
              <p:cNvSpPr>
                <a:spLocks noChangeAspect="1" noChangeShapeType="1"/>
              </p:cNvSpPr>
              <p:nvPr/>
            </p:nvSpPr>
            <p:spPr bwMode="auto">
              <a:xfrm flipV="1">
                <a:off x="5998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2" name="Line 938"/>
              <p:cNvSpPr>
                <a:spLocks noChangeAspect="1" noChangeShapeType="1"/>
              </p:cNvSpPr>
              <p:nvPr/>
            </p:nvSpPr>
            <p:spPr bwMode="auto">
              <a:xfrm flipV="1">
                <a:off x="5945" y="3774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3" name="Line 939"/>
              <p:cNvSpPr>
                <a:spLocks noChangeAspect="1" noChangeShapeType="1"/>
              </p:cNvSpPr>
              <p:nvPr/>
            </p:nvSpPr>
            <p:spPr bwMode="auto">
              <a:xfrm flipV="1">
                <a:off x="5972" y="3727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4" name="Line 940"/>
              <p:cNvSpPr>
                <a:spLocks noChangeAspect="1" noChangeShapeType="1"/>
              </p:cNvSpPr>
              <p:nvPr/>
            </p:nvSpPr>
            <p:spPr bwMode="auto">
              <a:xfrm flipV="1">
                <a:off x="5998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5" name="Line 941"/>
              <p:cNvSpPr>
                <a:spLocks noChangeAspect="1" noChangeShapeType="1"/>
              </p:cNvSpPr>
              <p:nvPr/>
            </p:nvSpPr>
            <p:spPr bwMode="auto">
              <a:xfrm flipV="1">
                <a:off x="6024" y="3642"/>
                <a:ext cx="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6" name="Line 942"/>
              <p:cNvSpPr>
                <a:spLocks noChangeAspect="1" noChangeShapeType="1"/>
              </p:cNvSpPr>
              <p:nvPr/>
            </p:nvSpPr>
            <p:spPr bwMode="auto">
              <a:xfrm flipV="1">
                <a:off x="5972" y="3758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7" name="Line 943"/>
              <p:cNvSpPr>
                <a:spLocks noChangeAspect="1" noChangeShapeType="1"/>
              </p:cNvSpPr>
              <p:nvPr/>
            </p:nvSpPr>
            <p:spPr bwMode="auto">
              <a:xfrm flipV="1">
                <a:off x="5998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8" name="Line 944"/>
              <p:cNvSpPr>
                <a:spLocks noChangeAspect="1" noChangeShapeType="1"/>
              </p:cNvSpPr>
              <p:nvPr/>
            </p:nvSpPr>
            <p:spPr bwMode="auto">
              <a:xfrm flipV="1">
                <a:off x="6024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9" name="Line 945"/>
              <p:cNvSpPr>
                <a:spLocks noChangeAspect="1" noChangeShapeType="1"/>
              </p:cNvSpPr>
              <p:nvPr/>
            </p:nvSpPr>
            <p:spPr bwMode="auto">
              <a:xfrm flipV="1">
                <a:off x="5973" y="3789"/>
                <a:ext cx="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0" name="Line 946"/>
              <p:cNvSpPr>
                <a:spLocks noChangeAspect="1" noChangeShapeType="1"/>
              </p:cNvSpPr>
              <p:nvPr/>
            </p:nvSpPr>
            <p:spPr bwMode="auto">
              <a:xfrm flipV="1">
                <a:off x="5998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1" name="Line 947"/>
              <p:cNvSpPr>
                <a:spLocks noChangeAspect="1" noChangeShapeType="1"/>
              </p:cNvSpPr>
              <p:nvPr/>
            </p:nvSpPr>
            <p:spPr bwMode="auto">
              <a:xfrm flipV="1">
                <a:off x="6024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2" name="Line 948"/>
              <p:cNvSpPr>
                <a:spLocks noChangeAspect="1" noChangeShapeType="1"/>
              </p:cNvSpPr>
              <p:nvPr/>
            </p:nvSpPr>
            <p:spPr bwMode="auto">
              <a:xfrm flipV="1">
                <a:off x="6051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3" name="Line 949"/>
              <p:cNvSpPr>
                <a:spLocks noChangeAspect="1" noChangeShapeType="1"/>
              </p:cNvSpPr>
              <p:nvPr/>
            </p:nvSpPr>
            <p:spPr bwMode="auto">
              <a:xfrm flipV="1">
                <a:off x="5998" y="3774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4" name="Line 950"/>
              <p:cNvSpPr>
                <a:spLocks noChangeAspect="1" noChangeShapeType="1"/>
              </p:cNvSpPr>
              <p:nvPr/>
            </p:nvSpPr>
            <p:spPr bwMode="auto">
              <a:xfrm flipV="1">
                <a:off x="6024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5" name="Line 951"/>
              <p:cNvSpPr>
                <a:spLocks noChangeAspect="1" noChangeShapeType="1"/>
              </p:cNvSpPr>
              <p:nvPr/>
            </p:nvSpPr>
            <p:spPr bwMode="auto">
              <a:xfrm flipV="1">
                <a:off x="6051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6" name="Line 952"/>
              <p:cNvSpPr>
                <a:spLocks noChangeAspect="1" noChangeShapeType="1"/>
              </p:cNvSpPr>
              <p:nvPr/>
            </p:nvSpPr>
            <p:spPr bwMode="auto">
              <a:xfrm flipV="1">
                <a:off x="6077" y="3642"/>
                <a:ext cx="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7" name="Line 953"/>
              <p:cNvSpPr>
                <a:spLocks noChangeAspect="1" noChangeShapeType="1"/>
              </p:cNvSpPr>
              <p:nvPr/>
            </p:nvSpPr>
            <p:spPr bwMode="auto">
              <a:xfrm flipV="1">
                <a:off x="6024" y="3758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8" name="Line 954"/>
              <p:cNvSpPr>
                <a:spLocks noChangeAspect="1" noChangeShapeType="1"/>
              </p:cNvSpPr>
              <p:nvPr/>
            </p:nvSpPr>
            <p:spPr bwMode="auto">
              <a:xfrm flipV="1">
                <a:off x="6051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9" name="Line 955"/>
              <p:cNvSpPr>
                <a:spLocks noChangeAspect="1" noChangeShapeType="1"/>
              </p:cNvSpPr>
              <p:nvPr/>
            </p:nvSpPr>
            <p:spPr bwMode="auto">
              <a:xfrm flipV="1">
                <a:off x="6077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0" name="Line 956"/>
              <p:cNvSpPr>
                <a:spLocks noChangeAspect="1" noChangeShapeType="1"/>
              </p:cNvSpPr>
              <p:nvPr/>
            </p:nvSpPr>
            <p:spPr bwMode="auto">
              <a:xfrm flipV="1">
                <a:off x="6026" y="3789"/>
                <a:ext cx="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1" name="Line 957"/>
              <p:cNvSpPr>
                <a:spLocks noChangeAspect="1" noChangeShapeType="1"/>
              </p:cNvSpPr>
              <p:nvPr/>
            </p:nvSpPr>
            <p:spPr bwMode="auto">
              <a:xfrm flipV="1">
                <a:off x="6051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2" name="Line 958"/>
              <p:cNvSpPr>
                <a:spLocks noChangeAspect="1" noChangeShapeType="1"/>
              </p:cNvSpPr>
              <p:nvPr/>
            </p:nvSpPr>
            <p:spPr bwMode="auto">
              <a:xfrm flipV="1">
                <a:off x="6077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3" name="Line 959"/>
              <p:cNvSpPr>
                <a:spLocks noChangeAspect="1" noChangeShapeType="1"/>
              </p:cNvSpPr>
              <p:nvPr/>
            </p:nvSpPr>
            <p:spPr bwMode="auto">
              <a:xfrm flipV="1">
                <a:off x="6104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4" name="Line 960"/>
              <p:cNvSpPr>
                <a:spLocks noChangeAspect="1" noChangeShapeType="1"/>
              </p:cNvSpPr>
              <p:nvPr/>
            </p:nvSpPr>
            <p:spPr bwMode="auto">
              <a:xfrm flipV="1">
                <a:off x="6051" y="3774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5" name="Line 961"/>
              <p:cNvSpPr>
                <a:spLocks noChangeAspect="1" noChangeShapeType="1"/>
              </p:cNvSpPr>
              <p:nvPr/>
            </p:nvSpPr>
            <p:spPr bwMode="auto">
              <a:xfrm flipV="1">
                <a:off x="6077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6" name="Line 962"/>
              <p:cNvSpPr>
                <a:spLocks noChangeAspect="1" noChangeShapeType="1"/>
              </p:cNvSpPr>
              <p:nvPr/>
            </p:nvSpPr>
            <p:spPr bwMode="auto">
              <a:xfrm flipV="1">
                <a:off x="6104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7" name="Line 963"/>
              <p:cNvSpPr>
                <a:spLocks noChangeAspect="1" noChangeShapeType="1"/>
              </p:cNvSpPr>
              <p:nvPr/>
            </p:nvSpPr>
            <p:spPr bwMode="auto">
              <a:xfrm flipV="1">
                <a:off x="6131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8" name="Line 964"/>
              <p:cNvSpPr>
                <a:spLocks noChangeAspect="1" noChangeShapeType="1"/>
              </p:cNvSpPr>
              <p:nvPr/>
            </p:nvSpPr>
            <p:spPr bwMode="auto">
              <a:xfrm flipV="1">
                <a:off x="6077" y="3758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9" name="Line 965"/>
              <p:cNvSpPr>
                <a:spLocks noChangeAspect="1" noChangeShapeType="1"/>
              </p:cNvSpPr>
              <p:nvPr/>
            </p:nvSpPr>
            <p:spPr bwMode="auto">
              <a:xfrm flipV="1">
                <a:off x="6104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0" name="Line 966"/>
              <p:cNvSpPr>
                <a:spLocks noChangeAspect="1" noChangeShapeType="1"/>
              </p:cNvSpPr>
              <p:nvPr/>
            </p:nvSpPr>
            <p:spPr bwMode="auto">
              <a:xfrm flipV="1">
                <a:off x="6131" y="3666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1" name="Line 967"/>
              <p:cNvSpPr>
                <a:spLocks noChangeAspect="1" noChangeShapeType="1"/>
              </p:cNvSpPr>
              <p:nvPr/>
            </p:nvSpPr>
            <p:spPr bwMode="auto">
              <a:xfrm flipV="1">
                <a:off x="6111" y="3743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2" name="Line 968"/>
              <p:cNvSpPr>
                <a:spLocks noChangeAspect="1" noChangeShapeType="1"/>
              </p:cNvSpPr>
              <p:nvPr/>
            </p:nvSpPr>
            <p:spPr bwMode="auto">
              <a:xfrm flipV="1">
                <a:off x="6131" y="3697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3" name="Line 969"/>
              <p:cNvSpPr>
                <a:spLocks noChangeAspect="1" noChangeShapeType="1"/>
              </p:cNvSpPr>
              <p:nvPr/>
            </p:nvSpPr>
            <p:spPr bwMode="auto">
              <a:xfrm flipV="1">
                <a:off x="6136" y="3727"/>
                <a:ext cx="3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4" name="Freeform 970"/>
              <p:cNvSpPr>
                <a:spLocks noChangeAspect="1"/>
              </p:cNvSpPr>
              <p:nvPr/>
            </p:nvSpPr>
            <p:spPr bwMode="auto">
              <a:xfrm>
                <a:off x="6162" y="3624"/>
                <a:ext cx="8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1"/>
                  </a:cxn>
                  <a:cxn ang="0">
                    <a:pos x="26" y="371"/>
                  </a:cxn>
                  <a:cxn ang="0">
                    <a:pos x="0" y="0"/>
                  </a:cxn>
                </a:cxnLst>
                <a:rect l="0" t="0" r="r" b="b"/>
                <a:pathLst>
                  <a:path w="26" h="371">
                    <a:moveTo>
                      <a:pt x="0" y="0"/>
                    </a:moveTo>
                    <a:lnTo>
                      <a:pt x="0" y="371"/>
                    </a:lnTo>
                    <a:lnTo>
                      <a:pt x="26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5" name="Freeform 971"/>
              <p:cNvSpPr>
                <a:spLocks noChangeAspect="1"/>
              </p:cNvSpPr>
              <p:nvPr/>
            </p:nvSpPr>
            <p:spPr bwMode="auto">
              <a:xfrm>
                <a:off x="6162" y="3624"/>
                <a:ext cx="8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1"/>
                  </a:cxn>
                  <a:cxn ang="0">
                    <a:pos x="26" y="371"/>
                  </a:cxn>
                  <a:cxn ang="0">
                    <a:pos x="0" y="0"/>
                  </a:cxn>
                </a:cxnLst>
                <a:rect l="0" t="0" r="r" b="b"/>
                <a:pathLst>
                  <a:path w="26" h="371">
                    <a:moveTo>
                      <a:pt x="0" y="0"/>
                    </a:moveTo>
                    <a:lnTo>
                      <a:pt x="0" y="371"/>
                    </a:lnTo>
                    <a:lnTo>
                      <a:pt x="26" y="37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6" name="Freeform 972"/>
              <p:cNvSpPr>
                <a:spLocks noChangeAspect="1"/>
              </p:cNvSpPr>
              <p:nvPr/>
            </p:nvSpPr>
            <p:spPr bwMode="auto">
              <a:xfrm>
                <a:off x="6162" y="3624"/>
                <a:ext cx="8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371"/>
                  </a:cxn>
                  <a:cxn ang="0">
                    <a:pos x="0" y="0"/>
                  </a:cxn>
                </a:cxnLst>
                <a:rect l="0" t="0" r="r" b="b"/>
                <a:pathLst>
                  <a:path w="26" h="371">
                    <a:moveTo>
                      <a:pt x="0" y="0"/>
                    </a:moveTo>
                    <a:lnTo>
                      <a:pt x="26" y="0"/>
                    </a:lnTo>
                    <a:lnTo>
                      <a:pt x="26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7" name="Freeform 973"/>
              <p:cNvSpPr>
                <a:spLocks noChangeAspect="1"/>
              </p:cNvSpPr>
              <p:nvPr/>
            </p:nvSpPr>
            <p:spPr bwMode="auto">
              <a:xfrm>
                <a:off x="6162" y="3624"/>
                <a:ext cx="8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371"/>
                  </a:cxn>
                  <a:cxn ang="0">
                    <a:pos x="0" y="0"/>
                  </a:cxn>
                </a:cxnLst>
                <a:rect l="0" t="0" r="r" b="b"/>
                <a:pathLst>
                  <a:path w="26" h="371">
                    <a:moveTo>
                      <a:pt x="0" y="0"/>
                    </a:moveTo>
                    <a:lnTo>
                      <a:pt x="26" y="0"/>
                    </a:lnTo>
                    <a:lnTo>
                      <a:pt x="26" y="37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8" name="Freeform 974"/>
              <p:cNvSpPr>
                <a:spLocks noChangeAspect="1"/>
              </p:cNvSpPr>
              <p:nvPr/>
            </p:nvSpPr>
            <p:spPr bwMode="auto">
              <a:xfrm>
                <a:off x="5817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1"/>
                  </a:cxn>
                  <a:cxn ang="0">
                    <a:pos x="26" y="371"/>
                  </a:cxn>
                  <a:cxn ang="0">
                    <a:pos x="0" y="0"/>
                  </a:cxn>
                </a:cxnLst>
                <a:rect l="0" t="0" r="r" b="b"/>
                <a:pathLst>
                  <a:path w="26" h="371">
                    <a:moveTo>
                      <a:pt x="0" y="0"/>
                    </a:moveTo>
                    <a:lnTo>
                      <a:pt x="0" y="371"/>
                    </a:lnTo>
                    <a:lnTo>
                      <a:pt x="26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9" name="Freeform 975"/>
              <p:cNvSpPr>
                <a:spLocks noChangeAspect="1"/>
              </p:cNvSpPr>
              <p:nvPr/>
            </p:nvSpPr>
            <p:spPr bwMode="auto">
              <a:xfrm>
                <a:off x="5817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1"/>
                  </a:cxn>
                  <a:cxn ang="0">
                    <a:pos x="26" y="371"/>
                  </a:cxn>
                  <a:cxn ang="0">
                    <a:pos x="0" y="0"/>
                  </a:cxn>
                </a:cxnLst>
                <a:rect l="0" t="0" r="r" b="b"/>
                <a:pathLst>
                  <a:path w="26" h="371">
                    <a:moveTo>
                      <a:pt x="0" y="0"/>
                    </a:moveTo>
                    <a:lnTo>
                      <a:pt x="0" y="371"/>
                    </a:lnTo>
                    <a:lnTo>
                      <a:pt x="26" y="37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0" name="Freeform 976"/>
              <p:cNvSpPr>
                <a:spLocks noChangeAspect="1"/>
              </p:cNvSpPr>
              <p:nvPr/>
            </p:nvSpPr>
            <p:spPr bwMode="auto">
              <a:xfrm>
                <a:off x="5817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371"/>
                  </a:cxn>
                  <a:cxn ang="0">
                    <a:pos x="0" y="0"/>
                  </a:cxn>
                </a:cxnLst>
                <a:rect l="0" t="0" r="r" b="b"/>
                <a:pathLst>
                  <a:path w="26" h="371">
                    <a:moveTo>
                      <a:pt x="0" y="0"/>
                    </a:moveTo>
                    <a:lnTo>
                      <a:pt x="26" y="0"/>
                    </a:lnTo>
                    <a:lnTo>
                      <a:pt x="26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1" name="Freeform 977"/>
              <p:cNvSpPr>
                <a:spLocks noChangeAspect="1"/>
              </p:cNvSpPr>
              <p:nvPr/>
            </p:nvSpPr>
            <p:spPr bwMode="auto">
              <a:xfrm>
                <a:off x="5817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371"/>
                  </a:cxn>
                  <a:cxn ang="0">
                    <a:pos x="0" y="0"/>
                  </a:cxn>
                </a:cxnLst>
                <a:rect l="0" t="0" r="r" b="b"/>
                <a:pathLst>
                  <a:path w="26" h="371">
                    <a:moveTo>
                      <a:pt x="0" y="0"/>
                    </a:moveTo>
                    <a:lnTo>
                      <a:pt x="26" y="0"/>
                    </a:lnTo>
                    <a:lnTo>
                      <a:pt x="26" y="37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2" name="Freeform 978"/>
              <p:cNvSpPr>
                <a:spLocks noChangeAspect="1"/>
              </p:cNvSpPr>
              <p:nvPr/>
            </p:nvSpPr>
            <p:spPr bwMode="auto">
              <a:xfrm>
                <a:off x="6157" y="3748"/>
                <a:ext cx="13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13" y="0"/>
                  </a:cxn>
                </a:cxnLst>
                <a:rect l="0" t="0" r="r" b="b"/>
                <a:pathLst>
                  <a:path w="39">
                    <a:moveTo>
                      <a:pt x="13" y="0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3" name="Freeform 979"/>
              <p:cNvSpPr>
                <a:spLocks noChangeAspect="1"/>
              </p:cNvSpPr>
              <p:nvPr/>
            </p:nvSpPr>
            <p:spPr bwMode="auto">
              <a:xfrm>
                <a:off x="6157" y="3748"/>
                <a:ext cx="13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13" y="0"/>
                  </a:cxn>
                </a:cxnLst>
                <a:rect l="0" t="0" r="r" b="b"/>
                <a:pathLst>
                  <a:path w="39">
                    <a:moveTo>
                      <a:pt x="13" y="0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4" name="Rectangle 980"/>
              <p:cNvSpPr>
                <a:spLocks noChangeAspect="1" noChangeArrowheads="1"/>
              </p:cNvSpPr>
              <p:nvPr/>
            </p:nvSpPr>
            <p:spPr bwMode="auto">
              <a:xfrm>
                <a:off x="6162" y="3748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5" name="Rectangle 981"/>
              <p:cNvSpPr>
                <a:spLocks noChangeAspect="1" noChangeArrowheads="1"/>
              </p:cNvSpPr>
              <p:nvPr/>
            </p:nvSpPr>
            <p:spPr bwMode="auto">
              <a:xfrm>
                <a:off x="6162" y="3748"/>
                <a:ext cx="8" cy="1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6" name="Freeform 982"/>
              <p:cNvSpPr>
                <a:spLocks noChangeAspect="1"/>
              </p:cNvSpPr>
              <p:nvPr/>
            </p:nvSpPr>
            <p:spPr bwMode="auto">
              <a:xfrm>
                <a:off x="5817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7" name="Freeform 983"/>
              <p:cNvSpPr>
                <a:spLocks noChangeAspect="1"/>
              </p:cNvSpPr>
              <p:nvPr/>
            </p:nvSpPr>
            <p:spPr bwMode="auto">
              <a:xfrm>
                <a:off x="5817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8" name="Freeform 984"/>
              <p:cNvSpPr>
                <a:spLocks noChangeAspect="1"/>
              </p:cNvSpPr>
              <p:nvPr/>
            </p:nvSpPr>
            <p:spPr bwMode="auto">
              <a:xfrm>
                <a:off x="5817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26" y="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9" name="Freeform 985"/>
              <p:cNvSpPr>
                <a:spLocks noChangeAspect="1"/>
              </p:cNvSpPr>
              <p:nvPr/>
            </p:nvSpPr>
            <p:spPr bwMode="auto">
              <a:xfrm>
                <a:off x="5817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26" y="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0" name="Freeform 986"/>
              <p:cNvSpPr>
                <a:spLocks noChangeAspect="1"/>
              </p:cNvSpPr>
              <p:nvPr/>
            </p:nvSpPr>
            <p:spPr bwMode="auto">
              <a:xfrm>
                <a:off x="6153" y="3748"/>
                <a:ext cx="17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2"/>
                  </a:cxn>
                  <a:cxn ang="0">
                    <a:pos x="51" y="2"/>
                  </a:cxn>
                  <a:cxn ang="0">
                    <a:pos x="12" y="0"/>
                  </a:cxn>
                </a:cxnLst>
                <a:rect l="0" t="0" r="r" b="b"/>
                <a:pathLst>
                  <a:path w="51" h="2">
                    <a:moveTo>
                      <a:pt x="12" y="0"/>
                    </a:moveTo>
                    <a:lnTo>
                      <a:pt x="0" y="2"/>
                    </a:lnTo>
                    <a:lnTo>
                      <a:pt x="51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1" name="Freeform 987"/>
              <p:cNvSpPr>
                <a:spLocks noChangeAspect="1"/>
              </p:cNvSpPr>
              <p:nvPr/>
            </p:nvSpPr>
            <p:spPr bwMode="auto">
              <a:xfrm>
                <a:off x="6153" y="3748"/>
                <a:ext cx="17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2"/>
                  </a:cxn>
                  <a:cxn ang="0">
                    <a:pos x="51" y="2"/>
                  </a:cxn>
                  <a:cxn ang="0">
                    <a:pos x="12" y="0"/>
                  </a:cxn>
                </a:cxnLst>
                <a:rect l="0" t="0" r="r" b="b"/>
                <a:pathLst>
                  <a:path w="51" h="2">
                    <a:moveTo>
                      <a:pt x="12" y="0"/>
                    </a:moveTo>
                    <a:lnTo>
                      <a:pt x="0" y="2"/>
                    </a:lnTo>
                    <a:lnTo>
                      <a:pt x="51" y="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2" name="Freeform 988"/>
              <p:cNvSpPr>
                <a:spLocks noChangeAspect="1"/>
              </p:cNvSpPr>
              <p:nvPr/>
            </p:nvSpPr>
            <p:spPr bwMode="auto">
              <a:xfrm>
                <a:off x="6157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"/>
                  </a:cxn>
                  <a:cxn ang="0">
                    <a:pos x="0" y="0"/>
                  </a:cxn>
                </a:cxnLst>
                <a:rect l="0" t="0" r="r" b="b"/>
                <a:pathLst>
                  <a:path w="39" h="2">
                    <a:moveTo>
                      <a:pt x="0" y="0"/>
                    </a:moveTo>
                    <a:lnTo>
                      <a:pt x="39" y="0"/>
                    </a:lnTo>
                    <a:lnTo>
                      <a:pt x="3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3" name="Freeform 989"/>
              <p:cNvSpPr>
                <a:spLocks noChangeAspect="1"/>
              </p:cNvSpPr>
              <p:nvPr/>
            </p:nvSpPr>
            <p:spPr bwMode="auto">
              <a:xfrm>
                <a:off x="6157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"/>
                  </a:cxn>
                  <a:cxn ang="0">
                    <a:pos x="0" y="0"/>
                  </a:cxn>
                </a:cxnLst>
                <a:rect l="0" t="0" r="r" b="b"/>
                <a:pathLst>
                  <a:path w="39" h="2">
                    <a:moveTo>
                      <a:pt x="0" y="0"/>
                    </a:moveTo>
                    <a:lnTo>
                      <a:pt x="39" y="0"/>
                    </a:lnTo>
                    <a:lnTo>
                      <a:pt x="3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4" name="Freeform 990"/>
              <p:cNvSpPr>
                <a:spLocks noChangeAspect="1"/>
              </p:cNvSpPr>
              <p:nvPr/>
            </p:nvSpPr>
            <p:spPr bwMode="auto">
              <a:xfrm>
                <a:off x="5817" y="374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52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2">
                    <a:moveTo>
                      <a:pt x="0" y="0"/>
                    </a:moveTo>
                    <a:lnTo>
                      <a:pt x="0" y="2"/>
                    </a:lnTo>
                    <a:lnTo>
                      <a:pt x="5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5" name="Freeform 991"/>
              <p:cNvSpPr>
                <a:spLocks noChangeAspect="1"/>
              </p:cNvSpPr>
              <p:nvPr/>
            </p:nvSpPr>
            <p:spPr bwMode="auto">
              <a:xfrm>
                <a:off x="5817" y="374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52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2">
                    <a:moveTo>
                      <a:pt x="0" y="0"/>
                    </a:moveTo>
                    <a:lnTo>
                      <a:pt x="0" y="2"/>
                    </a:lnTo>
                    <a:lnTo>
                      <a:pt x="5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6" name="Freeform 992"/>
              <p:cNvSpPr>
                <a:spLocks noChangeAspect="1"/>
              </p:cNvSpPr>
              <p:nvPr/>
            </p:nvSpPr>
            <p:spPr bwMode="auto">
              <a:xfrm>
                <a:off x="5817" y="374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52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2">
                    <a:moveTo>
                      <a:pt x="0" y="0"/>
                    </a:moveTo>
                    <a:lnTo>
                      <a:pt x="39" y="0"/>
                    </a:lnTo>
                    <a:lnTo>
                      <a:pt x="5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7" name="Freeform 993"/>
              <p:cNvSpPr>
                <a:spLocks noChangeAspect="1"/>
              </p:cNvSpPr>
              <p:nvPr/>
            </p:nvSpPr>
            <p:spPr bwMode="auto">
              <a:xfrm>
                <a:off x="5817" y="374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52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2">
                    <a:moveTo>
                      <a:pt x="0" y="0"/>
                    </a:moveTo>
                    <a:lnTo>
                      <a:pt x="39" y="0"/>
                    </a:lnTo>
                    <a:lnTo>
                      <a:pt x="5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8" name="Freeform 994"/>
              <p:cNvSpPr>
                <a:spLocks noChangeAspect="1"/>
              </p:cNvSpPr>
              <p:nvPr/>
            </p:nvSpPr>
            <p:spPr bwMode="auto">
              <a:xfrm>
                <a:off x="6149" y="3749"/>
                <a:ext cx="21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"/>
                  </a:cxn>
                  <a:cxn ang="0">
                    <a:pos x="63" y="1"/>
                  </a:cxn>
                  <a:cxn ang="0">
                    <a:pos x="12" y="0"/>
                  </a:cxn>
                </a:cxnLst>
                <a:rect l="0" t="0" r="r" b="b"/>
                <a:pathLst>
                  <a:path w="63" h="1">
                    <a:moveTo>
                      <a:pt x="12" y="0"/>
                    </a:moveTo>
                    <a:lnTo>
                      <a:pt x="0" y="1"/>
                    </a:lnTo>
                    <a:lnTo>
                      <a:pt x="63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9" name="Freeform 995"/>
              <p:cNvSpPr>
                <a:spLocks noChangeAspect="1"/>
              </p:cNvSpPr>
              <p:nvPr/>
            </p:nvSpPr>
            <p:spPr bwMode="auto">
              <a:xfrm>
                <a:off x="6149" y="3749"/>
                <a:ext cx="21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"/>
                  </a:cxn>
                  <a:cxn ang="0">
                    <a:pos x="63" y="1"/>
                  </a:cxn>
                  <a:cxn ang="0">
                    <a:pos x="12" y="0"/>
                  </a:cxn>
                </a:cxnLst>
                <a:rect l="0" t="0" r="r" b="b"/>
                <a:pathLst>
                  <a:path w="63" h="1">
                    <a:moveTo>
                      <a:pt x="12" y="0"/>
                    </a:moveTo>
                    <a:lnTo>
                      <a:pt x="0" y="1"/>
                    </a:lnTo>
                    <a:lnTo>
                      <a:pt x="63" y="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0" name="Freeform 996"/>
              <p:cNvSpPr>
                <a:spLocks noChangeAspect="1"/>
              </p:cNvSpPr>
              <p:nvPr/>
            </p:nvSpPr>
            <p:spPr bwMode="auto">
              <a:xfrm>
                <a:off x="6153" y="3749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1"/>
                  </a:cxn>
                  <a:cxn ang="0">
                    <a:pos x="0" y="0"/>
                  </a:cxn>
                </a:cxnLst>
                <a:rect l="0" t="0" r="r" b="b"/>
                <a:pathLst>
                  <a:path w="51" h="1">
                    <a:moveTo>
                      <a:pt x="0" y="0"/>
                    </a:moveTo>
                    <a:lnTo>
                      <a:pt x="51" y="0"/>
                    </a:lnTo>
                    <a:lnTo>
                      <a:pt x="5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1" name="Freeform 997"/>
              <p:cNvSpPr>
                <a:spLocks noChangeAspect="1"/>
              </p:cNvSpPr>
              <p:nvPr/>
            </p:nvSpPr>
            <p:spPr bwMode="auto">
              <a:xfrm>
                <a:off x="6153" y="3749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1"/>
                  </a:cxn>
                  <a:cxn ang="0">
                    <a:pos x="0" y="0"/>
                  </a:cxn>
                </a:cxnLst>
                <a:rect l="0" t="0" r="r" b="b"/>
                <a:pathLst>
                  <a:path w="51" h="1">
                    <a:moveTo>
                      <a:pt x="0" y="0"/>
                    </a:moveTo>
                    <a:lnTo>
                      <a:pt x="51" y="0"/>
                    </a:lnTo>
                    <a:lnTo>
                      <a:pt x="51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2" name="Freeform 998"/>
              <p:cNvSpPr>
                <a:spLocks noChangeAspect="1"/>
              </p:cNvSpPr>
              <p:nvPr/>
            </p:nvSpPr>
            <p:spPr bwMode="auto">
              <a:xfrm>
                <a:off x="5817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64" y="1"/>
                  </a:cxn>
                  <a:cxn ang="0">
                    <a:pos x="0" y="0"/>
                  </a:cxn>
                </a:cxnLst>
                <a:rect l="0" t="0" r="r" b="b"/>
                <a:pathLst>
                  <a:path w="64" h="1">
                    <a:moveTo>
                      <a:pt x="0" y="0"/>
                    </a:moveTo>
                    <a:lnTo>
                      <a:pt x="0" y="1"/>
                    </a:lnTo>
                    <a:lnTo>
                      <a:pt x="6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3" name="Freeform 999"/>
              <p:cNvSpPr>
                <a:spLocks noChangeAspect="1"/>
              </p:cNvSpPr>
              <p:nvPr/>
            </p:nvSpPr>
            <p:spPr bwMode="auto">
              <a:xfrm>
                <a:off x="5817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64" y="1"/>
                  </a:cxn>
                  <a:cxn ang="0">
                    <a:pos x="0" y="0"/>
                  </a:cxn>
                </a:cxnLst>
                <a:rect l="0" t="0" r="r" b="b"/>
                <a:pathLst>
                  <a:path w="64" h="1">
                    <a:moveTo>
                      <a:pt x="0" y="0"/>
                    </a:moveTo>
                    <a:lnTo>
                      <a:pt x="0" y="1"/>
                    </a:lnTo>
                    <a:lnTo>
                      <a:pt x="64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4" name="Freeform 1000"/>
              <p:cNvSpPr>
                <a:spLocks noChangeAspect="1"/>
              </p:cNvSpPr>
              <p:nvPr/>
            </p:nvSpPr>
            <p:spPr bwMode="auto">
              <a:xfrm>
                <a:off x="5817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0"/>
                  </a:cxn>
                  <a:cxn ang="0">
                    <a:pos x="64" y="1"/>
                  </a:cxn>
                  <a:cxn ang="0">
                    <a:pos x="0" y="0"/>
                  </a:cxn>
                </a:cxnLst>
                <a:rect l="0" t="0" r="r" b="b"/>
                <a:pathLst>
                  <a:path w="64" h="1">
                    <a:moveTo>
                      <a:pt x="0" y="0"/>
                    </a:moveTo>
                    <a:lnTo>
                      <a:pt x="52" y="0"/>
                    </a:lnTo>
                    <a:lnTo>
                      <a:pt x="6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5" name="Freeform 1001"/>
              <p:cNvSpPr>
                <a:spLocks noChangeAspect="1"/>
              </p:cNvSpPr>
              <p:nvPr/>
            </p:nvSpPr>
            <p:spPr bwMode="auto">
              <a:xfrm>
                <a:off x="5817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0"/>
                  </a:cxn>
                  <a:cxn ang="0">
                    <a:pos x="64" y="1"/>
                  </a:cxn>
                  <a:cxn ang="0">
                    <a:pos x="0" y="0"/>
                  </a:cxn>
                </a:cxnLst>
                <a:rect l="0" t="0" r="r" b="b"/>
                <a:pathLst>
                  <a:path w="64" h="1">
                    <a:moveTo>
                      <a:pt x="0" y="0"/>
                    </a:moveTo>
                    <a:lnTo>
                      <a:pt x="52" y="0"/>
                    </a:lnTo>
                    <a:lnTo>
                      <a:pt x="64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6" name="Freeform 1002"/>
              <p:cNvSpPr>
                <a:spLocks noChangeAspect="1"/>
              </p:cNvSpPr>
              <p:nvPr/>
            </p:nvSpPr>
            <p:spPr bwMode="auto">
              <a:xfrm>
                <a:off x="6145" y="3749"/>
                <a:ext cx="25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75" y="3"/>
                  </a:cxn>
                  <a:cxn ang="0">
                    <a:pos x="12" y="0"/>
                  </a:cxn>
                </a:cxnLst>
                <a:rect l="0" t="0" r="r" b="b"/>
                <a:pathLst>
                  <a:path w="75" h="3">
                    <a:moveTo>
                      <a:pt x="12" y="0"/>
                    </a:moveTo>
                    <a:lnTo>
                      <a:pt x="0" y="3"/>
                    </a:lnTo>
                    <a:lnTo>
                      <a:pt x="75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7" name="Freeform 1003"/>
              <p:cNvSpPr>
                <a:spLocks noChangeAspect="1"/>
              </p:cNvSpPr>
              <p:nvPr/>
            </p:nvSpPr>
            <p:spPr bwMode="auto">
              <a:xfrm>
                <a:off x="6145" y="3749"/>
                <a:ext cx="25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75" y="3"/>
                  </a:cxn>
                  <a:cxn ang="0">
                    <a:pos x="12" y="0"/>
                  </a:cxn>
                </a:cxnLst>
                <a:rect l="0" t="0" r="r" b="b"/>
                <a:pathLst>
                  <a:path w="75" h="3">
                    <a:moveTo>
                      <a:pt x="12" y="0"/>
                    </a:moveTo>
                    <a:lnTo>
                      <a:pt x="0" y="3"/>
                    </a:lnTo>
                    <a:lnTo>
                      <a:pt x="75" y="3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8" name="Freeform 1004"/>
              <p:cNvSpPr>
                <a:spLocks noChangeAspect="1"/>
              </p:cNvSpPr>
              <p:nvPr/>
            </p:nvSpPr>
            <p:spPr bwMode="auto">
              <a:xfrm>
                <a:off x="6149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3">
                    <a:moveTo>
                      <a:pt x="0" y="0"/>
                    </a:moveTo>
                    <a:lnTo>
                      <a:pt x="63" y="0"/>
                    </a:lnTo>
                    <a:lnTo>
                      <a:pt x="6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9" name="Freeform 1005"/>
              <p:cNvSpPr>
                <a:spLocks noChangeAspect="1"/>
              </p:cNvSpPr>
              <p:nvPr/>
            </p:nvSpPr>
            <p:spPr bwMode="auto">
              <a:xfrm>
                <a:off x="6149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3">
                    <a:moveTo>
                      <a:pt x="0" y="0"/>
                    </a:moveTo>
                    <a:lnTo>
                      <a:pt x="63" y="0"/>
                    </a:lnTo>
                    <a:lnTo>
                      <a:pt x="63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0" name="Freeform 1006"/>
              <p:cNvSpPr>
                <a:spLocks noChangeAspect="1"/>
              </p:cNvSpPr>
              <p:nvPr/>
            </p:nvSpPr>
            <p:spPr bwMode="auto">
              <a:xfrm>
                <a:off x="5817" y="3749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76" y="3"/>
                  </a:cxn>
                  <a:cxn ang="0">
                    <a:pos x="0" y="0"/>
                  </a:cxn>
                </a:cxnLst>
                <a:rect l="0" t="0" r="r" b="b"/>
                <a:pathLst>
                  <a:path w="76" h="3">
                    <a:moveTo>
                      <a:pt x="0" y="0"/>
                    </a:moveTo>
                    <a:lnTo>
                      <a:pt x="0" y="3"/>
                    </a:lnTo>
                    <a:lnTo>
                      <a:pt x="7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1" name="Freeform 1007"/>
              <p:cNvSpPr>
                <a:spLocks noChangeAspect="1"/>
              </p:cNvSpPr>
              <p:nvPr/>
            </p:nvSpPr>
            <p:spPr bwMode="auto">
              <a:xfrm>
                <a:off x="5817" y="3749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76" y="3"/>
                  </a:cxn>
                  <a:cxn ang="0">
                    <a:pos x="0" y="0"/>
                  </a:cxn>
                </a:cxnLst>
                <a:rect l="0" t="0" r="r" b="b"/>
                <a:pathLst>
                  <a:path w="76" h="3">
                    <a:moveTo>
                      <a:pt x="0" y="0"/>
                    </a:moveTo>
                    <a:lnTo>
                      <a:pt x="0" y="3"/>
                    </a:lnTo>
                    <a:lnTo>
                      <a:pt x="76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32" name="Group 1008"/>
            <p:cNvGrpSpPr>
              <a:grpSpLocks noChangeAspect="1"/>
            </p:cNvGrpSpPr>
            <p:nvPr/>
          </p:nvGrpSpPr>
          <p:grpSpPr bwMode="auto">
            <a:xfrm>
              <a:off x="5817" y="3624"/>
              <a:ext cx="353" cy="336"/>
              <a:chOff x="5817" y="3624"/>
              <a:chExt cx="353" cy="336"/>
            </a:xfrm>
          </p:grpSpPr>
          <p:sp>
            <p:nvSpPr>
              <p:cNvPr id="2033" name="Freeform 1009"/>
              <p:cNvSpPr>
                <a:spLocks noChangeAspect="1"/>
              </p:cNvSpPr>
              <p:nvPr/>
            </p:nvSpPr>
            <p:spPr bwMode="auto">
              <a:xfrm>
                <a:off x="5817" y="3749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76" y="3"/>
                  </a:cxn>
                  <a:cxn ang="0">
                    <a:pos x="0" y="0"/>
                  </a:cxn>
                </a:cxnLst>
                <a:rect l="0" t="0" r="r" b="b"/>
                <a:pathLst>
                  <a:path w="76" h="3">
                    <a:moveTo>
                      <a:pt x="0" y="0"/>
                    </a:moveTo>
                    <a:lnTo>
                      <a:pt x="64" y="0"/>
                    </a:lnTo>
                    <a:lnTo>
                      <a:pt x="7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4" name="Freeform 1010"/>
              <p:cNvSpPr>
                <a:spLocks noChangeAspect="1"/>
              </p:cNvSpPr>
              <p:nvPr/>
            </p:nvSpPr>
            <p:spPr bwMode="auto">
              <a:xfrm>
                <a:off x="5817" y="3749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76" y="3"/>
                  </a:cxn>
                  <a:cxn ang="0">
                    <a:pos x="0" y="0"/>
                  </a:cxn>
                </a:cxnLst>
                <a:rect l="0" t="0" r="r" b="b"/>
                <a:pathLst>
                  <a:path w="76" h="3">
                    <a:moveTo>
                      <a:pt x="0" y="0"/>
                    </a:moveTo>
                    <a:lnTo>
                      <a:pt x="64" y="0"/>
                    </a:lnTo>
                    <a:lnTo>
                      <a:pt x="76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5" name="Freeform 1011"/>
              <p:cNvSpPr>
                <a:spLocks noChangeAspect="1"/>
              </p:cNvSpPr>
              <p:nvPr/>
            </p:nvSpPr>
            <p:spPr bwMode="auto">
              <a:xfrm>
                <a:off x="6141" y="3750"/>
                <a:ext cx="29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4"/>
                  </a:cxn>
                  <a:cxn ang="0">
                    <a:pos x="88" y="4"/>
                  </a:cxn>
                  <a:cxn ang="0">
                    <a:pos x="13" y="0"/>
                  </a:cxn>
                </a:cxnLst>
                <a:rect l="0" t="0" r="r" b="b"/>
                <a:pathLst>
                  <a:path w="88" h="4">
                    <a:moveTo>
                      <a:pt x="13" y="0"/>
                    </a:moveTo>
                    <a:lnTo>
                      <a:pt x="0" y="4"/>
                    </a:lnTo>
                    <a:lnTo>
                      <a:pt x="88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6" name="Freeform 1012"/>
              <p:cNvSpPr>
                <a:spLocks noChangeAspect="1"/>
              </p:cNvSpPr>
              <p:nvPr/>
            </p:nvSpPr>
            <p:spPr bwMode="auto">
              <a:xfrm>
                <a:off x="6141" y="3750"/>
                <a:ext cx="29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4"/>
                  </a:cxn>
                  <a:cxn ang="0">
                    <a:pos x="88" y="4"/>
                  </a:cxn>
                  <a:cxn ang="0">
                    <a:pos x="13" y="0"/>
                  </a:cxn>
                </a:cxnLst>
                <a:rect l="0" t="0" r="r" b="b"/>
                <a:pathLst>
                  <a:path w="88" h="4">
                    <a:moveTo>
                      <a:pt x="13" y="0"/>
                    </a:moveTo>
                    <a:lnTo>
                      <a:pt x="0" y="4"/>
                    </a:lnTo>
                    <a:lnTo>
                      <a:pt x="88" y="4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7" name="Freeform 1013"/>
              <p:cNvSpPr>
                <a:spLocks noChangeAspect="1"/>
              </p:cNvSpPr>
              <p:nvPr/>
            </p:nvSpPr>
            <p:spPr bwMode="auto">
              <a:xfrm>
                <a:off x="6145" y="3750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0"/>
                  </a:cxn>
                  <a:cxn ang="0">
                    <a:pos x="75" y="4"/>
                  </a:cxn>
                  <a:cxn ang="0">
                    <a:pos x="0" y="0"/>
                  </a:cxn>
                </a:cxnLst>
                <a:rect l="0" t="0" r="r" b="b"/>
                <a:pathLst>
                  <a:path w="75" h="4">
                    <a:moveTo>
                      <a:pt x="0" y="0"/>
                    </a:moveTo>
                    <a:lnTo>
                      <a:pt x="75" y="0"/>
                    </a:lnTo>
                    <a:lnTo>
                      <a:pt x="7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8" name="Freeform 1014"/>
              <p:cNvSpPr>
                <a:spLocks noChangeAspect="1"/>
              </p:cNvSpPr>
              <p:nvPr/>
            </p:nvSpPr>
            <p:spPr bwMode="auto">
              <a:xfrm>
                <a:off x="6145" y="3750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0"/>
                  </a:cxn>
                  <a:cxn ang="0">
                    <a:pos x="75" y="4"/>
                  </a:cxn>
                  <a:cxn ang="0">
                    <a:pos x="0" y="0"/>
                  </a:cxn>
                </a:cxnLst>
                <a:rect l="0" t="0" r="r" b="b"/>
                <a:pathLst>
                  <a:path w="75" h="4">
                    <a:moveTo>
                      <a:pt x="0" y="0"/>
                    </a:moveTo>
                    <a:lnTo>
                      <a:pt x="75" y="0"/>
                    </a:lnTo>
                    <a:lnTo>
                      <a:pt x="75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9" name="Freeform 1015"/>
              <p:cNvSpPr>
                <a:spLocks noChangeAspect="1"/>
              </p:cNvSpPr>
              <p:nvPr/>
            </p:nvSpPr>
            <p:spPr bwMode="auto">
              <a:xfrm>
                <a:off x="5817" y="3750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88" y="4"/>
                  </a:cxn>
                  <a:cxn ang="0">
                    <a:pos x="0" y="0"/>
                  </a:cxn>
                </a:cxnLst>
                <a:rect l="0" t="0" r="r" b="b"/>
                <a:pathLst>
                  <a:path w="88" h="4">
                    <a:moveTo>
                      <a:pt x="0" y="0"/>
                    </a:moveTo>
                    <a:lnTo>
                      <a:pt x="0" y="4"/>
                    </a:lnTo>
                    <a:lnTo>
                      <a:pt x="8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0" name="Freeform 1016"/>
              <p:cNvSpPr>
                <a:spLocks noChangeAspect="1"/>
              </p:cNvSpPr>
              <p:nvPr/>
            </p:nvSpPr>
            <p:spPr bwMode="auto">
              <a:xfrm>
                <a:off x="5817" y="3750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88" y="4"/>
                  </a:cxn>
                  <a:cxn ang="0">
                    <a:pos x="0" y="0"/>
                  </a:cxn>
                </a:cxnLst>
                <a:rect l="0" t="0" r="r" b="b"/>
                <a:pathLst>
                  <a:path w="88" h="4">
                    <a:moveTo>
                      <a:pt x="0" y="0"/>
                    </a:moveTo>
                    <a:lnTo>
                      <a:pt x="0" y="4"/>
                    </a:lnTo>
                    <a:lnTo>
                      <a:pt x="88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1" name="Freeform 1017"/>
              <p:cNvSpPr>
                <a:spLocks noChangeAspect="1"/>
              </p:cNvSpPr>
              <p:nvPr/>
            </p:nvSpPr>
            <p:spPr bwMode="auto">
              <a:xfrm>
                <a:off x="5817" y="3750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0"/>
                  </a:cxn>
                  <a:cxn ang="0">
                    <a:pos x="88" y="4"/>
                  </a:cxn>
                  <a:cxn ang="0">
                    <a:pos x="0" y="0"/>
                  </a:cxn>
                </a:cxnLst>
                <a:rect l="0" t="0" r="r" b="b"/>
                <a:pathLst>
                  <a:path w="88" h="4">
                    <a:moveTo>
                      <a:pt x="0" y="0"/>
                    </a:moveTo>
                    <a:lnTo>
                      <a:pt x="76" y="0"/>
                    </a:lnTo>
                    <a:lnTo>
                      <a:pt x="8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2" name="Freeform 1018"/>
              <p:cNvSpPr>
                <a:spLocks noChangeAspect="1"/>
              </p:cNvSpPr>
              <p:nvPr/>
            </p:nvSpPr>
            <p:spPr bwMode="auto">
              <a:xfrm>
                <a:off x="5817" y="3750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0"/>
                  </a:cxn>
                  <a:cxn ang="0">
                    <a:pos x="88" y="4"/>
                  </a:cxn>
                  <a:cxn ang="0">
                    <a:pos x="0" y="0"/>
                  </a:cxn>
                </a:cxnLst>
                <a:rect l="0" t="0" r="r" b="b"/>
                <a:pathLst>
                  <a:path w="88" h="4">
                    <a:moveTo>
                      <a:pt x="0" y="0"/>
                    </a:moveTo>
                    <a:lnTo>
                      <a:pt x="76" y="0"/>
                    </a:lnTo>
                    <a:lnTo>
                      <a:pt x="88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3" name="Freeform 1019"/>
              <p:cNvSpPr>
                <a:spLocks noChangeAspect="1"/>
              </p:cNvSpPr>
              <p:nvPr/>
            </p:nvSpPr>
            <p:spPr bwMode="auto">
              <a:xfrm>
                <a:off x="6138" y="3751"/>
                <a:ext cx="32" cy="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4"/>
                  </a:cxn>
                  <a:cxn ang="0">
                    <a:pos x="98" y="4"/>
                  </a:cxn>
                  <a:cxn ang="0">
                    <a:pos x="10" y="0"/>
                  </a:cxn>
                </a:cxnLst>
                <a:rect l="0" t="0" r="r" b="b"/>
                <a:pathLst>
                  <a:path w="98" h="4">
                    <a:moveTo>
                      <a:pt x="10" y="0"/>
                    </a:moveTo>
                    <a:lnTo>
                      <a:pt x="0" y="4"/>
                    </a:lnTo>
                    <a:lnTo>
                      <a:pt x="98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4" name="Freeform 1020"/>
              <p:cNvSpPr>
                <a:spLocks noChangeAspect="1"/>
              </p:cNvSpPr>
              <p:nvPr/>
            </p:nvSpPr>
            <p:spPr bwMode="auto">
              <a:xfrm>
                <a:off x="6138" y="3751"/>
                <a:ext cx="32" cy="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4"/>
                  </a:cxn>
                  <a:cxn ang="0">
                    <a:pos x="98" y="4"/>
                  </a:cxn>
                  <a:cxn ang="0">
                    <a:pos x="10" y="0"/>
                  </a:cxn>
                </a:cxnLst>
                <a:rect l="0" t="0" r="r" b="b"/>
                <a:pathLst>
                  <a:path w="98" h="4">
                    <a:moveTo>
                      <a:pt x="10" y="0"/>
                    </a:moveTo>
                    <a:lnTo>
                      <a:pt x="0" y="4"/>
                    </a:lnTo>
                    <a:lnTo>
                      <a:pt x="98" y="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5" name="Freeform 1021"/>
              <p:cNvSpPr>
                <a:spLocks noChangeAspect="1"/>
              </p:cNvSpPr>
              <p:nvPr/>
            </p:nvSpPr>
            <p:spPr bwMode="auto">
              <a:xfrm>
                <a:off x="6141" y="3751"/>
                <a:ext cx="2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0"/>
                  </a:cxn>
                  <a:cxn ang="0">
                    <a:pos x="88" y="4"/>
                  </a:cxn>
                  <a:cxn ang="0">
                    <a:pos x="0" y="0"/>
                  </a:cxn>
                </a:cxnLst>
                <a:rect l="0" t="0" r="r" b="b"/>
                <a:pathLst>
                  <a:path w="88" h="4">
                    <a:moveTo>
                      <a:pt x="0" y="0"/>
                    </a:moveTo>
                    <a:lnTo>
                      <a:pt x="88" y="0"/>
                    </a:lnTo>
                    <a:lnTo>
                      <a:pt x="8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6" name="Freeform 1022"/>
              <p:cNvSpPr>
                <a:spLocks noChangeAspect="1"/>
              </p:cNvSpPr>
              <p:nvPr/>
            </p:nvSpPr>
            <p:spPr bwMode="auto">
              <a:xfrm>
                <a:off x="6141" y="3751"/>
                <a:ext cx="2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0"/>
                  </a:cxn>
                  <a:cxn ang="0">
                    <a:pos x="88" y="4"/>
                  </a:cxn>
                  <a:cxn ang="0">
                    <a:pos x="0" y="0"/>
                  </a:cxn>
                </a:cxnLst>
                <a:rect l="0" t="0" r="r" b="b"/>
                <a:pathLst>
                  <a:path w="88" h="4">
                    <a:moveTo>
                      <a:pt x="0" y="0"/>
                    </a:moveTo>
                    <a:lnTo>
                      <a:pt x="88" y="0"/>
                    </a:lnTo>
                    <a:lnTo>
                      <a:pt x="88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7" name="Freeform 1023"/>
              <p:cNvSpPr>
                <a:spLocks noChangeAspect="1"/>
              </p:cNvSpPr>
              <p:nvPr/>
            </p:nvSpPr>
            <p:spPr bwMode="auto">
              <a:xfrm>
                <a:off x="5817" y="3751"/>
                <a:ext cx="3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99" y="4"/>
                  </a:cxn>
                  <a:cxn ang="0">
                    <a:pos x="0" y="0"/>
                  </a:cxn>
                </a:cxnLst>
                <a:rect l="0" t="0" r="r" b="b"/>
                <a:pathLst>
                  <a:path w="99" h="4">
                    <a:moveTo>
                      <a:pt x="0" y="0"/>
                    </a:moveTo>
                    <a:lnTo>
                      <a:pt x="0" y="4"/>
                    </a:lnTo>
                    <a:lnTo>
                      <a:pt x="9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8" name="Freeform 1024"/>
              <p:cNvSpPr>
                <a:spLocks noChangeAspect="1"/>
              </p:cNvSpPr>
              <p:nvPr/>
            </p:nvSpPr>
            <p:spPr bwMode="auto">
              <a:xfrm>
                <a:off x="5817" y="3751"/>
                <a:ext cx="3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99" y="4"/>
                  </a:cxn>
                  <a:cxn ang="0">
                    <a:pos x="0" y="0"/>
                  </a:cxn>
                </a:cxnLst>
                <a:rect l="0" t="0" r="r" b="b"/>
                <a:pathLst>
                  <a:path w="99" h="4">
                    <a:moveTo>
                      <a:pt x="0" y="0"/>
                    </a:moveTo>
                    <a:lnTo>
                      <a:pt x="0" y="4"/>
                    </a:lnTo>
                    <a:lnTo>
                      <a:pt x="99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9" name="Freeform 1025"/>
              <p:cNvSpPr>
                <a:spLocks noChangeAspect="1"/>
              </p:cNvSpPr>
              <p:nvPr/>
            </p:nvSpPr>
            <p:spPr bwMode="auto">
              <a:xfrm>
                <a:off x="5817" y="3751"/>
                <a:ext cx="3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0"/>
                  </a:cxn>
                  <a:cxn ang="0">
                    <a:pos x="99" y="4"/>
                  </a:cxn>
                  <a:cxn ang="0">
                    <a:pos x="0" y="0"/>
                  </a:cxn>
                </a:cxnLst>
                <a:rect l="0" t="0" r="r" b="b"/>
                <a:pathLst>
                  <a:path w="99" h="4">
                    <a:moveTo>
                      <a:pt x="0" y="0"/>
                    </a:moveTo>
                    <a:lnTo>
                      <a:pt x="88" y="0"/>
                    </a:lnTo>
                    <a:lnTo>
                      <a:pt x="9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0" name="Freeform 1026"/>
              <p:cNvSpPr>
                <a:spLocks noChangeAspect="1"/>
              </p:cNvSpPr>
              <p:nvPr/>
            </p:nvSpPr>
            <p:spPr bwMode="auto">
              <a:xfrm>
                <a:off x="5817" y="3751"/>
                <a:ext cx="3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0"/>
                  </a:cxn>
                  <a:cxn ang="0">
                    <a:pos x="99" y="4"/>
                  </a:cxn>
                  <a:cxn ang="0">
                    <a:pos x="0" y="0"/>
                  </a:cxn>
                </a:cxnLst>
                <a:rect l="0" t="0" r="r" b="b"/>
                <a:pathLst>
                  <a:path w="99" h="4">
                    <a:moveTo>
                      <a:pt x="0" y="0"/>
                    </a:moveTo>
                    <a:lnTo>
                      <a:pt x="88" y="0"/>
                    </a:lnTo>
                    <a:lnTo>
                      <a:pt x="99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1" name="Freeform 1027"/>
              <p:cNvSpPr>
                <a:spLocks noChangeAspect="1"/>
              </p:cNvSpPr>
              <p:nvPr/>
            </p:nvSpPr>
            <p:spPr bwMode="auto">
              <a:xfrm>
                <a:off x="6134" y="3753"/>
                <a:ext cx="36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"/>
                  </a:cxn>
                  <a:cxn ang="0">
                    <a:pos x="110" y="4"/>
                  </a:cxn>
                  <a:cxn ang="0">
                    <a:pos x="12" y="0"/>
                  </a:cxn>
                </a:cxnLst>
                <a:rect l="0" t="0" r="r" b="b"/>
                <a:pathLst>
                  <a:path w="110" h="4">
                    <a:moveTo>
                      <a:pt x="12" y="0"/>
                    </a:moveTo>
                    <a:lnTo>
                      <a:pt x="0" y="4"/>
                    </a:lnTo>
                    <a:lnTo>
                      <a:pt x="11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2" name="Freeform 1028"/>
              <p:cNvSpPr>
                <a:spLocks noChangeAspect="1"/>
              </p:cNvSpPr>
              <p:nvPr/>
            </p:nvSpPr>
            <p:spPr bwMode="auto">
              <a:xfrm>
                <a:off x="6134" y="3753"/>
                <a:ext cx="36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"/>
                  </a:cxn>
                  <a:cxn ang="0">
                    <a:pos x="110" y="4"/>
                  </a:cxn>
                  <a:cxn ang="0">
                    <a:pos x="12" y="0"/>
                  </a:cxn>
                </a:cxnLst>
                <a:rect l="0" t="0" r="r" b="b"/>
                <a:pathLst>
                  <a:path w="110" h="4">
                    <a:moveTo>
                      <a:pt x="12" y="0"/>
                    </a:moveTo>
                    <a:lnTo>
                      <a:pt x="0" y="4"/>
                    </a:lnTo>
                    <a:lnTo>
                      <a:pt x="110" y="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Freeform 1029"/>
              <p:cNvSpPr>
                <a:spLocks noChangeAspect="1"/>
              </p:cNvSpPr>
              <p:nvPr/>
            </p:nvSpPr>
            <p:spPr bwMode="auto">
              <a:xfrm>
                <a:off x="6138" y="3753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8" y="4"/>
                  </a:cxn>
                  <a:cxn ang="0">
                    <a:pos x="0" y="0"/>
                  </a:cxn>
                </a:cxnLst>
                <a:rect l="0" t="0" r="r" b="b"/>
                <a:pathLst>
                  <a:path w="98" h="4">
                    <a:moveTo>
                      <a:pt x="0" y="0"/>
                    </a:moveTo>
                    <a:lnTo>
                      <a:pt x="98" y="0"/>
                    </a:lnTo>
                    <a:lnTo>
                      <a:pt x="9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Freeform 1030"/>
              <p:cNvSpPr>
                <a:spLocks noChangeAspect="1"/>
              </p:cNvSpPr>
              <p:nvPr/>
            </p:nvSpPr>
            <p:spPr bwMode="auto">
              <a:xfrm>
                <a:off x="6138" y="3753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8" y="4"/>
                  </a:cxn>
                  <a:cxn ang="0">
                    <a:pos x="0" y="0"/>
                  </a:cxn>
                </a:cxnLst>
                <a:rect l="0" t="0" r="r" b="b"/>
                <a:pathLst>
                  <a:path w="98" h="4">
                    <a:moveTo>
                      <a:pt x="0" y="0"/>
                    </a:moveTo>
                    <a:lnTo>
                      <a:pt x="98" y="0"/>
                    </a:lnTo>
                    <a:lnTo>
                      <a:pt x="98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Freeform 1031"/>
              <p:cNvSpPr>
                <a:spLocks noChangeAspect="1"/>
              </p:cNvSpPr>
              <p:nvPr/>
            </p:nvSpPr>
            <p:spPr bwMode="auto">
              <a:xfrm>
                <a:off x="5817" y="3753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11" y="4"/>
                  </a:cxn>
                  <a:cxn ang="0">
                    <a:pos x="0" y="0"/>
                  </a:cxn>
                </a:cxnLst>
                <a:rect l="0" t="0" r="r" b="b"/>
                <a:pathLst>
                  <a:path w="111" h="4">
                    <a:moveTo>
                      <a:pt x="0" y="0"/>
                    </a:moveTo>
                    <a:lnTo>
                      <a:pt x="0" y="4"/>
                    </a:lnTo>
                    <a:lnTo>
                      <a:pt x="1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Freeform 1032"/>
              <p:cNvSpPr>
                <a:spLocks noChangeAspect="1"/>
              </p:cNvSpPr>
              <p:nvPr/>
            </p:nvSpPr>
            <p:spPr bwMode="auto">
              <a:xfrm>
                <a:off x="5817" y="3753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11" y="4"/>
                  </a:cxn>
                  <a:cxn ang="0">
                    <a:pos x="0" y="0"/>
                  </a:cxn>
                </a:cxnLst>
                <a:rect l="0" t="0" r="r" b="b"/>
                <a:pathLst>
                  <a:path w="111" h="4">
                    <a:moveTo>
                      <a:pt x="0" y="0"/>
                    </a:moveTo>
                    <a:lnTo>
                      <a:pt x="0" y="4"/>
                    </a:lnTo>
                    <a:lnTo>
                      <a:pt x="111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Freeform 1033"/>
              <p:cNvSpPr>
                <a:spLocks noChangeAspect="1"/>
              </p:cNvSpPr>
              <p:nvPr/>
            </p:nvSpPr>
            <p:spPr bwMode="auto">
              <a:xfrm>
                <a:off x="5817" y="3753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0"/>
                  </a:cxn>
                  <a:cxn ang="0">
                    <a:pos x="111" y="4"/>
                  </a:cxn>
                  <a:cxn ang="0">
                    <a:pos x="0" y="0"/>
                  </a:cxn>
                </a:cxnLst>
                <a:rect l="0" t="0" r="r" b="b"/>
                <a:pathLst>
                  <a:path w="111" h="4">
                    <a:moveTo>
                      <a:pt x="0" y="0"/>
                    </a:moveTo>
                    <a:lnTo>
                      <a:pt x="99" y="0"/>
                    </a:lnTo>
                    <a:lnTo>
                      <a:pt x="1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Freeform 1034"/>
              <p:cNvSpPr>
                <a:spLocks noChangeAspect="1"/>
              </p:cNvSpPr>
              <p:nvPr/>
            </p:nvSpPr>
            <p:spPr bwMode="auto">
              <a:xfrm>
                <a:off x="5817" y="3753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0"/>
                  </a:cxn>
                  <a:cxn ang="0">
                    <a:pos x="111" y="4"/>
                  </a:cxn>
                  <a:cxn ang="0">
                    <a:pos x="0" y="0"/>
                  </a:cxn>
                </a:cxnLst>
                <a:rect l="0" t="0" r="r" b="b"/>
                <a:pathLst>
                  <a:path w="111" h="4">
                    <a:moveTo>
                      <a:pt x="0" y="0"/>
                    </a:moveTo>
                    <a:lnTo>
                      <a:pt x="99" y="0"/>
                    </a:lnTo>
                    <a:lnTo>
                      <a:pt x="111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035"/>
              <p:cNvSpPr>
                <a:spLocks noChangeAspect="1"/>
              </p:cNvSpPr>
              <p:nvPr/>
            </p:nvSpPr>
            <p:spPr bwMode="auto">
              <a:xfrm>
                <a:off x="6130" y="3754"/>
                <a:ext cx="40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5"/>
                  </a:cxn>
                  <a:cxn ang="0">
                    <a:pos x="121" y="5"/>
                  </a:cxn>
                  <a:cxn ang="0">
                    <a:pos x="11" y="0"/>
                  </a:cxn>
                </a:cxnLst>
                <a:rect l="0" t="0" r="r" b="b"/>
                <a:pathLst>
                  <a:path w="121" h="5">
                    <a:moveTo>
                      <a:pt x="11" y="0"/>
                    </a:moveTo>
                    <a:lnTo>
                      <a:pt x="0" y="5"/>
                    </a:lnTo>
                    <a:lnTo>
                      <a:pt x="12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036"/>
              <p:cNvSpPr>
                <a:spLocks noChangeAspect="1"/>
              </p:cNvSpPr>
              <p:nvPr/>
            </p:nvSpPr>
            <p:spPr bwMode="auto">
              <a:xfrm>
                <a:off x="6130" y="3754"/>
                <a:ext cx="40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5"/>
                  </a:cxn>
                  <a:cxn ang="0">
                    <a:pos x="121" y="5"/>
                  </a:cxn>
                  <a:cxn ang="0">
                    <a:pos x="11" y="0"/>
                  </a:cxn>
                </a:cxnLst>
                <a:rect l="0" t="0" r="r" b="b"/>
                <a:pathLst>
                  <a:path w="121" h="5">
                    <a:moveTo>
                      <a:pt x="11" y="0"/>
                    </a:moveTo>
                    <a:lnTo>
                      <a:pt x="0" y="5"/>
                    </a:lnTo>
                    <a:lnTo>
                      <a:pt x="121" y="5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037"/>
              <p:cNvSpPr>
                <a:spLocks noChangeAspect="1"/>
              </p:cNvSpPr>
              <p:nvPr/>
            </p:nvSpPr>
            <p:spPr bwMode="auto">
              <a:xfrm>
                <a:off x="6134" y="3754"/>
                <a:ext cx="3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5"/>
                  </a:cxn>
                  <a:cxn ang="0">
                    <a:pos x="0" y="0"/>
                  </a:cxn>
                </a:cxnLst>
                <a:rect l="0" t="0" r="r" b="b"/>
                <a:pathLst>
                  <a:path w="110" h="5">
                    <a:moveTo>
                      <a:pt x="0" y="0"/>
                    </a:moveTo>
                    <a:lnTo>
                      <a:pt x="110" y="0"/>
                    </a:lnTo>
                    <a:lnTo>
                      <a:pt x="11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038"/>
              <p:cNvSpPr>
                <a:spLocks noChangeAspect="1"/>
              </p:cNvSpPr>
              <p:nvPr/>
            </p:nvSpPr>
            <p:spPr bwMode="auto">
              <a:xfrm>
                <a:off x="6134" y="3754"/>
                <a:ext cx="3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5"/>
                  </a:cxn>
                  <a:cxn ang="0">
                    <a:pos x="0" y="0"/>
                  </a:cxn>
                </a:cxnLst>
                <a:rect l="0" t="0" r="r" b="b"/>
                <a:pathLst>
                  <a:path w="110" h="5">
                    <a:moveTo>
                      <a:pt x="0" y="0"/>
                    </a:moveTo>
                    <a:lnTo>
                      <a:pt x="110" y="0"/>
                    </a:lnTo>
                    <a:lnTo>
                      <a:pt x="110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039"/>
              <p:cNvSpPr>
                <a:spLocks noChangeAspect="1"/>
              </p:cNvSpPr>
              <p:nvPr/>
            </p:nvSpPr>
            <p:spPr bwMode="auto">
              <a:xfrm>
                <a:off x="5817" y="3754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22" y="5"/>
                  </a:cxn>
                  <a:cxn ang="0">
                    <a:pos x="0" y="0"/>
                  </a:cxn>
                </a:cxnLst>
                <a:rect l="0" t="0" r="r" b="b"/>
                <a:pathLst>
                  <a:path w="122" h="5">
                    <a:moveTo>
                      <a:pt x="0" y="0"/>
                    </a:moveTo>
                    <a:lnTo>
                      <a:pt x="0" y="5"/>
                    </a:lnTo>
                    <a:lnTo>
                      <a:pt x="12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040"/>
              <p:cNvSpPr>
                <a:spLocks noChangeAspect="1"/>
              </p:cNvSpPr>
              <p:nvPr/>
            </p:nvSpPr>
            <p:spPr bwMode="auto">
              <a:xfrm>
                <a:off x="5817" y="3754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22" y="5"/>
                  </a:cxn>
                  <a:cxn ang="0">
                    <a:pos x="0" y="0"/>
                  </a:cxn>
                </a:cxnLst>
                <a:rect l="0" t="0" r="r" b="b"/>
                <a:pathLst>
                  <a:path w="122" h="5">
                    <a:moveTo>
                      <a:pt x="0" y="0"/>
                    </a:moveTo>
                    <a:lnTo>
                      <a:pt x="0" y="5"/>
                    </a:lnTo>
                    <a:lnTo>
                      <a:pt x="122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041"/>
              <p:cNvSpPr>
                <a:spLocks noChangeAspect="1"/>
              </p:cNvSpPr>
              <p:nvPr/>
            </p:nvSpPr>
            <p:spPr bwMode="auto">
              <a:xfrm>
                <a:off x="5817" y="3754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22" y="5"/>
                  </a:cxn>
                  <a:cxn ang="0">
                    <a:pos x="0" y="0"/>
                  </a:cxn>
                </a:cxnLst>
                <a:rect l="0" t="0" r="r" b="b"/>
                <a:pathLst>
                  <a:path w="122" h="5">
                    <a:moveTo>
                      <a:pt x="0" y="0"/>
                    </a:moveTo>
                    <a:lnTo>
                      <a:pt x="111" y="0"/>
                    </a:lnTo>
                    <a:lnTo>
                      <a:pt x="12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042"/>
              <p:cNvSpPr>
                <a:spLocks noChangeAspect="1"/>
              </p:cNvSpPr>
              <p:nvPr/>
            </p:nvSpPr>
            <p:spPr bwMode="auto">
              <a:xfrm>
                <a:off x="5817" y="3754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22" y="5"/>
                  </a:cxn>
                  <a:cxn ang="0">
                    <a:pos x="0" y="0"/>
                  </a:cxn>
                </a:cxnLst>
                <a:rect l="0" t="0" r="r" b="b"/>
                <a:pathLst>
                  <a:path w="122" h="5">
                    <a:moveTo>
                      <a:pt x="0" y="0"/>
                    </a:moveTo>
                    <a:lnTo>
                      <a:pt x="111" y="0"/>
                    </a:lnTo>
                    <a:lnTo>
                      <a:pt x="122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043"/>
              <p:cNvSpPr>
                <a:spLocks noChangeAspect="1"/>
              </p:cNvSpPr>
              <p:nvPr/>
            </p:nvSpPr>
            <p:spPr bwMode="auto">
              <a:xfrm>
                <a:off x="6126" y="3756"/>
                <a:ext cx="44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132" y="6"/>
                  </a:cxn>
                  <a:cxn ang="0">
                    <a:pos x="11" y="0"/>
                  </a:cxn>
                </a:cxnLst>
                <a:rect l="0" t="0" r="r" b="b"/>
                <a:pathLst>
                  <a:path w="132" h="6">
                    <a:moveTo>
                      <a:pt x="11" y="0"/>
                    </a:moveTo>
                    <a:lnTo>
                      <a:pt x="0" y="6"/>
                    </a:lnTo>
                    <a:lnTo>
                      <a:pt x="132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1044"/>
              <p:cNvSpPr>
                <a:spLocks noChangeAspect="1"/>
              </p:cNvSpPr>
              <p:nvPr/>
            </p:nvSpPr>
            <p:spPr bwMode="auto">
              <a:xfrm>
                <a:off x="6126" y="3756"/>
                <a:ext cx="44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132" y="6"/>
                  </a:cxn>
                  <a:cxn ang="0">
                    <a:pos x="11" y="0"/>
                  </a:cxn>
                </a:cxnLst>
                <a:rect l="0" t="0" r="r" b="b"/>
                <a:pathLst>
                  <a:path w="132" h="6">
                    <a:moveTo>
                      <a:pt x="11" y="0"/>
                    </a:moveTo>
                    <a:lnTo>
                      <a:pt x="0" y="6"/>
                    </a:lnTo>
                    <a:lnTo>
                      <a:pt x="132" y="6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1045"/>
              <p:cNvSpPr>
                <a:spLocks noChangeAspect="1"/>
              </p:cNvSpPr>
              <p:nvPr/>
            </p:nvSpPr>
            <p:spPr bwMode="auto">
              <a:xfrm>
                <a:off x="6130" y="3756"/>
                <a:ext cx="4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6"/>
                  </a:cxn>
                  <a:cxn ang="0">
                    <a:pos x="0" y="0"/>
                  </a:cxn>
                </a:cxnLst>
                <a:rect l="0" t="0" r="r" b="b"/>
                <a:pathLst>
                  <a:path w="121" h="6">
                    <a:moveTo>
                      <a:pt x="0" y="0"/>
                    </a:moveTo>
                    <a:lnTo>
                      <a:pt x="121" y="0"/>
                    </a:lnTo>
                    <a:lnTo>
                      <a:pt x="12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1046"/>
              <p:cNvSpPr>
                <a:spLocks noChangeAspect="1"/>
              </p:cNvSpPr>
              <p:nvPr/>
            </p:nvSpPr>
            <p:spPr bwMode="auto">
              <a:xfrm>
                <a:off x="6130" y="3756"/>
                <a:ext cx="4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0"/>
                  </a:cxn>
                  <a:cxn ang="0">
                    <a:pos x="121" y="6"/>
                  </a:cxn>
                  <a:cxn ang="0">
                    <a:pos x="0" y="0"/>
                  </a:cxn>
                </a:cxnLst>
                <a:rect l="0" t="0" r="r" b="b"/>
                <a:pathLst>
                  <a:path w="121" h="6">
                    <a:moveTo>
                      <a:pt x="0" y="0"/>
                    </a:moveTo>
                    <a:lnTo>
                      <a:pt x="121" y="0"/>
                    </a:lnTo>
                    <a:lnTo>
                      <a:pt x="121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1047"/>
              <p:cNvSpPr>
                <a:spLocks noChangeAspect="1"/>
              </p:cNvSpPr>
              <p:nvPr/>
            </p:nvSpPr>
            <p:spPr bwMode="auto">
              <a:xfrm>
                <a:off x="5817" y="3756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2" y="6"/>
                  </a:cxn>
                  <a:cxn ang="0">
                    <a:pos x="0" y="0"/>
                  </a:cxn>
                </a:cxnLst>
                <a:rect l="0" t="0" r="r" b="b"/>
                <a:pathLst>
                  <a:path w="132" h="6">
                    <a:moveTo>
                      <a:pt x="0" y="0"/>
                    </a:moveTo>
                    <a:lnTo>
                      <a:pt x="0" y="6"/>
                    </a:lnTo>
                    <a:lnTo>
                      <a:pt x="13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1048"/>
              <p:cNvSpPr>
                <a:spLocks noChangeAspect="1"/>
              </p:cNvSpPr>
              <p:nvPr/>
            </p:nvSpPr>
            <p:spPr bwMode="auto">
              <a:xfrm>
                <a:off x="5817" y="3756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2" y="6"/>
                  </a:cxn>
                  <a:cxn ang="0">
                    <a:pos x="0" y="0"/>
                  </a:cxn>
                </a:cxnLst>
                <a:rect l="0" t="0" r="r" b="b"/>
                <a:pathLst>
                  <a:path w="132" h="6">
                    <a:moveTo>
                      <a:pt x="0" y="0"/>
                    </a:moveTo>
                    <a:lnTo>
                      <a:pt x="0" y="6"/>
                    </a:lnTo>
                    <a:lnTo>
                      <a:pt x="132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1049"/>
              <p:cNvSpPr>
                <a:spLocks noChangeAspect="1"/>
              </p:cNvSpPr>
              <p:nvPr/>
            </p:nvSpPr>
            <p:spPr bwMode="auto">
              <a:xfrm>
                <a:off x="5817" y="3756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0"/>
                  </a:cxn>
                  <a:cxn ang="0">
                    <a:pos x="132" y="6"/>
                  </a:cxn>
                  <a:cxn ang="0">
                    <a:pos x="0" y="0"/>
                  </a:cxn>
                </a:cxnLst>
                <a:rect l="0" t="0" r="r" b="b"/>
                <a:pathLst>
                  <a:path w="132" h="6">
                    <a:moveTo>
                      <a:pt x="0" y="0"/>
                    </a:moveTo>
                    <a:lnTo>
                      <a:pt x="122" y="0"/>
                    </a:lnTo>
                    <a:lnTo>
                      <a:pt x="13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1050"/>
              <p:cNvSpPr>
                <a:spLocks noChangeAspect="1"/>
              </p:cNvSpPr>
              <p:nvPr/>
            </p:nvSpPr>
            <p:spPr bwMode="auto">
              <a:xfrm>
                <a:off x="5817" y="3756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0"/>
                  </a:cxn>
                  <a:cxn ang="0">
                    <a:pos x="132" y="6"/>
                  </a:cxn>
                  <a:cxn ang="0">
                    <a:pos x="0" y="0"/>
                  </a:cxn>
                </a:cxnLst>
                <a:rect l="0" t="0" r="r" b="b"/>
                <a:pathLst>
                  <a:path w="132" h="6">
                    <a:moveTo>
                      <a:pt x="0" y="0"/>
                    </a:moveTo>
                    <a:lnTo>
                      <a:pt x="122" y="0"/>
                    </a:lnTo>
                    <a:lnTo>
                      <a:pt x="132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1051"/>
              <p:cNvSpPr>
                <a:spLocks noChangeAspect="1"/>
              </p:cNvSpPr>
              <p:nvPr/>
            </p:nvSpPr>
            <p:spPr bwMode="auto">
              <a:xfrm>
                <a:off x="6123" y="3758"/>
                <a:ext cx="47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143" y="6"/>
                  </a:cxn>
                  <a:cxn ang="0">
                    <a:pos x="11" y="0"/>
                  </a:cxn>
                </a:cxnLst>
                <a:rect l="0" t="0" r="r" b="b"/>
                <a:pathLst>
                  <a:path w="143" h="6">
                    <a:moveTo>
                      <a:pt x="11" y="0"/>
                    </a:moveTo>
                    <a:lnTo>
                      <a:pt x="0" y="6"/>
                    </a:lnTo>
                    <a:lnTo>
                      <a:pt x="143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1052"/>
              <p:cNvSpPr>
                <a:spLocks noChangeAspect="1"/>
              </p:cNvSpPr>
              <p:nvPr/>
            </p:nvSpPr>
            <p:spPr bwMode="auto">
              <a:xfrm>
                <a:off x="6123" y="3758"/>
                <a:ext cx="47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143" y="6"/>
                  </a:cxn>
                  <a:cxn ang="0">
                    <a:pos x="11" y="0"/>
                  </a:cxn>
                </a:cxnLst>
                <a:rect l="0" t="0" r="r" b="b"/>
                <a:pathLst>
                  <a:path w="143" h="6">
                    <a:moveTo>
                      <a:pt x="11" y="0"/>
                    </a:moveTo>
                    <a:lnTo>
                      <a:pt x="0" y="6"/>
                    </a:lnTo>
                    <a:lnTo>
                      <a:pt x="143" y="6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1053"/>
              <p:cNvSpPr>
                <a:spLocks noChangeAspect="1"/>
              </p:cNvSpPr>
              <p:nvPr/>
            </p:nvSpPr>
            <p:spPr bwMode="auto">
              <a:xfrm>
                <a:off x="6126" y="3758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0"/>
                  </a:cxn>
                  <a:cxn ang="0">
                    <a:pos x="132" y="6"/>
                  </a:cxn>
                  <a:cxn ang="0">
                    <a:pos x="0" y="0"/>
                  </a:cxn>
                </a:cxnLst>
                <a:rect l="0" t="0" r="r" b="b"/>
                <a:pathLst>
                  <a:path w="132" h="6">
                    <a:moveTo>
                      <a:pt x="0" y="0"/>
                    </a:moveTo>
                    <a:lnTo>
                      <a:pt x="132" y="0"/>
                    </a:lnTo>
                    <a:lnTo>
                      <a:pt x="13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1054"/>
              <p:cNvSpPr>
                <a:spLocks noChangeAspect="1"/>
              </p:cNvSpPr>
              <p:nvPr/>
            </p:nvSpPr>
            <p:spPr bwMode="auto">
              <a:xfrm>
                <a:off x="6126" y="3758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0"/>
                  </a:cxn>
                  <a:cxn ang="0">
                    <a:pos x="132" y="6"/>
                  </a:cxn>
                  <a:cxn ang="0">
                    <a:pos x="0" y="0"/>
                  </a:cxn>
                </a:cxnLst>
                <a:rect l="0" t="0" r="r" b="b"/>
                <a:pathLst>
                  <a:path w="132" h="6">
                    <a:moveTo>
                      <a:pt x="0" y="0"/>
                    </a:moveTo>
                    <a:lnTo>
                      <a:pt x="132" y="0"/>
                    </a:lnTo>
                    <a:lnTo>
                      <a:pt x="132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1055"/>
              <p:cNvSpPr>
                <a:spLocks noChangeAspect="1"/>
              </p:cNvSpPr>
              <p:nvPr/>
            </p:nvSpPr>
            <p:spPr bwMode="auto">
              <a:xfrm>
                <a:off x="5817" y="3758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43" y="6"/>
                  </a:cxn>
                  <a:cxn ang="0">
                    <a:pos x="0" y="0"/>
                  </a:cxn>
                </a:cxnLst>
                <a:rect l="0" t="0" r="r" b="b"/>
                <a:pathLst>
                  <a:path w="143" h="6">
                    <a:moveTo>
                      <a:pt x="0" y="0"/>
                    </a:moveTo>
                    <a:lnTo>
                      <a:pt x="0" y="6"/>
                    </a:lnTo>
                    <a:lnTo>
                      <a:pt x="14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1056"/>
              <p:cNvSpPr>
                <a:spLocks noChangeAspect="1"/>
              </p:cNvSpPr>
              <p:nvPr/>
            </p:nvSpPr>
            <p:spPr bwMode="auto">
              <a:xfrm>
                <a:off x="5817" y="3758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43" y="6"/>
                  </a:cxn>
                  <a:cxn ang="0">
                    <a:pos x="0" y="0"/>
                  </a:cxn>
                </a:cxnLst>
                <a:rect l="0" t="0" r="r" b="b"/>
                <a:pathLst>
                  <a:path w="143" h="6">
                    <a:moveTo>
                      <a:pt x="0" y="0"/>
                    </a:moveTo>
                    <a:lnTo>
                      <a:pt x="0" y="6"/>
                    </a:lnTo>
                    <a:lnTo>
                      <a:pt x="143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1057"/>
              <p:cNvSpPr>
                <a:spLocks noChangeAspect="1"/>
              </p:cNvSpPr>
              <p:nvPr/>
            </p:nvSpPr>
            <p:spPr bwMode="auto">
              <a:xfrm>
                <a:off x="5817" y="3758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0"/>
                  </a:cxn>
                  <a:cxn ang="0">
                    <a:pos x="143" y="6"/>
                  </a:cxn>
                  <a:cxn ang="0">
                    <a:pos x="0" y="0"/>
                  </a:cxn>
                </a:cxnLst>
                <a:rect l="0" t="0" r="r" b="b"/>
                <a:pathLst>
                  <a:path w="143" h="6">
                    <a:moveTo>
                      <a:pt x="0" y="0"/>
                    </a:moveTo>
                    <a:lnTo>
                      <a:pt x="132" y="0"/>
                    </a:lnTo>
                    <a:lnTo>
                      <a:pt x="14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1058"/>
              <p:cNvSpPr>
                <a:spLocks noChangeAspect="1"/>
              </p:cNvSpPr>
              <p:nvPr/>
            </p:nvSpPr>
            <p:spPr bwMode="auto">
              <a:xfrm>
                <a:off x="5817" y="3758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0"/>
                  </a:cxn>
                  <a:cxn ang="0">
                    <a:pos x="143" y="6"/>
                  </a:cxn>
                  <a:cxn ang="0">
                    <a:pos x="0" y="0"/>
                  </a:cxn>
                </a:cxnLst>
                <a:rect l="0" t="0" r="r" b="b"/>
                <a:pathLst>
                  <a:path w="143" h="6">
                    <a:moveTo>
                      <a:pt x="0" y="0"/>
                    </a:moveTo>
                    <a:lnTo>
                      <a:pt x="132" y="0"/>
                    </a:lnTo>
                    <a:lnTo>
                      <a:pt x="143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1059"/>
              <p:cNvSpPr>
                <a:spLocks noChangeAspect="1"/>
              </p:cNvSpPr>
              <p:nvPr/>
            </p:nvSpPr>
            <p:spPr bwMode="auto">
              <a:xfrm>
                <a:off x="6120" y="3760"/>
                <a:ext cx="50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52" y="7"/>
                  </a:cxn>
                  <a:cxn ang="0">
                    <a:pos x="9" y="0"/>
                  </a:cxn>
                </a:cxnLst>
                <a:rect l="0" t="0" r="r" b="b"/>
                <a:pathLst>
                  <a:path w="152" h="7">
                    <a:moveTo>
                      <a:pt x="9" y="0"/>
                    </a:moveTo>
                    <a:lnTo>
                      <a:pt x="0" y="7"/>
                    </a:lnTo>
                    <a:lnTo>
                      <a:pt x="152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1060"/>
              <p:cNvSpPr>
                <a:spLocks noChangeAspect="1"/>
              </p:cNvSpPr>
              <p:nvPr/>
            </p:nvSpPr>
            <p:spPr bwMode="auto">
              <a:xfrm>
                <a:off x="6120" y="3760"/>
                <a:ext cx="50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52" y="7"/>
                  </a:cxn>
                  <a:cxn ang="0">
                    <a:pos x="9" y="0"/>
                  </a:cxn>
                </a:cxnLst>
                <a:rect l="0" t="0" r="r" b="b"/>
                <a:pathLst>
                  <a:path w="152" h="7">
                    <a:moveTo>
                      <a:pt x="9" y="0"/>
                    </a:moveTo>
                    <a:lnTo>
                      <a:pt x="0" y="7"/>
                    </a:lnTo>
                    <a:lnTo>
                      <a:pt x="152" y="7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1061"/>
              <p:cNvSpPr>
                <a:spLocks noChangeAspect="1"/>
              </p:cNvSpPr>
              <p:nvPr/>
            </p:nvSpPr>
            <p:spPr bwMode="auto">
              <a:xfrm>
                <a:off x="6123" y="3760"/>
                <a:ext cx="4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7"/>
                  </a:cxn>
                  <a:cxn ang="0">
                    <a:pos x="0" y="0"/>
                  </a:cxn>
                </a:cxnLst>
                <a:rect l="0" t="0" r="r" b="b"/>
                <a:pathLst>
                  <a:path w="143" h="7">
                    <a:moveTo>
                      <a:pt x="0" y="0"/>
                    </a:moveTo>
                    <a:lnTo>
                      <a:pt x="143" y="0"/>
                    </a:lnTo>
                    <a:lnTo>
                      <a:pt x="14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1062"/>
              <p:cNvSpPr>
                <a:spLocks noChangeAspect="1"/>
              </p:cNvSpPr>
              <p:nvPr/>
            </p:nvSpPr>
            <p:spPr bwMode="auto">
              <a:xfrm>
                <a:off x="6123" y="3760"/>
                <a:ext cx="4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" y="0"/>
                  </a:cxn>
                  <a:cxn ang="0">
                    <a:pos x="143" y="7"/>
                  </a:cxn>
                  <a:cxn ang="0">
                    <a:pos x="0" y="0"/>
                  </a:cxn>
                </a:cxnLst>
                <a:rect l="0" t="0" r="r" b="b"/>
                <a:pathLst>
                  <a:path w="143" h="7">
                    <a:moveTo>
                      <a:pt x="0" y="0"/>
                    </a:moveTo>
                    <a:lnTo>
                      <a:pt x="143" y="0"/>
                    </a:lnTo>
                    <a:lnTo>
                      <a:pt x="143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1063"/>
              <p:cNvSpPr>
                <a:spLocks noChangeAspect="1"/>
              </p:cNvSpPr>
              <p:nvPr/>
            </p:nvSpPr>
            <p:spPr bwMode="auto">
              <a:xfrm>
                <a:off x="5817" y="3760"/>
                <a:ext cx="5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53" y="7"/>
                  </a:cxn>
                  <a:cxn ang="0">
                    <a:pos x="0" y="0"/>
                  </a:cxn>
                </a:cxnLst>
                <a:rect l="0" t="0" r="r" b="b"/>
                <a:pathLst>
                  <a:path w="153" h="7">
                    <a:moveTo>
                      <a:pt x="0" y="0"/>
                    </a:moveTo>
                    <a:lnTo>
                      <a:pt x="0" y="7"/>
                    </a:lnTo>
                    <a:lnTo>
                      <a:pt x="15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1064"/>
              <p:cNvSpPr>
                <a:spLocks noChangeAspect="1"/>
              </p:cNvSpPr>
              <p:nvPr/>
            </p:nvSpPr>
            <p:spPr bwMode="auto">
              <a:xfrm>
                <a:off x="5817" y="3760"/>
                <a:ext cx="5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53" y="7"/>
                  </a:cxn>
                  <a:cxn ang="0">
                    <a:pos x="0" y="0"/>
                  </a:cxn>
                </a:cxnLst>
                <a:rect l="0" t="0" r="r" b="b"/>
                <a:pathLst>
                  <a:path w="153" h="7">
                    <a:moveTo>
                      <a:pt x="0" y="0"/>
                    </a:moveTo>
                    <a:lnTo>
                      <a:pt x="0" y="7"/>
                    </a:lnTo>
                    <a:lnTo>
                      <a:pt x="153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1065"/>
              <p:cNvSpPr>
                <a:spLocks noChangeAspect="1"/>
              </p:cNvSpPr>
              <p:nvPr/>
            </p:nvSpPr>
            <p:spPr bwMode="auto">
              <a:xfrm>
                <a:off x="5817" y="3760"/>
                <a:ext cx="5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" y="0"/>
                  </a:cxn>
                  <a:cxn ang="0">
                    <a:pos x="153" y="7"/>
                  </a:cxn>
                  <a:cxn ang="0">
                    <a:pos x="0" y="0"/>
                  </a:cxn>
                </a:cxnLst>
                <a:rect l="0" t="0" r="r" b="b"/>
                <a:pathLst>
                  <a:path w="153" h="7">
                    <a:moveTo>
                      <a:pt x="0" y="0"/>
                    </a:moveTo>
                    <a:lnTo>
                      <a:pt x="143" y="0"/>
                    </a:lnTo>
                    <a:lnTo>
                      <a:pt x="15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1066"/>
              <p:cNvSpPr>
                <a:spLocks noChangeAspect="1"/>
              </p:cNvSpPr>
              <p:nvPr/>
            </p:nvSpPr>
            <p:spPr bwMode="auto">
              <a:xfrm>
                <a:off x="5817" y="3760"/>
                <a:ext cx="5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" y="0"/>
                  </a:cxn>
                  <a:cxn ang="0">
                    <a:pos x="153" y="7"/>
                  </a:cxn>
                  <a:cxn ang="0">
                    <a:pos x="0" y="0"/>
                  </a:cxn>
                </a:cxnLst>
                <a:rect l="0" t="0" r="r" b="b"/>
                <a:pathLst>
                  <a:path w="153" h="7">
                    <a:moveTo>
                      <a:pt x="0" y="0"/>
                    </a:moveTo>
                    <a:lnTo>
                      <a:pt x="143" y="0"/>
                    </a:lnTo>
                    <a:lnTo>
                      <a:pt x="153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1067"/>
              <p:cNvSpPr>
                <a:spLocks noChangeAspect="1"/>
              </p:cNvSpPr>
              <p:nvPr/>
            </p:nvSpPr>
            <p:spPr bwMode="auto">
              <a:xfrm>
                <a:off x="6116" y="3762"/>
                <a:ext cx="54" cy="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8"/>
                  </a:cxn>
                  <a:cxn ang="0">
                    <a:pos x="163" y="8"/>
                  </a:cxn>
                  <a:cxn ang="0">
                    <a:pos x="11" y="0"/>
                  </a:cxn>
                </a:cxnLst>
                <a:rect l="0" t="0" r="r" b="b"/>
                <a:pathLst>
                  <a:path w="163" h="8">
                    <a:moveTo>
                      <a:pt x="11" y="0"/>
                    </a:moveTo>
                    <a:lnTo>
                      <a:pt x="0" y="8"/>
                    </a:lnTo>
                    <a:lnTo>
                      <a:pt x="163" y="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1068"/>
              <p:cNvSpPr>
                <a:spLocks noChangeAspect="1"/>
              </p:cNvSpPr>
              <p:nvPr/>
            </p:nvSpPr>
            <p:spPr bwMode="auto">
              <a:xfrm>
                <a:off x="6116" y="3762"/>
                <a:ext cx="54" cy="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8"/>
                  </a:cxn>
                  <a:cxn ang="0">
                    <a:pos x="163" y="8"/>
                  </a:cxn>
                  <a:cxn ang="0">
                    <a:pos x="11" y="0"/>
                  </a:cxn>
                </a:cxnLst>
                <a:rect l="0" t="0" r="r" b="b"/>
                <a:pathLst>
                  <a:path w="163" h="8">
                    <a:moveTo>
                      <a:pt x="11" y="0"/>
                    </a:moveTo>
                    <a:lnTo>
                      <a:pt x="0" y="8"/>
                    </a:lnTo>
                    <a:lnTo>
                      <a:pt x="163" y="8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1069"/>
              <p:cNvSpPr>
                <a:spLocks noChangeAspect="1"/>
              </p:cNvSpPr>
              <p:nvPr/>
            </p:nvSpPr>
            <p:spPr bwMode="auto">
              <a:xfrm>
                <a:off x="6120" y="3762"/>
                <a:ext cx="5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0"/>
                  </a:cxn>
                  <a:cxn ang="0">
                    <a:pos x="152" y="8"/>
                  </a:cxn>
                  <a:cxn ang="0">
                    <a:pos x="0" y="0"/>
                  </a:cxn>
                </a:cxnLst>
                <a:rect l="0" t="0" r="r" b="b"/>
                <a:pathLst>
                  <a:path w="152" h="8">
                    <a:moveTo>
                      <a:pt x="0" y="0"/>
                    </a:moveTo>
                    <a:lnTo>
                      <a:pt x="152" y="0"/>
                    </a:lnTo>
                    <a:lnTo>
                      <a:pt x="15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1070"/>
              <p:cNvSpPr>
                <a:spLocks noChangeAspect="1"/>
              </p:cNvSpPr>
              <p:nvPr/>
            </p:nvSpPr>
            <p:spPr bwMode="auto">
              <a:xfrm>
                <a:off x="6120" y="3762"/>
                <a:ext cx="5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0"/>
                  </a:cxn>
                  <a:cxn ang="0">
                    <a:pos x="152" y="8"/>
                  </a:cxn>
                  <a:cxn ang="0">
                    <a:pos x="0" y="0"/>
                  </a:cxn>
                </a:cxnLst>
                <a:rect l="0" t="0" r="r" b="b"/>
                <a:pathLst>
                  <a:path w="152" h="8">
                    <a:moveTo>
                      <a:pt x="0" y="0"/>
                    </a:moveTo>
                    <a:lnTo>
                      <a:pt x="152" y="0"/>
                    </a:lnTo>
                    <a:lnTo>
                      <a:pt x="152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1071"/>
              <p:cNvSpPr>
                <a:spLocks noChangeAspect="1"/>
              </p:cNvSpPr>
              <p:nvPr/>
            </p:nvSpPr>
            <p:spPr bwMode="auto">
              <a:xfrm>
                <a:off x="5817" y="3762"/>
                <a:ext cx="5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0" y="8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1072"/>
              <p:cNvSpPr>
                <a:spLocks noChangeAspect="1"/>
              </p:cNvSpPr>
              <p:nvPr/>
            </p:nvSpPr>
            <p:spPr bwMode="auto">
              <a:xfrm>
                <a:off x="5817" y="3762"/>
                <a:ext cx="5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0" y="8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1073"/>
              <p:cNvSpPr>
                <a:spLocks noChangeAspect="1"/>
              </p:cNvSpPr>
              <p:nvPr/>
            </p:nvSpPr>
            <p:spPr bwMode="auto">
              <a:xfrm>
                <a:off x="5817" y="3762"/>
                <a:ext cx="5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153" y="0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1074"/>
              <p:cNvSpPr>
                <a:spLocks noChangeAspect="1"/>
              </p:cNvSpPr>
              <p:nvPr/>
            </p:nvSpPr>
            <p:spPr bwMode="auto">
              <a:xfrm>
                <a:off x="5817" y="3762"/>
                <a:ext cx="5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153" y="0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1075"/>
              <p:cNvSpPr>
                <a:spLocks noChangeAspect="1"/>
              </p:cNvSpPr>
              <p:nvPr/>
            </p:nvSpPr>
            <p:spPr bwMode="auto">
              <a:xfrm>
                <a:off x="6113" y="3765"/>
                <a:ext cx="57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8"/>
                  </a:cxn>
                  <a:cxn ang="0">
                    <a:pos x="172" y="8"/>
                  </a:cxn>
                  <a:cxn ang="0">
                    <a:pos x="9" y="0"/>
                  </a:cxn>
                </a:cxnLst>
                <a:rect l="0" t="0" r="r" b="b"/>
                <a:pathLst>
                  <a:path w="172" h="8">
                    <a:moveTo>
                      <a:pt x="9" y="0"/>
                    </a:moveTo>
                    <a:lnTo>
                      <a:pt x="0" y="8"/>
                    </a:lnTo>
                    <a:lnTo>
                      <a:pt x="172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1076"/>
              <p:cNvSpPr>
                <a:spLocks noChangeAspect="1"/>
              </p:cNvSpPr>
              <p:nvPr/>
            </p:nvSpPr>
            <p:spPr bwMode="auto">
              <a:xfrm>
                <a:off x="6113" y="3765"/>
                <a:ext cx="57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8"/>
                  </a:cxn>
                  <a:cxn ang="0">
                    <a:pos x="172" y="8"/>
                  </a:cxn>
                  <a:cxn ang="0">
                    <a:pos x="9" y="0"/>
                  </a:cxn>
                </a:cxnLst>
                <a:rect l="0" t="0" r="r" b="b"/>
                <a:pathLst>
                  <a:path w="172" h="8">
                    <a:moveTo>
                      <a:pt x="9" y="0"/>
                    </a:moveTo>
                    <a:lnTo>
                      <a:pt x="0" y="8"/>
                    </a:lnTo>
                    <a:lnTo>
                      <a:pt x="172" y="8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1077"/>
              <p:cNvSpPr>
                <a:spLocks noChangeAspect="1"/>
              </p:cNvSpPr>
              <p:nvPr/>
            </p:nvSpPr>
            <p:spPr bwMode="auto">
              <a:xfrm>
                <a:off x="6116" y="3765"/>
                <a:ext cx="5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163" y="0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1078"/>
              <p:cNvSpPr>
                <a:spLocks noChangeAspect="1"/>
              </p:cNvSpPr>
              <p:nvPr/>
            </p:nvSpPr>
            <p:spPr bwMode="auto">
              <a:xfrm>
                <a:off x="6116" y="3765"/>
                <a:ext cx="5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163" y="0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1079"/>
              <p:cNvSpPr>
                <a:spLocks noChangeAspect="1"/>
              </p:cNvSpPr>
              <p:nvPr/>
            </p:nvSpPr>
            <p:spPr bwMode="auto">
              <a:xfrm>
                <a:off x="5817" y="3765"/>
                <a:ext cx="5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73" y="8"/>
                  </a:cxn>
                  <a:cxn ang="0">
                    <a:pos x="0" y="0"/>
                  </a:cxn>
                </a:cxnLst>
                <a:rect l="0" t="0" r="r" b="b"/>
                <a:pathLst>
                  <a:path w="173" h="8">
                    <a:moveTo>
                      <a:pt x="0" y="0"/>
                    </a:moveTo>
                    <a:lnTo>
                      <a:pt x="0" y="8"/>
                    </a:lnTo>
                    <a:lnTo>
                      <a:pt x="17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1080"/>
              <p:cNvSpPr>
                <a:spLocks noChangeAspect="1"/>
              </p:cNvSpPr>
              <p:nvPr/>
            </p:nvSpPr>
            <p:spPr bwMode="auto">
              <a:xfrm>
                <a:off x="5817" y="3765"/>
                <a:ext cx="5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73" y="8"/>
                  </a:cxn>
                  <a:cxn ang="0">
                    <a:pos x="0" y="0"/>
                  </a:cxn>
                </a:cxnLst>
                <a:rect l="0" t="0" r="r" b="b"/>
                <a:pathLst>
                  <a:path w="173" h="8">
                    <a:moveTo>
                      <a:pt x="0" y="0"/>
                    </a:moveTo>
                    <a:lnTo>
                      <a:pt x="0" y="8"/>
                    </a:lnTo>
                    <a:lnTo>
                      <a:pt x="17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1081"/>
              <p:cNvSpPr>
                <a:spLocks noChangeAspect="1"/>
              </p:cNvSpPr>
              <p:nvPr/>
            </p:nvSpPr>
            <p:spPr bwMode="auto">
              <a:xfrm>
                <a:off x="5817" y="3765"/>
                <a:ext cx="5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73" y="8"/>
                  </a:cxn>
                  <a:cxn ang="0">
                    <a:pos x="0" y="0"/>
                  </a:cxn>
                </a:cxnLst>
                <a:rect l="0" t="0" r="r" b="b"/>
                <a:pathLst>
                  <a:path w="173" h="8">
                    <a:moveTo>
                      <a:pt x="0" y="0"/>
                    </a:moveTo>
                    <a:lnTo>
                      <a:pt x="163" y="0"/>
                    </a:lnTo>
                    <a:lnTo>
                      <a:pt x="17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1082"/>
              <p:cNvSpPr>
                <a:spLocks noChangeAspect="1"/>
              </p:cNvSpPr>
              <p:nvPr/>
            </p:nvSpPr>
            <p:spPr bwMode="auto">
              <a:xfrm>
                <a:off x="5817" y="3765"/>
                <a:ext cx="5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73" y="8"/>
                  </a:cxn>
                  <a:cxn ang="0">
                    <a:pos x="0" y="0"/>
                  </a:cxn>
                </a:cxnLst>
                <a:rect l="0" t="0" r="r" b="b"/>
                <a:pathLst>
                  <a:path w="173" h="8">
                    <a:moveTo>
                      <a:pt x="0" y="0"/>
                    </a:moveTo>
                    <a:lnTo>
                      <a:pt x="163" y="0"/>
                    </a:lnTo>
                    <a:lnTo>
                      <a:pt x="17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1083"/>
              <p:cNvSpPr>
                <a:spLocks noChangeAspect="1"/>
              </p:cNvSpPr>
              <p:nvPr/>
            </p:nvSpPr>
            <p:spPr bwMode="auto">
              <a:xfrm>
                <a:off x="6110" y="3767"/>
                <a:ext cx="60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180" y="8"/>
                  </a:cxn>
                  <a:cxn ang="0">
                    <a:pos x="8" y="0"/>
                  </a:cxn>
                </a:cxnLst>
                <a:rect l="0" t="0" r="r" b="b"/>
                <a:pathLst>
                  <a:path w="180" h="8">
                    <a:moveTo>
                      <a:pt x="8" y="0"/>
                    </a:moveTo>
                    <a:lnTo>
                      <a:pt x="0" y="8"/>
                    </a:lnTo>
                    <a:lnTo>
                      <a:pt x="18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1084"/>
              <p:cNvSpPr>
                <a:spLocks noChangeAspect="1"/>
              </p:cNvSpPr>
              <p:nvPr/>
            </p:nvSpPr>
            <p:spPr bwMode="auto">
              <a:xfrm>
                <a:off x="6110" y="3767"/>
                <a:ext cx="60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180" y="8"/>
                  </a:cxn>
                  <a:cxn ang="0">
                    <a:pos x="8" y="0"/>
                  </a:cxn>
                </a:cxnLst>
                <a:rect l="0" t="0" r="r" b="b"/>
                <a:pathLst>
                  <a:path w="180" h="8">
                    <a:moveTo>
                      <a:pt x="8" y="0"/>
                    </a:moveTo>
                    <a:lnTo>
                      <a:pt x="0" y="8"/>
                    </a:lnTo>
                    <a:lnTo>
                      <a:pt x="180" y="8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1085"/>
              <p:cNvSpPr>
                <a:spLocks noChangeAspect="1"/>
              </p:cNvSpPr>
              <p:nvPr/>
            </p:nvSpPr>
            <p:spPr bwMode="auto">
              <a:xfrm>
                <a:off x="6113" y="3767"/>
                <a:ext cx="5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0"/>
                  </a:cxn>
                  <a:cxn ang="0">
                    <a:pos x="172" y="8"/>
                  </a:cxn>
                  <a:cxn ang="0">
                    <a:pos x="0" y="0"/>
                  </a:cxn>
                </a:cxnLst>
                <a:rect l="0" t="0" r="r" b="b"/>
                <a:pathLst>
                  <a:path w="172" h="8">
                    <a:moveTo>
                      <a:pt x="0" y="0"/>
                    </a:moveTo>
                    <a:lnTo>
                      <a:pt x="172" y="0"/>
                    </a:lnTo>
                    <a:lnTo>
                      <a:pt x="17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1086"/>
              <p:cNvSpPr>
                <a:spLocks noChangeAspect="1"/>
              </p:cNvSpPr>
              <p:nvPr/>
            </p:nvSpPr>
            <p:spPr bwMode="auto">
              <a:xfrm>
                <a:off x="6113" y="3767"/>
                <a:ext cx="5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0"/>
                  </a:cxn>
                  <a:cxn ang="0">
                    <a:pos x="172" y="8"/>
                  </a:cxn>
                  <a:cxn ang="0">
                    <a:pos x="0" y="0"/>
                  </a:cxn>
                </a:cxnLst>
                <a:rect l="0" t="0" r="r" b="b"/>
                <a:pathLst>
                  <a:path w="172" h="8">
                    <a:moveTo>
                      <a:pt x="0" y="0"/>
                    </a:moveTo>
                    <a:lnTo>
                      <a:pt x="172" y="0"/>
                    </a:lnTo>
                    <a:lnTo>
                      <a:pt x="172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1087"/>
              <p:cNvSpPr>
                <a:spLocks noChangeAspect="1"/>
              </p:cNvSpPr>
              <p:nvPr/>
            </p:nvSpPr>
            <p:spPr bwMode="auto">
              <a:xfrm>
                <a:off x="5817" y="3767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0" y="8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1088"/>
              <p:cNvSpPr>
                <a:spLocks noChangeAspect="1"/>
              </p:cNvSpPr>
              <p:nvPr/>
            </p:nvSpPr>
            <p:spPr bwMode="auto">
              <a:xfrm>
                <a:off x="5817" y="3767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0" y="8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1089"/>
              <p:cNvSpPr>
                <a:spLocks noChangeAspect="1"/>
              </p:cNvSpPr>
              <p:nvPr/>
            </p:nvSpPr>
            <p:spPr bwMode="auto">
              <a:xfrm>
                <a:off x="5817" y="3767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3" y="0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173" y="0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1090"/>
              <p:cNvSpPr>
                <a:spLocks noChangeAspect="1"/>
              </p:cNvSpPr>
              <p:nvPr/>
            </p:nvSpPr>
            <p:spPr bwMode="auto">
              <a:xfrm>
                <a:off x="5817" y="3767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3" y="0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173" y="0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1091"/>
              <p:cNvSpPr>
                <a:spLocks noChangeAspect="1"/>
              </p:cNvSpPr>
              <p:nvPr/>
            </p:nvSpPr>
            <p:spPr bwMode="auto">
              <a:xfrm>
                <a:off x="6108" y="3770"/>
                <a:ext cx="62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188" y="10"/>
                  </a:cxn>
                  <a:cxn ang="0">
                    <a:pos x="8" y="0"/>
                  </a:cxn>
                </a:cxnLst>
                <a:rect l="0" t="0" r="r" b="b"/>
                <a:pathLst>
                  <a:path w="188" h="10">
                    <a:moveTo>
                      <a:pt x="8" y="0"/>
                    </a:moveTo>
                    <a:lnTo>
                      <a:pt x="0" y="10"/>
                    </a:lnTo>
                    <a:lnTo>
                      <a:pt x="188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1092"/>
              <p:cNvSpPr>
                <a:spLocks noChangeAspect="1"/>
              </p:cNvSpPr>
              <p:nvPr/>
            </p:nvSpPr>
            <p:spPr bwMode="auto">
              <a:xfrm>
                <a:off x="6108" y="3770"/>
                <a:ext cx="62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188" y="10"/>
                  </a:cxn>
                  <a:cxn ang="0">
                    <a:pos x="8" y="0"/>
                  </a:cxn>
                </a:cxnLst>
                <a:rect l="0" t="0" r="r" b="b"/>
                <a:pathLst>
                  <a:path w="188" h="10">
                    <a:moveTo>
                      <a:pt x="8" y="0"/>
                    </a:moveTo>
                    <a:lnTo>
                      <a:pt x="0" y="10"/>
                    </a:lnTo>
                    <a:lnTo>
                      <a:pt x="188" y="1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1093"/>
              <p:cNvSpPr>
                <a:spLocks noChangeAspect="1"/>
              </p:cNvSpPr>
              <p:nvPr/>
            </p:nvSpPr>
            <p:spPr bwMode="auto">
              <a:xfrm>
                <a:off x="6110" y="3770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10"/>
                  </a:cxn>
                  <a:cxn ang="0">
                    <a:pos x="0" y="0"/>
                  </a:cxn>
                </a:cxnLst>
                <a:rect l="0" t="0" r="r" b="b"/>
                <a:pathLst>
                  <a:path w="180" h="1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1094"/>
              <p:cNvSpPr>
                <a:spLocks noChangeAspect="1"/>
              </p:cNvSpPr>
              <p:nvPr/>
            </p:nvSpPr>
            <p:spPr bwMode="auto">
              <a:xfrm>
                <a:off x="6110" y="3770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10"/>
                  </a:cxn>
                  <a:cxn ang="0">
                    <a:pos x="0" y="0"/>
                  </a:cxn>
                </a:cxnLst>
                <a:rect l="0" t="0" r="r" b="b"/>
                <a:pathLst>
                  <a:path w="180" h="10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1095"/>
              <p:cNvSpPr>
                <a:spLocks noChangeAspect="1"/>
              </p:cNvSpPr>
              <p:nvPr/>
            </p:nvSpPr>
            <p:spPr bwMode="auto">
              <a:xfrm>
                <a:off x="5817" y="3770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0" y="1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1096"/>
              <p:cNvSpPr>
                <a:spLocks noChangeAspect="1"/>
              </p:cNvSpPr>
              <p:nvPr/>
            </p:nvSpPr>
            <p:spPr bwMode="auto">
              <a:xfrm>
                <a:off x="5817" y="3770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0" y="1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1097"/>
              <p:cNvSpPr>
                <a:spLocks noChangeAspect="1"/>
              </p:cNvSpPr>
              <p:nvPr/>
            </p:nvSpPr>
            <p:spPr bwMode="auto">
              <a:xfrm>
                <a:off x="5817" y="3770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1" y="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181" y="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1098"/>
              <p:cNvSpPr>
                <a:spLocks noChangeAspect="1"/>
              </p:cNvSpPr>
              <p:nvPr/>
            </p:nvSpPr>
            <p:spPr bwMode="auto">
              <a:xfrm>
                <a:off x="5817" y="3770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1" y="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181" y="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1099"/>
              <p:cNvSpPr>
                <a:spLocks noChangeAspect="1"/>
              </p:cNvSpPr>
              <p:nvPr/>
            </p:nvSpPr>
            <p:spPr bwMode="auto">
              <a:xfrm>
                <a:off x="6105" y="3773"/>
                <a:ext cx="65" cy="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197" y="10"/>
                  </a:cxn>
                  <a:cxn ang="0">
                    <a:pos x="9" y="0"/>
                  </a:cxn>
                </a:cxnLst>
                <a:rect l="0" t="0" r="r" b="b"/>
                <a:pathLst>
                  <a:path w="197" h="10">
                    <a:moveTo>
                      <a:pt x="9" y="0"/>
                    </a:moveTo>
                    <a:lnTo>
                      <a:pt x="0" y="10"/>
                    </a:lnTo>
                    <a:lnTo>
                      <a:pt x="197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1100"/>
              <p:cNvSpPr>
                <a:spLocks noChangeAspect="1"/>
              </p:cNvSpPr>
              <p:nvPr/>
            </p:nvSpPr>
            <p:spPr bwMode="auto">
              <a:xfrm>
                <a:off x="6105" y="3773"/>
                <a:ext cx="65" cy="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197" y="10"/>
                  </a:cxn>
                  <a:cxn ang="0">
                    <a:pos x="9" y="0"/>
                  </a:cxn>
                </a:cxnLst>
                <a:rect l="0" t="0" r="r" b="b"/>
                <a:pathLst>
                  <a:path w="197" h="10">
                    <a:moveTo>
                      <a:pt x="9" y="0"/>
                    </a:moveTo>
                    <a:lnTo>
                      <a:pt x="0" y="10"/>
                    </a:lnTo>
                    <a:lnTo>
                      <a:pt x="197" y="10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1101"/>
              <p:cNvSpPr>
                <a:spLocks noChangeAspect="1"/>
              </p:cNvSpPr>
              <p:nvPr/>
            </p:nvSpPr>
            <p:spPr bwMode="auto">
              <a:xfrm>
                <a:off x="6108" y="3773"/>
                <a:ext cx="6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8" y="0"/>
                  </a:cxn>
                  <a:cxn ang="0">
                    <a:pos x="188" y="10"/>
                  </a:cxn>
                  <a:cxn ang="0">
                    <a:pos x="0" y="0"/>
                  </a:cxn>
                </a:cxnLst>
                <a:rect l="0" t="0" r="r" b="b"/>
                <a:pathLst>
                  <a:path w="188" h="10">
                    <a:moveTo>
                      <a:pt x="0" y="0"/>
                    </a:moveTo>
                    <a:lnTo>
                      <a:pt x="188" y="0"/>
                    </a:lnTo>
                    <a:lnTo>
                      <a:pt x="18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1102"/>
              <p:cNvSpPr>
                <a:spLocks noChangeAspect="1"/>
              </p:cNvSpPr>
              <p:nvPr/>
            </p:nvSpPr>
            <p:spPr bwMode="auto">
              <a:xfrm>
                <a:off x="6108" y="3773"/>
                <a:ext cx="6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8" y="0"/>
                  </a:cxn>
                  <a:cxn ang="0">
                    <a:pos x="188" y="10"/>
                  </a:cxn>
                  <a:cxn ang="0">
                    <a:pos x="0" y="0"/>
                  </a:cxn>
                </a:cxnLst>
                <a:rect l="0" t="0" r="r" b="b"/>
                <a:pathLst>
                  <a:path w="188" h="10">
                    <a:moveTo>
                      <a:pt x="0" y="0"/>
                    </a:moveTo>
                    <a:lnTo>
                      <a:pt x="188" y="0"/>
                    </a:lnTo>
                    <a:lnTo>
                      <a:pt x="188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1103"/>
              <p:cNvSpPr>
                <a:spLocks noChangeAspect="1"/>
              </p:cNvSpPr>
              <p:nvPr/>
            </p:nvSpPr>
            <p:spPr bwMode="auto">
              <a:xfrm>
                <a:off x="5817" y="3773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97" y="10"/>
                  </a:cxn>
                  <a:cxn ang="0">
                    <a:pos x="0" y="0"/>
                  </a:cxn>
                </a:cxnLst>
                <a:rect l="0" t="0" r="r" b="b"/>
                <a:pathLst>
                  <a:path w="197" h="10">
                    <a:moveTo>
                      <a:pt x="0" y="0"/>
                    </a:moveTo>
                    <a:lnTo>
                      <a:pt x="0" y="10"/>
                    </a:lnTo>
                    <a:lnTo>
                      <a:pt x="19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1104"/>
              <p:cNvSpPr>
                <a:spLocks noChangeAspect="1"/>
              </p:cNvSpPr>
              <p:nvPr/>
            </p:nvSpPr>
            <p:spPr bwMode="auto">
              <a:xfrm>
                <a:off x="5817" y="3773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97" y="10"/>
                  </a:cxn>
                  <a:cxn ang="0">
                    <a:pos x="0" y="0"/>
                  </a:cxn>
                </a:cxnLst>
                <a:rect l="0" t="0" r="r" b="b"/>
                <a:pathLst>
                  <a:path w="197" h="10">
                    <a:moveTo>
                      <a:pt x="0" y="0"/>
                    </a:moveTo>
                    <a:lnTo>
                      <a:pt x="0" y="10"/>
                    </a:lnTo>
                    <a:lnTo>
                      <a:pt x="19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1105"/>
              <p:cNvSpPr>
                <a:spLocks noChangeAspect="1"/>
              </p:cNvSpPr>
              <p:nvPr/>
            </p:nvSpPr>
            <p:spPr bwMode="auto">
              <a:xfrm>
                <a:off x="5817" y="3773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97" y="10"/>
                  </a:cxn>
                  <a:cxn ang="0">
                    <a:pos x="0" y="0"/>
                  </a:cxn>
                </a:cxnLst>
                <a:rect l="0" t="0" r="r" b="b"/>
                <a:pathLst>
                  <a:path w="197" h="10">
                    <a:moveTo>
                      <a:pt x="0" y="0"/>
                    </a:moveTo>
                    <a:lnTo>
                      <a:pt x="189" y="0"/>
                    </a:lnTo>
                    <a:lnTo>
                      <a:pt x="19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1106"/>
              <p:cNvSpPr>
                <a:spLocks noChangeAspect="1"/>
              </p:cNvSpPr>
              <p:nvPr/>
            </p:nvSpPr>
            <p:spPr bwMode="auto">
              <a:xfrm>
                <a:off x="5817" y="3773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97" y="10"/>
                  </a:cxn>
                  <a:cxn ang="0">
                    <a:pos x="0" y="0"/>
                  </a:cxn>
                </a:cxnLst>
                <a:rect l="0" t="0" r="r" b="b"/>
                <a:pathLst>
                  <a:path w="197" h="10">
                    <a:moveTo>
                      <a:pt x="0" y="0"/>
                    </a:moveTo>
                    <a:lnTo>
                      <a:pt x="189" y="0"/>
                    </a:lnTo>
                    <a:lnTo>
                      <a:pt x="19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1107"/>
              <p:cNvSpPr>
                <a:spLocks noChangeAspect="1"/>
              </p:cNvSpPr>
              <p:nvPr/>
            </p:nvSpPr>
            <p:spPr bwMode="auto">
              <a:xfrm>
                <a:off x="6103" y="3777"/>
                <a:ext cx="67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203" y="10"/>
                  </a:cxn>
                  <a:cxn ang="0">
                    <a:pos x="6" y="0"/>
                  </a:cxn>
                </a:cxnLst>
                <a:rect l="0" t="0" r="r" b="b"/>
                <a:pathLst>
                  <a:path w="203" h="10">
                    <a:moveTo>
                      <a:pt x="6" y="0"/>
                    </a:moveTo>
                    <a:lnTo>
                      <a:pt x="0" y="10"/>
                    </a:lnTo>
                    <a:lnTo>
                      <a:pt x="203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1108"/>
              <p:cNvSpPr>
                <a:spLocks noChangeAspect="1"/>
              </p:cNvSpPr>
              <p:nvPr/>
            </p:nvSpPr>
            <p:spPr bwMode="auto">
              <a:xfrm>
                <a:off x="6103" y="3777"/>
                <a:ext cx="67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203" y="10"/>
                  </a:cxn>
                  <a:cxn ang="0">
                    <a:pos x="6" y="0"/>
                  </a:cxn>
                </a:cxnLst>
                <a:rect l="0" t="0" r="r" b="b"/>
                <a:pathLst>
                  <a:path w="203" h="10">
                    <a:moveTo>
                      <a:pt x="6" y="0"/>
                    </a:moveTo>
                    <a:lnTo>
                      <a:pt x="0" y="10"/>
                    </a:lnTo>
                    <a:lnTo>
                      <a:pt x="203" y="1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1109"/>
              <p:cNvSpPr>
                <a:spLocks noChangeAspect="1"/>
              </p:cNvSpPr>
              <p:nvPr/>
            </p:nvSpPr>
            <p:spPr bwMode="auto">
              <a:xfrm>
                <a:off x="6105" y="3777"/>
                <a:ext cx="6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197" y="10"/>
                  </a:cxn>
                  <a:cxn ang="0">
                    <a:pos x="0" y="0"/>
                  </a:cxn>
                </a:cxnLst>
                <a:rect l="0" t="0" r="r" b="b"/>
                <a:pathLst>
                  <a:path w="197" h="10">
                    <a:moveTo>
                      <a:pt x="0" y="0"/>
                    </a:moveTo>
                    <a:lnTo>
                      <a:pt x="197" y="0"/>
                    </a:lnTo>
                    <a:lnTo>
                      <a:pt x="19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1110"/>
              <p:cNvSpPr>
                <a:spLocks noChangeAspect="1"/>
              </p:cNvSpPr>
              <p:nvPr/>
            </p:nvSpPr>
            <p:spPr bwMode="auto">
              <a:xfrm>
                <a:off x="6105" y="3777"/>
                <a:ext cx="6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197" y="10"/>
                  </a:cxn>
                  <a:cxn ang="0">
                    <a:pos x="0" y="0"/>
                  </a:cxn>
                </a:cxnLst>
                <a:rect l="0" t="0" r="r" b="b"/>
                <a:pathLst>
                  <a:path w="197" h="10">
                    <a:moveTo>
                      <a:pt x="0" y="0"/>
                    </a:moveTo>
                    <a:lnTo>
                      <a:pt x="197" y="0"/>
                    </a:lnTo>
                    <a:lnTo>
                      <a:pt x="19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1111"/>
              <p:cNvSpPr>
                <a:spLocks noChangeAspect="1"/>
              </p:cNvSpPr>
              <p:nvPr/>
            </p:nvSpPr>
            <p:spPr bwMode="auto">
              <a:xfrm>
                <a:off x="5817" y="3777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04" y="10"/>
                  </a:cxn>
                  <a:cxn ang="0">
                    <a:pos x="0" y="0"/>
                  </a:cxn>
                </a:cxnLst>
                <a:rect l="0" t="0" r="r" b="b"/>
                <a:pathLst>
                  <a:path w="204" h="10">
                    <a:moveTo>
                      <a:pt x="0" y="0"/>
                    </a:moveTo>
                    <a:lnTo>
                      <a:pt x="0" y="10"/>
                    </a:lnTo>
                    <a:lnTo>
                      <a:pt x="20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1112"/>
              <p:cNvSpPr>
                <a:spLocks noChangeAspect="1"/>
              </p:cNvSpPr>
              <p:nvPr/>
            </p:nvSpPr>
            <p:spPr bwMode="auto">
              <a:xfrm>
                <a:off x="5817" y="3777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04" y="10"/>
                  </a:cxn>
                  <a:cxn ang="0">
                    <a:pos x="0" y="0"/>
                  </a:cxn>
                </a:cxnLst>
                <a:rect l="0" t="0" r="r" b="b"/>
                <a:pathLst>
                  <a:path w="204" h="10">
                    <a:moveTo>
                      <a:pt x="0" y="0"/>
                    </a:moveTo>
                    <a:lnTo>
                      <a:pt x="0" y="10"/>
                    </a:lnTo>
                    <a:lnTo>
                      <a:pt x="204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1113"/>
              <p:cNvSpPr>
                <a:spLocks noChangeAspect="1"/>
              </p:cNvSpPr>
              <p:nvPr/>
            </p:nvSpPr>
            <p:spPr bwMode="auto">
              <a:xfrm>
                <a:off x="5817" y="3777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204" y="10"/>
                  </a:cxn>
                  <a:cxn ang="0">
                    <a:pos x="0" y="0"/>
                  </a:cxn>
                </a:cxnLst>
                <a:rect l="0" t="0" r="r" b="b"/>
                <a:pathLst>
                  <a:path w="204" h="10">
                    <a:moveTo>
                      <a:pt x="0" y="0"/>
                    </a:moveTo>
                    <a:lnTo>
                      <a:pt x="197" y="0"/>
                    </a:lnTo>
                    <a:lnTo>
                      <a:pt x="20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1114"/>
              <p:cNvSpPr>
                <a:spLocks noChangeAspect="1"/>
              </p:cNvSpPr>
              <p:nvPr/>
            </p:nvSpPr>
            <p:spPr bwMode="auto">
              <a:xfrm>
                <a:off x="5817" y="3777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204" y="10"/>
                  </a:cxn>
                  <a:cxn ang="0">
                    <a:pos x="0" y="0"/>
                  </a:cxn>
                </a:cxnLst>
                <a:rect l="0" t="0" r="r" b="b"/>
                <a:pathLst>
                  <a:path w="204" h="10">
                    <a:moveTo>
                      <a:pt x="0" y="0"/>
                    </a:moveTo>
                    <a:lnTo>
                      <a:pt x="197" y="0"/>
                    </a:lnTo>
                    <a:lnTo>
                      <a:pt x="204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1115"/>
              <p:cNvSpPr>
                <a:spLocks noChangeAspect="1"/>
              </p:cNvSpPr>
              <p:nvPr/>
            </p:nvSpPr>
            <p:spPr bwMode="auto">
              <a:xfrm>
                <a:off x="6100" y="3780"/>
                <a:ext cx="70" cy="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7" y="0"/>
                  </a:cxn>
                </a:cxnLst>
                <a:rect l="0" t="0" r="r" b="b"/>
                <a:pathLst>
                  <a:path w="210" h="11">
                    <a:moveTo>
                      <a:pt x="7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1116"/>
              <p:cNvSpPr>
                <a:spLocks noChangeAspect="1"/>
              </p:cNvSpPr>
              <p:nvPr/>
            </p:nvSpPr>
            <p:spPr bwMode="auto">
              <a:xfrm>
                <a:off x="6100" y="3780"/>
                <a:ext cx="70" cy="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7" y="0"/>
                  </a:cxn>
                </a:cxnLst>
                <a:rect l="0" t="0" r="r" b="b"/>
                <a:pathLst>
                  <a:path w="210" h="11">
                    <a:moveTo>
                      <a:pt x="7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1117"/>
              <p:cNvSpPr>
                <a:spLocks noChangeAspect="1"/>
              </p:cNvSpPr>
              <p:nvPr/>
            </p:nvSpPr>
            <p:spPr bwMode="auto">
              <a:xfrm>
                <a:off x="6103" y="3780"/>
                <a:ext cx="6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3" y="0"/>
                  </a:cxn>
                  <a:cxn ang="0">
                    <a:pos x="203" y="11"/>
                  </a:cxn>
                  <a:cxn ang="0">
                    <a:pos x="0" y="0"/>
                  </a:cxn>
                </a:cxnLst>
                <a:rect l="0" t="0" r="r" b="b"/>
                <a:pathLst>
                  <a:path w="203" h="11">
                    <a:moveTo>
                      <a:pt x="0" y="0"/>
                    </a:moveTo>
                    <a:lnTo>
                      <a:pt x="203" y="0"/>
                    </a:lnTo>
                    <a:lnTo>
                      <a:pt x="20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1118"/>
              <p:cNvSpPr>
                <a:spLocks noChangeAspect="1"/>
              </p:cNvSpPr>
              <p:nvPr/>
            </p:nvSpPr>
            <p:spPr bwMode="auto">
              <a:xfrm>
                <a:off x="6103" y="3780"/>
                <a:ext cx="6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3" y="0"/>
                  </a:cxn>
                  <a:cxn ang="0">
                    <a:pos x="203" y="11"/>
                  </a:cxn>
                  <a:cxn ang="0">
                    <a:pos x="0" y="0"/>
                  </a:cxn>
                </a:cxnLst>
                <a:rect l="0" t="0" r="r" b="b"/>
                <a:pathLst>
                  <a:path w="203" h="11">
                    <a:moveTo>
                      <a:pt x="0" y="0"/>
                    </a:moveTo>
                    <a:lnTo>
                      <a:pt x="203" y="0"/>
                    </a:lnTo>
                    <a:lnTo>
                      <a:pt x="203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1119"/>
              <p:cNvSpPr>
                <a:spLocks noChangeAspect="1"/>
              </p:cNvSpPr>
              <p:nvPr/>
            </p:nvSpPr>
            <p:spPr bwMode="auto">
              <a:xfrm>
                <a:off x="5817" y="378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1120"/>
              <p:cNvSpPr>
                <a:spLocks noChangeAspect="1"/>
              </p:cNvSpPr>
              <p:nvPr/>
            </p:nvSpPr>
            <p:spPr bwMode="auto">
              <a:xfrm>
                <a:off x="5817" y="378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1121"/>
              <p:cNvSpPr>
                <a:spLocks noChangeAspect="1"/>
              </p:cNvSpPr>
              <p:nvPr/>
            </p:nvSpPr>
            <p:spPr bwMode="auto">
              <a:xfrm>
                <a:off x="5817" y="378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0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204" y="0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1122"/>
              <p:cNvSpPr>
                <a:spLocks noChangeAspect="1"/>
              </p:cNvSpPr>
              <p:nvPr/>
            </p:nvSpPr>
            <p:spPr bwMode="auto">
              <a:xfrm>
                <a:off x="5817" y="378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0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204" y="0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1123"/>
              <p:cNvSpPr>
                <a:spLocks noChangeAspect="1"/>
              </p:cNvSpPr>
              <p:nvPr/>
            </p:nvSpPr>
            <p:spPr bwMode="auto">
              <a:xfrm>
                <a:off x="6099" y="3784"/>
                <a:ext cx="71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0"/>
                  </a:cxn>
                  <a:cxn ang="0">
                    <a:pos x="215" y="10"/>
                  </a:cxn>
                  <a:cxn ang="0">
                    <a:pos x="5" y="0"/>
                  </a:cxn>
                </a:cxnLst>
                <a:rect l="0" t="0" r="r" b="b"/>
                <a:pathLst>
                  <a:path w="215" h="10">
                    <a:moveTo>
                      <a:pt x="5" y="0"/>
                    </a:moveTo>
                    <a:lnTo>
                      <a:pt x="0" y="10"/>
                    </a:lnTo>
                    <a:lnTo>
                      <a:pt x="21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124"/>
              <p:cNvSpPr>
                <a:spLocks noChangeAspect="1"/>
              </p:cNvSpPr>
              <p:nvPr/>
            </p:nvSpPr>
            <p:spPr bwMode="auto">
              <a:xfrm>
                <a:off x="6099" y="3784"/>
                <a:ext cx="71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0"/>
                  </a:cxn>
                  <a:cxn ang="0">
                    <a:pos x="215" y="10"/>
                  </a:cxn>
                  <a:cxn ang="0">
                    <a:pos x="5" y="0"/>
                  </a:cxn>
                </a:cxnLst>
                <a:rect l="0" t="0" r="r" b="b"/>
                <a:pathLst>
                  <a:path w="215" h="10">
                    <a:moveTo>
                      <a:pt x="5" y="0"/>
                    </a:moveTo>
                    <a:lnTo>
                      <a:pt x="0" y="10"/>
                    </a:lnTo>
                    <a:lnTo>
                      <a:pt x="215" y="1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125"/>
              <p:cNvSpPr>
                <a:spLocks noChangeAspect="1"/>
              </p:cNvSpPr>
              <p:nvPr/>
            </p:nvSpPr>
            <p:spPr bwMode="auto">
              <a:xfrm>
                <a:off x="6100" y="3784"/>
                <a:ext cx="7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0" y="10"/>
                  </a:cxn>
                  <a:cxn ang="0">
                    <a:pos x="0" y="0"/>
                  </a:cxn>
                </a:cxnLst>
                <a:rect l="0" t="0" r="r" b="b"/>
                <a:pathLst>
                  <a:path w="210" h="10">
                    <a:moveTo>
                      <a:pt x="0" y="0"/>
                    </a:moveTo>
                    <a:lnTo>
                      <a:pt x="210" y="0"/>
                    </a:lnTo>
                    <a:lnTo>
                      <a:pt x="2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126"/>
              <p:cNvSpPr>
                <a:spLocks noChangeAspect="1"/>
              </p:cNvSpPr>
              <p:nvPr/>
            </p:nvSpPr>
            <p:spPr bwMode="auto">
              <a:xfrm>
                <a:off x="6100" y="3784"/>
                <a:ext cx="7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0" y="10"/>
                  </a:cxn>
                  <a:cxn ang="0">
                    <a:pos x="0" y="0"/>
                  </a:cxn>
                </a:cxnLst>
                <a:rect l="0" t="0" r="r" b="b"/>
                <a:pathLst>
                  <a:path w="210" h="10">
                    <a:moveTo>
                      <a:pt x="0" y="0"/>
                    </a:moveTo>
                    <a:lnTo>
                      <a:pt x="210" y="0"/>
                    </a:lnTo>
                    <a:lnTo>
                      <a:pt x="21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127"/>
              <p:cNvSpPr>
                <a:spLocks noChangeAspect="1"/>
              </p:cNvSpPr>
              <p:nvPr/>
            </p:nvSpPr>
            <p:spPr bwMode="auto">
              <a:xfrm>
                <a:off x="5817" y="3784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16" y="10"/>
                  </a:cxn>
                  <a:cxn ang="0">
                    <a:pos x="0" y="0"/>
                  </a:cxn>
                </a:cxnLst>
                <a:rect l="0" t="0" r="r" b="b"/>
                <a:pathLst>
                  <a:path w="216" h="10">
                    <a:moveTo>
                      <a:pt x="0" y="0"/>
                    </a:moveTo>
                    <a:lnTo>
                      <a:pt x="0" y="10"/>
                    </a:lnTo>
                    <a:lnTo>
                      <a:pt x="21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128"/>
              <p:cNvSpPr>
                <a:spLocks noChangeAspect="1"/>
              </p:cNvSpPr>
              <p:nvPr/>
            </p:nvSpPr>
            <p:spPr bwMode="auto">
              <a:xfrm>
                <a:off x="5817" y="3784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16" y="10"/>
                  </a:cxn>
                  <a:cxn ang="0">
                    <a:pos x="0" y="0"/>
                  </a:cxn>
                </a:cxnLst>
                <a:rect l="0" t="0" r="r" b="b"/>
                <a:pathLst>
                  <a:path w="216" h="10">
                    <a:moveTo>
                      <a:pt x="0" y="0"/>
                    </a:moveTo>
                    <a:lnTo>
                      <a:pt x="0" y="10"/>
                    </a:lnTo>
                    <a:lnTo>
                      <a:pt x="216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129"/>
              <p:cNvSpPr>
                <a:spLocks noChangeAspect="1"/>
              </p:cNvSpPr>
              <p:nvPr/>
            </p:nvSpPr>
            <p:spPr bwMode="auto">
              <a:xfrm>
                <a:off x="5817" y="3784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6" y="10"/>
                  </a:cxn>
                  <a:cxn ang="0">
                    <a:pos x="0" y="0"/>
                  </a:cxn>
                </a:cxnLst>
                <a:rect l="0" t="0" r="r" b="b"/>
                <a:pathLst>
                  <a:path w="216" h="10">
                    <a:moveTo>
                      <a:pt x="0" y="0"/>
                    </a:moveTo>
                    <a:lnTo>
                      <a:pt x="210" y="0"/>
                    </a:lnTo>
                    <a:lnTo>
                      <a:pt x="21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130"/>
              <p:cNvSpPr>
                <a:spLocks noChangeAspect="1"/>
              </p:cNvSpPr>
              <p:nvPr/>
            </p:nvSpPr>
            <p:spPr bwMode="auto">
              <a:xfrm>
                <a:off x="5817" y="3784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6" y="10"/>
                  </a:cxn>
                  <a:cxn ang="0">
                    <a:pos x="0" y="0"/>
                  </a:cxn>
                </a:cxnLst>
                <a:rect l="0" t="0" r="r" b="b"/>
                <a:pathLst>
                  <a:path w="216" h="10">
                    <a:moveTo>
                      <a:pt x="0" y="0"/>
                    </a:moveTo>
                    <a:lnTo>
                      <a:pt x="210" y="0"/>
                    </a:lnTo>
                    <a:lnTo>
                      <a:pt x="216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131"/>
              <p:cNvSpPr>
                <a:spLocks noChangeAspect="1"/>
              </p:cNvSpPr>
              <p:nvPr/>
            </p:nvSpPr>
            <p:spPr bwMode="auto">
              <a:xfrm>
                <a:off x="6097" y="3787"/>
                <a:ext cx="73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1"/>
                  </a:cxn>
                  <a:cxn ang="0">
                    <a:pos x="221" y="11"/>
                  </a:cxn>
                  <a:cxn ang="0">
                    <a:pos x="6" y="0"/>
                  </a:cxn>
                </a:cxnLst>
                <a:rect l="0" t="0" r="r" b="b"/>
                <a:pathLst>
                  <a:path w="221" h="11">
                    <a:moveTo>
                      <a:pt x="6" y="0"/>
                    </a:moveTo>
                    <a:lnTo>
                      <a:pt x="0" y="11"/>
                    </a:lnTo>
                    <a:lnTo>
                      <a:pt x="221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132"/>
              <p:cNvSpPr>
                <a:spLocks noChangeAspect="1"/>
              </p:cNvSpPr>
              <p:nvPr/>
            </p:nvSpPr>
            <p:spPr bwMode="auto">
              <a:xfrm>
                <a:off x="6097" y="3787"/>
                <a:ext cx="73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1"/>
                  </a:cxn>
                  <a:cxn ang="0">
                    <a:pos x="221" y="11"/>
                  </a:cxn>
                  <a:cxn ang="0">
                    <a:pos x="6" y="0"/>
                  </a:cxn>
                </a:cxnLst>
                <a:rect l="0" t="0" r="r" b="b"/>
                <a:pathLst>
                  <a:path w="221" h="11">
                    <a:moveTo>
                      <a:pt x="6" y="0"/>
                    </a:moveTo>
                    <a:lnTo>
                      <a:pt x="0" y="11"/>
                    </a:lnTo>
                    <a:lnTo>
                      <a:pt x="221" y="1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133"/>
              <p:cNvSpPr>
                <a:spLocks noChangeAspect="1"/>
              </p:cNvSpPr>
              <p:nvPr/>
            </p:nvSpPr>
            <p:spPr bwMode="auto">
              <a:xfrm>
                <a:off x="6099" y="3787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5" y="0"/>
                  </a:cxn>
                  <a:cxn ang="0">
                    <a:pos x="215" y="11"/>
                  </a:cxn>
                  <a:cxn ang="0">
                    <a:pos x="0" y="0"/>
                  </a:cxn>
                </a:cxnLst>
                <a:rect l="0" t="0" r="r" b="b"/>
                <a:pathLst>
                  <a:path w="215" h="11">
                    <a:moveTo>
                      <a:pt x="0" y="0"/>
                    </a:moveTo>
                    <a:lnTo>
                      <a:pt x="215" y="0"/>
                    </a:lnTo>
                    <a:lnTo>
                      <a:pt x="21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8" name="Freeform 1134"/>
              <p:cNvSpPr>
                <a:spLocks noChangeAspect="1"/>
              </p:cNvSpPr>
              <p:nvPr/>
            </p:nvSpPr>
            <p:spPr bwMode="auto">
              <a:xfrm>
                <a:off x="6099" y="3787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5" y="0"/>
                  </a:cxn>
                  <a:cxn ang="0">
                    <a:pos x="215" y="11"/>
                  </a:cxn>
                  <a:cxn ang="0">
                    <a:pos x="0" y="0"/>
                  </a:cxn>
                </a:cxnLst>
                <a:rect l="0" t="0" r="r" b="b"/>
                <a:pathLst>
                  <a:path w="215" h="11">
                    <a:moveTo>
                      <a:pt x="0" y="0"/>
                    </a:moveTo>
                    <a:lnTo>
                      <a:pt x="215" y="0"/>
                    </a:lnTo>
                    <a:lnTo>
                      <a:pt x="215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9" name="Freeform 1135"/>
              <p:cNvSpPr>
                <a:spLocks noChangeAspect="1"/>
              </p:cNvSpPr>
              <p:nvPr/>
            </p:nvSpPr>
            <p:spPr bwMode="auto">
              <a:xfrm>
                <a:off x="5817" y="3787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21" y="11"/>
                  </a:cxn>
                  <a:cxn ang="0">
                    <a:pos x="0" y="0"/>
                  </a:cxn>
                </a:cxnLst>
                <a:rect l="0" t="0" r="r" b="b"/>
                <a:pathLst>
                  <a:path w="221" h="11">
                    <a:moveTo>
                      <a:pt x="0" y="0"/>
                    </a:moveTo>
                    <a:lnTo>
                      <a:pt x="0" y="11"/>
                    </a:lnTo>
                    <a:lnTo>
                      <a:pt x="22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0" name="Freeform 1136"/>
              <p:cNvSpPr>
                <a:spLocks noChangeAspect="1"/>
              </p:cNvSpPr>
              <p:nvPr/>
            </p:nvSpPr>
            <p:spPr bwMode="auto">
              <a:xfrm>
                <a:off x="5817" y="3787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21" y="11"/>
                  </a:cxn>
                  <a:cxn ang="0">
                    <a:pos x="0" y="0"/>
                  </a:cxn>
                </a:cxnLst>
                <a:rect l="0" t="0" r="r" b="b"/>
                <a:pathLst>
                  <a:path w="221" h="11">
                    <a:moveTo>
                      <a:pt x="0" y="0"/>
                    </a:moveTo>
                    <a:lnTo>
                      <a:pt x="0" y="11"/>
                    </a:lnTo>
                    <a:lnTo>
                      <a:pt x="221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1" name="Freeform 1137"/>
              <p:cNvSpPr>
                <a:spLocks noChangeAspect="1"/>
              </p:cNvSpPr>
              <p:nvPr/>
            </p:nvSpPr>
            <p:spPr bwMode="auto">
              <a:xfrm>
                <a:off x="5817" y="3787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0"/>
                  </a:cxn>
                  <a:cxn ang="0">
                    <a:pos x="221" y="11"/>
                  </a:cxn>
                  <a:cxn ang="0">
                    <a:pos x="0" y="0"/>
                  </a:cxn>
                </a:cxnLst>
                <a:rect l="0" t="0" r="r" b="b"/>
                <a:pathLst>
                  <a:path w="221" h="11">
                    <a:moveTo>
                      <a:pt x="0" y="0"/>
                    </a:moveTo>
                    <a:lnTo>
                      <a:pt x="216" y="0"/>
                    </a:lnTo>
                    <a:lnTo>
                      <a:pt x="22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2" name="Freeform 1138"/>
              <p:cNvSpPr>
                <a:spLocks noChangeAspect="1"/>
              </p:cNvSpPr>
              <p:nvPr/>
            </p:nvSpPr>
            <p:spPr bwMode="auto">
              <a:xfrm>
                <a:off x="5817" y="3787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0"/>
                  </a:cxn>
                  <a:cxn ang="0">
                    <a:pos x="221" y="11"/>
                  </a:cxn>
                  <a:cxn ang="0">
                    <a:pos x="0" y="0"/>
                  </a:cxn>
                </a:cxnLst>
                <a:rect l="0" t="0" r="r" b="b"/>
                <a:pathLst>
                  <a:path w="221" h="11">
                    <a:moveTo>
                      <a:pt x="0" y="0"/>
                    </a:moveTo>
                    <a:lnTo>
                      <a:pt x="216" y="0"/>
                    </a:lnTo>
                    <a:lnTo>
                      <a:pt x="221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3" name="Freeform 1139"/>
              <p:cNvSpPr>
                <a:spLocks noChangeAspect="1"/>
              </p:cNvSpPr>
              <p:nvPr/>
            </p:nvSpPr>
            <p:spPr bwMode="auto">
              <a:xfrm>
                <a:off x="6095" y="3791"/>
                <a:ext cx="75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2"/>
                  </a:cxn>
                  <a:cxn ang="0">
                    <a:pos x="225" y="12"/>
                  </a:cxn>
                  <a:cxn ang="0">
                    <a:pos x="4" y="0"/>
                  </a:cxn>
                </a:cxnLst>
                <a:rect l="0" t="0" r="r" b="b"/>
                <a:pathLst>
                  <a:path w="225" h="12">
                    <a:moveTo>
                      <a:pt x="4" y="0"/>
                    </a:moveTo>
                    <a:lnTo>
                      <a:pt x="0" y="12"/>
                    </a:lnTo>
                    <a:lnTo>
                      <a:pt x="225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4" name="Freeform 1140"/>
              <p:cNvSpPr>
                <a:spLocks noChangeAspect="1"/>
              </p:cNvSpPr>
              <p:nvPr/>
            </p:nvSpPr>
            <p:spPr bwMode="auto">
              <a:xfrm>
                <a:off x="6095" y="3791"/>
                <a:ext cx="75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2"/>
                  </a:cxn>
                  <a:cxn ang="0">
                    <a:pos x="225" y="12"/>
                  </a:cxn>
                  <a:cxn ang="0">
                    <a:pos x="4" y="0"/>
                  </a:cxn>
                </a:cxnLst>
                <a:rect l="0" t="0" r="r" b="b"/>
                <a:pathLst>
                  <a:path w="225" h="12">
                    <a:moveTo>
                      <a:pt x="4" y="0"/>
                    </a:moveTo>
                    <a:lnTo>
                      <a:pt x="0" y="12"/>
                    </a:lnTo>
                    <a:lnTo>
                      <a:pt x="225" y="1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5" name="Freeform 1141"/>
              <p:cNvSpPr>
                <a:spLocks noChangeAspect="1"/>
              </p:cNvSpPr>
              <p:nvPr/>
            </p:nvSpPr>
            <p:spPr bwMode="auto">
              <a:xfrm>
                <a:off x="6097" y="3791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0"/>
                  </a:cxn>
                  <a:cxn ang="0">
                    <a:pos x="221" y="12"/>
                  </a:cxn>
                  <a:cxn ang="0">
                    <a:pos x="0" y="0"/>
                  </a:cxn>
                </a:cxnLst>
                <a:rect l="0" t="0" r="r" b="b"/>
                <a:pathLst>
                  <a:path w="221" h="12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6" name="Freeform 1142"/>
              <p:cNvSpPr>
                <a:spLocks noChangeAspect="1"/>
              </p:cNvSpPr>
              <p:nvPr/>
            </p:nvSpPr>
            <p:spPr bwMode="auto">
              <a:xfrm>
                <a:off x="6097" y="3791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0"/>
                  </a:cxn>
                  <a:cxn ang="0">
                    <a:pos x="221" y="12"/>
                  </a:cxn>
                  <a:cxn ang="0">
                    <a:pos x="0" y="0"/>
                  </a:cxn>
                </a:cxnLst>
                <a:rect l="0" t="0" r="r" b="b"/>
                <a:pathLst>
                  <a:path w="221" h="12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7" name="Freeform 1143"/>
              <p:cNvSpPr>
                <a:spLocks noChangeAspect="1"/>
              </p:cNvSpPr>
              <p:nvPr/>
            </p:nvSpPr>
            <p:spPr bwMode="auto">
              <a:xfrm>
                <a:off x="5817" y="3791"/>
                <a:ext cx="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25" y="12"/>
                  </a:cxn>
                  <a:cxn ang="0">
                    <a:pos x="0" y="0"/>
                  </a:cxn>
                </a:cxnLst>
                <a:rect l="0" t="0" r="r" b="b"/>
                <a:pathLst>
                  <a:path w="225" h="12">
                    <a:moveTo>
                      <a:pt x="0" y="0"/>
                    </a:moveTo>
                    <a:lnTo>
                      <a:pt x="0" y="12"/>
                    </a:lnTo>
                    <a:lnTo>
                      <a:pt x="2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8" name="Freeform 1144"/>
              <p:cNvSpPr>
                <a:spLocks noChangeAspect="1"/>
              </p:cNvSpPr>
              <p:nvPr/>
            </p:nvSpPr>
            <p:spPr bwMode="auto">
              <a:xfrm>
                <a:off x="5817" y="3791"/>
                <a:ext cx="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25" y="12"/>
                  </a:cxn>
                  <a:cxn ang="0">
                    <a:pos x="0" y="0"/>
                  </a:cxn>
                </a:cxnLst>
                <a:rect l="0" t="0" r="r" b="b"/>
                <a:pathLst>
                  <a:path w="225" h="12">
                    <a:moveTo>
                      <a:pt x="0" y="0"/>
                    </a:moveTo>
                    <a:lnTo>
                      <a:pt x="0" y="12"/>
                    </a:lnTo>
                    <a:lnTo>
                      <a:pt x="22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9" name="Freeform 1145"/>
              <p:cNvSpPr>
                <a:spLocks noChangeAspect="1"/>
              </p:cNvSpPr>
              <p:nvPr/>
            </p:nvSpPr>
            <p:spPr bwMode="auto">
              <a:xfrm>
                <a:off x="5817" y="3791"/>
                <a:ext cx="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0"/>
                  </a:cxn>
                  <a:cxn ang="0">
                    <a:pos x="225" y="12"/>
                  </a:cxn>
                  <a:cxn ang="0">
                    <a:pos x="0" y="0"/>
                  </a:cxn>
                </a:cxnLst>
                <a:rect l="0" t="0" r="r" b="b"/>
                <a:pathLst>
                  <a:path w="225" h="12">
                    <a:moveTo>
                      <a:pt x="0" y="0"/>
                    </a:moveTo>
                    <a:lnTo>
                      <a:pt x="221" y="0"/>
                    </a:lnTo>
                    <a:lnTo>
                      <a:pt x="2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0" name="Freeform 1146"/>
              <p:cNvSpPr>
                <a:spLocks noChangeAspect="1"/>
              </p:cNvSpPr>
              <p:nvPr/>
            </p:nvSpPr>
            <p:spPr bwMode="auto">
              <a:xfrm>
                <a:off x="5817" y="3791"/>
                <a:ext cx="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0"/>
                  </a:cxn>
                  <a:cxn ang="0">
                    <a:pos x="225" y="12"/>
                  </a:cxn>
                  <a:cxn ang="0">
                    <a:pos x="0" y="0"/>
                  </a:cxn>
                </a:cxnLst>
                <a:rect l="0" t="0" r="r" b="b"/>
                <a:pathLst>
                  <a:path w="225" h="12">
                    <a:moveTo>
                      <a:pt x="0" y="0"/>
                    </a:moveTo>
                    <a:lnTo>
                      <a:pt x="221" y="0"/>
                    </a:lnTo>
                    <a:lnTo>
                      <a:pt x="22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1" name="Freeform 1147"/>
              <p:cNvSpPr>
                <a:spLocks noChangeAspect="1"/>
              </p:cNvSpPr>
              <p:nvPr/>
            </p:nvSpPr>
            <p:spPr bwMode="auto">
              <a:xfrm>
                <a:off x="6094" y="3795"/>
                <a:ext cx="76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1"/>
                  </a:cxn>
                  <a:cxn ang="0">
                    <a:pos x="229" y="11"/>
                  </a:cxn>
                  <a:cxn ang="0">
                    <a:pos x="4" y="0"/>
                  </a:cxn>
                </a:cxnLst>
                <a:rect l="0" t="0" r="r" b="b"/>
                <a:pathLst>
                  <a:path w="229" h="11">
                    <a:moveTo>
                      <a:pt x="4" y="0"/>
                    </a:moveTo>
                    <a:lnTo>
                      <a:pt x="0" y="11"/>
                    </a:lnTo>
                    <a:lnTo>
                      <a:pt x="229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2" name="Freeform 1148"/>
              <p:cNvSpPr>
                <a:spLocks noChangeAspect="1"/>
              </p:cNvSpPr>
              <p:nvPr/>
            </p:nvSpPr>
            <p:spPr bwMode="auto">
              <a:xfrm>
                <a:off x="6094" y="3795"/>
                <a:ext cx="76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1"/>
                  </a:cxn>
                  <a:cxn ang="0">
                    <a:pos x="229" y="11"/>
                  </a:cxn>
                  <a:cxn ang="0">
                    <a:pos x="4" y="0"/>
                  </a:cxn>
                </a:cxnLst>
                <a:rect l="0" t="0" r="r" b="b"/>
                <a:pathLst>
                  <a:path w="229" h="11">
                    <a:moveTo>
                      <a:pt x="4" y="0"/>
                    </a:moveTo>
                    <a:lnTo>
                      <a:pt x="0" y="11"/>
                    </a:lnTo>
                    <a:lnTo>
                      <a:pt x="229" y="1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3" name="Freeform 1149"/>
              <p:cNvSpPr>
                <a:spLocks noChangeAspect="1"/>
              </p:cNvSpPr>
              <p:nvPr/>
            </p:nvSpPr>
            <p:spPr bwMode="auto">
              <a:xfrm>
                <a:off x="6095" y="3795"/>
                <a:ext cx="7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5" y="0"/>
                  </a:cxn>
                  <a:cxn ang="0">
                    <a:pos x="225" y="11"/>
                  </a:cxn>
                  <a:cxn ang="0">
                    <a:pos x="0" y="0"/>
                  </a:cxn>
                </a:cxnLst>
                <a:rect l="0" t="0" r="r" b="b"/>
                <a:pathLst>
                  <a:path w="225" h="11">
                    <a:moveTo>
                      <a:pt x="0" y="0"/>
                    </a:moveTo>
                    <a:lnTo>
                      <a:pt x="225" y="0"/>
                    </a:lnTo>
                    <a:lnTo>
                      <a:pt x="22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4" name="Freeform 1150"/>
              <p:cNvSpPr>
                <a:spLocks noChangeAspect="1"/>
              </p:cNvSpPr>
              <p:nvPr/>
            </p:nvSpPr>
            <p:spPr bwMode="auto">
              <a:xfrm>
                <a:off x="6095" y="3795"/>
                <a:ext cx="7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5" y="0"/>
                  </a:cxn>
                  <a:cxn ang="0">
                    <a:pos x="225" y="11"/>
                  </a:cxn>
                  <a:cxn ang="0">
                    <a:pos x="0" y="0"/>
                  </a:cxn>
                </a:cxnLst>
                <a:rect l="0" t="0" r="r" b="b"/>
                <a:pathLst>
                  <a:path w="225" h="11">
                    <a:moveTo>
                      <a:pt x="0" y="0"/>
                    </a:moveTo>
                    <a:lnTo>
                      <a:pt x="225" y="0"/>
                    </a:lnTo>
                    <a:lnTo>
                      <a:pt x="225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5" name="Freeform 1151"/>
              <p:cNvSpPr>
                <a:spLocks noChangeAspect="1"/>
              </p:cNvSpPr>
              <p:nvPr/>
            </p:nvSpPr>
            <p:spPr bwMode="auto">
              <a:xfrm>
                <a:off x="5817" y="3795"/>
                <a:ext cx="7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29" y="11"/>
                  </a:cxn>
                  <a:cxn ang="0">
                    <a:pos x="0" y="0"/>
                  </a:cxn>
                </a:cxnLst>
                <a:rect l="0" t="0" r="r" b="b"/>
                <a:pathLst>
                  <a:path w="229" h="11">
                    <a:moveTo>
                      <a:pt x="0" y="0"/>
                    </a:moveTo>
                    <a:lnTo>
                      <a:pt x="0" y="11"/>
                    </a:lnTo>
                    <a:lnTo>
                      <a:pt x="22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6" name="Freeform 1152"/>
              <p:cNvSpPr>
                <a:spLocks noChangeAspect="1"/>
              </p:cNvSpPr>
              <p:nvPr/>
            </p:nvSpPr>
            <p:spPr bwMode="auto">
              <a:xfrm>
                <a:off x="5817" y="3795"/>
                <a:ext cx="7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29" y="11"/>
                  </a:cxn>
                  <a:cxn ang="0">
                    <a:pos x="0" y="0"/>
                  </a:cxn>
                </a:cxnLst>
                <a:rect l="0" t="0" r="r" b="b"/>
                <a:pathLst>
                  <a:path w="229" h="11">
                    <a:moveTo>
                      <a:pt x="0" y="0"/>
                    </a:moveTo>
                    <a:lnTo>
                      <a:pt x="0" y="11"/>
                    </a:lnTo>
                    <a:lnTo>
                      <a:pt x="229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7" name="Freeform 1153"/>
              <p:cNvSpPr>
                <a:spLocks noChangeAspect="1"/>
              </p:cNvSpPr>
              <p:nvPr/>
            </p:nvSpPr>
            <p:spPr bwMode="auto">
              <a:xfrm>
                <a:off x="5817" y="3795"/>
                <a:ext cx="7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5" y="0"/>
                  </a:cxn>
                  <a:cxn ang="0">
                    <a:pos x="229" y="11"/>
                  </a:cxn>
                  <a:cxn ang="0">
                    <a:pos x="0" y="0"/>
                  </a:cxn>
                </a:cxnLst>
                <a:rect l="0" t="0" r="r" b="b"/>
                <a:pathLst>
                  <a:path w="229" h="11">
                    <a:moveTo>
                      <a:pt x="0" y="0"/>
                    </a:moveTo>
                    <a:lnTo>
                      <a:pt x="225" y="0"/>
                    </a:lnTo>
                    <a:lnTo>
                      <a:pt x="22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8" name="Freeform 1154"/>
              <p:cNvSpPr>
                <a:spLocks noChangeAspect="1"/>
              </p:cNvSpPr>
              <p:nvPr/>
            </p:nvSpPr>
            <p:spPr bwMode="auto">
              <a:xfrm>
                <a:off x="5817" y="3795"/>
                <a:ext cx="7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5" y="0"/>
                  </a:cxn>
                  <a:cxn ang="0">
                    <a:pos x="229" y="11"/>
                  </a:cxn>
                  <a:cxn ang="0">
                    <a:pos x="0" y="0"/>
                  </a:cxn>
                </a:cxnLst>
                <a:rect l="0" t="0" r="r" b="b"/>
                <a:pathLst>
                  <a:path w="229" h="11">
                    <a:moveTo>
                      <a:pt x="0" y="0"/>
                    </a:moveTo>
                    <a:lnTo>
                      <a:pt x="225" y="0"/>
                    </a:lnTo>
                    <a:lnTo>
                      <a:pt x="229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9" name="Freeform 1155"/>
              <p:cNvSpPr>
                <a:spLocks noChangeAspect="1"/>
              </p:cNvSpPr>
              <p:nvPr/>
            </p:nvSpPr>
            <p:spPr bwMode="auto">
              <a:xfrm>
                <a:off x="6093" y="3798"/>
                <a:ext cx="77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4" y="0"/>
                  </a:cxn>
                </a:cxnLst>
                <a:rect l="0" t="0" r="r" b="b"/>
                <a:pathLst>
                  <a:path w="233" h="12">
                    <a:moveTo>
                      <a:pt x="4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0" name="Freeform 1156"/>
              <p:cNvSpPr>
                <a:spLocks noChangeAspect="1"/>
              </p:cNvSpPr>
              <p:nvPr/>
            </p:nvSpPr>
            <p:spPr bwMode="auto">
              <a:xfrm>
                <a:off x="6093" y="3798"/>
                <a:ext cx="77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4" y="0"/>
                  </a:cxn>
                </a:cxnLst>
                <a:rect l="0" t="0" r="r" b="b"/>
                <a:pathLst>
                  <a:path w="233" h="12">
                    <a:moveTo>
                      <a:pt x="4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1" name="Freeform 1157"/>
              <p:cNvSpPr>
                <a:spLocks noChangeAspect="1"/>
              </p:cNvSpPr>
              <p:nvPr/>
            </p:nvSpPr>
            <p:spPr bwMode="auto">
              <a:xfrm>
                <a:off x="6094" y="3798"/>
                <a:ext cx="7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9" y="0"/>
                  </a:cxn>
                  <a:cxn ang="0">
                    <a:pos x="229" y="12"/>
                  </a:cxn>
                  <a:cxn ang="0">
                    <a:pos x="0" y="0"/>
                  </a:cxn>
                </a:cxnLst>
                <a:rect l="0" t="0" r="r" b="b"/>
                <a:pathLst>
                  <a:path w="229" h="12">
                    <a:moveTo>
                      <a:pt x="0" y="0"/>
                    </a:moveTo>
                    <a:lnTo>
                      <a:pt x="229" y="0"/>
                    </a:lnTo>
                    <a:lnTo>
                      <a:pt x="229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2" name="Freeform 1158"/>
              <p:cNvSpPr>
                <a:spLocks noChangeAspect="1"/>
              </p:cNvSpPr>
              <p:nvPr/>
            </p:nvSpPr>
            <p:spPr bwMode="auto">
              <a:xfrm>
                <a:off x="6094" y="3798"/>
                <a:ext cx="7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9" y="0"/>
                  </a:cxn>
                  <a:cxn ang="0">
                    <a:pos x="229" y="12"/>
                  </a:cxn>
                  <a:cxn ang="0">
                    <a:pos x="0" y="0"/>
                  </a:cxn>
                </a:cxnLst>
                <a:rect l="0" t="0" r="r" b="b"/>
                <a:pathLst>
                  <a:path w="229" h="12">
                    <a:moveTo>
                      <a:pt x="0" y="0"/>
                    </a:moveTo>
                    <a:lnTo>
                      <a:pt x="229" y="0"/>
                    </a:lnTo>
                    <a:lnTo>
                      <a:pt x="229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3" name="Freeform 1159"/>
              <p:cNvSpPr>
                <a:spLocks noChangeAspect="1"/>
              </p:cNvSpPr>
              <p:nvPr/>
            </p:nvSpPr>
            <p:spPr bwMode="auto">
              <a:xfrm>
                <a:off x="5817" y="379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4" name="Freeform 1160"/>
              <p:cNvSpPr>
                <a:spLocks noChangeAspect="1"/>
              </p:cNvSpPr>
              <p:nvPr/>
            </p:nvSpPr>
            <p:spPr bwMode="auto">
              <a:xfrm>
                <a:off x="5817" y="379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5" name="Freeform 1161"/>
              <p:cNvSpPr>
                <a:spLocks noChangeAspect="1"/>
              </p:cNvSpPr>
              <p:nvPr/>
            </p:nvSpPr>
            <p:spPr bwMode="auto">
              <a:xfrm>
                <a:off x="5817" y="379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9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29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6" name="Freeform 1162"/>
              <p:cNvSpPr>
                <a:spLocks noChangeAspect="1"/>
              </p:cNvSpPr>
              <p:nvPr/>
            </p:nvSpPr>
            <p:spPr bwMode="auto">
              <a:xfrm>
                <a:off x="5817" y="379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9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29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7" name="Freeform 1163"/>
              <p:cNvSpPr>
                <a:spLocks noChangeAspect="1"/>
              </p:cNvSpPr>
              <p:nvPr/>
            </p:nvSpPr>
            <p:spPr bwMode="auto">
              <a:xfrm>
                <a:off x="6092" y="3802"/>
                <a:ext cx="78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2"/>
                  </a:cxn>
                  <a:cxn ang="0">
                    <a:pos x="236" y="12"/>
                  </a:cxn>
                  <a:cxn ang="0">
                    <a:pos x="3" y="0"/>
                  </a:cxn>
                </a:cxnLst>
                <a:rect l="0" t="0" r="r" b="b"/>
                <a:pathLst>
                  <a:path w="236" h="12">
                    <a:moveTo>
                      <a:pt x="3" y="0"/>
                    </a:moveTo>
                    <a:lnTo>
                      <a:pt x="0" y="12"/>
                    </a:lnTo>
                    <a:lnTo>
                      <a:pt x="236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8" name="Freeform 1164"/>
              <p:cNvSpPr>
                <a:spLocks noChangeAspect="1"/>
              </p:cNvSpPr>
              <p:nvPr/>
            </p:nvSpPr>
            <p:spPr bwMode="auto">
              <a:xfrm>
                <a:off x="6092" y="3802"/>
                <a:ext cx="78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2"/>
                  </a:cxn>
                  <a:cxn ang="0">
                    <a:pos x="236" y="12"/>
                  </a:cxn>
                  <a:cxn ang="0">
                    <a:pos x="3" y="0"/>
                  </a:cxn>
                </a:cxnLst>
                <a:rect l="0" t="0" r="r" b="b"/>
                <a:pathLst>
                  <a:path w="236" h="12">
                    <a:moveTo>
                      <a:pt x="3" y="0"/>
                    </a:moveTo>
                    <a:lnTo>
                      <a:pt x="0" y="12"/>
                    </a:lnTo>
                    <a:lnTo>
                      <a:pt x="236" y="1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9" name="Freeform 1165"/>
              <p:cNvSpPr>
                <a:spLocks noChangeAspect="1"/>
              </p:cNvSpPr>
              <p:nvPr/>
            </p:nvSpPr>
            <p:spPr bwMode="auto">
              <a:xfrm>
                <a:off x="6093" y="3802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33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0" name="Freeform 1166"/>
              <p:cNvSpPr>
                <a:spLocks noChangeAspect="1"/>
              </p:cNvSpPr>
              <p:nvPr/>
            </p:nvSpPr>
            <p:spPr bwMode="auto">
              <a:xfrm>
                <a:off x="6093" y="3802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33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1" name="Freeform 1167"/>
              <p:cNvSpPr>
                <a:spLocks noChangeAspect="1"/>
              </p:cNvSpPr>
              <p:nvPr/>
            </p:nvSpPr>
            <p:spPr bwMode="auto">
              <a:xfrm>
                <a:off x="5817" y="3802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6" y="12"/>
                  </a:cxn>
                  <a:cxn ang="0">
                    <a:pos x="0" y="0"/>
                  </a:cxn>
                </a:cxnLst>
                <a:rect l="0" t="0" r="r" b="b"/>
                <a:pathLst>
                  <a:path w="236" h="12">
                    <a:moveTo>
                      <a:pt x="0" y="0"/>
                    </a:moveTo>
                    <a:lnTo>
                      <a:pt x="0" y="12"/>
                    </a:lnTo>
                    <a:lnTo>
                      <a:pt x="23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2" name="Freeform 1168"/>
              <p:cNvSpPr>
                <a:spLocks noChangeAspect="1"/>
              </p:cNvSpPr>
              <p:nvPr/>
            </p:nvSpPr>
            <p:spPr bwMode="auto">
              <a:xfrm>
                <a:off x="5817" y="3802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6" y="12"/>
                  </a:cxn>
                  <a:cxn ang="0">
                    <a:pos x="0" y="0"/>
                  </a:cxn>
                </a:cxnLst>
                <a:rect l="0" t="0" r="r" b="b"/>
                <a:pathLst>
                  <a:path w="236" h="12">
                    <a:moveTo>
                      <a:pt x="0" y="0"/>
                    </a:moveTo>
                    <a:lnTo>
                      <a:pt x="0" y="12"/>
                    </a:lnTo>
                    <a:lnTo>
                      <a:pt x="23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3" name="Freeform 1169"/>
              <p:cNvSpPr>
                <a:spLocks noChangeAspect="1"/>
              </p:cNvSpPr>
              <p:nvPr/>
            </p:nvSpPr>
            <p:spPr bwMode="auto">
              <a:xfrm>
                <a:off x="5817" y="3802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36" y="12"/>
                  </a:cxn>
                  <a:cxn ang="0">
                    <a:pos x="0" y="0"/>
                  </a:cxn>
                </a:cxnLst>
                <a:rect l="0" t="0" r="r" b="b"/>
                <a:pathLst>
                  <a:path w="236" h="12">
                    <a:moveTo>
                      <a:pt x="0" y="0"/>
                    </a:moveTo>
                    <a:lnTo>
                      <a:pt x="233" y="0"/>
                    </a:lnTo>
                    <a:lnTo>
                      <a:pt x="23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4" name="Freeform 1170"/>
              <p:cNvSpPr>
                <a:spLocks noChangeAspect="1"/>
              </p:cNvSpPr>
              <p:nvPr/>
            </p:nvSpPr>
            <p:spPr bwMode="auto">
              <a:xfrm>
                <a:off x="5817" y="3802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36" y="12"/>
                  </a:cxn>
                  <a:cxn ang="0">
                    <a:pos x="0" y="0"/>
                  </a:cxn>
                </a:cxnLst>
                <a:rect l="0" t="0" r="r" b="b"/>
                <a:pathLst>
                  <a:path w="236" h="12">
                    <a:moveTo>
                      <a:pt x="0" y="0"/>
                    </a:moveTo>
                    <a:lnTo>
                      <a:pt x="233" y="0"/>
                    </a:lnTo>
                    <a:lnTo>
                      <a:pt x="23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5" name="Freeform 1171"/>
              <p:cNvSpPr>
                <a:spLocks noChangeAspect="1"/>
              </p:cNvSpPr>
              <p:nvPr/>
            </p:nvSpPr>
            <p:spPr bwMode="auto">
              <a:xfrm>
                <a:off x="6091" y="3806"/>
                <a:ext cx="79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2"/>
                  </a:cxn>
                  <a:cxn ang="0">
                    <a:pos x="237" y="12"/>
                  </a:cxn>
                  <a:cxn ang="0">
                    <a:pos x="1" y="0"/>
                  </a:cxn>
                </a:cxnLst>
                <a:rect l="0" t="0" r="r" b="b"/>
                <a:pathLst>
                  <a:path w="237" h="12">
                    <a:moveTo>
                      <a:pt x="1" y="0"/>
                    </a:moveTo>
                    <a:lnTo>
                      <a:pt x="0" y="12"/>
                    </a:lnTo>
                    <a:lnTo>
                      <a:pt x="237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6" name="Freeform 1172"/>
              <p:cNvSpPr>
                <a:spLocks noChangeAspect="1"/>
              </p:cNvSpPr>
              <p:nvPr/>
            </p:nvSpPr>
            <p:spPr bwMode="auto">
              <a:xfrm>
                <a:off x="6091" y="3806"/>
                <a:ext cx="79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2"/>
                  </a:cxn>
                  <a:cxn ang="0">
                    <a:pos x="237" y="12"/>
                  </a:cxn>
                  <a:cxn ang="0">
                    <a:pos x="1" y="0"/>
                  </a:cxn>
                </a:cxnLst>
                <a:rect l="0" t="0" r="r" b="b"/>
                <a:pathLst>
                  <a:path w="237" h="12">
                    <a:moveTo>
                      <a:pt x="1" y="0"/>
                    </a:moveTo>
                    <a:lnTo>
                      <a:pt x="0" y="12"/>
                    </a:lnTo>
                    <a:lnTo>
                      <a:pt x="237" y="12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7" name="Freeform 1173"/>
              <p:cNvSpPr>
                <a:spLocks noChangeAspect="1"/>
              </p:cNvSpPr>
              <p:nvPr/>
            </p:nvSpPr>
            <p:spPr bwMode="auto">
              <a:xfrm>
                <a:off x="6092" y="3806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6" y="0"/>
                  </a:cxn>
                  <a:cxn ang="0">
                    <a:pos x="236" y="12"/>
                  </a:cxn>
                  <a:cxn ang="0">
                    <a:pos x="0" y="0"/>
                  </a:cxn>
                </a:cxnLst>
                <a:rect l="0" t="0" r="r" b="b"/>
                <a:pathLst>
                  <a:path w="236" h="12">
                    <a:moveTo>
                      <a:pt x="0" y="0"/>
                    </a:moveTo>
                    <a:lnTo>
                      <a:pt x="236" y="0"/>
                    </a:lnTo>
                    <a:lnTo>
                      <a:pt x="23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8" name="Freeform 1174"/>
              <p:cNvSpPr>
                <a:spLocks noChangeAspect="1"/>
              </p:cNvSpPr>
              <p:nvPr/>
            </p:nvSpPr>
            <p:spPr bwMode="auto">
              <a:xfrm>
                <a:off x="6092" y="3806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6" y="0"/>
                  </a:cxn>
                  <a:cxn ang="0">
                    <a:pos x="236" y="12"/>
                  </a:cxn>
                  <a:cxn ang="0">
                    <a:pos x="0" y="0"/>
                  </a:cxn>
                </a:cxnLst>
                <a:rect l="0" t="0" r="r" b="b"/>
                <a:pathLst>
                  <a:path w="236" h="12">
                    <a:moveTo>
                      <a:pt x="0" y="0"/>
                    </a:moveTo>
                    <a:lnTo>
                      <a:pt x="236" y="0"/>
                    </a:lnTo>
                    <a:lnTo>
                      <a:pt x="23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9" name="Freeform 1175"/>
              <p:cNvSpPr>
                <a:spLocks noChangeAspect="1"/>
              </p:cNvSpPr>
              <p:nvPr/>
            </p:nvSpPr>
            <p:spPr bwMode="auto">
              <a:xfrm>
                <a:off x="5817" y="380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7" y="12"/>
                  </a:cxn>
                  <a:cxn ang="0">
                    <a:pos x="0" y="0"/>
                  </a:cxn>
                </a:cxnLst>
                <a:rect l="0" t="0" r="r" b="b"/>
                <a:pathLst>
                  <a:path w="237" h="12">
                    <a:moveTo>
                      <a:pt x="0" y="0"/>
                    </a:moveTo>
                    <a:lnTo>
                      <a:pt x="0" y="12"/>
                    </a:lnTo>
                    <a:lnTo>
                      <a:pt x="23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0" name="Freeform 1176"/>
              <p:cNvSpPr>
                <a:spLocks noChangeAspect="1"/>
              </p:cNvSpPr>
              <p:nvPr/>
            </p:nvSpPr>
            <p:spPr bwMode="auto">
              <a:xfrm>
                <a:off x="5817" y="380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7" y="12"/>
                  </a:cxn>
                  <a:cxn ang="0">
                    <a:pos x="0" y="0"/>
                  </a:cxn>
                </a:cxnLst>
                <a:rect l="0" t="0" r="r" b="b"/>
                <a:pathLst>
                  <a:path w="237" h="12">
                    <a:moveTo>
                      <a:pt x="0" y="0"/>
                    </a:moveTo>
                    <a:lnTo>
                      <a:pt x="0" y="12"/>
                    </a:lnTo>
                    <a:lnTo>
                      <a:pt x="23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1" name="Freeform 1177"/>
              <p:cNvSpPr>
                <a:spLocks noChangeAspect="1"/>
              </p:cNvSpPr>
              <p:nvPr/>
            </p:nvSpPr>
            <p:spPr bwMode="auto">
              <a:xfrm>
                <a:off x="5817" y="380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6" y="0"/>
                  </a:cxn>
                  <a:cxn ang="0">
                    <a:pos x="237" y="12"/>
                  </a:cxn>
                  <a:cxn ang="0">
                    <a:pos x="0" y="0"/>
                  </a:cxn>
                </a:cxnLst>
                <a:rect l="0" t="0" r="r" b="b"/>
                <a:pathLst>
                  <a:path w="237" h="12">
                    <a:moveTo>
                      <a:pt x="0" y="0"/>
                    </a:moveTo>
                    <a:lnTo>
                      <a:pt x="236" y="0"/>
                    </a:lnTo>
                    <a:lnTo>
                      <a:pt x="23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2" name="Freeform 1178"/>
              <p:cNvSpPr>
                <a:spLocks noChangeAspect="1"/>
              </p:cNvSpPr>
              <p:nvPr/>
            </p:nvSpPr>
            <p:spPr bwMode="auto">
              <a:xfrm>
                <a:off x="5817" y="380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6" y="0"/>
                  </a:cxn>
                  <a:cxn ang="0">
                    <a:pos x="237" y="12"/>
                  </a:cxn>
                  <a:cxn ang="0">
                    <a:pos x="0" y="0"/>
                  </a:cxn>
                </a:cxnLst>
                <a:rect l="0" t="0" r="r" b="b"/>
                <a:pathLst>
                  <a:path w="237" h="12">
                    <a:moveTo>
                      <a:pt x="0" y="0"/>
                    </a:moveTo>
                    <a:lnTo>
                      <a:pt x="236" y="0"/>
                    </a:lnTo>
                    <a:lnTo>
                      <a:pt x="23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3" name="Freeform 1179"/>
              <p:cNvSpPr>
                <a:spLocks noChangeAspect="1"/>
              </p:cNvSpPr>
              <p:nvPr/>
            </p:nvSpPr>
            <p:spPr bwMode="auto">
              <a:xfrm>
                <a:off x="6091" y="3810"/>
                <a:ext cx="79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3"/>
                  </a:cxn>
                  <a:cxn ang="0">
                    <a:pos x="238" y="13"/>
                  </a:cxn>
                  <a:cxn ang="0">
                    <a:pos x="1" y="0"/>
                  </a:cxn>
                </a:cxnLst>
                <a:rect l="0" t="0" r="r" b="b"/>
                <a:pathLst>
                  <a:path w="238" h="13">
                    <a:moveTo>
                      <a:pt x="1" y="0"/>
                    </a:moveTo>
                    <a:lnTo>
                      <a:pt x="0" y="13"/>
                    </a:lnTo>
                    <a:lnTo>
                      <a:pt x="23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4" name="Freeform 1180"/>
              <p:cNvSpPr>
                <a:spLocks noChangeAspect="1"/>
              </p:cNvSpPr>
              <p:nvPr/>
            </p:nvSpPr>
            <p:spPr bwMode="auto">
              <a:xfrm>
                <a:off x="6091" y="3810"/>
                <a:ext cx="79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3"/>
                  </a:cxn>
                  <a:cxn ang="0">
                    <a:pos x="238" y="13"/>
                  </a:cxn>
                  <a:cxn ang="0">
                    <a:pos x="1" y="0"/>
                  </a:cxn>
                </a:cxnLst>
                <a:rect l="0" t="0" r="r" b="b"/>
                <a:pathLst>
                  <a:path w="238" h="13">
                    <a:moveTo>
                      <a:pt x="1" y="0"/>
                    </a:moveTo>
                    <a:lnTo>
                      <a:pt x="0" y="13"/>
                    </a:lnTo>
                    <a:lnTo>
                      <a:pt x="238" y="13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5" name="Freeform 1181"/>
              <p:cNvSpPr>
                <a:spLocks noChangeAspect="1"/>
              </p:cNvSpPr>
              <p:nvPr/>
            </p:nvSpPr>
            <p:spPr bwMode="auto">
              <a:xfrm>
                <a:off x="6091" y="3810"/>
                <a:ext cx="7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7" y="0"/>
                  </a:cxn>
                  <a:cxn ang="0">
                    <a:pos x="237" y="13"/>
                  </a:cxn>
                  <a:cxn ang="0">
                    <a:pos x="0" y="0"/>
                  </a:cxn>
                </a:cxnLst>
                <a:rect l="0" t="0" r="r" b="b"/>
                <a:pathLst>
                  <a:path w="237" h="13">
                    <a:moveTo>
                      <a:pt x="0" y="0"/>
                    </a:moveTo>
                    <a:lnTo>
                      <a:pt x="237" y="0"/>
                    </a:lnTo>
                    <a:lnTo>
                      <a:pt x="23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6" name="Freeform 1182"/>
              <p:cNvSpPr>
                <a:spLocks noChangeAspect="1"/>
              </p:cNvSpPr>
              <p:nvPr/>
            </p:nvSpPr>
            <p:spPr bwMode="auto">
              <a:xfrm>
                <a:off x="6091" y="3810"/>
                <a:ext cx="7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7" y="0"/>
                  </a:cxn>
                  <a:cxn ang="0">
                    <a:pos x="237" y="13"/>
                  </a:cxn>
                  <a:cxn ang="0">
                    <a:pos x="0" y="0"/>
                  </a:cxn>
                </a:cxnLst>
                <a:rect l="0" t="0" r="r" b="b"/>
                <a:pathLst>
                  <a:path w="237" h="13">
                    <a:moveTo>
                      <a:pt x="0" y="0"/>
                    </a:moveTo>
                    <a:lnTo>
                      <a:pt x="237" y="0"/>
                    </a:lnTo>
                    <a:lnTo>
                      <a:pt x="237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7" name="Freeform 1183"/>
              <p:cNvSpPr>
                <a:spLocks noChangeAspect="1"/>
              </p:cNvSpPr>
              <p:nvPr/>
            </p:nvSpPr>
            <p:spPr bwMode="auto">
              <a:xfrm>
                <a:off x="5817" y="3810"/>
                <a:ext cx="8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0" y="13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8" name="Freeform 1184"/>
              <p:cNvSpPr>
                <a:spLocks noChangeAspect="1"/>
              </p:cNvSpPr>
              <p:nvPr/>
            </p:nvSpPr>
            <p:spPr bwMode="auto">
              <a:xfrm>
                <a:off x="5817" y="3810"/>
                <a:ext cx="8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0" y="13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9" name="Freeform 1185"/>
              <p:cNvSpPr>
                <a:spLocks noChangeAspect="1"/>
              </p:cNvSpPr>
              <p:nvPr/>
            </p:nvSpPr>
            <p:spPr bwMode="auto">
              <a:xfrm>
                <a:off x="5817" y="3810"/>
                <a:ext cx="8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7" y="0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237" y="0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0" name="Freeform 1186"/>
              <p:cNvSpPr>
                <a:spLocks noChangeAspect="1"/>
              </p:cNvSpPr>
              <p:nvPr/>
            </p:nvSpPr>
            <p:spPr bwMode="auto">
              <a:xfrm>
                <a:off x="5817" y="3810"/>
                <a:ext cx="8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7" y="0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237" y="0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1" name="Freeform 1187"/>
              <p:cNvSpPr>
                <a:spLocks noChangeAspect="1"/>
              </p:cNvSpPr>
              <p:nvPr/>
            </p:nvSpPr>
            <p:spPr bwMode="auto">
              <a:xfrm>
                <a:off x="6091" y="3815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8" y="13"/>
                  </a:cxn>
                  <a:cxn ang="0">
                    <a:pos x="0" y="0"/>
                  </a:cxn>
                </a:cxnLst>
                <a:rect l="0" t="0" r="r" b="b"/>
                <a:pathLst>
                  <a:path w="238" h="13">
                    <a:moveTo>
                      <a:pt x="0" y="0"/>
                    </a:moveTo>
                    <a:lnTo>
                      <a:pt x="0" y="13"/>
                    </a:lnTo>
                    <a:lnTo>
                      <a:pt x="23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2" name="Freeform 1188"/>
              <p:cNvSpPr>
                <a:spLocks noChangeAspect="1"/>
              </p:cNvSpPr>
              <p:nvPr/>
            </p:nvSpPr>
            <p:spPr bwMode="auto">
              <a:xfrm>
                <a:off x="6091" y="3815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8" y="13"/>
                  </a:cxn>
                  <a:cxn ang="0">
                    <a:pos x="0" y="0"/>
                  </a:cxn>
                </a:cxnLst>
                <a:rect l="0" t="0" r="r" b="b"/>
                <a:pathLst>
                  <a:path w="238" h="13">
                    <a:moveTo>
                      <a:pt x="0" y="0"/>
                    </a:moveTo>
                    <a:lnTo>
                      <a:pt x="0" y="13"/>
                    </a:lnTo>
                    <a:lnTo>
                      <a:pt x="23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3" name="Freeform 1189"/>
              <p:cNvSpPr>
                <a:spLocks noChangeAspect="1"/>
              </p:cNvSpPr>
              <p:nvPr/>
            </p:nvSpPr>
            <p:spPr bwMode="auto">
              <a:xfrm>
                <a:off x="6091" y="3815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8" y="0"/>
                  </a:cxn>
                  <a:cxn ang="0">
                    <a:pos x="238" y="13"/>
                  </a:cxn>
                  <a:cxn ang="0">
                    <a:pos x="0" y="0"/>
                  </a:cxn>
                </a:cxnLst>
                <a:rect l="0" t="0" r="r" b="b"/>
                <a:pathLst>
                  <a:path w="238" h="13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4" name="Freeform 1190"/>
              <p:cNvSpPr>
                <a:spLocks noChangeAspect="1"/>
              </p:cNvSpPr>
              <p:nvPr/>
            </p:nvSpPr>
            <p:spPr bwMode="auto">
              <a:xfrm>
                <a:off x="6091" y="3815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8" y="0"/>
                  </a:cxn>
                  <a:cxn ang="0">
                    <a:pos x="238" y="13"/>
                  </a:cxn>
                  <a:cxn ang="0">
                    <a:pos x="0" y="0"/>
                  </a:cxn>
                </a:cxnLst>
                <a:rect l="0" t="0" r="r" b="b"/>
                <a:pathLst>
                  <a:path w="238" h="13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5" name="Freeform 1191"/>
              <p:cNvSpPr>
                <a:spLocks noChangeAspect="1"/>
              </p:cNvSpPr>
              <p:nvPr/>
            </p:nvSpPr>
            <p:spPr bwMode="auto">
              <a:xfrm>
                <a:off x="5817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0" y="13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6" name="Freeform 1192"/>
              <p:cNvSpPr>
                <a:spLocks noChangeAspect="1"/>
              </p:cNvSpPr>
              <p:nvPr/>
            </p:nvSpPr>
            <p:spPr bwMode="auto">
              <a:xfrm>
                <a:off x="5817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0" y="13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7" name="Freeform 1193"/>
              <p:cNvSpPr>
                <a:spLocks noChangeAspect="1"/>
              </p:cNvSpPr>
              <p:nvPr/>
            </p:nvSpPr>
            <p:spPr bwMode="auto">
              <a:xfrm>
                <a:off x="5817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0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239" y="0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8" name="Freeform 1194"/>
              <p:cNvSpPr>
                <a:spLocks noChangeAspect="1"/>
              </p:cNvSpPr>
              <p:nvPr/>
            </p:nvSpPr>
            <p:spPr bwMode="auto">
              <a:xfrm>
                <a:off x="5817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0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239" y="0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9" name="Freeform 1195"/>
              <p:cNvSpPr>
                <a:spLocks noChangeAspect="1"/>
              </p:cNvSpPr>
              <p:nvPr/>
            </p:nvSpPr>
            <p:spPr bwMode="auto">
              <a:xfrm>
                <a:off x="5817" y="3819"/>
                <a:ext cx="353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4"/>
                  </a:cxn>
                  <a:cxn ang="0">
                    <a:pos x="1060" y="424"/>
                  </a:cxn>
                  <a:cxn ang="0">
                    <a:pos x="0" y="0"/>
                  </a:cxn>
                </a:cxnLst>
                <a:rect l="0" t="0" r="r" b="b"/>
                <a:pathLst>
                  <a:path w="1060" h="424">
                    <a:moveTo>
                      <a:pt x="0" y="0"/>
                    </a:moveTo>
                    <a:lnTo>
                      <a:pt x="0" y="424"/>
                    </a:lnTo>
                    <a:lnTo>
                      <a:pt x="1060" y="4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0" name="Freeform 1196"/>
              <p:cNvSpPr>
                <a:spLocks noChangeAspect="1"/>
              </p:cNvSpPr>
              <p:nvPr/>
            </p:nvSpPr>
            <p:spPr bwMode="auto">
              <a:xfrm>
                <a:off x="5817" y="3819"/>
                <a:ext cx="353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4"/>
                  </a:cxn>
                  <a:cxn ang="0">
                    <a:pos x="1060" y="424"/>
                  </a:cxn>
                  <a:cxn ang="0">
                    <a:pos x="0" y="0"/>
                  </a:cxn>
                </a:cxnLst>
                <a:rect l="0" t="0" r="r" b="b"/>
                <a:pathLst>
                  <a:path w="1060" h="424">
                    <a:moveTo>
                      <a:pt x="0" y="0"/>
                    </a:moveTo>
                    <a:lnTo>
                      <a:pt x="0" y="424"/>
                    </a:lnTo>
                    <a:lnTo>
                      <a:pt x="1060" y="4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1" name="Freeform 1197"/>
              <p:cNvSpPr>
                <a:spLocks noChangeAspect="1"/>
              </p:cNvSpPr>
              <p:nvPr/>
            </p:nvSpPr>
            <p:spPr bwMode="auto">
              <a:xfrm>
                <a:off x="5817" y="3819"/>
                <a:ext cx="353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0" y="0"/>
                  </a:cxn>
                  <a:cxn ang="0">
                    <a:pos x="1060" y="424"/>
                  </a:cxn>
                  <a:cxn ang="0">
                    <a:pos x="0" y="0"/>
                  </a:cxn>
                </a:cxnLst>
                <a:rect l="0" t="0" r="r" b="b"/>
                <a:pathLst>
                  <a:path w="1060" h="424">
                    <a:moveTo>
                      <a:pt x="0" y="0"/>
                    </a:moveTo>
                    <a:lnTo>
                      <a:pt x="1060" y="0"/>
                    </a:lnTo>
                    <a:lnTo>
                      <a:pt x="1060" y="4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2" name="Freeform 1198"/>
              <p:cNvSpPr>
                <a:spLocks noChangeAspect="1"/>
              </p:cNvSpPr>
              <p:nvPr/>
            </p:nvSpPr>
            <p:spPr bwMode="auto">
              <a:xfrm>
                <a:off x="5817" y="3819"/>
                <a:ext cx="353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0" y="0"/>
                  </a:cxn>
                  <a:cxn ang="0">
                    <a:pos x="1060" y="424"/>
                  </a:cxn>
                  <a:cxn ang="0">
                    <a:pos x="0" y="0"/>
                  </a:cxn>
                </a:cxnLst>
                <a:rect l="0" t="0" r="r" b="b"/>
                <a:pathLst>
                  <a:path w="1060" h="424">
                    <a:moveTo>
                      <a:pt x="0" y="0"/>
                    </a:moveTo>
                    <a:lnTo>
                      <a:pt x="1060" y="0"/>
                    </a:lnTo>
                    <a:lnTo>
                      <a:pt x="1060" y="4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3" name="Line 1199"/>
              <p:cNvSpPr>
                <a:spLocks noChangeAspect="1" noChangeShapeType="1"/>
              </p:cNvSpPr>
              <p:nvPr/>
            </p:nvSpPr>
            <p:spPr bwMode="auto">
              <a:xfrm flipH="1">
                <a:off x="5912" y="3801"/>
                <a:ext cx="16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4" name="Freeform 1200"/>
              <p:cNvSpPr>
                <a:spLocks noChangeAspect="1"/>
              </p:cNvSpPr>
              <p:nvPr/>
            </p:nvSpPr>
            <p:spPr bwMode="auto">
              <a:xfrm>
                <a:off x="5844" y="3732"/>
                <a:ext cx="68" cy="69"/>
              </a:xfrm>
              <a:custGeom>
                <a:avLst/>
                <a:gdLst/>
                <a:ahLst/>
                <a:cxnLst>
                  <a:cxn ang="0">
                    <a:pos x="206" y="206"/>
                  </a:cxn>
                  <a:cxn ang="0">
                    <a:pos x="203" y="193"/>
                  </a:cxn>
                  <a:cxn ang="0">
                    <a:pos x="199" y="179"/>
                  </a:cxn>
                  <a:cxn ang="0">
                    <a:pos x="195" y="166"/>
                  </a:cxn>
                  <a:cxn ang="0">
                    <a:pos x="190" y="152"/>
                  </a:cxn>
                  <a:cxn ang="0">
                    <a:pos x="183" y="140"/>
                  </a:cxn>
                  <a:cxn ang="0">
                    <a:pos x="176" y="128"/>
                  </a:cxn>
                  <a:cxn ang="0">
                    <a:pos x="169" y="116"/>
                  </a:cxn>
                  <a:cxn ang="0">
                    <a:pos x="161" y="104"/>
                  </a:cxn>
                  <a:cxn ang="0">
                    <a:pos x="153" y="93"/>
                  </a:cxn>
                  <a:cxn ang="0">
                    <a:pos x="144" y="82"/>
                  </a:cxn>
                  <a:cxn ang="0">
                    <a:pos x="134" y="72"/>
                  </a:cxn>
                  <a:cxn ang="0">
                    <a:pos x="124" y="62"/>
                  </a:cxn>
                  <a:cxn ang="0">
                    <a:pos x="113" y="53"/>
                  </a:cxn>
                  <a:cxn ang="0">
                    <a:pos x="102" y="45"/>
                  </a:cxn>
                  <a:cxn ang="0">
                    <a:pos x="90" y="37"/>
                  </a:cxn>
                  <a:cxn ang="0">
                    <a:pos x="78" y="30"/>
                  </a:cxn>
                  <a:cxn ang="0">
                    <a:pos x="66" y="23"/>
                  </a:cxn>
                  <a:cxn ang="0">
                    <a:pos x="54" y="16"/>
                  </a:cxn>
                  <a:cxn ang="0">
                    <a:pos x="40" y="11"/>
                  </a:cxn>
                  <a:cxn ang="0">
                    <a:pos x="27" y="7"/>
                  </a:cxn>
                  <a:cxn ang="0">
                    <a:pos x="13" y="3"/>
                  </a:cxn>
                  <a:cxn ang="0">
                    <a:pos x="0" y="0"/>
                  </a:cxn>
                </a:cxnLst>
                <a:rect l="0" t="0" r="r" b="b"/>
                <a:pathLst>
                  <a:path w="206" h="206">
                    <a:moveTo>
                      <a:pt x="206" y="206"/>
                    </a:moveTo>
                    <a:lnTo>
                      <a:pt x="203" y="193"/>
                    </a:lnTo>
                    <a:lnTo>
                      <a:pt x="199" y="179"/>
                    </a:lnTo>
                    <a:lnTo>
                      <a:pt x="195" y="166"/>
                    </a:lnTo>
                    <a:lnTo>
                      <a:pt x="190" y="152"/>
                    </a:lnTo>
                    <a:lnTo>
                      <a:pt x="183" y="140"/>
                    </a:lnTo>
                    <a:lnTo>
                      <a:pt x="176" y="128"/>
                    </a:lnTo>
                    <a:lnTo>
                      <a:pt x="169" y="116"/>
                    </a:lnTo>
                    <a:lnTo>
                      <a:pt x="161" y="104"/>
                    </a:lnTo>
                    <a:lnTo>
                      <a:pt x="153" y="93"/>
                    </a:lnTo>
                    <a:lnTo>
                      <a:pt x="144" y="82"/>
                    </a:lnTo>
                    <a:lnTo>
                      <a:pt x="134" y="72"/>
                    </a:lnTo>
                    <a:lnTo>
                      <a:pt x="124" y="62"/>
                    </a:lnTo>
                    <a:lnTo>
                      <a:pt x="113" y="53"/>
                    </a:lnTo>
                    <a:lnTo>
                      <a:pt x="102" y="45"/>
                    </a:lnTo>
                    <a:lnTo>
                      <a:pt x="90" y="37"/>
                    </a:lnTo>
                    <a:lnTo>
                      <a:pt x="78" y="30"/>
                    </a:lnTo>
                    <a:lnTo>
                      <a:pt x="66" y="23"/>
                    </a:lnTo>
                    <a:lnTo>
                      <a:pt x="54" y="16"/>
                    </a:lnTo>
                    <a:lnTo>
                      <a:pt x="40" y="11"/>
                    </a:lnTo>
                    <a:lnTo>
                      <a:pt x="27" y="7"/>
                    </a:lnTo>
                    <a:lnTo>
                      <a:pt x="13" y="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5" name="Freeform 1201"/>
              <p:cNvSpPr>
                <a:spLocks noChangeAspect="1"/>
              </p:cNvSpPr>
              <p:nvPr/>
            </p:nvSpPr>
            <p:spPr bwMode="auto">
              <a:xfrm>
                <a:off x="5844" y="3642"/>
                <a:ext cx="300" cy="90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0" y="0"/>
                  </a:cxn>
                  <a:cxn ang="0">
                    <a:pos x="901" y="0"/>
                  </a:cxn>
                  <a:cxn ang="0">
                    <a:pos x="901" y="270"/>
                  </a:cxn>
                </a:cxnLst>
                <a:rect l="0" t="0" r="r" b="b"/>
                <a:pathLst>
                  <a:path w="901" h="270">
                    <a:moveTo>
                      <a:pt x="0" y="270"/>
                    </a:moveTo>
                    <a:lnTo>
                      <a:pt x="0" y="0"/>
                    </a:lnTo>
                    <a:lnTo>
                      <a:pt x="901" y="0"/>
                    </a:lnTo>
                    <a:lnTo>
                      <a:pt x="901" y="27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6" name="Freeform 1202"/>
              <p:cNvSpPr>
                <a:spLocks noChangeAspect="1"/>
              </p:cNvSpPr>
              <p:nvPr/>
            </p:nvSpPr>
            <p:spPr bwMode="auto">
              <a:xfrm>
                <a:off x="6075" y="3732"/>
                <a:ext cx="69" cy="69"/>
              </a:xfrm>
              <a:custGeom>
                <a:avLst/>
                <a:gdLst/>
                <a:ahLst/>
                <a:cxnLst>
                  <a:cxn ang="0">
                    <a:pos x="206" y="0"/>
                  </a:cxn>
                  <a:cxn ang="0">
                    <a:pos x="192" y="3"/>
                  </a:cxn>
                  <a:cxn ang="0">
                    <a:pos x="179" y="7"/>
                  </a:cxn>
                  <a:cxn ang="0">
                    <a:pos x="165" y="11"/>
                  </a:cxn>
                  <a:cxn ang="0">
                    <a:pos x="152" y="16"/>
                  </a:cxn>
                  <a:cxn ang="0">
                    <a:pos x="140" y="23"/>
                  </a:cxn>
                  <a:cxn ang="0">
                    <a:pos x="127" y="30"/>
                  </a:cxn>
                  <a:cxn ang="0">
                    <a:pos x="115" y="37"/>
                  </a:cxn>
                  <a:cxn ang="0">
                    <a:pos x="103" y="45"/>
                  </a:cxn>
                  <a:cxn ang="0">
                    <a:pos x="92" y="53"/>
                  </a:cxn>
                  <a:cxn ang="0">
                    <a:pos x="82" y="62"/>
                  </a:cxn>
                  <a:cxn ang="0">
                    <a:pos x="71" y="72"/>
                  </a:cxn>
                  <a:cxn ang="0">
                    <a:pos x="62" y="82"/>
                  </a:cxn>
                  <a:cxn ang="0">
                    <a:pos x="52" y="93"/>
                  </a:cxn>
                  <a:cxn ang="0">
                    <a:pos x="44" y="104"/>
                  </a:cxn>
                  <a:cxn ang="0">
                    <a:pos x="36" y="116"/>
                  </a:cxn>
                  <a:cxn ang="0">
                    <a:pos x="29" y="128"/>
                  </a:cxn>
                  <a:cxn ang="0">
                    <a:pos x="22" y="140"/>
                  </a:cxn>
                  <a:cxn ang="0">
                    <a:pos x="16" y="152"/>
                  </a:cxn>
                  <a:cxn ang="0">
                    <a:pos x="10" y="166"/>
                  </a:cxn>
                  <a:cxn ang="0">
                    <a:pos x="6" y="179"/>
                  </a:cxn>
                  <a:cxn ang="0">
                    <a:pos x="2" y="193"/>
                  </a:cxn>
                  <a:cxn ang="0">
                    <a:pos x="0" y="206"/>
                  </a:cxn>
                </a:cxnLst>
                <a:rect l="0" t="0" r="r" b="b"/>
                <a:pathLst>
                  <a:path w="206" h="206">
                    <a:moveTo>
                      <a:pt x="206" y="0"/>
                    </a:moveTo>
                    <a:lnTo>
                      <a:pt x="192" y="3"/>
                    </a:lnTo>
                    <a:lnTo>
                      <a:pt x="179" y="7"/>
                    </a:lnTo>
                    <a:lnTo>
                      <a:pt x="165" y="11"/>
                    </a:lnTo>
                    <a:lnTo>
                      <a:pt x="152" y="16"/>
                    </a:lnTo>
                    <a:lnTo>
                      <a:pt x="140" y="23"/>
                    </a:lnTo>
                    <a:lnTo>
                      <a:pt x="127" y="30"/>
                    </a:lnTo>
                    <a:lnTo>
                      <a:pt x="115" y="37"/>
                    </a:lnTo>
                    <a:lnTo>
                      <a:pt x="103" y="45"/>
                    </a:lnTo>
                    <a:lnTo>
                      <a:pt x="92" y="53"/>
                    </a:lnTo>
                    <a:lnTo>
                      <a:pt x="82" y="62"/>
                    </a:lnTo>
                    <a:lnTo>
                      <a:pt x="71" y="72"/>
                    </a:lnTo>
                    <a:lnTo>
                      <a:pt x="62" y="82"/>
                    </a:lnTo>
                    <a:lnTo>
                      <a:pt x="52" y="93"/>
                    </a:lnTo>
                    <a:lnTo>
                      <a:pt x="44" y="104"/>
                    </a:lnTo>
                    <a:lnTo>
                      <a:pt x="36" y="116"/>
                    </a:lnTo>
                    <a:lnTo>
                      <a:pt x="29" y="128"/>
                    </a:lnTo>
                    <a:lnTo>
                      <a:pt x="22" y="140"/>
                    </a:lnTo>
                    <a:lnTo>
                      <a:pt x="16" y="152"/>
                    </a:lnTo>
                    <a:lnTo>
                      <a:pt x="10" y="166"/>
                    </a:lnTo>
                    <a:lnTo>
                      <a:pt x="6" y="179"/>
                    </a:lnTo>
                    <a:lnTo>
                      <a:pt x="2" y="193"/>
                    </a:lnTo>
                    <a:lnTo>
                      <a:pt x="0" y="20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7" name="Line 1203"/>
              <p:cNvSpPr>
                <a:spLocks noChangeAspect="1" noChangeShapeType="1"/>
              </p:cNvSpPr>
              <p:nvPr/>
            </p:nvSpPr>
            <p:spPr bwMode="auto">
              <a:xfrm>
                <a:off x="5826" y="3624"/>
                <a:ext cx="33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8" name="Line 1204"/>
              <p:cNvSpPr>
                <a:spLocks noChangeAspect="1" noChangeShapeType="1"/>
              </p:cNvSpPr>
              <p:nvPr/>
            </p:nvSpPr>
            <p:spPr bwMode="auto">
              <a:xfrm flipV="1">
                <a:off x="5826" y="3624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9" name="Freeform 1205"/>
              <p:cNvSpPr>
                <a:spLocks noChangeAspect="1"/>
              </p:cNvSpPr>
              <p:nvPr/>
            </p:nvSpPr>
            <p:spPr bwMode="auto">
              <a:xfrm>
                <a:off x="5826" y="3748"/>
                <a:ext cx="71" cy="71"/>
              </a:xfrm>
              <a:custGeom>
                <a:avLst/>
                <a:gdLst/>
                <a:ahLst/>
                <a:cxnLst>
                  <a:cxn ang="0">
                    <a:pos x="213" y="213"/>
                  </a:cxn>
                  <a:cxn ang="0">
                    <a:pos x="213" y="200"/>
                  </a:cxn>
                  <a:cxn ang="0">
                    <a:pos x="211" y="187"/>
                  </a:cxn>
                  <a:cxn ang="0">
                    <a:pos x="210" y="175"/>
                  </a:cxn>
                  <a:cxn ang="0">
                    <a:pos x="207" y="163"/>
                  </a:cxn>
                  <a:cxn ang="0">
                    <a:pos x="203" y="151"/>
                  </a:cxn>
                  <a:cxn ang="0">
                    <a:pos x="199" y="140"/>
                  </a:cxn>
                  <a:cxn ang="0">
                    <a:pos x="195" y="128"/>
                  </a:cxn>
                  <a:cxn ang="0">
                    <a:pos x="190" y="117"/>
                  </a:cxn>
                  <a:cxn ang="0">
                    <a:pos x="184" y="107"/>
                  </a:cxn>
                  <a:cxn ang="0">
                    <a:pos x="178" y="96"/>
                  </a:cxn>
                  <a:cxn ang="0">
                    <a:pos x="171" y="86"/>
                  </a:cxn>
                  <a:cxn ang="0">
                    <a:pos x="163" y="76"/>
                  </a:cxn>
                  <a:cxn ang="0">
                    <a:pos x="155" y="66"/>
                  </a:cxn>
                  <a:cxn ang="0">
                    <a:pos x="147" y="58"/>
                  </a:cxn>
                  <a:cxn ang="0">
                    <a:pos x="137" y="50"/>
                  </a:cxn>
                  <a:cxn ang="0">
                    <a:pos x="127" y="42"/>
                  </a:cxn>
                  <a:cxn ang="0">
                    <a:pos x="117" y="35"/>
                  </a:cxn>
                  <a:cxn ang="0">
                    <a:pos x="106" y="29"/>
                  </a:cxn>
                  <a:cxn ang="0">
                    <a:pos x="96" y="23"/>
                  </a:cxn>
                  <a:cxn ang="0">
                    <a:pos x="85" y="18"/>
                  </a:cxn>
                  <a:cxn ang="0">
                    <a:pos x="73" y="14"/>
                  </a:cxn>
                  <a:cxn ang="0">
                    <a:pos x="62" y="10"/>
                  </a:cxn>
                  <a:cxn ang="0">
                    <a:pos x="50" y="6"/>
                  </a:cxn>
                  <a:cxn ang="0">
                    <a:pos x="38" y="3"/>
                  </a:cxn>
                  <a:cxn ang="0">
                    <a:pos x="26" y="2"/>
                  </a:cxn>
                  <a:cxn ang="0">
                    <a:pos x="13" y="0"/>
                  </a:cxn>
                  <a:cxn ang="0">
                    <a:pos x="0" y="0"/>
                  </a:cxn>
                </a:cxnLst>
                <a:rect l="0" t="0" r="r" b="b"/>
                <a:pathLst>
                  <a:path w="213" h="213">
                    <a:moveTo>
                      <a:pt x="213" y="213"/>
                    </a:moveTo>
                    <a:lnTo>
                      <a:pt x="213" y="200"/>
                    </a:lnTo>
                    <a:lnTo>
                      <a:pt x="211" y="187"/>
                    </a:lnTo>
                    <a:lnTo>
                      <a:pt x="210" y="175"/>
                    </a:lnTo>
                    <a:lnTo>
                      <a:pt x="207" y="163"/>
                    </a:lnTo>
                    <a:lnTo>
                      <a:pt x="203" y="151"/>
                    </a:lnTo>
                    <a:lnTo>
                      <a:pt x="199" y="140"/>
                    </a:lnTo>
                    <a:lnTo>
                      <a:pt x="195" y="128"/>
                    </a:lnTo>
                    <a:lnTo>
                      <a:pt x="190" y="117"/>
                    </a:lnTo>
                    <a:lnTo>
                      <a:pt x="184" y="107"/>
                    </a:lnTo>
                    <a:lnTo>
                      <a:pt x="178" y="96"/>
                    </a:lnTo>
                    <a:lnTo>
                      <a:pt x="171" y="86"/>
                    </a:lnTo>
                    <a:lnTo>
                      <a:pt x="163" y="76"/>
                    </a:lnTo>
                    <a:lnTo>
                      <a:pt x="155" y="66"/>
                    </a:lnTo>
                    <a:lnTo>
                      <a:pt x="147" y="58"/>
                    </a:lnTo>
                    <a:lnTo>
                      <a:pt x="137" y="50"/>
                    </a:lnTo>
                    <a:lnTo>
                      <a:pt x="127" y="42"/>
                    </a:lnTo>
                    <a:lnTo>
                      <a:pt x="117" y="35"/>
                    </a:lnTo>
                    <a:lnTo>
                      <a:pt x="106" y="29"/>
                    </a:lnTo>
                    <a:lnTo>
                      <a:pt x="96" y="23"/>
                    </a:lnTo>
                    <a:lnTo>
                      <a:pt x="85" y="18"/>
                    </a:lnTo>
                    <a:lnTo>
                      <a:pt x="73" y="14"/>
                    </a:lnTo>
                    <a:lnTo>
                      <a:pt x="62" y="10"/>
                    </a:lnTo>
                    <a:lnTo>
                      <a:pt x="50" y="6"/>
                    </a:lnTo>
                    <a:lnTo>
                      <a:pt x="38" y="3"/>
                    </a:lnTo>
                    <a:lnTo>
                      <a:pt x="26" y="2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0" name="Line 1206"/>
              <p:cNvSpPr>
                <a:spLocks noChangeAspect="1" noChangeShapeType="1"/>
              </p:cNvSpPr>
              <p:nvPr/>
            </p:nvSpPr>
            <p:spPr bwMode="auto">
              <a:xfrm flipH="1">
                <a:off x="5897" y="3819"/>
                <a:ext cx="19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1" name="Freeform 1207"/>
              <p:cNvSpPr>
                <a:spLocks noChangeAspect="1"/>
              </p:cNvSpPr>
              <p:nvPr/>
            </p:nvSpPr>
            <p:spPr bwMode="auto">
              <a:xfrm>
                <a:off x="6091" y="3748"/>
                <a:ext cx="71" cy="71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99" y="0"/>
                  </a:cxn>
                  <a:cxn ang="0">
                    <a:pos x="187" y="2"/>
                  </a:cxn>
                  <a:cxn ang="0">
                    <a:pos x="175" y="3"/>
                  </a:cxn>
                  <a:cxn ang="0">
                    <a:pos x="163" y="6"/>
                  </a:cxn>
                  <a:cxn ang="0">
                    <a:pos x="150" y="10"/>
                  </a:cxn>
                  <a:cxn ang="0">
                    <a:pos x="140" y="14"/>
                  </a:cxn>
                  <a:cxn ang="0">
                    <a:pos x="128" y="18"/>
                  </a:cxn>
                  <a:cxn ang="0">
                    <a:pos x="117" y="23"/>
                  </a:cxn>
                  <a:cxn ang="0">
                    <a:pos x="106" y="29"/>
                  </a:cxn>
                  <a:cxn ang="0">
                    <a:pos x="95" y="35"/>
                  </a:cxn>
                  <a:cxn ang="0">
                    <a:pos x="86" y="42"/>
                  </a:cxn>
                  <a:cxn ang="0">
                    <a:pos x="75" y="50"/>
                  </a:cxn>
                  <a:cxn ang="0">
                    <a:pos x="66" y="58"/>
                  </a:cxn>
                  <a:cxn ang="0">
                    <a:pos x="58" y="66"/>
                  </a:cxn>
                  <a:cxn ang="0">
                    <a:pos x="50" y="76"/>
                  </a:cxn>
                  <a:cxn ang="0">
                    <a:pos x="41" y="86"/>
                  </a:cxn>
                  <a:cxn ang="0">
                    <a:pos x="35" y="96"/>
                  </a:cxn>
                  <a:cxn ang="0">
                    <a:pos x="28" y="107"/>
                  </a:cxn>
                  <a:cxn ang="0">
                    <a:pos x="23" y="117"/>
                  </a:cxn>
                  <a:cxn ang="0">
                    <a:pos x="17" y="128"/>
                  </a:cxn>
                  <a:cxn ang="0">
                    <a:pos x="13" y="140"/>
                  </a:cxn>
                  <a:cxn ang="0">
                    <a:pos x="9" y="151"/>
                  </a:cxn>
                  <a:cxn ang="0">
                    <a:pos x="5" y="163"/>
                  </a:cxn>
                  <a:cxn ang="0">
                    <a:pos x="2" y="175"/>
                  </a:cxn>
                  <a:cxn ang="0">
                    <a:pos x="1" y="187"/>
                  </a:cxn>
                  <a:cxn ang="0">
                    <a:pos x="0" y="200"/>
                  </a:cxn>
                  <a:cxn ang="0">
                    <a:pos x="0" y="213"/>
                  </a:cxn>
                </a:cxnLst>
                <a:rect l="0" t="0" r="r" b="b"/>
                <a:pathLst>
                  <a:path w="212" h="213">
                    <a:moveTo>
                      <a:pt x="212" y="0"/>
                    </a:moveTo>
                    <a:lnTo>
                      <a:pt x="199" y="0"/>
                    </a:lnTo>
                    <a:lnTo>
                      <a:pt x="187" y="2"/>
                    </a:lnTo>
                    <a:lnTo>
                      <a:pt x="175" y="3"/>
                    </a:lnTo>
                    <a:lnTo>
                      <a:pt x="163" y="6"/>
                    </a:lnTo>
                    <a:lnTo>
                      <a:pt x="150" y="10"/>
                    </a:lnTo>
                    <a:lnTo>
                      <a:pt x="140" y="14"/>
                    </a:lnTo>
                    <a:lnTo>
                      <a:pt x="128" y="18"/>
                    </a:lnTo>
                    <a:lnTo>
                      <a:pt x="117" y="23"/>
                    </a:lnTo>
                    <a:lnTo>
                      <a:pt x="106" y="29"/>
                    </a:lnTo>
                    <a:lnTo>
                      <a:pt x="95" y="35"/>
                    </a:lnTo>
                    <a:lnTo>
                      <a:pt x="86" y="42"/>
                    </a:lnTo>
                    <a:lnTo>
                      <a:pt x="75" y="50"/>
                    </a:lnTo>
                    <a:lnTo>
                      <a:pt x="66" y="58"/>
                    </a:lnTo>
                    <a:lnTo>
                      <a:pt x="58" y="66"/>
                    </a:lnTo>
                    <a:lnTo>
                      <a:pt x="50" y="76"/>
                    </a:lnTo>
                    <a:lnTo>
                      <a:pt x="41" y="86"/>
                    </a:lnTo>
                    <a:lnTo>
                      <a:pt x="35" y="96"/>
                    </a:lnTo>
                    <a:lnTo>
                      <a:pt x="28" y="107"/>
                    </a:lnTo>
                    <a:lnTo>
                      <a:pt x="23" y="117"/>
                    </a:lnTo>
                    <a:lnTo>
                      <a:pt x="17" y="128"/>
                    </a:lnTo>
                    <a:lnTo>
                      <a:pt x="13" y="140"/>
                    </a:lnTo>
                    <a:lnTo>
                      <a:pt x="9" y="151"/>
                    </a:lnTo>
                    <a:lnTo>
                      <a:pt x="5" y="163"/>
                    </a:lnTo>
                    <a:lnTo>
                      <a:pt x="2" y="175"/>
                    </a:lnTo>
                    <a:lnTo>
                      <a:pt x="1" y="187"/>
                    </a:lnTo>
                    <a:lnTo>
                      <a:pt x="0" y="200"/>
                    </a:lnTo>
                    <a:lnTo>
                      <a:pt x="0" y="21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2" name="Line 1208"/>
              <p:cNvSpPr>
                <a:spLocks noChangeAspect="1" noChangeShapeType="1"/>
              </p:cNvSpPr>
              <p:nvPr/>
            </p:nvSpPr>
            <p:spPr bwMode="auto">
              <a:xfrm>
                <a:off x="6162" y="3624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33" name="Group 1209"/>
            <p:cNvGrpSpPr>
              <a:grpSpLocks noChangeAspect="1"/>
            </p:cNvGrpSpPr>
            <p:nvPr/>
          </p:nvGrpSpPr>
          <p:grpSpPr bwMode="auto">
            <a:xfrm>
              <a:off x="5322" y="3194"/>
              <a:ext cx="991" cy="766"/>
              <a:chOff x="5322" y="3194"/>
              <a:chExt cx="991" cy="766"/>
            </a:xfrm>
          </p:grpSpPr>
          <p:sp>
            <p:nvSpPr>
              <p:cNvPr id="2234" name="Line 1210"/>
              <p:cNvSpPr>
                <a:spLocks noChangeAspect="1" noChangeShapeType="1"/>
              </p:cNvSpPr>
              <p:nvPr/>
            </p:nvSpPr>
            <p:spPr bwMode="auto">
              <a:xfrm flipV="1">
                <a:off x="5826" y="3624"/>
                <a:ext cx="32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5" name="Line 1211"/>
              <p:cNvSpPr>
                <a:spLocks noChangeAspect="1" noChangeShapeType="1"/>
              </p:cNvSpPr>
              <p:nvPr/>
            </p:nvSpPr>
            <p:spPr bwMode="auto">
              <a:xfrm flipV="1">
                <a:off x="5826" y="3689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6" name="Line 1212"/>
              <p:cNvSpPr>
                <a:spLocks noChangeAspect="1" noChangeShapeType="1"/>
              </p:cNvSpPr>
              <p:nvPr/>
            </p:nvSpPr>
            <p:spPr bwMode="auto">
              <a:xfrm flipV="1">
                <a:off x="5891" y="3624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7" name="Line 1213"/>
              <p:cNvSpPr>
                <a:spLocks noChangeAspect="1" noChangeShapeType="1"/>
              </p:cNvSpPr>
              <p:nvPr/>
            </p:nvSpPr>
            <p:spPr bwMode="auto">
              <a:xfrm flipV="1">
                <a:off x="5834" y="3734"/>
                <a:ext cx="15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8" name="Line 1214"/>
              <p:cNvSpPr>
                <a:spLocks noChangeAspect="1" noChangeShapeType="1"/>
              </p:cNvSpPr>
              <p:nvPr/>
            </p:nvSpPr>
            <p:spPr bwMode="auto">
              <a:xfrm flipV="1">
                <a:off x="5941" y="3624"/>
                <a:ext cx="17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9" name="Line 1215"/>
              <p:cNvSpPr>
                <a:spLocks noChangeAspect="1" noChangeShapeType="1"/>
              </p:cNvSpPr>
              <p:nvPr/>
            </p:nvSpPr>
            <p:spPr bwMode="auto">
              <a:xfrm flipV="1">
                <a:off x="5870" y="3751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0" name="Line 1216"/>
              <p:cNvSpPr>
                <a:spLocks noChangeAspect="1" noChangeShapeType="1"/>
              </p:cNvSpPr>
              <p:nvPr/>
            </p:nvSpPr>
            <p:spPr bwMode="auto">
              <a:xfrm flipV="1">
                <a:off x="5991" y="3624"/>
                <a:ext cx="17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1" name="Line 1217"/>
              <p:cNvSpPr>
                <a:spLocks noChangeAspect="1" noChangeShapeType="1"/>
              </p:cNvSpPr>
              <p:nvPr/>
            </p:nvSpPr>
            <p:spPr bwMode="auto">
              <a:xfrm flipV="1">
                <a:off x="5891" y="3779"/>
                <a:ext cx="14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2" name="Line 1218"/>
              <p:cNvSpPr>
                <a:spLocks noChangeAspect="1" noChangeShapeType="1"/>
              </p:cNvSpPr>
              <p:nvPr/>
            </p:nvSpPr>
            <p:spPr bwMode="auto">
              <a:xfrm flipV="1">
                <a:off x="6041" y="3624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3" name="Line 1219"/>
              <p:cNvSpPr>
                <a:spLocks noChangeAspect="1" noChangeShapeType="1"/>
              </p:cNvSpPr>
              <p:nvPr/>
            </p:nvSpPr>
            <p:spPr bwMode="auto">
              <a:xfrm flipV="1">
                <a:off x="5914" y="3801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4" name="Line 1220"/>
              <p:cNvSpPr>
                <a:spLocks noChangeAspect="1" noChangeShapeType="1"/>
              </p:cNvSpPr>
              <p:nvPr/>
            </p:nvSpPr>
            <p:spPr bwMode="auto">
              <a:xfrm flipV="1">
                <a:off x="6091" y="3624"/>
                <a:ext cx="17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5" name="Line 1221"/>
              <p:cNvSpPr>
                <a:spLocks noChangeAspect="1" noChangeShapeType="1"/>
              </p:cNvSpPr>
              <p:nvPr/>
            </p:nvSpPr>
            <p:spPr bwMode="auto">
              <a:xfrm flipV="1">
                <a:off x="5964" y="3801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6" name="Line 1222"/>
              <p:cNvSpPr>
                <a:spLocks noChangeAspect="1" noChangeShapeType="1"/>
              </p:cNvSpPr>
              <p:nvPr/>
            </p:nvSpPr>
            <p:spPr bwMode="auto">
              <a:xfrm flipV="1">
                <a:off x="6141" y="3624"/>
                <a:ext cx="17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7" name="Line 1223"/>
              <p:cNvSpPr>
                <a:spLocks noChangeAspect="1" noChangeShapeType="1"/>
              </p:cNvSpPr>
              <p:nvPr/>
            </p:nvSpPr>
            <p:spPr bwMode="auto">
              <a:xfrm flipV="1">
                <a:off x="6014" y="3801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8" name="Line 1224"/>
              <p:cNvSpPr>
                <a:spLocks noChangeAspect="1" noChangeShapeType="1"/>
              </p:cNvSpPr>
              <p:nvPr/>
            </p:nvSpPr>
            <p:spPr bwMode="auto">
              <a:xfrm flipV="1">
                <a:off x="6144" y="3671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9" name="Line 1225"/>
              <p:cNvSpPr>
                <a:spLocks noChangeAspect="1" noChangeShapeType="1"/>
              </p:cNvSpPr>
              <p:nvPr/>
            </p:nvSpPr>
            <p:spPr bwMode="auto">
              <a:xfrm flipV="1">
                <a:off x="6064" y="3781"/>
                <a:ext cx="38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0" name="Line 1226"/>
              <p:cNvSpPr>
                <a:spLocks noChangeAspect="1" noChangeShapeType="1"/>
              </p:cNvSpPr>
              <p:nvPr/>
            </p:nvSpPr>
            <p:spPr bwMode="auto">
              <a:xfrm flipV="1">
                <a:off x="6124" y="3721"/>
                <a:ext cx="38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1" name="Line 1227"/>
              <p:cNvSpPr>
                <a:spLocks noChangeAspect="1" noChangeShapeType="1"/>
              </p:cNvSpPr>
              <p:nvPr/>
            </p:nvSpPr>
            <p:spPr bwMode="auto">
              <a:xfrm>
                <a:off x="6170" y="3194"/>
                <a:ext cx="1" cy="7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2" name="Line 1228"/>
              <p:cNvSpPr>
                <a:spLocks noChangeAspect="1" noChangeShapeType="1"/>
              </p:cNvSpPr>
              <p:nvPr/>
            </p:nvSpPr>
            <p:spPr bwMode="auto">
              <a:xfrm>
                <a:off x="6312" y="3194"/>
                <a:ext cx="1" cy="7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3" name="Line 1229"/>
              <p:cNvSpPr>
                <a:spLocks noChangeAspect="1" noChangeShapeType="1"/>
              </p:cNvSpPr>
              <p:nvPr/>
            </p:nvSpPr>
            <p:spPr bwMode="auto">
              <a:xfrm>
                <a:off x="6206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4" name="Line 1230"/>
              <p:cNvSpPr>
                <a:spLocks noChangeAspect="1" noChangeShapeType="1"/>
              </p:cNvSpPr>
              <p:nvPr/>
            </p:nvSpPr>
            <p:spPr bwMode="auto">
              <a:xfrm>
                <a:off x="6206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5" name="Line 1231"/>
              <p:cNvSpPr>
                <a:spLocks noChangeAspect="1" noChangeShapeType="1"/>
              </p:cNvSpPr>
              <p:nvPr/>
            </p:nvSpPr>
            <p:spPr bwMode="auto">
              <a:xfrm>
                <a:off x="6206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6" name="Line 1232"/>
              <p:cNvSpPr>
                <a:spLocks noChangeAspect="1" noChangeShapeType="1"/>
              </p:cNvSpPr>
              <p:nvPr/>
            </p:nvSpPr>
            <p:spPr bwMode="auto">
              <a:xfrm>
                <a:off x="6206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7" name="Line 1233"/>
              <p:cNvSpPr>
                <a:spLocks noChangeAspect="1" noChangeShapeType="1"/>
              </p:cNvSpPr>
              <p:nvPr/>
            </p:nvSpPr>
            <p:spPr bwMode="auto">
              <a:xfrm>
                <a:off x="6206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8" name="Line 1234"/>
              <p:cNvSpPr>
                <a:spLocks noChangeAspect="1" noChangeShapeType="1"/>
              </p:cNvSpPr>
              <p:nvPr/>
            </p:nvSpPr>
            <p:spPr bwMode="auto">
              <a:xfrm>
                <a:off x="6241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9" name="Line 1235"/>
              <p:cNvSpPr>
                <a:spLocks noChangeAspect="1" noChangeShapeType="1"/>
              </p:cNvSpPr>
              <p:nvPr/>
            </p:nvSpPr>
            <p:spPr bwMode="auto">
              <a:xfrm>
                <a:off x="6241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0" name="Line 1236"/>
              <p:cNvSpPr>
                <a:spLocks noChangeAspect="1" noChangeShapeType="1"/>
              </p:cNvSpPr>
              <p:nvPr/>
            </p:nvSpPr>
            <p:spPr bwMode="auto">
              <a:xfrm>
                <a:off x="6241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1" name="Line 1237"/>
              <p:cNvSpPr>
                <a:spLocks noChangeAspect="1" noChangeShapeType="1"/>
              </p:cNvSpPr>
              <p:nvPr/>
            </p:nvSpPr>
            <p:spPr bwMode="auto">
              <a:xfrm>
                <a:off x="6241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2" name="Line 1238"/>
              <p:cNvSpPr>
                <a:spLocks noChangeAspect="1" noChangeShapeType="1"/>
              </p:cNvSpPr>
              <p:nvPr/>
            </p:nvSpPr>
            <p:spPr bwMode="auto">
              <a:xfrm>
                <a:off x="6241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3" name="Line 1239"/>
              <p:cNvSpPr>
                <a:spLocks noChangeAspect="1" noChangeShapeType="1"/>
              </p:cNvSpPr>
              <p:nvPr/>
            </p:nvSpPr>
            <p:spPr bwMode="auto">
              <a:xfrm>
                <a:off x="6277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4" name="Line 1240"/>
              <p:cNvSpPr>
                <a:spLocks noChangeAspect="1" noChangeShapeType="1"/>
              </p:cNvSpPr>
              <p:nvPr/>
            </p:nvSpPr>
            <p:spPr bwMode="auto">
              <a:xfrm>
                <a:off x="6277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5" name="Line 1241"/>
              <p:cNvSpPr>
                <a:spLocks noChangeAspect="1" noChangeShapeType="1"/>
              </p:cNvSpPr>
              <p:nvPr/>
            </p:nvSpPr>
            <p:spPr bwMode="auto">
              <a:xfrm>
                <a:off x="6277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6" name="Line 1242"/>
              <p:cNvSpPr>
                <a:spLocks noChangeAspect="1" noChangeShapeType="1"/>
              </p:cNvSpPr>
              <p:nvPr/>
            </p:nvSpPr>
            <p:spPr bwMode="auto">
              <a:xfrm>
                <a:off x="6277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7" name="Line 1243"/>
              <p:cNvSpPr>
                <a:spLocks noChangeAspect="1" noChangeShapeType="1"/>
              </p:cNvSpPr>
              <p:nvPr/>
            </p:nvSpPr>
            <p:spPr bwMode="auto">
              <a:xfrm>
                <a:off x="6277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8" name="Line 1244"/>
              <p:cNvSpPr>
                <a:spLocks noChangeAspect="1" noChangeShapeType="1"/>
              </p:cNvSpPr>
              <p:nvPr/>
            </p:nvSpPr>
            <p:spPr bwMode="auto">
              <a:xfrm>
                <a:off x="5782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9" name="Line 1245"/>
              <p:cNvSpPr>
                <a:spLocks noChangeAspect="1" noChangeShapeType="1"/>
              </p:cNvSpPr>
              <p:nvPr/>
            </p:nvSpPr>
            <p:spPr bwMode="auto">
              <a:xfrm>
                <a:off x="5782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0" name="Line 1246"/>
              <p:cNvSpPr>
                <a:spLocks noChangeAspect="1" noChangeShapeType="1"/>
              </p:cNvSpPr>
              <p:nvPr/>
            </p:nvSpPr>
            <p:spPr bwMode="auto">
              <a:xfrm>
                <a:off x="5782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1" name="Line 1247"/>
              <p:cNvSpPr>
                <a:spLocks noChangeAspect="1" noChangeShapeType="1"/>
              </p:cNvSpPr>
              <p:nvPr/>
            </p:nvSpPr>
            <p:spPr bwMode="auto">
              <a:xfrm>
                <a:off x="5782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2" name="Line 1248"/>
              <p:cNvSpPr>
                <a:spLocks noChangeAspect="1" noChangeShapeType="1"/>
              </p:cNvSpPr>
              <p:nvPr/>
            </p:nvSpPr>
            <p:spPr bwMode="auto">
              <a:xfrm>
                <a:off x="5782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" name="Line 1249"/>
              <p:cNvSpPr>
                <a:spLocks noChangeAspect="1" noChangeShapeType="1"/>
              </p:cNvSpPr>
              <p:nvPr/>
            </p:nvSpPr>
            <p:spPr bwMode="auto">
              <a:xfrm>
                <a:off x="5746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" name="Line 1250"/>
              <p:cNvSpPr>
                <a:spLocks noChangeAspect="1" noChangeShapeType="1"/>
              </p:cNvSpPr>
              <p:nvPr/>
            </p:nvSpPr>
            <p:spPr bwMode="auto">
              <a:xfrm>
                <a:off x="5746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" name="Line 1251"/>
              <p:cNvSpPr>
                <a:spLocks noChangeAspect="1" noChangeShapeType="1"/>
              </p:cNvSpPr>
              <p:nvPr/>
            </p:nvSpPr>
            <p:spPr bwMode="auto">
              <a:xfrm>
                <a:off x="5746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" name="Line 1252"/>
              <p:cNvSpPr>
                <a:spLocks noChangeAspect="1" noChangeShapeType="1"/>
              </p:cNvSpPr>
              <p:nvPr/>
            </p:nvSpPr>
            <p:spPr bwMode="auto">
              <a:xfrm>
                <a:off x="5746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" name="Line 1253"/>
              <p:cNvSpPr>
                <a:spLocks noChangeAspect="1" noChangeShapeType="1"/>
              </p:cNvSpPr>
              <p:nvPr/>
            </p:nvSpPr>
            <p:spPr bwMode="auto">
              <a:xfrm>
                <a:off x="5746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" name="Line 1254"/>
              <p:cNvSpPr>
                <a:spLocks noChangeAspect="1" noChangeShapeType="1"/>
              </p:cNvSpPr>
              <p:nvPr/>
            </p:nvSpPr>
            <p:spPr bwMode="auto">
              <a:xfrm>
                <a:off x="5711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" name="Line 1255"/>
              <p:cNvSpPr>
                <a:spLocks noChangeAspect="1" noChangeShapeType="1"/>
              </p:cNvSpPr>
              <p:nvPr/>
            </p:nvSpPr>
            <p:spPr bwMode="auto">
              <a:xfrm>
                <a:off x="5711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0" name="Line 1256"/>
              <p:cNvSpPr>
                <a:spLocks noChangeAspect="1" noChangeShapeType="1"/>
              </p:cNvSpPr>
              <p:nvPr/>
            </p:nvSpPr>
            <p:spPr bwMode="auto">
              <a:xfrm>
                <a:off x="5711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1" name="Line 1257"/>
              <p:cNvSpPr>
                <a:spLocks noChangeAspect="1" noChangeShapeType="1"/>
              </p:cNvSpPr>
              <p:nvPr/>
            </p:nvSpPr>
            <p:spPr bwMode="auto">
              <a:xfrm>
                <a:off x="5711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2" name="Line 1258"/>
              <p:cNvSpPr>
                <a:spLocks noChangeAspect="1" noChangeShapeType="1"/>
              </p:cNvSpPr>
              <p:nvPr/>
            </p:nvSpPr>
            <p:spPr bwMode="auto">
              <a:xfrm>
                <a:off x="5711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3" name="Line 1259"/>
              <p:cNvSpPr>
                <a:spLocks noChangeAspect="1" noChangeShapeType="1"/>
              </p:cNvSpPr>
              <p:nvPr/>
            </p:nvSpPr>
            <p:spPr bwMode="auto">
              <a:xfrm>
                <a:off x="5676" y="3194"/>
                <a:ext cx="1" cy="7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4" name="Line 1260"/>
              <p:cNvSpPr>
                <a:spLocks noChangeAspect="1" noChangeShapeType="1"/>
              </p:cNvSpPr>
              <p:nvPr/>
            </p:nvSpPr>
            <p:spPr bwMode="auto">
              <a:xfrm flipV="1">
                <a:off x="5331" y="3624"/>
                <a:ext cx="33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5" name="Line 1261"/>
              <p:cNvSpPr>
                <a:spLocks noChangeAspect="1" noChangeShapeType="1"/>
              </p:cNvSpPr>
              <p:nvPr/>
            </p:nvSpPr>
            <p:spPr bwMode="auto">
              <a:xfrm flipV="1">
                <a:off x="5331" y="3689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6" name="Line 1262"/>
              <p:cNvSpPr>
                <a:spLocks noChangeAspect="1" noChangeShapeType="1"/>
              </p:cNvSpPr>
              <p:nvPr/>
            </p:nvSpPr>
            <p:spPr bwMode="auto">
              <a:xfrm flipV="1">
                <a:off x="5396" y="3624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7" name="Line 1263"/>
              <p:cNvSpPr>
                <a:spLocks noChangeAspect="1" noChangeShapeType="1"/>
              </p:cNvSpPr>
              <p:nvPr/>
            </p:nvSpPr>
            <p:spPr bwMode="auto">
              <a:xfrm flipV="1">
                <a:off x="5340" y="3734"/>
                <a:ext cx="14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8" name="Line 1264"/>
              <p:cNvSpPr>
                <a:spLocks noChangeAspect="1" noChangeShapeType="1"/>
              </p:cNvSpPr>
              <p:nvPr/>
            </p:nvSpPr>
            <p:spPr bwMode="auto">
              <a:xfrm flipV="1">
                <a:off x="5446" y="3624"/>
                <a:ext cx="17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9" name="Line 1265"/>
              <p:cNvSpPr>
                <a:spLocks noChangeAspect="1" noChangeShapeType="1"/>
              </p:cNvSpPr>
              <p:nvPr/>
            </p:nvSpPr>
            <p:spPr bwMode="auto">
              <a:xfrm flipV="1">
                <a:off x="5375" y="3751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0" name="Line 1266"/>
              <p:cNvSpPr>
                <a:spLocks noChangeAspect="1" noChangeShapeType="1"/>
              </p:cNvSpPr>
              <p:nvPr/>
            </p:nvSpPr>
            <p:spPr bwMode="auto">
              <a:xfrm flipV="1">
                <a:off x="5496" y="3624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1" name="Line 1267"/>
              <p:cNvSpPr>
                <a:spLocks noChangeAspect="1" noChangeShapeType="1"/>
              </p:cNvSpPr>
              <p:nvPr/>
            </p:nvSpPr>
            <p:spPr bwMode="auto">
              <a:xfrm flipV="1">
                <a:off x="5396" y="3779"/>
                <a:ext cx="14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2" name="Line 1268"/>
              <p:cNvSpPr>
                <a:spLocks noChangeAspect="1" noChangeShapeType="1"/>
              </p:cNvSpPr>
              <p:nvPr/>
            </p:nvSpPr>
            <p:spPr bwMode="auto">
              <a:xfrm flipV="1">
                <a:off x="5546" y="3624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3" name="Line 1269"/>
              <p:cNvSpPr>
                <a:spLocks noChangeAspect="1" noChangeShapeType="1"/>
              </p:cNvSpPr>
              <p:nvPr/>
            </p:nvSpPr>
            <p:spPr bwMode="auto">
              <a:xfrm flipV="1">
                <a:off x="5419" y="3801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4" name="Line 1270"/>
              <p:cNvSpPr>
                <a:spLocks noChangeAspect="1" noChangeShapeType="1"/>
              </p:cNvSpPr>
              <p:nvPr/>
            </p:nvSpPr>
            <p:spPr bwMode="auto">
              <a:xfrm flipV="1">
                <a:off x="5596" y="3624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5" name="Line 1271"/>
              <p:cNvSpPr>
                <a:spLocks noChangeAspect="1" noChangeShapeType="1"/>
              </p:cNvSpPr>
              <p:nvPr/>
            </p:nvSpPr>
            <p:spPr bwMode="auto">
              <a:xfrm flipV="1">
                <a:off x="5469" y="3801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6" name="Line 1272"/>
              <p:cNvSpPr>
                <a:spLocks noChangeAspect="1" noChangeShapeType="1"/>
              </p:cNvSpPr>
              <p:nvPr/>
            </p:nvSpPr>
            <p:spPr bwMode="auto">
              <a:xfrm flipV="1">
                <a:off x="5646" y="3624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7" name="Line 1273"/>
              <p:cNvSpPr>
                <a:spLocks noChangeAspect="1" noChangeShapeType="1"/>
              </p:cNvSpPr>
              <p:nvPr/>
            </p:nvSpPr>
            <p:spPr bwMode="auto">
              <a:xfrm flipV="1">
                <a:off x="5519" y="3801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8" name="Line 1274"/>
              <p:cNvSpPr>
                <a:spLocks noChangeAspect="1" noChangeShapeType="1"/>
              </p:cNvSpPr>
              <p:nvPr/>
            </p:nvSpPr>
            <p:spPr bwMode="auto">
              <a:xfrm flipV="1">
                <a:off x="5649" y="3671"/>
                <a:ext cx="1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9" name="Line 1275"/>
              <p:cNvSpPr>
                <a:spLocks noChangeAspect="1" noChangeShapeType="1"/>
              </p:cNvSpPr>
              <p:nvPr/>
            </p:nvSpPr>
            <p:spPr bwMode="auto">
              <a:xfrm flipV="1">
                <a:off x="5569" y="3781"/>
                <a:ext cx="38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0" name="Line 1276"/>
              <p:cNvSpPr>
                <a:spLocks noChangeAspect="1" noChangeShapeType="1"/>
              </p:cNvSpPr>
              <p:nvPr/>
            </p:nvSpPr>
            <p:spPr bwMode="auto">
              <a:xfrm flipV="1">
                <a:off x="5629" y="3721"/>
                <a:ext cx="38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1" name="Line 1277"/>
              <p:cNvSpPr>
                <a:spLocks noChangeAspect="1" noChangeShapeType="1"/>
              </p:cNvSpPr>
              <p:nvPr/>
            </p:nvSpPr>
            <p:spPr bwMode="auto">
              <a:xfrm flipH="1">
                <a:off x="5418" y="3801"/>
                <a:ext cx="16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2" name="Freeform 1278"/>
              <p:cNvSpPr>
                <a:spLocks noChangeAspect="1"/>
              </p:cNvSpPr>
              <p:nvPr/>
            </p:nvSpPr>
            <p:spPr bwMode="auto">
              <a:xfrm>
                <a:off x="5349" y="3732"/>
                <a:ext cx="69" cy="69"/>
              </a:xfrm>
              <a:custGeom>
                <a:avLst/>
                <a:gdLst/>
                <a:ahLst/>
                <a:cxnLst>
                  <a:cxn ang="0">
                    <a:pos x="207" y="206"/>
                  </a:cxn>
                  <a:cxn ang="0">
                    <a:pos x="203" y="193"/>
                  </a:cxn>
                  <a:cxn ang="0">
                    <a:pos x="200" y="179"/>
                  </a:cxn>
                  <a:cxn ang="0">
                    <a:pos x="195" y="166"/>
                  </a:cxn>
                  <a:cxn ang="0">
                    <a:pos x="190" y="152"/>
                  </a:cxn>
                  <a:cxn ang="0">
                    <a:pos x="184" y="140"/>
                  </a:cxn>
                  <a:cxn ang="0">
                    <a:pos x="177" y="128"/>
                  </a:cxn>
                  <a:cxn ang="0">
                    <a:pos x="169" y="116"/>
                  </a:cxn>
                  <a:cxn ang="0">
                    <a:pos x="161" y="104"/>
                  </a:cxn>
                  <a:cxn ang="0">
                    <a:pos x="153" y="93"/>
                  </a:cxn>
                  <a:cxn ang="0">
                    <a:pos x="144" y="82"/>
                  </a:cxn>
                  <a:cxn ang="0">
                    <a:pos x="134" y="72"/>
                  </a:cxn>
                  <a:cxn ang="0">
                    <a:pos x="124" y="62"/>
                  </a:cxn>
                  <a:cxn ang="0">
                    <a:pos x="114" y="53"/>
                  </a:cxn>
                  <a:cxn ang="0">
                    <a:pos x="102" y="45"/>
                  </a:cxn>
                  <a:cxn ang="0">
                    <a:pos x="91" y="37"/>
                  </a:cxn>
                  <a:cxn ang="0">
                    <a:pos x="79" y="30"/>
                  </a:cxn>
                  <a:cxn ang="0">
                    <a:pos x="66" y="23"/>
                  </a:cxn>
                  <a:cxn ang="0">
                    <a:pos x="54" y="16"/>
                  </a:cxn>
                  <a:cxn ang="0">
                    <a:pos x="40" y="11"/>
                  </a:cxn>
                  <a:cxn ang="0">
                    <a:pos x="27" y="7"/>
                  </a:cxn>
                  <a:cxn ang="0">
                    <a:pos x="13" y="3"/>
                  </a:cxn>
                  <a:cxn ang="0">
                    <a:pos x="0" y="0"/>
                  </a:cxn>
                </a:cxnLst>
                <a:rect l="0" t="0" r="r" b="b"/>
                <a:pathLst>
                  <a:path w="207" h="206">
                    <a:moveTo>
                      <a:pt x="207" y="206"/>
                    </a:moveTo>
                    <a:lnTo>
                      <a:pt x="203" y="193"/>
                    </a:lnTo>
                    <a:lnTo>
                      <a:pt x="200" y="179"/>
                    </a:lnTo>
                    <a:lnTo>
                      <a:pt x="195" y="166"/>
                    </a:lnTo>
                    <a:lnTo>
                      <a:pt x="190" y="152"/>
                    </a:lnTo>
                    <a:lnTo>
                      <a:pt x="184" y="140"/>
                    </a:lnTo>
                    <a:lnTo>
                      <a:pt x="177" y="128"/>
                    </a:lnTo>
                    <a:lnTo>
                      <a:pt x="169" y="116"/>
                    </a:lnTo>
                    <a:lnTo>
                      <a:pt x="161" y="104"/>
                    </a:lnTo>
                    <a:lnTo>
                      <a:pt x="153" y="93"/>
                    </a:lnTo>
                    <a:lnTo>
                      <a:pt x="144" y="82"/>
                    </a:lnTo>
                    <a:lnTo>
                      <a:pt x="134" y="72"/>
                    </a:lnTo>
                    <a:lnTo>
                      <a:pt x="124" y="62"/>
                    </a:lnTo>
                    <a:lnTo>
                      <a:pt x="114" y="53"/>
                    </a:lnTo>
                    <a:lnTo>
                      <a:pt x="102" y="45"/>
                    </a:lnTo>
                    <a:lnTo>
                      <a:pt x="91" y="37"/>
                    </a:lnTo>
                    <a:lnTo>
                      <a:pt x="79" y="30"/>
                    </a:lnTo>
                    <a:lnTo>
                      <a:pt x="66" y="23"/>
                    </a:lnTo>
                    <a:lnTo>
                      <a:pt x="54" y="16"/>
                    </a:lnTo>
                    <a:lnTo>
                      <a:pt x="40" y="11"/>
                    </a:lnTo>
                    <a:lnTo>
                      <a:pt x="27" y="7"/>
                    </a:lnTo>
                    <a:lnTo>
                      <a:pt x="13" y="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3" name="Freeform 1279"/>
              <p:cNvSpPr>
                <a:spLocks noChangeAspect="1"/>
              </p:cNvSpPr>
              <p:nvPr/>
            </p:nvSpPr>
            <p:spPr bwMode="auto">
              <a:xfrm>
                <a:off x="5349" y="3642"/>
                <a:ext cx="300" cy="90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0" y="0"/>
                  </a:cxn>
                  <a:cxn ang="0">
                    <a:pos x="902" y="0"/>
                  </a:cxn>
                  <a:cxn ang="0">
                    <a:pos x="902" y="270"/>
                  </a:cxn>
                </a:cxnLst>
                <a:rect l="0" t="0" r="r" b="b"/>
                <a:pathLst>
                  <a:path w="902" h="270">
                    <a:moveTo>
                      <a:pt x="0" y="270"/>
                    </a:moveTo>
                    <a:lnTo>
                      <a:pt x="0" y="0"/>
                    </a:lnTo>
                    <a:lnTo>
                      <a:pt x="902" y="0"/>
                    </a:lnTo>
                    <a:lnTo>
                      <a:pt x="902" y="27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4" name="Freeform 1280"/>
              <p:cNvSpPr>
                <a:spLocks noChangeAspect="1"/>
              </p:cNvSpPr>
              <p:nvPr/>
            </p:nvSpPr>
            <p:spPr bwMode="auto">
              <a:xfrm>
                <a:off x="5580" y="3732"/>
                <a:ext cx="69" cy="69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193" y="3"/>
                  </a:cxn>
                  <a:cxn ang="0">
                    <a:pos x="180" y="7"/>
                  </a:cxn>
                  <a:cxn ang="0">
                    <a:pos x="167" y="11"/>
                  </a:cxn>
                  <a:cxn ang="0">
                    <a:pos x="154" y="16"/>
                  </a:cxn>
                  <a:cxn ang="0">
                    <a:pos x="140" y="23"/>
                  </a:cxn>
                  <a:cxn ang="0">
                    <a:pos x="128" y="30"/>
                  </a:cxn>
                  <a:cxn ang="0">
                    <a:pos x="116" y="37"/>
                  </a:cxn>
                  <a:cxn ang="0">
                    <a:pos x="105" y="45"/>
                  </a:cxn>
                  <a:cxn ang="0">
                    <a:pos x="93" y="53"/>
                  </a:cxn>
                  <a:cxn ang="0">
                    <a:pos x="83" y="62"/>
                  </a:cxn>
                  <a:cxn ang="0">
                    <a:pos x="73" y="72"/>
                  </a:cxn>
                  <a:cxn ang="0">
                    <a:pos x="64" y="82"/>
                  </a:cxn>
                  <a:cxn ang="0">
                    <a:pos x="54" y="93"/>
                  </a:cxn>
                  <a:cxn ang="0">
                    <a:pos x="45" y="104"/>
                  </a:cxn>
                  <a:cxn ang="0">
                    <a:pos x="38" y="116"/>
                  </a:cxn>
                  <a:cxn ang="0">
                    <a:pos x="30" y="128"/>
                  </a:cxn>
                  <a:cxn ang="0">
                    <a:pos x="23" y="140"/>
                  </a:cxn>
                  <a:cxn ang="0">
                    <a:pos x="18" y="152"/>
                  </a:cxn>
                  <a:cxn ang="0">
                    <a:pos x="13" y="166"/>
                  </a:cxn>
                  <a:cxn ang="0">
                    <a:pos x="7" y="179"/>
                  </a:cxn>
                  <a:cxn ang="0">
                    <a:pos x="3" y="193"/>
                  </a:cxn>
                  <a:cxn ang="0">
                    <a:pos x="0" y="206"/>
                  </a:cxn>
                </a:cxnLst>
                <a:rect l="0" t="0" r="r" b="b"/>
                <a:pathLst>
                  <a:path w="208" h="206">
                    <a:moveTo>
                      <a:pt x="208" y="0"/>
                    </a:moveTo>
                    <a:lnTo>
                      <a:pt x="193" y="3"/>
                    </a:lnTo>
                    <a:lnTo>
                      <a:pt x="180" y="7"/>
                    </a:lnTo>
                    <a:lnTo>
                      <a:pt x="167" y="11"/>
                    </a:lnTo>
                    <a:lnTo>
                      <a:pt x="154" y="16"/>
                    </a:lnTo>
                    <a:lnTo>
                      <a:pt x="140" y="23"/>
                    </a:lnTo>
                    <a:lnTo>
                      <a:pt x="128" y="30"/>
                    </a:lnTo>
                    <a:lnTo>
                      <a:pt x="116" y="37"/>
                    </a:lnTo>
                    <a:lnTo>
                      <a:pt x="105" y="45"/>
                    </a:lnTo>
                    <a:lnTo>
                      <a:pt x="93" y="53"/>
                    </a:lnTo>
                    <a:lnTo>
                      <a:pt x="83" y="62"/>
                    </a:lnTo>
                    <a:lnTo>
                      <a:pt x="73" y="72"/>
                    </a:lnTo>
                    <a:lnTo>
                      <a:pt x="64" y="82"/>
                    </a:lnTo>
                    <a:lnTo>
                      <a:pt x="54" y="93"/>
                    </a:lnTo>
                    <a:lnTo>
                      <a:pt x="45" y="104"/>
                    </a:lnTo>
                    <a:lnTo>
                      <a:pt x="38" y="116"/>
                    </a:lnTo>
                    <a:lnTo>
                      <a:pt x="30" y="128"/>
                    </a:lnTo>
                    <a:lnTo>
                      <a:pt x="23" y="140"/>
                    </a:lnTo>
                    <a:lnTo>
                      <a:pt x="18" y="152"/>
                    </a:lnTo>
                    <a:lnTo>
                      <a:pt x="13" y="166"/>
                    </a:lnTo>
                    <a:lnTo>
                      <a:pt x="7" y="179"/>
                    </a:lnTo>
                    <a:lnTo>
                      <a:pt x="3" y="193"/>
                    </a:lnTo>
                    <a:lnTo>
                      <a:pt x="0" y="20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5" name="Line 1281"/>
              <p:cNvSpPr>
                <a:spLocks noChangeAspect="1" noChangeShapeType="1"/>
              </p:cNvSpPr>
              <p:nvPr/>
            </p:nvSpPr>
            <p:spPr bwMode="auto">
              <a:xfrm>
                <a:off x="5331" y="3624"/>
                <a:ext cx="33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6" name="Line 1282"/>
              <p:cNvSpPr>
                <a:spLocks noChangeAspect="1" noChangeShapeType="1"/>
              </p:cNvSpPr>
              <p:nvPr/>
            </p:nvSpPr>
            <p:spPr bwMode="auto">
              <a:xfrm flipV="1">
                <a:off x="5331" y="3624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7" name="Freeform 1283"/>
              <p:cNvSpPr>
                <a:spLocks noChangeAspect="1"/>
              </p:cNvSpPr>
              <p:nvPr/>
            </p:nvSpPr>
            <p:spPr bwMode="auto">
              <a:xfrm>
                <a:off x="5331" y="3748"/>
                <a:ext cx="71" cy="71"/>
              </a:xfrm>
              <a:custGeom>
                <a:avLst/>
                <a:gdLst/>
                <a:ahLst/>
                <a:cxnLst>
                  <a:cxn ang="0">
                    <a:pos x="212" y="213"/>
                  </a:cxn>
                  <a:cxn ang="0">
                    <a:pos x="212" y="200"/>
                  </a:cxn>
                  <a:cxn ang="0">
                    <a:pos x="210" y="187"/>
                  </a:cxn>
                  <a:cxn ang="0">
                    <a:pos x="209" y="175"/>
                  </a:cxn>
                  <a:cxn ang="0">
                    <a:pos x="206" y="163"/>
                  </a:cxn>
                  <a:cxn ang="0">
                    <a:pos x="203" y="151"/>
                  </a:cxn>
                  <a:cxn ang="0">
                    <a:pos x="199" y="140"/>
                  </a:cxn>
                  <a:cxn ang="0">
                    <a:pos x="194" y="128"/>
                  </a:cxn>
                  <a:cxn ang="0">
                    <a:pos x="190" y="117"/>
                  </a:cxn>
                  <a:cxn ang="0">
                    <a:pos x="183" y="107"/>
                  </a:cxn>
                  <a:cxn ang="0">
                    <a:pos x="177" y="96"/>
                  </a:cxn>
                  <a:cxn ang="0">
                    <a:pos x="170" y="86"/>
                  </a:cxn>
                  <a:cxn ang="0">
                    <a:pos x="163" y="76"/>
                  </a:cxn>
                  <a:cxn ang="0">
                    <a:pos x="154" y="66"/>
                  </a:cxn>
                  <a:cxn ang="0">
                    <a:pos x="146" y="58"/>
                  </a:cxn>
                  <a:cxn ang="0">
                    <a:pos x="136" y="50"/>
                  </a:cxn>
                  <a:cxn ang="0">
                    <a:pos x="127" y="42"/>
                  </a:cxn>
                  <a:cxn ang="0">
                    <a:pos x="116" y="35"/>
                  </a:cxn>
                  <a:cxn ang="0">
                    <a:pos x="107" y="29"/>
                  </a:cxn>
                  <a:cxn ang="0">
                    <a:pos x="96" y="23"/>
                  </a:cxn>
                  <a:cxn ang="0">
                    <a:pos x="84" y="18"/>
                  </a:cxn>
                  <a:cxn ang="0">
                    <a:pos x="73" y="14"/>
                  </a:cxn>
                  <a:cxn ang="0">
                    <a:pos x="61" y="10"/>
                  </a:cxn>
                  <a:cxn ang="0">
                    <a:pos x="49" y="6"/>
                  </a:cxn>
                  <a:cxn ang="0">
                    <a:pos x="37" y="3"/>
                  </a:cxn>
                  <a:cxn ang="0">
                    <a:pos x="24" y="2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212" h="213">
                    <a:moveTo>
                      <a:pt x="212" y="213"/>
                    </a:moveTo>
                    <a:lnTo>
                      <a:pt x="212" y="200"/>
                    </a:lnTo>
                    <a:lnTo>
                      <a:pt x="210" y="187"/>
                    </a:lnTo>
                    <a:lnTo>
                      <a:pt x="209" y="175"/>
                    </a:lnTo>
                    <a:lnTo>
                      <a:pt x="206" y="163"/>
                    </a:lnTo>
                    <a:lnTo>
                      <a:pt x="203" y="151"/>
                    </a:lnTo>
                    <a:lnTo>
                      <a:pt x="199" y="140"/>
                    </a:lnTo>
                    <a:lnTo>
                      <a:pt x="194" y="128"/>
                    </a:lnTo>
                    <a:lnTo>
                      <a:pt x="190" y="117"/>
                    </a:lnTo>
                    <a:lnTo>
                      <a:pt x="183" y="107"/>
                    </a:lnTo>
                    <a:lnTo>
                      <a:pt x="177" y="96"/>
                    </a:lnTo>
                    <a:lnTo>
                      <a:pt x="170" y="86"/>
                    </a:lnTo>
                    <a:lnTo>
                      <a:pt x="163" y="76"/>
                    </a:lnTo>
                    <a:lnTo>
                      <a:pt x="154" y="66"/>
                    </a:lnTo>
                    <a:lnTo>
                      <a:pt x="146" y="58"/>
                    </a:lnTo>
                    <a:lnTo>
                      <a:pt x="136" y="50"/>
                    </a:lnTo>
                    <a:lnTo>
                      <a:pt x="127" y="42"/>
                    </a:lnTo>
                    <a:lnTo>
                      <a:pt x="116" y="35"/>
                    </a:lnTo>
                    <a:lnTo>
                      <a:pt x="107" y="29"/>
                    </a:lnTo>
                    <a:lnTo>
                      <a:pt x="96" y="23"/>
                    </a:lnTo>
                    <a:lnTo>
                      <a:pt x="84" y="18"/>
                    </a:lnTo>
                    <a:lnTo>
                      <a:pt x="73" y="14"/>
                    </a:lnTo>
                    <a:lnTo>
                      <a:pt x="61" y="10"/>
                    </a:lnTo>
                    <a:lnTo>
                      <a:pt x="49" y="6"/>
                    </a:lnTo>
                    <a:lnTo>
                      <a:pt x="37" y="3"/>
                    </a:lnTo>
                    <a:lnTo>
                      <a:pt x="24" y="2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8" name="Line 1284"/>
              <p:cNvSpPr>
                <a:spLocks noChangeAspect="1" noChangeShapeType="1"/>
              </p:cNvSpPr>
              <p:nvPr/>
            </p:nvSpPr>
            <p:spPr bwMode="auto">
              <a:xfrm flipH="1">
                <a:off x="5402" y="3819"/>
                <a:ext cx="19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9" name="Freeform 1285"/>
              <p:cNvSpPr>
                <a:spLocks noChangeAspect="1"/>
              </p:cNvSpPr>
              <p:nvPr/>
            </p:nvSpPr>
            <p:spPr bwMode="auto">
              <a:xfrm>
                <a:off x="5596" y="3748"/>
                <a:ext cx="71" cy="71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199" y="0"/>
                  </a:cxn>
                  <a:cxn ang="0">
                    <a:pos x="187" y="2"/>
                  </a:cxn>
                  <a:cxn ang="0">
                    <a:pos x="175" y="3"/>
                  </a:cxn>
                  <a:cxn ang="0">
                    <a:pos x="163" y="6"/>
                  </a:cxn>
                  <a:cxn ang="0">
                    <a:pos x="151" y="10"/>
                  </a:cxn>
                  <a:cxn ang="0">
                    <a:pos x="139" y="14"/>
                  </a:cxn>
                  <a:cxn ang="0">
                    <a:pos x="128" y="18"/>
                  </a:cxn>
                  <a:cxn ang="0">
                    <a:pos x="116" y="23"/>
                  </a:cxn>
                  <a:cxn ang="0">
                    <a:pos x="105" y="29"/>
                  </a:cxn>
                  <a:cxn ang="0">
                    <a:pos x="94" y="35"/>
                  </a:cxn>
                  <a:cxn ang="0">
                    <a:pos x="85" y="42"/>
                  </a:cxn>
                  <a:cxn ang="0">
                    <a:pos x="75" y="50"/>
                  </a:cxn>
                  <a:cxn ang="0">
                    <a:pos x="66" y="58"/>
                  </a:cxn>
                  <a:cxn ang="0">
                    <a:pos x="56" y="66"/>
                  </a:cxn>
                  <a:cxn ang="0">
                    <a:pos x="48" y="76"/>
                  </a:cxn>
                  <a:cxn ang="0">
                    <a:pos x="42" y="86"/>
                  </a:cxn>
                  <a:cxn ang="0">
                    <a:pos x="34" y="96"/>
                  </a:cxn>
                  <a:cxn ang="0">
                    <a:pos x="28" y="107"/>
                  </a:cxn>
                  <a:cxn ang="0">
                    <a:pos x="21" y="117"/>
                  </a:cxn>
                  <a:cxn ang="0">
                    <a:pos x="16" y="128"/>
                  </a:cxn>
                  <a:cxn ang="0">
                    <a:pos x="12" y="140"/>
                  </a:cxn>
                  <a:cxn ang="0">
                    <a:pos x="8" y="151"/>
                  </a:cxn>
                  <a:cxn ang="0">
                    <a:pos x="5" y="163"/>
                  </a:cxn>
                  <a:cxn ang="0">
                    <a:pos x="3" y="175"/>
                  </a:cxn>
                  <a:cxn ang="0">
                    <a:pos x="1" y="187"/>
                  </a:cxn>
                  <a:cxn ang="0">
                    <a:pos x="0" y="200"/>
                  </a:cxn>
                  <a:cxn ang="0">
                    <a:pos x="0" y="213"/>
                  </a:cxn>
                </a:cxnLst>
                <a:rect l="0" t="0" r="r" b="b"/>
                <a:pathLst>
                  <a:path w="211" h="213">
                    <a:moveTo>
                      <a:pt x="211" y="0"/>
                    </a:moveTo>
                    <a:lnTo>
                      <a:pt x="199" y="0"/>
                    </a:lnTo>
                    <a:lnTo>
                      <a:pt x="187" y="2"/>
                    </a:lnTo>
                    <a:lnTo>
                      <a:pt x="175" y="3"/>
                    </a:lnTo>
                    <a:lnTo>
                      <a:pt x="163" y="6"/>
                    </a:lnTo>
                    <a:lnTo>
                      <a:pt x="151" y="10"/>
                    </a:lnTo>
                    <a:lnTo>
                      <a:pt x="139" y="14"/>
                    </a:lnTo>
                    <a:lnTo>
                      <a:pt x="128" y="18"/>
                    </a:lnTo>
                    <a:lnTo>
                      <a:pt x="116" y="23"/>
                    </a:lnTo>
                    <a:lnTo>
                      <a:pt x="105" y="29"/>
                    </a:lnTo>
                    <a:lnTo>
                      <a:pt x="94" y="35"/>
                    </a:lnTo>
                    <a:lnTo>
                      <a:pt x="85" y="42"/>
                    </a:lnTo>
                    <a:lnTo>
                      <a:pt x="75" y="50"/>
                    </a:lnTo>
                    <a:lnTo>
                      <a:pt x="66" y="58"/>
                    </a:lnTo>
                    <a:lnTo>
                      <a:pt x="56" y="66"/>
                    </a:lnTo>
                    <a:lnTo>
                      <a:pt x="48" y="76"/>
                    </a:lnTo>
                    <a:lnTo>
                      <a:pt x="42" y="86"/>
                    </a:lnTo>
                    <a:lnTo>
                      <a:pt x="34" y="96"/>
                    </a:lnTo>
                    <a:lnTo>
                      <a:pt x="28" y="107"/>
                    </a:lnTo>
                    <a:lnTo>
                      <a:pt x="21" y="117"/>
                    </a:lnTo>
                    <a:lnTo>
                      <a:pt x="16" y="128"/>
                    </a:lnTo>
                    <a:lnTo>
                      <a:pt x="12" y="140"/>
                    </a:lnTo>
                    <a:lnTo>
                      <a:pt x="8" y="151"/>
                    </a:lnTo>
                    <a:lnTo>
                      <a:pt x="5" y="163"/>
                    </a:lnTo>
                    <a:lnTo>
                      <a:pt x="3" y="175"/>
                    </a:lnTo>
                    <a:lnTo>
                      <a:pt x="1" y="187"/>
                    </a:lnTo>
                    <a:lnTo>
                      <a:pt x="0" y="200"/>
                    </a:lnTo>
                    <a:lnTo>
                      <a:pt x="0" y="21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0" name="Line 1286"/>
              <p:cNvSpPr>
                <a:spLocks noChangeAspect="1" noChangeShapeType="1"/>
              </p:cNvSpPr>
              <p:nvPr/>
            </p:nvSpPr>
            <p:spPr bwMode="auto">
              <a:xfrm>
                <a:off x="5667" y="3624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1" name="Freeform 1287"/>
              <p:cNvSpPr>
                <a:spLocks noChangeAspect="1"/>
              </p:cNvSpPr>
              <p:nvPr/>
            </p:nvSpPr>
            <p:spPr bwMode="auto">
              <a:xfrm>
                <a:off x="5667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1"/>
                  </a:cxn>
                  <a:cxn ang="0">
                    <a:pos x="27" y="371"/>
                  </a:cxn>
                  <a:cxn ang="0">
                    <a:pos x="0" y="0"/>
                  </a:cxn>
                </a:cxnLst>
                <a:rect l="0" t="0" r="r" b="b"/>
                <a:pathLst>
                  <a:path w="27" h="371">
                    <a:moveTo>
                      <a:pt x="0" y="0"/>
                    </a:moveTo>
                    <a:lnTo>
                      <a:pt x="0" y="371"/>
                    </a:lnTo>
                    <a:lnTo>
                      <a:pt x="27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2" name="Freeform 1288"/>
              <p:cNvSpPr>
                <a:spLocks noChangeAspect="1"/>
              </p:cNvSpPr>
              <p:nvPr/>
            </p:nvSpPr>
            <p:spPr bwMode="auto">
              <a:xfrm>
                <a:off x="5667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1"/>
                  </a:cxn>
                  <a:cxn ang="0">
                    <a:pos x="27" y="371"/>
                  </a:cxn>
                  <a:cxn ang="0">
                    <a:pos x="0" y="0"/>
                  </a:cxn>
                </a:cxnLst>
                <a:rect l="0" t="0" r="r" b="b"/>
                <a:pathLst>
                  <a:path w="27" h="371">
                    <a:moveTo>
                      <a:pt x="0" y="0"/>
                    </a:moveTo>
                    <a:lnTo>
                      <a:pt x="0" y="371"/>
                    </a:lnTo>
                    <a:lnTo>
                      <a:pt x="27" y="37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3" name="Freeform 1289"/>
              <p:cNvSpPr>
                <a:spLocks noChangeAspect="1"/>
              </p:cNvSpPr>
              <p:nvPr/>
            </p:nvSpPr>
            <p:spPr bwMode="auto">
              <a:xfrm>
                <a:off x="5667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27" y="371"/>
                  </a:cxn>
                  <a:cxn ang="0">
                    <a:pos x="0" y="0"/>
                  </a:cxn>
                </a:cxnLst>
                <a:rect l="0" t="0" r="r" b="b"/>
                <a:pathLst>
                  <a:path w="27" h="371">
                    <a:moveTo>
                      <a:pt x="0" y="0"/>
                    </a:moveTo>
                    <a:lnTo>
                      <a:pt x="27" y="0"/>
                    </a:lnTo>
                    <a:lnTo>
                      <a:pt x="27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4" name="Freeform 1290"/>
              <p:cNvSpPr>
                <a:spLocks noChangeAspect="1"/>
              </p:cNvSpPr>
              <p:nvPr/>
            </p:nvSpPr>
            <p:spPr bwMode="auto">
              <a:xfrm>
                <a:off x="5667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27" y="371"/>
                  </a:cxn>
                  <a:cxn ang="0">
                    <a:pos x="0" y="0"/>
                  </a:cxn>
                </a:cxnLst>
                <a:rect l="0" t="0" r="r" b="b"/>
                <a:pathLst>
                  <a:path w="27" h="371">
                    <a:moveTo>
                      <a:pt x="0" y="0"/>
                    </a:moveTo>
                    <a:lnTo>
                      <a:pt x="27" y="0"/>
                    </a:lnTo>
                    <a:lnTo>
                      <a:pt x="27" y="37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5" name="Freeform 1291"/>
              <p:cNvSpPr>
                <a:spLocks noChangeAspect="1"/>
              </p:cNvSpPr>
              <p:nvPr/>
            </p:nvSpPr>
            <p:spPr bwMode="auto">
              <a:xfrm>
                <a:off x="5322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1"/>
                  </a:cxn>
                  <a:cxn ang="0">
                    <a:pos x="27" y="371"/>
                  </a:cxn>
                  <a:cxn ang="0">
                    <a:pos x="0" y="0"/>
                  </a:cxn>
                </a:cxnLst>
                <a:rect l="0" t="0" r="r" b="b"/>
                <a:pathLst>
                  <a:path w="27" h="371">
                    <a:moveTo>
                      <a:pt x="0" y="0"/>
                    </a:moveTo>
                    <a:lnTo>
                      <a:pt x="0" y="371"/>
                    </a:lnTo>
                    <a:lnTo>
                      <a:pt x="27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6" name="Freeform 1292"/>
              <p:cNvSpPr>
                <a:spLocks noChangeAspect="1"/>
              </p:cNvSpPr>
              <p:nvPr/>
            </p:nvSpPr>
            <p:spPr bwMode="auto">
              <a:xfrm>
                <a:off x="5322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1"/>
                  </a:cxn>
                  <a:cxn ang="0">
                    <a:pos x="27" y="371"/>
                  </a:cxn>
                  <a:cxn ang="0">
                    <a:pos x="0" y="0"/>
                  </a:cxn>
                </a:cxnLst>
                <a:rect l="0" t="0" r="r" b="b"/>
                <a:pathLst>
                  <a:path w="27" h="371">
                    <a:moveTo>
                      <a:pt x="0" y="0"/>
                    </a:moveTo>
                    <a:lnTo>
                      <a:pt x="0" y="371"/>
                    </a:lnTo>
                    <a:lnTo>
                      <a:pt x="27" y="37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7" name="Freeform 1293"/>
              <p:cNvSpPr>
                <a:spLocks noChangeAspect="1"/>
              </p:cNvSpPr>
              <p:nvPr/>
            </p:nvSpPr>
            <p:spPr bwMode="auto">
              <a:xfrm>
                <a:off x="5322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27" y="371"/>
                  </a:cxn>
                  <a:cxn ang="0">
                    <a:pos x="0" y="0"/>
                  </a:cxn>
                </a:cxnLst>
                <a:rect l="0" t="0" r="r" b="b"/>
                <a:pathLst>
                  <a:path w="27" h="371">
                    <a:moveTo>
                      <a:pt x="0" y="0"/>
                    </a:moveTo>
                    <a:lnTo>
                      <a:pt x="27" y="0"/>
                    </a:lnTo>
                    <a:lnTo>
                      <a:pt x="27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8" name="Freeform 1294"/>
              <p:cNvSpPr>
                <a:spLocks noChangeAspect="1"/>
              </p:cNvSpPr>
              <p:nvPr/>
            </p:nvSpPr>
            <p:spPr bwMode="auto">
              <a:xfrm>
                <a:off x="5322" y="3624"/>
                <a:ext cx="9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27" y="371"/>
                  </a:cxn>
                  <a:cxn ang="0">
                    <a:pos x="0" y="0"/>
                  </a:cxn>
                </a:cxnLst>
                <a:rect l="0" t="0" r="r" b="b"/>
                <a:pathLst>
                  <a:path w="27" h="371">
                    <a:moveTo>
                      <a:pt x="0" y="0"/>
                    </a:moveTo>
                    <a:lnTo>
                      <a:pt x="27" y="0"/>
                    </a:lnTo>
                    <a:lnTo>
                      <a:pt x="27" y="37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9" name="Freeform 1295"/>
              <p:cNvSpPr>
                <a:spLocks noChangeAspect="1"/>
              </p:cNvSpPr>
              <p:nvPr/>
            </p:nvSpPr>
            <p:spPr bwMode="auto">
              <a:xfrm>
                <a:off x="5663" y="3748"/>
                <a:ext cx="13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12" y="0"/>
                  </a:cxn>
                </a:cxnLst>
                <a:rect l="0" t="0" r="r" b="b"/>
                <a:pathLst>
                  <a:path w="39">
                    <a:moveTo>
                      <a:pt x="12" y="0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0" name="Freeform 1296"/>
              <p:cNvSpPr>
                <a:spLocks noChangeAspect="1"/>
              </p:cNvSpPr>
              <p:nvPr/>
            </p:nvSpPr>
            <p:spPr bwMode="auto">
              <a:xfrm>
                <a:off x="5663" y="3748"/>
                <a:ext cx="13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12" y="0"/>
                  </a:cxn>
                </a:cxnLst>
                <a:rect l="0" t="0" r="r" b="b"/>
                <a:pathLst>
                  <a:path w="39">
                    <a:moveTo>
                      <a:pt x="12" y="0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1" name="Rectangle 1297"/>
              <p:cNvSpPr>
                <a:spLocks noChangeAspect="1" noChangeArrowheads="1"/>
              </p:cNvSpPr>
              <p:nvPr/>
            </p:nvSpPr>
            <p:spPr bwMode="auto">
              <a:xfrm>
                <a:off x="5667" y="3748"/>
                <a:ext cx="9" cy="1"/>
              </a:xfrm>
              <a:prstGeom prst="rect">
                <a:avLst/>
              </a:prstGeom>
              <a:solidFill>
                <a:srgbClr val="000000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2" name="Rectangle 1298"/>
              <p:cNvSpPr>
                <a:spLocks noChangeAspect="1" noChangeArrowheads="1"/>
              </p:cNvSpPr>
              <p:nvPr/>
            </p:nvSpPr>
            <p:spPr bwMode="auto">
              <a:xfrm>
                <a:off x="5667" y="3748"/>
                <a:ext cx="9" cy="1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3" name="Freeform 1299"/>
              <p:cNvSpPr>
                <a:spLocks noChangeAspect="1"/>
              </p:cNvSpPr>
              <p:nvPr/>
            </p:nvSpPr>
            <p:spPr bwMode="auto">
              <a:xfrm>
                <a:off x="5322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4" name="Freeform 1300"/>
              <p:cNvSpPr>
                <a:spLocks noChangeAspect="1"/>
              </p:cNvSpPr>
              <p:nvPr/>
            </p:nvSpPr>
            <p:spPr bwMode="auto">
              <a:xfrm>
                <a:off x="5322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5" name="Freeform 1301"/>
              <p:cNvSpPr>
                <a:spLocks noChangeAspect="1"/>
              </p:cNvSpPr>
              <p:nvPr/>
            </p:nvSpPr>
            <p:spPr bwMode="auto">
              <a:xfrm>
                <a:off x="5322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27" y="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6" name="Freeform 1302"/>
              <p:cNvSpPr>
                <a:spLocks noChangeAspect="1"/>
              </p:cNvSpPr>
              <p:nvPr/>
            </p:nvSpPr>
            <p:spPr bwMode="auto">
              <a:xfrm>
                <a:off x="5322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27" y="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7" name="Freeform 1303"/>
              <p:cNvSpPr>
                <a:spLocks noChangeAspect="1"/>
              </p:cNvSpPr>
              <p:nvPr/>
            </p:nvSpPr>
            <p:spPr bwMode="auto">
              <a:xfrm>
                <a:off x="5659" y="3748"/>
                <a:ext cx="17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2"/>
                  </a:cxn>
                  <a:cxn ang="0">
                    <a:pos x="51" y="2"/>
                  </a:cxn>
                  <a:cxn ang="0">
                    <a:pos x="12" y="0"/>
                  </a:cxn>
                </a:cxnLst>
                <a:rect l="0" t="0" r="r" b="b"/>
                <a:pathLst>
                  <a:path w="51" h="2">
                    <a:moveTo>
                      <a:pt x="12" y="0"/>
                    </a:moveTo>
                    <a:lnTo>
                      <a:pt x="0" y="2"/>
                    </a:lnTo>
                    <a:lnTo>
                      <a:pt x="51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8" name="Freeform 1304"/>
              <p:cNvSpPr>
                <a:spLocks noChangeAspect="1"/>
              </p:cNvSpPr>
              <p:nvPr/>
            </p:nvSpPr>
            <p:spPr bwMode="auto">
              <a:xfrm>
                <a:off x="5659" y="3748"/>
                <a:ext cx="17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2"/>
                  </a:cxn>
                  <a:cxn ang="0">
                    <a:pos x="51" y="2"/>
                  </a:cxn>
                  <a:cxn ang="0">
                    <a:pos x="12" y="0"/>
                  </a:cxn>
                </a:cxnLst>
                <a:rect l="0" t="0" r="r" b="b"/>
                <a:pathLst>
                  <a:path w="51" h="2">
                    <a:moveTo>
                      <a:pt x="12" y="0"/>
                    </a:moveTo>
                    <a:lnTo>
                      <a:pt x="0" y="2"/>
                    </a:lnTo>
                    <a:lnTo>
                      <a:pt x="51" y="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9" name="Freeform 1305"/>
              <p:cNvSpPr>
                <a:spLocks noChangeAspect="1"/>
              </p:cNvSpPr>
              <p:nvPr/>
            </p:nvSpPr>
            <p:spPr bwMode="auto">
              <a:xfrm>
                <a:off x="5663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"/>
                  </a:cxn>
                  <a:cxn ang="0">
                    <a:pos x="0" y="0"/>
                  </a:cxn>
                </a:cxnLst>
                <a:rect l="0" t="0" r="r" b="b"/>
                <a:pathLst>
                  <a:path w="39" h="2">
                    <a:moveTo>
                      <a:pt x="0" y="0"/>
                    </a:moveTo>
                    <a:lnTo>
                      <a:pt x="39" y="0"/>
                    </a:lnTo>
                    <a:lnTo>
                      <a:pt x="3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0" name="Freeform 1306"/>
              <p:cNvSpPr>
                <a:spLocks noChangeAspect="1"/>
              </p:cNvSpPr>
              <p:nvPr/>
            </p:nvSpPr>
            <p:spPr bwMode="auto">
              <a:xfrm>
                <a:off x="5663" y="374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2"/>
                  </a:cxn>
                  <a:cxn ang="0">
                    <a:pos x="0" y="0"/>
                  </a:cxn>
                </a:cxnLst>
                <a:rect l="0" t="0" r="r" b="b"/>
                <a:pathLst>
                  <a:path w="39" h="2">
                    <a:moveTo>
                      <a:pt x="0" y="0"/>
                    </a:moveTo>
                    <a:lnTo>
                      <a:pt x="39" y="0"/>
                    </a:lnTo>
                    <a:lnTo>
                      <a:pt x="3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1" name="Freeform 1307"/>
              <p:cNvSpPr>
                <a:spLocks noChangeAspect="1"/>
              </p:cNvSpPr>
              <p:nvPr/>
            </p:nvSpPr>
            <p:spPr bwMode="auto">
              <a:xfrm>
                <a:off x="5322" y="374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51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2">
                    <a:moveTo>
                      <a:pt x="0" y="0"/>
                    </a:moveTo>
                    <a:lnTo>
                      <a:pt x="0" y="2"/>
                    </a:lnTo>
                    <a:lnTo>
                      <a:pt x="5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2" name="Freeform 1308"/>
              <p:cNvSpPr>
                <a:spLocks noChangeAspect="1"/>
              </p:cNvSpPr>
              <p:nvPr/>
            </p:nvSpPr>
            <p:spPr bwMode="auto">
              <a:xfrm>
                <a:off x="5322" y="374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51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2">
                    <a:moveTo>
                      <a:pt x="0" y="0"/>
                    </a:moveTo>
                    <a:lnTo>
                      <a:pt x="0" y="2"/>
                    </a:lnTo>
                    <a:lnTo>
                      <a:pt x="51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3" name="Freeform 1309"/>
              <p:cNvSpPr>
                <a:spLocks noChangeAspect="1"/>
              </p:cNvSpPr>
              <p:nvPr/>
            </p:nvSpPr>
            <p:spPr bwMode="auto">
              <a:xfrm>
                <a:off x="5322" y="374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51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2">
                    <a:moveTo>
                      <a:pt x="0" y="0"/>
                    </a:moveTo>
                    <a:lnTo>
                      <a:pt x="39" y="0"/>
                    </a:lnTo>
                    <a:lnTo>
                      <a:pt x="5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4" name="Freeform 1310"/>
              <p:cNvSpPr>
                <a:spLocks noChangeAspect="1"/>
              </p:cNvSpPr>
              <p:nvPr/>
            </p:nvSpPr>
            <p:spPr bwMode="auto">
              <a:xfrm>
                <a:off x="5322" y="374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51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2">
                    <a:moveTo>
                      <a:pt x="0" y="0"/>
                    </a:moveTo>
                    <a:lnTo>
                      <a:pt x="39" y="0"/>
                    </a:lnTo>
                    <a:lnTo>
                      <a:pt x="51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5" name="Freeform 1311"/>
              <p:cNvSpPr>
                <a:spLocks noChangeAspect="1"/>
              </p:cNvSpPr>
              <p:nvPr/>
            </p:nvSpPr>
            <p:spPr bwMode="auto">
              <a:xfrm>
                <a:off x="5655" y="3749"/>
                <a:ext cx="21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"/>
                  </a:cxn>
                  <a:cxn ang="0">
                    <a:pos x="63" y="1"/>
                  </a:cxn>
                  <a:cxn ang="0">
                    <a:pos x="12" y="0"/>
                  </a:cxn>
                </a:cxnLst>
                <a:rect l="0" t="0" r="r" b="b"/>
                <a:pathLst>
                  <a:path w="63" h="1">
                    <a:moveTo>
                      <a:pt x="12" y="0"/>
                    </a:moveTo>
                    <a:lnTo>
                      <a:pt x="0" y="1"/>
                    </a:lnTo>
                    <a:lnTo>
                      <a:pt x="63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6" name="Freeform 1312"/>
              <p:cNvSpPr>
                <a:spLocks noChangeAspect="1"/>
              </p:cNvSpPr>
              <p:nvPr/>
            </p:nvSpPr>
            <p:spPr bwMode="auto">
              <a:xfrm>
                <a:off x="5655" y="3749"/>
                <a:ext cx="21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"/>
                  </a:cxn>
                  <a:cxn ang="0">
                    <a:pos x="63" y="1"/>
                  </a:cxn>
                  <a:cxn ang="0">
                    <a:pos x="12" y="0"/>
                  </a:cxn>
                </a:cxnLst>
                <a:rect l="0" t="0" r="r" b="b"/>
                <a:pathLst>
                  <a:path w="63" h="1">
                    <a:moveTo>
                      <a:pt x="12" y="0"/>
                    </a:moveTo>
                    <a:lnTo>
                      <a:pt x="0" y="1"/>
                    </a:lnTo>
                    <a:lnTo>
                      <a:pt x="63" y="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7" name="Freeform 1313"/>
              <p:cNvSpPr>
                <a:spLocks noChangeAspect="1"/>
              </p:cNvSpPr>
              <p:nvPr/>
            </p:nvSpPr>
            <p:spPr bwMode="auto">
              <a:xfrm>
                <a:off x="5659" y="3749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1"/>
                  </a:cxn>
                  <a:cxn ang="0">
                    <a:pos x="0" y="0"/>
                  </a:cxn>
                </a:cxnLst>
                <a:rect l="0" t="0" r="r" b="b"/>
                <a:pathLst>
                  <a:path w="51" h="1">
                    <a:moveTo>
                      <a:pt x="0" y="0"/>
                    </a:moveTo>
                    <a:lnTo>
                      <a:pt x="51" y="0"/>
                    </a:lnTo>
                    <a:lnTo>
                      <a:pt x="5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8" name="Freeform 1314"/>
              <p:cNvSpPr>
                <a:spLocks noChangeAspect="1"/>
              </p:cNvSpPr>
              <p:nvPr/>
            </p:nvSpPr>
            <p:spPr bwMode="auto">
              <a:xfrm>
                <a:off x="5659" y="3749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51" y="1"/>
                  </a:cxn>
                  <a:cxn ang="0">
                    <a:pos x="0" y="0"/>
                  </a:cxn>
                </a:cxnLst>
                <a:rect l="0" t="0" r="r" b="b"/>
                <a:pathLst>
                  <a:path w="51" h="1">
                    <a:moveTo>
                      <a:pt x="0" y="0"/>
                    </a:moveTo>
                    <a:lnTo>
                      <a:pt x="51" y="0"/>
                    </a:lnTo>
                    <a:lnTo>
                      <a:pt x="51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9" name="Freeform 1315"/>
              <p:cNvSpPr>
                <a:spLocks noChangeAspect="1"/>
              </p:cNvSpPr>
              <p:nvPr/>
            </p:nvSpPr>
            <p:spPr bwMode="auto">
              <a:xfrm>
                <a:off x="5322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64" y="1"/>
                  </a:cxn>
                  <a:cxn ang="0">
                    <a:pos x="0" y="0"/>
                  </a:cxn>
                </a:cxnLst>
                <a:rect l="0" t="0" r="r" b="b"/>
                <a:pathLst>
                  <a:path w="64" h="1">
                    <a:moveTo>
                      <a:pt x="0" y="0"/>
                    </a:moveTo>
                    <a:lnTo>
                      <a:pt x="0" y="1"/>
                    </a:lnTo>
                    <a:lnTo>
                      <a:pt x="6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0" name="Freeform 1316"/>
              <p:cNvSpPr>
                <a:spLocks noChangeAspect="1"/>
              </p:cNvSpPr>
              <p:nvPr/>
            </p:nvSpPr>
            <p:spPr bwMode="auto">
              <a:xfrm>
                <a:off x="5322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64" y="1"/>
                  </a:cxn>
                  <a:cxn ang="0">
                    <a:pos x="0" y="0"/>
                  </a:cxn>
                </a:cxnLst>
                <a:rect l="0" t="0" r="r" b="b"/>
                <a:pathLst>
                  <a:path w="64" h="1">
                    <a:moveTo>
                      <a:pt x="0" y="0"/>
                    </a:moveTo>
                    <a:lnTo>
                      <a:pt x="0" y="1"/>
                    </a:lnTo>
                    <a:lnTo>
                      <a:pt x="64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1" name="Freeform 1317"/>
              <p:cNvSpPr>
                <a:spLocks noChangeAspect="1"/>
              </p:cNvSpPr>
              <p:nvPr/>
            </p:nvSpPr>
            <p:spPr bwMode="auto">
              <a:xfrm>
                <a:off x="5322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64" y="1"/>
                  </a:cxn>
                  <a:cxn ang="0">
                    <a:pos x="0" y="0"/>
                  </a:cxn>
                </a:cxnLst>
                <a:rect l="0" t="0" r="r" b="b"/>
                <a:pathLst>
                  <a:path w="64" h="1">
                    <a:moveTo>
                      <a:pt x="0" y="0"/>
                    </a:moveTo>
                    <a:lnTo>
                      <a:pt x="51" y="0"/>
                    </a:lnTo>
                    <a:lnTo>
                      <a:pt x="6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2" name="Freeform 1318"/>
              <p:cNvSpPr>
                <a:spLocks noChangeAspect="1"/>
              </p:cNvSpPr>
              <p:nvPr/>
            </p:nvSpPr>
            <p:spPr bwMode="auto">
              <a:xfrm>
                <a:off x="5322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64" y="1"/>
                  </a:cxn>
                  <a:cxn ang="0">
                    <a:pos x="0" y="0"/>
                  </a:cxn>
                </a:cxnLst>
                <a:rect l="0" t="0" r="r" b="b"/>
                <a:pathLst>
                  <a:path w="64" h="1">
                    <a:moveTo>
                      <a:pt x="0" y="0"/>
                    </a:moveTo>
                    <a:lnTo>
                      <a:pt x="51" y="0"/>
                    </a:lnTo>
                    <a:lnTo>
                      <a:pt x="64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3" name="Freeform 1319"/>
              <p:cNvSpPr>
                <a:spLocks noChangeAspect="1"/>
              </p:cNvSpPr>
              <p:nvPr/>
            </p:nvSpPr>
            <p:spPr bwMode="auto">
              <a:xfrm>
                <a:off x="5651" y="3749"/>
                <a:ext cx="25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75" y="3"/>
                  </a:cxn>
                  <a:cxn ang="0">
                    <a:pos x="12" y="0"/>
                  </a:cxn>
                </a:cxnLst>
                <a:rect l="0" t="0" r="r" b="b"/>
                <a:pathLst>
                  <a:path w="75" h="3">
                    <a:moveTo>
                      <a:pt x="12" y="0"/>
                    </a:moveTo>
                    <a:lnTo>
                      <a:pt x="0" y="3"/>
                    </a:lnTo>
                    <a:lnTo>
                      <a:pt x="75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4" name="Freeform 1320"/>
              <p:cNvSpPr>
                <a:spLocks noChangeAspect="1"/>
              </p:cNvSpPr>
              <p:nvPr/>
            </p:nvSpPr>
            <p:spPr bwMode="auto">
              <a:xfrm>
                <a:off x="5651" y="3749"/>
                <a:ext cx="25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75" y="3"/>
                  </a:cxn>
                  <a:cxn ang="0">
                    <a:pos x="12" y="0"/>
                  </a:cxn>
                </a:cxnLst>
                <a:rect l="0" t="0" r="r" b="b"/>
                <a:pathLst>
                  <a:path w="75" h="3">
                    <a:moveTo>
                      <a:pt x="12" y="0"/>
                    </a:moveTo>
                    <a:lnTo>
                      <a:pt x="0" y="3"/>
                    </a:lnTo>
                    <a:lnTo>
                      <a:pt x="75" y="3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5" name="Freeform 1321"/>
              <p:cNvSpPr>
                <a:spLocks noChangeAspect="1"/>
              </p:cNvSpPr>
              <p:nvPr/>
            </p:nvSpPr>
            <p:spPr bwMode="auto">
              <a:xfrm>
                <a:off x="5655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3">
                    <a:moveTo>
                      <a:pt x="0" y="0"/>
                    </a:moveTo>
                    <a:lnTo>
                      <a:pt x="63" y="0"/>
                    </a:lnTo>
                    <a:lnTo>
                      <a:pt x="6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6" name="Freeform 1322"/>
              <p:cNvSpPr>
                <a:spLocks noChangeAspect="1"/>
              </p:cNvSpPr>
              <p:nvPr/>
            </p:nvSpPr>
            <p:spPr bwMode="auto">
              <a:xfrm>
                <a:off x="5655" y="3749"/>
                <a:ext cx="2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3">
                    <a:moveTo>
                      <a:pt x="0" y="0"/>
                    </a:moveTo>
                    <a:lnTo>
                      <a:pt x="63" y="0"/>
                    </a:lnTo>
                    <a:lnTo>
                      <a:pt x="63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7" name="Freeform 1323"/>
              <p:cNvSpPr>
                <a:spLocks noChangeAspect="1"/>
              </p:cNvSpPr>
              <p:nvPr/>
            </p:nvSpPr>
            <p:spPr bwMode="auto">
              <a:xfrm>
                <a:off x="5322" y="3749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76" y="3"/>
                  </a:cxn>
                  <a:cxn ang="0">
                    <a:pos x="0" y="0"/>
                  </a:cxn>
                </a:cxnLst>
                <a:rect l="0" t="0" r="r" b="b"/>
                <a:pathLst>
                  <a:path w="76" h="3">
                    <a:moveTo>
                      <a:pt x="0" y="0"/>
                    </a:moveTo>
                    <a:lnTo>
                      <a:pt x="0" y="3"/>
                    </a:lnTo>
                    <a:lnTo>
                      <a:pt x="7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8" name="Freeform 1324"/>
              <p:cNvSpPr>
                <a:spLocks noChangeAspect="1"/>
              </p:cNvSpPr>
              <p:nvPr/>
            </p:nvSpPr>
            <p:spPr bwMode="auto">
              <a:xfrm>
                <a:off x="5322" y="3749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76" y="3"/>
                  </a:cxn>
                  <a:cxn ang="0">
                    <a:pos x="0" y="0"/>
                  </a:cxn>
                </a:cxnLst>
                <a:rect l="0" t="0" r="r" b="b"/>
                <a:pathLst>
                  <a:path w="76" h="3">
                    <a:moveTo>
                      <a:pt x="0" y="0"/>
                    </a:moveTo>
                    <a:lnTo>
                      <a:pt x="0" y="3"/>
                    </a:lnTo>
                    <a:lnTo>
                      <a:pt x="76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9" name="Freeform 1325"/>
              <p:cNvSpPr>
                <a:spLocks noChangeAspect="1"/>
              </p:cNvSpPr>
              <p:nvPr/>
            </p:nvSpPr>
            <p:spPr bwMode="auto">
              <a:xfrm>
                <a:off x="5322" y="3749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76" y="3"/>
                  </a:cxn>
                  <a:cxn ang="0">
                    <a:pos x="0" y="0"/>
                  </a:cxn>
                </a:cxnLst>
                <a:rect l="0" t="0" r="r" b="b"/>
                <a:pathLst>
                  <a:path w="76" h="3">
                    <a:moveTo>
                      <a:pt x="0" y="0"/>
                    </a:moveTo>
                    <a:lnTo>
                      <a:pt x="64" y="0"/>
                    </a:lnTo>
                    <a:lnTo>
                      <a:pt x="7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0" name="Freeform 1326"/>
              <p:cNvSpPr>
                <a:spLocks noChangeAspect="1"/>
              </p:cNvSpPr>
              <p:nvPr/>
            </p:nvSpPr>
            <p:spPr bwMode="auto">
              <a:xfrm>
                <a:off x="5322" y="3749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76" y="3"/>
                  </a:cxn>
                  <a:cxn ang="0">
                    <a:pos x="0" y="0"/>
                  </a:cxn>
                </a:cxnLst>
                <a:rect l="0" t="0" r="r" b="b"/>
                <a:pathLst>
                  <a:path w="76" h="3">
                    <a:moveTo>
                      <a:pt x="0" y="0"/>
                    </a:moveTo>
                    <a:lnTo>
                      <a:pt x="64" y="0"/>
                    </a:lnTo>
                    <a:lnTo>
                      <a:pt x="76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1" name="Freeform 1327"/>
              <p:cNvSpPr>
                <a:spLocks noChangeAspect="1"/>
              </p:cNvSpPr>
              <p:nvPr/>
            </p:nvSpPr>
            <p:spPr bwMode="auto">
              <a:xfrm>
                <a:off x="5647" y="3750"/>
                <a:ext cx="29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"/>
                  </a:cxn>
                  <a:cxn ang="0">
                    <a:pos x="87" y="4"/>
                  </a:cxn>
                  <a:cxn ang="0">
                    <a:pos x="12" y="0"/>
                  </a:cxn>
                </a:cxnLst>
                <a:rect l="0" t="0" r="r" b="b"/>
                <a:pathLst>
                  <a:path w="87" h="4">
                    <a:moveTo>
                      <a:pt x="12" y="0"/>
                    </a:moveTo>
                    <a:lnTo>
                      <a:pt x="0" y="4"/>
                    </a:lnTo>
                    <a:lnTo>
                      <a:pt x="87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2" name="Freeform 1328"/>
              <p:cNvSpPr>
                <a:spLocks noChangeAspect="1"/>
              </p:cNvSpPr>
              <p:nvPr/>
            </p:nvSpPr>
            <p:spPr bwMode="auto">
              <a:xfrm>
                <a:off x="5647" y="3750"/>
                <a:ext cx="29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"/>
                  </a:cxn>
                  <a:cxn ang="0">
                    <a:pos x="87" y="4"/>
                  </a:cxn>
                  <a:cxn ang="0">
                    <a:pos x="12" y="0"/>
                  </a:cxn>
                </a:cxnLst>
                <a:rect l="0" t="0" r="r" b="b"/>
                <a:pathLst>
                  <a:path w="87" h="4">
                    <a:moveTo>
                      <a:pt x="12" y="0"/>
                    </a:moveTo>
                    <a:lnTo>
                      <a:pt x="0" y="4"/>
                    </a:lnTo>
                    <a:lnTo>
                      <a:pt x="87" y="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3" name="Freeform 1329"/>
              <p:cNvSpPr>
                <a:spLocks noChangeAspect="1"/>
              </p:cNvSpPr>
              <p:nvPr/>
            </p:nvSpPr>
            <p:spPr bwMode="auto">
              <a:xfrm>
                <a:off x="5651" y="3750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0"/>
                  </a:cxn>
                  <a:cxn ang="0">
                    <a:pos x="75" y="4"/>
                  </a:cxn>
                  <a:cxn ang="0">
                    <a:pos x="0" y="0"/>
                  </a:cxn>
                </a:cxnLst>
                <a:rect l="0" t="0" r="r" b="b"/>
                <a:pathLst>
                  <a:path w="75" h="4">
                    <a:moveTo>
                      <a:pt x="0" y="0"/>
                    </a:moveTo>
                    <a:lnTo>
                      <a:pt x="75" y="0"/>
                    </a:lnTo>
                    <a:lnTo>
                      <a:pt x="7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4" name="Freeform 1330"/>
              <p:cNvSpPr>
                <a:spLocks noChangeAspect="1"/>
              </p:cNvSpPr>
              <p:nvPr/>
            </p:nvSpPr>
            <p:spPr bwMode="auto">
              <a:xfrm>
                <a:off x="5651" y="3750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0"/>
                  </a:cxn>
                  <a:cxn ang="0">
                    <a:pos x="75" y="4"/>
                  </a:cxn>
                  <a:cxn ang="0">
                    <a:pos x="0" y="0"/>
                  </a:cxn>
                </a:cxnLst>
                <a:rect l="0" t="0" r="r" b="b"/>
                <a:pathLst>
                  <a:path w="75" h="4">
                    <a:moveTo>
                      <a:pt x="0" y="0"/>
                    </a:moveTo>
                    <a:lnTo>
                      <a:pt x="75" y="0"/>
                    </a:lnTo>
                    <a:lnTo>
                      <a:pt x="75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5" name="Freeform 1331"/>
              <p:cNvSpPr>
                <a:spLocks noChangeAspect="1"/>
              </p:cNvSpPr>
              <p:nvPr/>
            </p:nvSpPr>
            <p:spPr bwMode="auto">
              <a:xfrm>
                <a:off x="5322" y="3750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88" y="4"/>
                  </a:cxn>
                  <a:cxn ang="0">
                    <a:pos x="0" y="0"/>
                  </a:cxn>
                </a:cxnLst>
                <a:rect l="0" t="0" r="r" b="b"/>
                <a:pathLst>
                  <a:path w="88" h="4">
                    <a:moveTo>
                      <a:pt x="0" y="0"/>
                    </a:moveTo>
                    <a:lnTo>
                      <a:pt x="0" y="4"/>
                    </a:lnTo>
                    <a:lnTo>
                      <a:pt x="8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6" name="Freeform 1332"/>
              <p:cNvSpPr>
                <a:spLocks noChangeAspect="1"/>
              </p:cNvSpPr>
              <p:nvPr/>
            </p:nvSpPr>
            <p:spPr bwMode="auto">
              <a:xfrm>
                <a:off x="5322" y="3750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88" y="4"/>
                  </a:cxn>
                  <a:cxn ang="0">
                    <a:pos x="0" y="0"/>
                  </a:cxn>
                </a:cxnLst>
                <a:rect l="0" t="0" r="r" b="b"/>
                <a:pathLst>
                  <a:path w="88" h="4">
                    <a:moveTo>
                      <a:pt x="0" y="0"/>
                    </a:moveTo>
                    <a:lnTo>
                      <a:pt x="0" y="4"/>
                    </a:lnTo>
                    <a:lnTo>
                      <a:pt x="88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7" name="Freeform 1333"/>
              <p:cNvSpPr>
                <a:spLocks noChangeAspect="1"/>
              </p:cNvSpPr>
              <p:nvPr/>
            </p:nvSpPr>
            <p:spPr bwMode="auto">
              <a:xfrm>
                <a:off x="5322" y="3750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0"/>
                  </a:cxn>
                  <a:cxn ang="0">
                    <a:pos x="88" y="4"/>
                  </a:cxn>
                  <a:cxn ang="0">
                    <a:pos x="0" y="0"/>
                  </a:cxn>
                </a:cxnLst>
                <a:rect l="0" t="0" r="r" b="b"/>
                <a:pathLst>
                  <a:path w="88" h="4">
                    <a:moveTo>
                      <a:pt x="0" y="0"/>
                    </a:moveTo>
                    <a:lnTo>
                      <a:pt x="76" y="0"/>
                    </a:lnTo>
                    <a:lnTo>
                      <a:pt x="8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8" name="Freeform 1334"/>
              <p:cNvSpPr>
                <a:spLocks noChangeAspect="1"/>
              </p:cNvSpPr>
              <p:nvPr/>
            </p:nvSpPr>
            <p:spPr bwMode="auto">
              <a:xfrm>
                <a:off x="5322" y="3750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0"/>
                  </a:cxn>
                  <a:cxn ang="0">
                    <a:pos x="88" y="4"/>
                  </a:cxn>
                  <a:cxn ang="0">
                    <a:pos x="0" y="0"/>
                  </a:cxn>
                </a:cxnLst>
                <a:rect l="0" t="0" r="r" b="b"/>
                <a:pathLst>
                  <a:path w="88" h="4">
                    <a:moveTo>
                      <a:pt x="0" y="0"/>
                    </a:moveTo>
                    <a:lnTo>
                      <a:pt x="76" y="0"/>
                    </a:lnTo>
                    <a:lnTo>
                      <a:pt x="88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" name="Freeform 1335"/>
              <p:cNvSpPr>
                <a:spLocks noChangeAspect="1"/>
              </p:cNvSpPr>
              <p:nvPr/>
            </p:nvSpPr>
            <p:spPr bwMode="auto">
              <a:xfrm>
                <a:off x="5643" y="3751"/>
                <a:ext cx="33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"/>
                  </a:cxn>
                  <a:cxn ang="0">
                    <a:pos x="99" y="4"/>
                  </a:cxn>
                  <a:cxn ang="0">
                    <a:pos x="12" y="0"/>
                  </a:cxn>
                </a:cxnLst>
                <a:rect l="0" t="0" r="r" b="b"/>
                <a:pathLst>
                  <a:path w="99" h="4">
                    <a:moveTo>
                      <a:pt x="12" y="0"/>
                    </a:moveTo>
                    <a:lnTo>
                      <a:pt x="0" y="4"/>
                    </a:lnTo>
                    <a:lnTo>
                      <a:pt x="99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0" name="Freeform 1336"/>
              <p:cNvSpPr>
                <a:spLocks noChangeAspect="1"/>
              </p:cNvSpPr>
              <p:nvPr/>
            </p:nvSpPr>
            <p:spPr bwMode="auto">
              <a:xfrm>
                <a:off x="5643" y="3751"/>
                <a:ext cx="33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"/>
                  </a:cxn>
                  <a:cxn ang="0">
                    <a:pos x="99" y="4"/>
                  </a:cxn>
                  <a:cxn ang="0">
                    <a:pos x="12" y="0"/>
                  </a:cxn>
                </a:cxnLst>
                <a:rect l="0" t="0" r="r" b="b"/>
                <a:pathLst>
                  <a:path w="99" h="4">
                    <a:moveTo>
                      <a:pt x="12" y="0"/>
                    </a:moveTo>
                    <a:lnTo>
                      <a:pt x="0" y="4"/>
                    </a:lnTo>
                    <a:lnTo>
                      <a:pt x="99" y="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1" name="Freeform 1337"/>
              <p:cNvSpPr>
                <a:spLocks noChangeAspect="1"/>
              </p:cNvSpPr>
              <p:nvPr/>
            </p:nvSpPr>
            <p:spPr bwMode="auto">
              <a:xfrm>
                <a:off x="5647" y="3751"/>
                <a:ext cx="2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0"/>
                  </a:cxn>
                  <a:cxn ang="0">
                    <a:pos x="87" y="4"/>
                  </a:cxn>
                  <a:cxn ang="0">
                    <a:pos x="0" y="0"/>
                  </a:cxn>
                </a:cxnLst>
                <a:rect l="0" t="0" r="r" b="b"/>
                <a:pathLst>
                  <a:path w="87" h="4">
                    <a:moveTo>
                      <a:pt x="0" y="0"/>
                    </a:moveTo>
                    <a:lnTo>
                      <a:pt x="87" y="0"/>
                    </a:lnTo>
                    <a:lnTo>
                      <a:pt x="8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2" name="Freeform 1338"/>
              <p:cNvSpPr>
                <a:spLocks noChangeAspect="1"/>
              </p:cNvSpPr>
              <p:nvPr/>
            </p:nvSpPr>
            <p:spPr bwMode="auto">
              <a:xfrm>
                <a:off x="5647" y="3751"/>
                <a:ext cx="2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0"/>
                  </a:cxn>
                  <a:cxn ang="0">
                    <a:pos x="87" y="4"/>
                  </a:cxn>
                  <a:cxn ang="0">
                    <a:pos x="0" y="0"/>
                  </a:cxn>
                </a:cxnLst>
                <a:rect l="0" t="0" r="r" b="b"/>
                <a:pathLst>
                  <a:path w="87" h="4">
                    <a:moveTo>
                      <a:pt x="0" y="0"/>
                    </a:moveTo>
                    <a:lnTo>
                      <a:pt x="87" y="0"/>
                    </a:lnTo>
                    <a:lnTo>
                      <a:pt x="87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3" name="Freeform 1339"/>
              <p:cNvSpPr>
                <a:spLocks noChangeAspect="1"/>
              </p:cNvSpPr>
              <p:nvPr/>
            </p:nvSpPr>
            <p:spPr bwMode="auto">
              <a:xfrm>
                <a:off x="5322" y="3751"/>
                <a:ext cx="3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00" y="4"/>
                  </a:cxn>
                  <a:cxn ang="0">
                    <a:pos x="0" y="0"/>
                  </a:cxn>
                </a:cxnLst>
                <a:rect l="0" t="0" r="r" b="b"/>
                <a:pathLst>
                  <a:path w="100" h="4">
                    <a:moveTo>
                      <a:pt x="0" y="0"/>
                    </a:moveTo>
                    <a:lnTo>
                      <a:pt x="0" y="4"/>
                    </a:lnTo>
                    <a:lnTo>
                      <a:pt x="10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4" name="Freeform 1340"/>
              <p:cNvSpPr>
                <a:spLocks noChangeAspect="1"/>
              </p:cNvSpPr>
              <p:nvPr/>
            </p:nvSpPr>
            <p:spPr bwMode="auto">
              <a:xfrm>
                <a:off x="5322" y="3751"/>
                <a:ext cx="3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00" y="4"/>
                  </a:cxn>
                  <a:cxn ang="0">
                    <a:pos x="0" y="0"/>
                  </a:cxn>
                </a:cxnLst>
                <a:rect l="0" t="0" r="r" b="b"/>
                <a:pathLst>
                  <a:path w="100" h="4">
                    <a:moveTo>
                      <a:pt x="0" y="0"/>
                    </a:moveTo>
                    <a:lnTo>
                      <a:pt x="0" y="4"/>
                    </a:lnTo>
                    <a:lnTo>
                      <a:pt x="10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5" name="Freeform 1341"/>
              <p:cNvSpPr>
                <a:spLocks noChangeAspect="1"/>
              </p:cNvSpPr>
              <p:nvPr/>
            </p:nvSpPr>
            <p:spPr bwMode="auto">
              <a:xfrm>
                <a:off x="5322" y="3751"/>
                <a:ext cx="3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0"/>
                  </a:cxn>
                  <a:cxn ang="0">
                    <a:pos x="100" y="4"/>
                  </a:cxn>
                  <a:cxn ang="0">
                    <a:pos x="0" y="0"/>
                  </a:cxn>
                </a:cxnLst>
                <a:rect l="0" t="0" r="r" b="b"/>
                <a:pathLst>
                  <a:path w="100" h="4">
                    <a:moveTo>
                      <a:pt x="0" y="0"/>
                    </a:moveTo>
                    <a:lnTo>
                      <a:pt x="88" y="0"/>
                    </a:lnTo>
                    <a:lnTo>
                      <a:pt x="10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6" name="Freeform 1342"/>
              <p:cNvSpPr>
                <a:spLocks noChangeAspect="1"/>
              </p:cNvSpPr>
              <p:nvPr/>
            </p:nvSpPr>
            <p:spPr bwMode="auto">
              <a:xfrm>
                <a:off x="5322" y="3751"/>
                <a:ext cx="3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0"/>
                  </a:cxn>
                  <a:cxn ang="0">
                    <a:pos x="100" y="4"/>
                  </a:cxn>
                  <a:cxn ang="0">
                    <a:pos x="0" y="0"/>
                  </a:cxn>
                </a:cxnLst>
                <a:rect l="0" t="0" r="r" b="b"/>
                <a:pathLst>
                  <a:path w="100" h="4">
                    <a:moveTo>
                      <a:pt x="0" y="0"/>
                    </a:moveTo>
                    <a:lnTo>
                      <a:pt x="88" y="0"/>
                    </a:lnTo>
                    <a:lnTo>
                      <a:pt x="10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7" name="Freeform 1343"/>
              <p:cNvSpPr>
                <a:spLocks noChangeAspect="1"/>
              </p:cNvSpPr>
              <p:nvPr/>
            </p:nvSpPr>
            <p:spPr bwMode="auto">
              <a:xfrm>
                <a:off x="5639" y="3753"/>
                <a:ext cx="37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4"/>
                  </a:cxn>
                  <a:cxn ang="0">
                    <a:pos x="110" y="4"/>
                  </a:cxn>
                  <a:cxn ang="0">
                    <a:pos x="11" y="0"/>
                  </a:cxn>
                </a:cxnLst>
                <a:rect l="0" t="0" r="r" b="b"/>
                <a:pathLst>
                  <a:path w="110" h="4">
                    <a:moveTo>
                      <a:pt x="11" y="0"/>
                    </a:moveTo>
                    <a:lnTo>
                      <a:pt x="0" y="4"/>
                    </a:lnTo>
                    <a:lnTo>
                      <a:pt x="110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8" name="Freeform 1344"/>
              <p:cNvSpPr>
                <a:spLocks noChangeAspect="1"/>
              </p:cNvSpPr>
              <p:nvPr/>
            </p:nvSpPr>
            <p:spPr bwMode="auto">
              <a:xfrm>
                <a:off x="5639" y="3753"/>
                <a:ext cx="37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4"/>
                  </a:cxn>
                  <a:cxn ang="0">
                    <a:pos x="110" y="4"/>
                  </a:cxn>
                  <a:cxn ang="0">
                    <a:pos x="11" y="0"/>
                  </a:cxn>
                </a:cxnLst>
                <a:rect l="0" t="0" r="r" b="b"/>
                <a:pathLst>
                  <a:path w="110" h="4">
                    <a:moveTo>
                      <a:pt x="11" y="0"/>
                    </a:moveTo>
                    <a:lnTo>
                      <a:pt x="0" y="4"/>
                    </a:lnTo>
                    <a:lnTo>
                      <a:pt x="110" y="4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9" name="Freeform 1345"/>
              <p:cNvSpPr>
                <a:spLocks noChangeAspect="1"/>
              </p:cNvSpPr>
              <p:nvPr/>
            </p:nvSpPr>
            <p:spPr bwMode="auto">
              <a:xfrm>
                <a:off x="5643" y="3753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0"/>
                  </a:cxn>
                  <a:cxn ang="0">
                    <a:pos x="99" y="4"/>
                  </a:cxn>
                  <a:cxn ang="0">
                    <a:pos x="0" y="0"/>
                  </a:cxn>
                </a:cxnLst>
                <a:rect l="0" t="0" r="r" b="b"/>
                <a:pathLst>
                  <a:path w="99" h="4">
                    <a:moveTo>
                      <a:pt x="0" y="0"/>
                    </a:moveTo>
                    <a:lnTo>
                      <a:pt x="99" y="0"/>
                    </a:lnTo>
                    <a:lnTo>
                      <a:pt x="9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0" name="Freeform 1346"/>
              <p:cNvSpPr>
                <a:spLocks noChangeAspect="1"/>
              </p:cNvSpPr>
              <p:nvPr/>
            </p:nvSpPr>
            <p:spPr bwMode="auto">
              <a:xfrm>
                <a:off x="5643" y="3753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0"/>
                  </a:cxn>
                  <a:cxn ang="0">
                    <a:pos x="99" y="4"/>
                  </a:cxn>
                  <a:cxn ang="0">
                    <a:pos x="0" y="0"/>
                  </a:cxn>
                </a:cxnLst>
                <a:rect l="0" t="0" r="r" b="b"/>
                <a:pathLst>
                  <a:path w="99" h="4">
                    <a:moveTo>
                      <a:pt x="0" y="0"/>
                    </a:moveTo>
                    <a:lnTo>
                      <a:pt x="99" y="0"/>
                    </a:lnTo>
                    <a:lnTo>
                      <a:pt x="99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1" name="Freeform 1347"/>
              <p:cNvSpPr>
                <a:spLocks noChangeAspect="1"/>
              </p:cNvSpPr>
              <p:nvPr/>
            </p:nvSpPr>
            <p:spPr bwMode="auto">
              <a:xfrm>
                <a:off x="5322" y="3753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11" y="4"/>
                  </a:cxn>
                  <a:cxn ang="0">
                    <a:pos x="0" y="0"/>
                  </a:cxn>
                </a:cxnLst>
                <a:rect l="0" t="0" r="r" b="b"/>
                <a:pathLst>
                  <a:path w="111" h="4">
                    <a:moveTo>
                      <a:pt x="0" y="0"/>
                    </a:moveTo>
                    <a:lnTo>
                      <a:pt x="0" y="4"/>
                    </a:lnTo>
                    <a:lnTo>
                      <a:pt x="1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2" name="Freeform 1348"/>
              <p:cNvSpPr>
                <a:spLocks noChangeAspect="1"/>
              </p:cNvSpPr>
              <p:nvPr/>
            </p:nvSpPr>
            <p:spPr bwMode="auto">
              <a:xfrm>
                <a:off x="5322" y="3753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11" y="4"/>
                  </a:cxn>
                  <a:cxn ang="0">
                    <a:pos x="0" y="0"/>
                  </a:cxn>
                </a:cxnLst>
                <a:rect l="0" t="0" r="r" b="b"/>
                <a:pathLst>
                  <a:path w="111" h="4">
                    <a:moveTo>
                      <a:pt x="0" y="0"/>
                    </a:moveTo>
                    <a:lnTo>
                      <a:pt x="0" y="4"/>
                    </a:lnTo>
                    <a:lnTo>
                      <a:pt x="111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3" name="Freeform 1349"/>
              <p:cNvSpPr>
                <a:spLocks noChangeAspect="1"/>
              </p:cNvSpPr>
              <p:nvPr/>
            </p:nvSpPr>
            <p:spPr bwMode="auto">
              <a:xfrm>
                <a:off x="5322" y="3753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111" y="4"/>
                  </a:cxn>
                  <a:cxn ang="0">
                    <a:pos x="0" y="0"/>
                  </a:cxn>
                </a:cxnLst>
                <a:rect l="0" t="0" r="r" b="b"/>
                <a:pathLst>
                  <a:path w="111" h="4">
                    <a:moveTo>
                      <a:pt x="0" y="0"/>
                    </a:moveTo>
                    <a:lnTo>
                      <a:pt x="100" y="0"/>
                    </a:lnTo>
                    <a:lnTo>
                      <a:pt x="1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4" name="Freeform 1350"/>
              <p:cNvSpPr>
                <a:spLocks noChangeAspect="1"/>
              </p:cNvSpPr>
              <p:nvPr/>
            </p:nvSpPr>
            <p:spPr bwMode="auto">
              <a:xfrm>
                <a:off x="5322" y="3753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111" y="4"/>
                  </a:cxn>
                  <a:cxn ang="0">
                    <a:pos x="0" y="0"/>
                  </a:cxn>
                </a:cxnLst>
                <a:rect l="0" t="0" r="r" b="b"/>
                <a:pathLst>
                  <a:path w="111" h="4">
                    <a:moveTo>
                      <a:pt x="0" y="0"/>
                    </a:moveTo>
                    <a:lnTo>
                      <a:pt x="100" y="0"/>
                    </a:lnTo>
                    <a:lnTo>
                      <a:pt x="111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5" name="Freeform 1351"/>
              <p:cNvSpPr>
                <a:spLocks noChangeAspect="1"/>
              </p:cNvSpPr>
              <p:nvPr/>
            </p:nvSpPr>
            <p:spPr bwMode="auto">
              <a:xfrm>
                <a:off x="5635" y="3754"/>
                <a:ext cx="41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5"/>
                  </a:cxn>
                  <a:cxn ang="0">
                    <a:pos x="122" y="5"/>
                  </a:cxn>
                  <a:cxn ang="0">
                    <a:pos x="12" y="0"/>
                  </a:cxn>
                </a:cxnLst>
                <a:rect l="0" t="0" r="r" b="b"/>
                <a:pathLst>
                  <a:path w="122" h="5">
                    <a:moveTo>
                      <a:pt x="12" y="0"/>
                    </a:moveTo>
                    <a:lnTo>
                      <a:pt x="0" y="5"/>
                    </a:lnTo>
                    <a:lnTo>
                      <a:pt x="122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6" name="Freeform 1352"/>
              <p:cNvSpPr>
                <a:spLocks noChangeAspect="1"/>
              </p:cNvSpPr>
              <p:nvPr/>
            </p:nvSpPr>
            <p:spPr bwMode="auto">
              <a:xfrm>
                <a:off x="5635" y="3754"/>
                <a:ext cx="41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5"/>
                  </a:cxn>
                  <a:cxn ang="0">
                    <a:pos x="122" y="5"/>
                  </a:cxn>
                  <a:cxn ang="0">
                    <a:pos x="12" y="0"/>
                  </a:cxn>
                </a:cxnLst>
                <a:rect l="0" t="0" r="r" b="b"/>
                <a:pathLst>
                  <a:path w="122" h="5">
                    <a:moveTo>
                      <a:pt x="12" y="0"/>
                    </a:moveTo>
                    <a:lnTo>
                      <a:pt x="0" y="5"/>
                    </a:lnTo>
                    <a:lnTo>
                      <a:pt x="122" y="5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7" name="Freeform 1353"/>
              <p:cNvSpPr>
                <a:spLocks noChangeAspect="1"/>
              </p:cNvSpPr>
              <p:nvPr/>
            </p:nvSpPr>
            <p:spPr bwMode="auto">
              <a:xfrm>
                <a:off x="5639" y="3754"/>
                <a:ext cx="3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5"/>
                  </a:cxn>
                  <a:cxn ang="0">
                    <a:pos x="0" y="0"/>
                  </a:cxn>
                </a:cxnLst>
                <a:rect l="0" t="0" r="r" b="b"/>
                <a:pathLst>
                  <a:path w="110" h="5">
                    <a:moveTo>
                      <a:pt x="0" y="0"/>
                    </a:moveTo>
                    <a:lnTo>
                      <a:pt x="110" y="0"/>
                    </a:lnTo>
                    <a:lnTo>
                      <a:pt x="11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8" name="Freeform 1354"/>
              <p:cNvSpPr>
                <a:spLocks noChangeAspect="1"/>
              </p:cNvSpPr>
              <p:nvPr/>
            </p:nvSpPr>
            <p:spPr bwMode="auto">
              <a:xfrm>
                <a:off x="5639" y="3754"/>
                <a:ext cx="3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5"/>
                  </a:cxn>
                  <a:cxn ang="0">
                    <a:pos x="0" y="0"/>
                  </a:cxn>
                </a:cxnLst>
                <a:rect l="0" t="0" r="r" b="b"/>
                <a:pathLst>
                  <a:path w="110" h="5">
                    <a:moveTo>
                      <a:pt x="0" y="0"/>
                    </a:moveTo>
                    <a:lnTo>
                      <a:pt x="110" y="0"/>
                    </a:lnTo>
                    <a:lnTo>
                      <a:pt x="110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9" name="Freeform 1355"/>
              <p:cNvSpPr>
                <a:spLocks noChangeAspect="1"/>
              </p:cNvSpPr>
              <p:nvPr/>
            </p:nvSpPr>
            <p:spPr bwMode="auto">
              <a:xfrm>
                <a:off x="5322" y="3754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23" y="5"/>
                  </a:cxn>
                  <a:cxn ang="0">
                    <a:pos x="0" y="0"/>
                  </a:cxn>
                </a:cxnLst>
                <a:rect l="0" t="0" r="r" b="b"/>
                <a:pathLst>
                  <a:path w="123" h="5">
                    <a:moveTo>
                      <a:pt x="0" y="0"/>
                    </a:moveTo>
                    <a:lnTo>
                      <a:pt x="0" y="5"/>
                    </a:lnTo>
                    <a:lnTo>
                      <a:pt x="1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0" name="Freeform 1356"/>
              <p:cNvSpPr>
                <a:spLocks noChangeAspect="1"/>
              </p:cNvSpPr>
              <p:nvPr/>
            </p:nvSpPr>
            <p:spPr bwMode="auto">
              <a:xfrm>
                <a:off x="5322" y="3754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23" y="5"/>
                  </a:cxn>
                  <a:cxn ang="0">
                    <a:pos x="0" y="0"/>
                  </a:cxn>
                </a:cxnLst>
                <a:rect l="0" t="0" r="r" b="b"/>
                <a:pathLst>
                  <a:path w="123" h="5">
                    <a:moveTo>
                      <a:pt x="0" y="0"/>
                    </a:moveTo>
                    <a:lnTo>
                      <a:pt x="0" y="5"/>
                    </a:lnTo>
                    <a:lnTo>
                      <a:pt x="123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1" name="Freeform 1357"/>
              <p:cNvSpPr>
                <a:spLocks noChangeAspect="1"/>
              </p:cNvSpPr>
              <p:nvPr/>
            </p:nvSpPr>
            <p:spPr bwMode="auto">
              <a:xfrm>
                <a:off x="5322" y="3754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23" y="5"/>
                  </a:cxn>
                  <a:cxn ang="0">
                    <a:pos x="0" y="0"/>
                  </a:cxn>
                </a:cxnLst>
                <a:rect l="0" t="0" r="r" b="b"/>
                <a:pathLst>
                  <a:path w="123" h="5">
                    <a:moveTo>
                      <a:pt x="0" y="0"/>
                    </a:moveTo>
                    <a:lnTo>
                      <a:pt x="111" y="0"/>
                    </a:lnTo>
                    <a:lnTo>
                      <a:pt x="12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2" name="Freeform 1358"/>
              <p:cNvSpPr>
                <a:spLocks noChangeAspect="1"/>
              </p:cNvSpPr>
              <p:nvPr/>
            </p:nvSpPr>
            <p:spPr bwMode="auto">
              <a:xfrm>
                <a:off x="5322" y="3754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23" y="5"/>
                  </a:cxn>
                  <a:cxn ang="0">
                    <a:pos x="0" y="0"/>
                  </a:cxn>
                </a:cxnLst>
                <a:rect l="0" t="0" r="r" b="b"/>
                <a:pathLst>
                  <a:path w="123" h="5">
                    <a:moveTo>
                      <a:pt x="0" y="0"/>
                    </a:moveTo>
                    <a:lnTo>
                      <a:pt x="111" y="0"/>
                    </a:lnTo>
                    <a:lnTo>
                      <a:pt x="123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3" name="Freeform 1359"/>
              <p:cNvSpPr>
                <a:spLocks noChangeAspect="1"/>
              </p:cNvSpPr>
              <p:nvPr/>
            </p:nvSpPr>
            <p:spPr bwMode="auto">
              <a:xfrm>
                <a:off x="5631" y="3756"/>
                <a:ext cx="45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133" y="6"/>
                  </a:cxn>
                  <a:cxn ang="0">
                    <a:pos x="11" y="0"/>
                  </a:cxn>
                </a:cxnLst>
                <a:rect l="0" t="0" r="r" b="b"/>
                <a:pathLst>
                  <a:path w="133" h="6">
                    <a:moveTo>
                      <a:pt x="11" y="0"/>
                    </a:moveTo>
                    <a:lnTo>
                      <a:pt x="0" y="6"/>
                    </a:lnTo>
                    <a:lnTo>
                      <a:pt x="133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4" name="Freeform 1360"/>
              <p:cNvSpPr>
                <a:spLocks noChangeAspect="1"/>
              </p:cNvSpPr>
              <p:nvPr/>
            </p:nvSpPr>
            <p:spPr bwMode="auto">
              <a:xfrm>
                <a:off x="5631" y="3756"/>
                <a:ext cx="45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133" y="6"/>
                  </a:cxn>
                  <a:cxn ang="0">
                    <a:pos x="11" y="0"/>
                  </a:cxn>
                </a:cxnLst>
                <a:rect l="0" t="0" r="r" b="b"/>
                <a:pathLst>
                  <a:path w="133" h="6">
                    <a:moveTo>
                      <a:pt x="11" y="0"/>
                    </a:moveTo>
                    <a:lnTo>
                      <a:pt x="0" y="6"/>
                    </a:lnTo>
                    <a:lnTo>
                      <a:pt x="133" y="6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5" name="Freeform 1361"/>
              <p:cNvSpPr>
                <a:spLocks noChangeAspect="1"/>
              </p:cNvSpPr>
              <p:nvPr/>
            </p:nvSpPr>
            <p:spPr bwMode="auto">
              <a:xfrm>
                <a:off x="5635" y="3756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0"/>
                  </a:cxn>
                  <a:cxn ang="0">
                    <a:pos x="122" y="6"/>
                  </a:cxn>
                  <a:cxn ang="0">
                    <a:pos x="0" y="0"/>
                  </a:cxn>
                </a:cxnLst>
                <a:rect l="0" t="0" r="r" b="b"/>
                <a:pathLst>
                  <a:path w="122" h="6">
                    <a:moveTo>
                      <a:pt x="0" y="0"/>
                    </a:moveTo>
                    <a:lnTo>
                      <a:pt x="122" y="0"/>
                    </a:lnTo>
                    <a:lnTo>
                      <a:pt x="12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6" name="Freeform 1362"/>
              <p:cNvSpPr>
                <a:spLocks noChangeAspect="1"/>
              </p:cNvSpPr>
              <p:nvPr/>
            </p:nvSpPr>
            <p:spPr bwMode="auto">
              <a:xfrm>
                <a:off x="5635" y="3756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0"/>
                  </a:cxn>
                  <a:cxn ang="0">
                    <a:pos x="122" y="6"/>
                  </a:cxn>
                  <a:cxn ang="0">
                    <a:pos x="0" y="0"/>
                  </a:cxn>
                </a:cxnLst>
                <a:rect l="0" t="0" r="r" b="b"/>
                <a:pathLst>
                  <a:path w="122" h="6">
                    <a:moveTo>
                      <a:pt x="0" y="0"/>
                    </a:moveTo>
                    <a:lnTo>
                      <a:pt x="122" y="0"/>
                    </a:lnTo>
                    <a:lnTo>
                      <a:pt x="122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7" name="Freeform 1363"/>
              <p:cNvSpPr>
                <a:spLocks noChangeAspect="1"/>
              </p:cNvSpPr>
              <p:nvPr/>
            </p:nvSpPr>
            <p:spPr bwMode="auto">
              <a:xfrm>
                <a:off x="5322" y="3756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0" y="6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8" name="Freeform 1364"/>
              <p:cNvSpPr>
                <a:spLocks noChangeAspect="1"/>
              </p:cNvSpPr>
              <p:nvPr/>
            </p:nvSpPr>
            <p:spPr bwMode="auto">
              <a:xfrm>
                <a:off x="5322" y="3756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0" y="6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9" name="Freeform 1365"/>
              <p:cNvSpPr>
                <a:spLocks noChangeAspect="1"/>
              </p:cNvSpPr>
              <p:nvPr/>
            </p:nvSpPr>
            <p:spPr bwMode="auto">
              <a:xfrm>
                <a:off x="5322" y="3756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123" y="0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0" name="Freeform 1366"/>
              <p:cNvSpPr>
                <a:spLocks noChangeAspect="1"/>
              </p:cNvSpPr>
              <p:nvPr/>
            </p:nvSpPr>
            <p:spPr bwMode="auto">
              <a:xfrm>
                <a:off x="5322" y="3756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123" y="0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1" name="Freeform 1367"/>
              <p:cNvSpPr>
                <a:spLocks noChangeAspect="1"/>
              </p:cNvSpPr>
              <p:nvPr/>
            </p:nvSpPr>
            <p:spPr bwMode="auto">
              <a:xfrm>
                <a:off x="5628" y="3758"/>
                <a:ext cx="48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144" y="6"/>
                  </a:cxn>
                  <a:cxn ang="0">
                    <a:pos x="11" y="0"/>
                  </a:cxn>
                </a:cxnLst>
                <a:rect l="0" t="0" r="r" b="b"/>
                <a:pathLst>
                  <a:path w="144" h="6">
                    <a:moveTo>
                      <a:pt x="11" y="0"/>
                    </a:moveTo>
                    <a:lnTo>
                      <a:pt x="0" y="6"/>
                    </a:lnTo>
                    <a:lnTo>
                      <a:pt x="144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2" name="Freeform 1368"/>
              <p:cNvSpPr>
                <a:spLocks noChangeAspect="1"/>
              </p:cNvSpPr>
              <p:nvPr/>
            </p:nvSpPr>
            <p:spPr bwMode="auto">
              <a:xfrm>
                <a:off x="5628" y="3758"/>
                <a:ext cx="48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144" y="6"/>
                  </a:cxn>
                  <a:cxn ang="0">
                    <a:pos x="11" y="0"/>
                  </a:cxn>
                </a:cxnLst>
                <a:rect l="0" t="0" r="r" b="b"/>
                <a:pathLst>
                  <a:path w="144" h="6">
                    <a:moveTo>
                      <a:pt x="11" y="0"/>
                    </a:moveTo>
                    <a:lnTo>
                      <a:pt x="0" y="6"/>
                    </a:lnTo>
                    <a:lnTo>
                      <a:pt x="144" y="6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3" name="Freeform 1369"/>
              <p:cNvSpPr>
                <a:spLocks noChangeAspect="1"/>
              </p:cNvSpPr>
              <p:nvPr/>
            </p:nvSpPr>
            <p:spPr bwMode="auto">
              <a:xfrm>
                <a:off x="5631" y="3758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6"/>
                  </a:cxn>
                  <a:cxn ang="0">
                    <a:pos x="0" y="0"/>
                  </a:cxn>
                </a:cxnLst>
                <a:rect l="0" t="0" r="r" b="b"/>
                <a:pathLst>
                  <a:path w="133" h="6">
                    <a:moveTo>
                      <a:pt x="0" y="0"/>
                    </a:moveTo>
                    <a:lnTo>
                      <a:pt x="133" y="0"/>
                    </a:lnTo>
                    <a:lnTo>
                      <a:pt x="13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4" name="Freeform 1370"/>
              <p:cNvSpPr>
                <a:spLocks noChangeAspect="1"/>
              </p:cNvSpPr>
              <p:nvPr/>
            </p:nvSpPr>
            <p:spPr bwMode="auto">
              <a:xfrm>
                <a:off x="5631" y="3758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6"/>
                  </a:cxn>
                  <a:cxn ang="0">
                    <a:pos x="0" y="0"/>
                  </a:cxn>
                </a:cxnLst>
                <a:rect l="0" t="0" r="r" b="b"/>
                <a:pathLst>
                  <a:path w="133" h="6">
                    <a:moveTo>
                      <a:pt x="0" y="0"/>
                    </a:moveTo>
                    <a:lnTo>
                      <a:pt x="133" y="0"/>
                    </a:lnTo>
                    <a:lnTo>
                      <a:pt x="133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5" name="Freeform 1371"/>
              <p:cNvSpPr>
                <a:spLocks noChangeAspect="1"/>
              </p:cNvSpPr>
              <p:nvPr/>
            </p:nvSpPr>
            <p:spPr bwMode="auto">
              <a:xfrm>
                <a:off x="5322" y="3758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43" y="6"/>
                  </a:cxn>
                  <a:cxn ang="0">
                    <a:pos x="0" y="0"/>
                  </a:cxn>
                </a:cxnLst>
                <a:rect l="0" t="0" r="r" b="b"/>
                <a:pathLst>
                  <a:path w="143" h="6">
                    <a:moveTo>
                      <a:pt x="0" y="0"/>
                    </a:moveTo>
                    <a:lnTo>
                      <a:pt x="0" y="6"/>
                    </a:lnTo>
                    <a:lnTo>
                      <a:pt x="14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6" name="Freeform 1372"/>
              <p:cNvSpPr>
                <a:spLocks noChangeAspect="1"/>
              </p:cNvSpPr>
              <p:nvPr/>
            </p:nvSpPr>
            <p:spPr bwMode="auto">
              <a:xfrm>
                <a:off x="5322" y="3758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43" y="6"/>
                  </a:cxn>
                  <a:cxn ang="0">
                    <a:pos x="0" y="0"/>
                  </a:cxn>
                </a:cxnLst>
                <a:rect l="0" t="0" r="r" b="b"/>
                <a:pathLst>
                  <a:path w="143" h="6">
                    <a:moveTo>
                      <a:pt x="0" y="0"/>
                    </a:moveTo>
                    <a:lnTo>
                      <a:pt x="0" y="6"/>
                    </a:lnTo>
                    <a:lnTo>
                      <a:pt x="143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7" name="Freeform 1373"/>
              <p:cNvSpPr>
                <a:spLocks noChangeAspect="1"/>
              </p:cNvSpPr>
              <p:nvPr/>
            </p:nvSpPr>
            <p:spPr bwMode="auto">
              <a:xfrm>
                <a:off x="5322" y="3758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4" y="0"/>
                  </a:cxn>
                  <a:cxn ang="0">
                    <a:pos x="143" y="6"/>
                  </a:cxn>
                  <a:cxn ang="0">
                    <a:pos x="0" y="0"/>
                  </a:cxn>
                </a:cxnLst>
                <a:rect l="0" t="0" r="r" b="b"/>
                <a:pathLst>
                  <a:path w="143" h="6">
                    <a:moveTo>
                      <a:pt x="0" y="0"/>
                    </a:moveTo>
                    <a:lnTo>
                      <a:pt x="134" y="0"/>
                    </a:lnTo>
                    <a:lnTo>
                      <a:pt x="14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8" name="Freeform 1374"/>
              <p:cNvSpPr>
                <a:spLocks noChangeAspect="1"/>
              </p:cNvSpPr>
              <p:nvPr/>
            </p:nvSpPr>
            <p:spPr bwMode="auto">
              <a:xfrm>
                <a:off x="5322" y="3758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4" y="0"/>
                  </a:cxn>
                  <a:cxn ang="0">
                    <a:pos x="143" y="6"/>
                  </a:cxn>
                  <a:cxn ang="0">
                    <a:pos x="0" y="0"/>
                  </a:cxn>
                </a:cxnLst>
                <a:rect l="0" t="0" r="r" b="b"/>
                <a:pathLst>
                  <a:path w="143" h="6">
                    <a:moveTo>
                      <a:pt x="0" y="0"/>
                    </a:moveTo>
                    <a:lnTo>
                      <a:pt x="134" y="0"/>
                    </a:lnTo>
                    <a:lnTo>
                      <a:pt x="143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9" name="Freeform 1375"/>
              <p:cNvSpPr>
                <a:spLocks noChangeAspect="1"/>
              </p:cNvSpPr>
              <p:nvPr/>
            </p:nvSpPr>
            <p:spPr bwMode="auto">
              <a:xfrm>
                <a:off x="5625" y="3760"/>
                <a:ext cx="51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53" y="7"/>
                  </a:cxn>
                  <a:cxn ang="0">
                    <a:pos x="9" y="0"/>
                  </a:cxn>
                </a:cxnLst>
                <a:rect l="0" t="0" r="r" b="b"/>
                <a:pathLst>
                  <a:path w="153" h="7">
                    <a:moveTo>
                      <a:pt x="9" y="0"/>
                    </a:moveTo>
                    <a:lnTo>
                      <a:pt x="0" y="7"/>
                    </a:lnTo>
                    <a:lnTo>
                      <a:pt x="153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0" name="Freeform 1376"/>
              <p:cNvSpPr>
                <a:spLocks noChangeAspect="1"/>
              </p:cNvSpPr>
              <p:nvPr/>
            </p:nvSpPr>
            <p:spPr bwMode="auto">
              <a:xfrm>
                <a:off x="5625" y="3760"/>
                <a:ext cx="51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53" y="7"/>
                  </a:cxn>
                  <a:cxn ang="0">
                    <a:pos x="9" y="0"/>
                  </a:cxn>
                </a:cxnLst>
                <a:rect l="0" t="0" r="r" b="b"/>
                <a:pathLst>
                  <a:path w="153" h="7">
                    <a:moveTo>
                      <a:pt x="9" y="0"/>
                    </a:moveTo>
                    <a:lnTo>
                      <a:pt x="0" y="7"/>
                    </a:lnTo>
                    <a:lnTo>
                      <a:pt x="153" y="7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1" name="Freeform 1377"/>
              <p:cNvSpPr>
                <a:spLocks noChangeAspect="1"/>
              </p:cNvSpPr>
              <p:nvPr/>
            </p:nvSpPr>
            <p:spPr bwMode="auto">
              <a:xfrm>
                <a:off x="5628" y="3760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7"/>
                  </a:cxn>
                  <a:cxn ang="0">
                    <a:pos x="0" y="0"/>
                  </a:cxn>
                </a:cxnLst>
                <a:rect l="0" t="0" r="r" b="b"/>
                <a:pathLst>
                  <a:path w="144" h="7">
                    <a:moveTo>
                      <a:pt x="0" y="0"/>
                    </a:moveTo>
                    <a:lnTo>
                      <a:pt x="144" y="0"/>
                    </a:lnTo>
                    <a:lnTo>
                      <a:pt x="14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2" name="Freeform 1378"/>
              <p:cNvSpPr>
                <a:spLocks noChangeAspect="1"/>
              </p:cNvSpPr>
              <p:nvPr/>
            </p:nvSpPr>
            <p:spPr bwMode="auto">
              <a:xfrm>
                <a:off x="5628" y="3760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7"/>
                  </a:cxn>
                  <a:cxn ang="0">
                    <a:pos x="0" y="0"/>
                  </a:cxn>
                </a:cxnLst>
                <a:rect l="0" t="0" r="r" b="b"/>
                <a:pathLst>
                  <a:path w="144" h="7">
                    <a:moveTo>
                      <a:pt x="0" y="0"/>
                    </a:moveTo>
                    <a:lnTo>
                      <a:pt x="144" y="0"/>
                    </a:lnTo>
                    <a:lnTo>
                      <a:pt x="144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3" name="Freeform 1379"/>
              <p:cNvSpPr>
                <a:spLocks noChangeAspect="1"/>
              </p:cNvSpPr>
              <p:nvPr/>
            </p:nvSpPr>
            <p:spPr bwMode="auto">
              <a:xfrm>
                <a:off x="5322" y="3760"/>
                <a:ext cx="5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54" y="7"/>
                  </a:cxn>
                  <a:cxn ang="0">
                    <a:pos x="0" y="0"/>
                  </a:cxn>
                </a:cxnLst>
                <a:rect l="0" t="0" r="r" b="b"/>
                <a:pathLst>
                  <a:path w="154" h="7">
                    <a:moveTo>
                      <a:pt x="0" y="0"/>
                    </a:moveTo>
                    <a:lnTo>
                      <a:pt x="0" y="7"/>
                    </a:lnTo>
                    <a:lnTo>
                      <a:pt x="15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4" name="Freeform 1380"/>
              <p:cNvSpPr>
                <a:spLocks noChangeAspect="1"/>
              </p:cNvSpPr>
              <p:nvPr/>
            </p:nvSpPr>
            <p:spPr bwMode="auto">
              <a:xfrm>
                <a:off x="5322" y="3760"/>
                <a:ext cx="5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54" y="7"/>
                  </a:cxn>
                  <a:cxn ang="0">
                    <a:pos x="0" y="0"/>
                  </a:cxn>
                </a:cxnLst>
                <a:rect l="0" t="0" r="r" b="b"/>
                <a:pathLst>
                  <a:path w="154" h="7">
                    <a:moveTo>
                      <a:pt x="0" y="0"/>
                    </a:moveTo>
                    <a:lnTo>
                      <a:pt x="0" y="7"/>
                    </a:lnTo>
                    <a:lnTo>
                      <a:pt x="154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5" name="Freeform 1381"/>
              <p:cNvSpPr>
                <a:spLocks noChangeAspect="1"/>
              </p:cNvSpPr>
              <p:nvPr/>
            </p:nvSpPr>
            <p:spPr bwMode="auto">
              <a:xfrm>
                <a:off x="5322" y="3760"/>
                <a:ext cx="5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" y="0"/>
                  </a:cxn>
                  <a:cxn ang="0">
                    <a:pos x="154" y="7"/>
                  </a:cxn>
                  <a:cxn ang="0">
                    <a:pos x="0" y="0"/>
                  </a:cxn>
                </a:cxnLst>
                <a:rect l="0" t="0" r="r" b="b"/>
                <a:pathLst>
                  <a:path w="154" h="7">
                    <a:moveTo>
                      <a:pt x="0" y="0"/>
                    </a:moveTo>
                    <a:lnTo>
                      <a:pt x="143" y="0"/>
                    </a:lnTo>
                    <a:lnTo>
                      <a:pt x="15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6" name="Freeform 1382"/>
              <p:cNvSpPr>
                <a:spLocks noChangeAspect="1"/>
              </p:cNvSpPr>
              <p:nvPr/>
            </p:nvSpPr>
            <p:spPr bwMode="auto">
              <a:xfrm>
                <a:off x="5322" y="3760"/>
                <a:ext cx="5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" y="0"/>
                  </a:cxn>
                  <a:cxn ang="0">
                    <a:pos x="154" y="7"/>
                  </a:cxn>
                  <a:cxn ang="0">
                    <a:pos x="0" y="0"/>
                  </a:cxn>
                </a:cxnLst>
                <a:rect l="0" t="0" r="r" b="b"/>
                <a:pathLst>
                  <a:path w="154" h="7">
                    <a:moveTo>
                      <a:pt x="0" y="0"/>
                    </a:moveTo>
                    <a:lnTo>
                      <a:pt x="143" y="0"/>
                    </a:lnTo>
                    <a:lnTo>
                      <a:pt x="154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7" name="Freeform 1383"/>
              <p:cNvSpPr>
                <a:spLocks noChangeAspect="1"/>
              </p:cNvSpPr>
              <p:nvPr/>
            </p:nvSpPr>
            <p:spPr bwMode="auto">
              <a:xfrm>
                <a:off x="5621" y="3762"/>
                <a:ext cx="55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163" y="8"/>
                  </a:cxn>
                  <a:cxn ang="0">
                    <a:pos x="10" y="0"/>
                  </a:cxn>
                </a:cxnLst>
                <a:rect l="0" t="0" r="r" b="b"/>
                <a:pathLst>
                  <a:path w="163" h="8">
                    <a:moveTo>
                      <a:pt x="10" y="0"/>
                    </a:moveTo>
                    <a:lnTo>
                      <a:pt x="0" y="8"/>
                    </a:lnTo>
                    <a:lnTo>
                      <a:pt x="163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8" name="Freeform 1384"/>
              <p:cNvSpPr>
                <a:spLocks noChangeAspect="1"/>
              </p:cNvSpPr>
              <p:nvPr/>
            </p:nvSpPr>
            <p:spPr bwMode="auto">
              <a:xfrm>
                <a:off x="5621" y="3762"/>
                <a:ext cx="55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163" y="8"/>
                  </a:cxn>
                  <a:cxn ang="0">
                    <a:pos x="10" y="0"/>
                  </a:cxn>
                </a:cxnLst>
                <a:rect l="0" t="0" r="r" b="b"/>
                <a:pathLst>
                  <a:path w="163" h="8">
                    <a:moveTo>
                      <a:pt x="10" y="0"/>
                    </a:moveTo>
                    <a:lnTo>
                      <a:pt x="0" y="8"/>
                    </a:lnTo>
                    <a:lnTo>
                      <a:pt x="163" y="8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9" name="Freeform 1385"/>
              <p:cNvSpPr>
                <a:spLocks noChangeAspect="1"/>
              </p:cNvSpPr>
              <p:nvPr/>
            </p:nvSpPr>
            <p:spPr bwMode="auto">
              <a:xfrm>
                <a:off x="5625" y="3762"/>
                <a:ext cx="5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153" y="8"/>
                  </a:cxn>
                  <a:cxn ang="0">
                    <a:pos x="0" y="0"/>
                  </a:cxn>
                </a:cxnLst>
                <a:rect l="0" t="0" r="r" b="b"/>
                <a:pathLst>
                  <a:path w="153" h="8">
                    <a:moveTo>
                      <a:pt x="0" y="0"/>
                    </a:moveTo>
                    <a:lnTo>
                      <a:pt x="153" y="0"/>
                    </a:lnTo>
                    <a:lnTo>
                      <a:pt x="15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0" name="Freeform 1386"/>
              <p:cNvSpPr>
                <a:spLocks noChangeAspect="1"/>
              </p:cNvSpPr>
              <p:nvPr/>
            </p:nvSpPr>
            <p:spPr bwMode="auto">
              <a:xfrm>
                <a:off x="5625" y="3762"/>
                <a:ext cx="5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153" y="8"/>
                  </a:cxn>
                  <a:cxn ang="0">
                    <a:pos x="0" y="0"/>
                  </a:cxn>
                </a:cxnLst>
                <a:rect l="0" t="0" r="r" b="b"/>
                <a:pathLst>
                  <a:path w="153" h="8">
                    <a:moveTo>
                      <a:pt x="0" y="0"/>
                    </a:moveTo>
                    <a:lnTo>
                      <a:pt x="153" y="0"/>
                    </a:lnTo>
                    <a:lnTo>
                      <a:pt x="15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1" name="Freeform 1387"/>
              <p:cNvSpPr>
                <a:spLocks noChangeAspect="1"/>
              </p:cNvSpPr>
              <p:nvPr/>
            </p:nvSpPr>
            <p:spPr bwMode="auto">
              <a:xfrm>
                <a:off x="5322" y="3762"/>
                <a:ext cx="5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0" y="8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2" name="Freeform 1388"/>
              <p:cNvSpPr>
                <a:spLocks noChangeAspect="1"/>
              </p:cNvSpPr>
              <p:nvPr/>
            </p:nvSpPr>
            <p:spPr bwMode="auto">
              <a:xfrm>
                <a:off x="5322" y="3762"/>
                <a:ext cx="5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0" y="8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3" name="Freeform 1389"/>
              <p:cNvSpPr>
                <a:spLocks noChangeAspect="1"/>
              </p:cNvSpPr>
              <p:nvPr/>
            </p:nvSpPr>
            <p:spPr bwMode="auto">
              <a:xfrm>
                <a:off x="5322" y="3762"/>
                <a:ext cx="5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0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154" y="0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4" name="Freeform 1390"/>
              <p:cNvSpPr>
                <a:spLocks noChangeAspect="1"/>
              </p:cNvSpPr>
              <p:nvPr/>
            </p:nvSpPr>
            <p:spPr bwMode="auto">
              <a:xfrm>
                <a:off x="5322" y="3762"/>
                <a:ext cx="5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0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154" y="0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5" name="Freeform 1391"/>
              <p:cNvSpPr>
                <a:spLocks noChangeAspect="1"/>
              </p:cNvSpPr>
              <p:nvPr/>
            </p:nvSpPr>
            <p:spPr bwMode="auto">
              <a:xfrm>
                <a:off x="5618" y="3765"/>
                <a:ext cx="58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8"/>
                  </a:cxn>
                  <a:cxn ang="0">
                    <a:pos x="172" y="8"/>
                  </a:cxn>
                  <a:cxn ang="0">
                    <a:pos x="9" y="0"/>
                  </a:cxn>
                </a:cxnLst>
                <a:rect l="0" t="0" r="r" b="b"/>
                <a:pathLst>
                  <a:path w="172" h="8">
                    <a:moveTo>
                      <a:pt x="9" y="0"/>
                    </a:moveTo>
                    <a:lnTo>
                      <a:pt x="0" y="8"/>
                    </a:lnTo>
                    <a:lnTo>
                      <a:pt x="172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6" name="Freeform 1392"/>
              <p:cNvSpPr>
                <a:spLocks noChangeAspect="1"/>
              </p:cNvSpPr>
              <p:nvPr/>
            </p:nvSpPr>
            <p:spPr bwMode="auto">
              <a:xfrm>
                <a:off x="5618" y="3765"/>
                <a:ext cx="58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8"/>
                  </a:cxn>
                  <a:cxn ang="0">
                    <a:pos x="172" y="8"/>
                  </a:cxn>
                  <a:cxn ang="0">
                    <a:pos x="9" y="0"/>
                  </a:cxn>
                </a:cxnLst>
                <a:rect l="0" t="0" r="r" b="b"/>
                <a:pathLst>
                  <a:path w="172" h="8">
                    <a:moveTo>
                      <a:pt x="9" y="0"/>
                    </a:moveTo>
                    <a:lnTo>
                      <a:pt x="0" y="8"/>
                    </a:lnTo>
                    <a:lnTo>
                      <a:pt x="172" y="8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7" name="Freeform 1393"/>
              <p:cNvSpPr>
                <a:spLocks noChangeAspect="1"/>
              </p:cNvSpPr>
              <p:nvPr/>
            </p:nvSpPr>
            <p:spPr bwMode="auto">
              <a:xfrm>
                <a:off x="5621" y="3765"/>
                <a:ext cx="5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163" y="0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8" name="Freeform 1394"/>
              <p:cNvSpPr>
                <a:spLocks noChangeAspect="1"/>
              </p:cNvSpPr>
              <p:nvPr/>
            </p:nvSpPr>
            <p:spPr bwMode="auto">
              <a:xfrm>
                <a:off x="5621" y="3765"/>
                <a:ext cx="5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8"/>
                  </a:cxn>
                  <a:cxn ang="0">
                    <a:pos x="0" y="0"/>
                  </a:cxn>
                </a:cxnLst>
                <a:rect l="0" t="0" r="r" b="b"/>
                <a:pathLst>
                  <a:path w="163" h="8">
                    <a:moveTo>
                      <a:pt x="0" y="0"/>
                    </a:moveTo>
                    <a:lnTo>
                      <a:pt x="163" y="0"/>
                    </a:lnTo>
                    <a:lnTo>
                      <a:pt x="16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9" name="Freeform 1395"/>
              <p:cNvSpPr>
                <a:spLocks noChangeAspect="1"/>
              </p:cNvSpPr>
              <p:nvPr/>
            </p:nvSpPr>
            <p:spPr bwMode="auto">
              <a:xfrm>
                <a:off x="5322" y="3765"/>
                <a:ext cx="5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73" y="8"/>
                  </a:cxn>
                  <a:cxn ang="0">
                    <a:pos x="0" y="0"/>
                  </a:cxn>
                </a:cxnLst>
                <a:rect l="0" t="0" r="r" b="b"/>
                <a:pathLst>
                  <a:path w="173" h="8">
                    <a:moveTo>
                      <a:pt x="0" y="0"/>
                    </a:moveTo>
                    <a:lnTo>
                      <a:pt x="0" y="8"/>
                    </a:lnTo>
                    <a:lnTo>
                      <a:pt x="17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0" name="Freeform 1396"/>
              <p:cNvSpPr>
                <a:spLocks noChangeAspect="1"/>
              </p:cNvSpPr>
              <p:nvPr/>
            </p:nvSpPr>
            <p:spPr bwMode="auto">
              <a:xfrm>
                <a:off x="5322" y="3765"/>
                <a:ext cx="5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73" y="8"/>
                  </a:cxn>
                  <a:cxn ang="0">
                    <a:pos x="0" y="0"/>
                  </a:cxn>
                </a:cxnLst>
                <a:rect l="0" t="0" r="r" b="b"/>
                <a:pathLst>
                  <a:path w="173" h="8">
                    <a:moveTo>
                      <a:pt x="0" y="0"/>
                    </a:moveTo>
                    <a:lnTo>
                      <a:pt x="0" y="8"/>
                    </a:lnTo>
                    <a:lnTo>
                      <a:pt x="17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1" name="Freeform 1397"/>
              <p:cNvSpPr>
                <a:spLocks noChangeAspect="1"/>
              </p:cNvSpPr>
              <p:nvPr/>
            </p:nvSpPr>
            <p:spPr bwMode="auto">
              <a:xfrm>
                <a:off x="5322" y="3765"/>
                <a:ext cx="5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73" y="8"/>
                  </a:cxn>
                  <a:cxn ang="0">
                    <a:pos x="0" y="0"/>
                  </a:cxn>
                </a:cxnLst>
                <a:rect l="0" t="0" r="r" b="b"/>
                <a:pathLst>
                  <a:path w="173" h="8">
                    <a:moveTo>
                      <a:pt x="0" y="0"/>
                    </a:moveTo>
                    <a:lnTo>
                      <a:pt x="163" y="0"/>
                    </a:lnTo>
                    <a:lnTo>
                      <a:pt x="17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2" name="Freeform 1398"/>
              <p:cNvSpPr>
                <a:spLocks noChangeAspect="1"/>
              </p:cNvSpPr>
              <p:nvPr/>
            </p:nvSpPr>
            <p:spPr bwMode="auto">
              <a:xfrm>
                <a:off x="5322" y="3765"/>
                <a:ext cx="5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73" y="8"/>
                  </a:cxn>
                  <a:cxn ang="0">
                    <a:pos x="0" y="0"/>
                  </a:cxn>
                </a:cxnLst>
                <a:rect l="0" t="0" r="r" b="b"/>
                <a:pathLst>
                  <a:path w="173" h="8">
                    <a:moveTo>
                      <a:pt x="0" y="0"/>
                    </a:moveTo>
                    <a:lnTo>
                      <a:pt x="163" y="0"/>
                    </a:lnTo>
                    <a:lnTo>
                      <a:pt x="17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3" name="Freeform 1399"/>
              <p:cNvSpPr>
                <a:spLocks noChangeAspect="1"/>
              </p:cNvSpPr>
              <p:nvPr/>
            </p:nvSpPr>
            <p:spPr bwMode="auto">
              <a:xfrm>
                <a:off x="5615" y="3767"/>
                <a:ext cx="61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182" y="8"/>
                  </a:cxn>
                  <a:cxn ang="0">
                    <a:pos x="10" y="0"/>
                  </a:cxn>
                </a:cxnLst>
                <a:rect l="0" t="0" r="r" b="b"/>
                <a:pathLst>
                  <a:path w="182" h="8">
                    <a:moveTo>
                      <a:pt x="10" y="0"/>
                    </a:moveTo>
                    <a:lnTo>
                      <a:pt x="0" y="8"/>
                    </a:lnTo>
                    <a:lnTo>
                      <a:pt x="18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4" name="Freeform 1400"/>
              <p:cNvSpPr>
                <a:spLocks noChangeAspect="1"/>
              </p:cNvSpPr>
              <p:nvPr/>
            </p:nvSpPr>
            <p:spPr bwMode="auto">
              <a:xfrm>
                <a:off x="5615" y="3767"/>
                <a:ext cx="61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182" y="8"/>
                  </a:cxn>
                  <a:cxn ang="0">
                    <a:pos x="10" y="0"/>
                  </a:cxn>
                </a:cxnLst>
                <a:rect l="0" t="0" r="r" b="b"/>
                <a:pathLst>
                  <a:path w="182" h="8">
                    <a:moveTo>
                      <a:pt x="10" y="0"/>
                    </a:moveTo>
                    <a:lnTo>
                      <a:pt x="0" y="8"/>
                    </a:lnTo>
                    <a:lnTo>
                      <a:pt x="182" y="8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5" name="Freeform 1401"/>
              <p:cNvSpPr>
                <a:spLocks noChangeAspect="1"/>
              </p:cNvSpPr>
              <p:nvPr/>
            </p:nvSpPr>
            <p:spPr bwMode="auto">
              <a:xfrm>
                <a:off x="5618" y="3767"/>
                <a:ext cx="5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0"/>
                  </a:cxn>
                  <a:cxn ang="0">
                    <a:pos x="172" y="8"/>
                  </a:cxn>
                  <a:cxn ang="0">
                    <a:pos x="0" y="0"/>
                  </a:cxn>
                </a:cxnLst>
                <a:rect l="0" t="0" r="r" b="b"/>
                <a:pathLst>
                  <a:path w="172" h="8">
                    <a:moveTo>
                      <a:pt x="0" y="0"/>
                    </a:moveTo>
                    <a:lnTo>
                      <a:pt x="172" y="0"/>
                    </a:lnTo>
                    <a:lnTo>
                      <a:pt x="17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6" name="Freeform 1402"/>
              <p:cNvSpPr>
                <a:spLocks noChangeAspect="1"/>
              </p:cNvSpPr>
              <p:nvPr/>
            </p:nvSpPr>
            <p:spPr bwMode="auto">
              <a:xfrm>
                <a:off x="5618" y="3767"/>
                <a:ext cx="5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0"/>
                  </a:cxn>
                  <a:cxn ang="0">
                    <a:pos x="172" y="8"/>
                  </a:cxn>
                  <a:cxn ang="0">
                    <a:pos x="0" y="0"/>
                  </a:cxn>
                </a:cxnLst>
                <a:rect l="0" t="0" r="r" b="b"/>
                <a:pathLst>
                  <a:path w="172" h="8">
                    <a:moveTo>
                      <a:pt x="0" y="0"/>
                    </a:moveTo>
                    <a:lnTo>
                      <a:pt x="172" y="0"/>
                    </a:lnTo>
                    <a:lnTo>
                      <a:pt x="172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7" name="Freeform 1403"/>
              <p:cNvSpPr>
                <a:spLocks noChangeAspect="1"/>
              </p:cNvSpPr>
              <p:nvPr/>
            </p:nvSpPr>
            <p:spPr bwMode="auto">
              <a:xfrm>
                <a:off x="5322" y="3767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0" y="8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8" name="Freeform 1404"/>
              <p:cNvSpPr>
                <a:spLocks noChangeAspect="1"/>
              </p:cNvSpPr>
              <p:nvPr/>
            </p:nvSpPr>
            <p:spPr bwMode="auto">
              <a:xfrm>
                <a:off x="5322" y="3767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0" y="8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9" name="Freeform 1405"/>
              <p:cNvSpPr>
                <a:spLocks noChangeAspect="1"/>
              </p:cNvSpPr>
              <p:nvPr/>
            </p:nvSpPr>
            <p:spPr bwMode="auto">
              <a:xfrm>
                <a:off x="5322" y="3767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3" y="0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173" y="0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0" name="Freeform 1406"/>
              <p:cNvSpPr>
                <a:spLocks noChangeAspect="1"/>
              </p:cNvSpPr>
              <p:nvPr/>
            </p:nvSpPr>
            <p:spPr bwMode="auto">
              <a:xfrm>
                <a:off x="5322" y="3767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3" y="0"/>
                  </a:cxn>
                  <a:cxn ang="0">
                    <a:pos x="181" y="8"/>
                  </a:cxn>
                  <a:cxn ang="0">
                    <a:pos x="0" y="0"/>
                  </a:cxn>
                </a:cxnLst>
                <a:rect l="0" t="0" r="r" b="b"/>
                <a:pathLst>
                  <a:path w="181" h="8">
                    <a:moveTo>
                      <a:pt x="0" y="0"/>
                    </a:moveTo>
                    <a:lnTo>
                      <a:pt x="173" y="0"/>
                    </a:lnTo>
                    <a:lnTo>
                      <a:pt x="181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1" name="Freeform 1407"/>
              <p:cNvSpPr>
                <a:spLocks noChangeAspect="1"/>
              </p:cNvSpPr>
              <p:nvPr/>
            </p:nvSpPr>
            <p:spPr bwMode="auto">
              <a:xfrm>
                <a:off x="5612" y="3770"/>
                <a:ext cx="64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190" y="10"/>
                  </a:cxn>
                  <a:cxn ang="0">
                    <a:pos x="8" y="0"/>
                  </a:cxn>
                </a:cxnLst>
                <a:rect l="0" t="0" r="r" b="b"/>
                <a:pathLst>
                  <a:path w="190" h="10">
                    <a:moveTo>
                      <a:pt x="8" y="0"/>
                    </a:moveTo>
                    <a:lnTo>
                      <a:pt x="0" y="10"/>
                    </a:lnTo>
                    <a:lnTo>
                      <a:pt x="19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2" name="Freeform 1408"/>
              <p:cNvSpPr>
                <a:spLocks noChangeAspect="1"/>
              </p:cNvSpPr>
              <p:nvPr/>
            </p:nvSpPr>
            <p:spPr bwMode="auto">
              <a:xfrm>
                <a:off x="5612" y="3770"/>
                <a:ext cx="64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190" y="10"/>
                  </a:cxn>
                  <a:cxn ang="0">
                    <a:pos x="8" y="0"/>
                  </a:cxn>
                </a:cxnLst>
                <a:rect l="0" t="0" r="r" b="b"/>
                <a:pathLst>
                  <a:path w="190" h="10">
                    <a:moveTo>
                      <a:pt x="8" y="0"/>
                    </a:moveTo>
                    <a:lnTo>
                      <a:pt x="0" y="10"/>
                    </a:lnTo>
                    <a:lnTo>
                      <a:pt x="190" y="1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3" name="Freeform 1409"/>
              <p:cNvSpPr>
                <a:spLocks noChangeAspect="1"/>
              </p:cNvSpPr>
              <p:nvPr/>
            </p:nvSpPr>
            <p:spPr bwMode="auto">
              <a:xfrm>
                <a:off x="5615" y="3770"/>
                <a:ext cx="6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0"/>
                  </a:cxn>
                  <a:cxn ang="0">
                    <a:pos x="182" y="10"/>
                  </a:cxn>
                  <a:cxn ang="0">
                    <a:pos x="0" y="0"/>
                  </a:cxn>
                </a:cxnLst>
                <a:rect l="0" t="0" r="r" b="b"/>
                <a:pathLst>
                  <a:path w="182" h="1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34" name="Group 1410"/>
            <p:cNvGrpSpPr>
              <a:grpSpLocks noChangeAspect="1"/>
            </p:cNvGrpSpPr>
            <p:nvPr/>
          </p:nvGrpSpPr>
          <p:grpSpPr bwMode="auto">
            <a:xfrm>
              <a:off x="5322" y="3642"/>
              <a:ext cx="354" cy="318"/>
              <a:chOff x="5322" y="3642"/>
              <a:chExt cx="354" cy="318"/>
            </a:xfrm>
          </p:grpSpPr>
          <p:sp>
            <p:nvSpPr>
              <p:cNvPr id="2435" name="Freeform 1411"/>
              <p:cNvSpPr>
                <a:spLocks noChangeAspect="1"/>
              </p:cNvSpPr>
              <p:nvPr/>
            </p:nvSpPr>
            <p:spPr bwMode="auto">
              <a:xfrm>
                <a:off x="5615" y="3770"/>
                <a:ext cx="6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0"/>
                  </a:cxn>
                  <a:cxn ang="0">
                    <a:pos x="182" y="10"/>
                  </a:cxn>
                  <a:cxn ang="0">
                    <a:pos x="0" y="0"/>
                  </a:cxn>
                </a:cxnLst>
                <a:rect l="0" t="0" r="r" b="b"/>
                <a:pathLst>
                  <a:path w="182" h="1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6" name="Freeform 1412"/>
              <p:cNvSpPr>
                <a:spLocks noChangeAspect="1"/>
              </p:cNvSpPr>
              <p:nvPr/>
            </p:nvSpPr>
            <p:spPr bwMode="auto">
              <a:xfrm>
                <a:off x="5322" y="3770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90" y="10"/>
                  </a:cxn>
                  <a:cxn ang="0">
                    <a:pos x="0" y="0"/>
                  </a:cxn>
                </a:cxnLst>
                <a:rect l="0" t="0" r="r" b="b"/>
                <a:pathLst>
                  <a:path w="190" h="10">
                    <a:moveTo>
                      <a:pt x="0" y="0"/>
                    </a:moveTo>
                    <a:lnTo>
                      <a:pt x="0" y="10"/>
                    </a:lnTo>
                    <a:lnTo>
                      <a:pt x="19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7" name="Freeform 1413"/>
              <p:cNvSpPr>
                <a:spLocks noChangeAspect="1"/>
              </p:cNvSpPr>
              <p:nvPr/>
            </p:nvSpPr>
            <p:spPr bwMode="auto">
              <a:xfrm>
                <a:off x="5322" y="3770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90" y="10"/>
                  </a:cxn>
                  <a:cxn ang="0">
                    <a:pos x="0" y="0"/>
                  </a:cxn>
                </a:cxnLst>
                <a:rect l="0" t="0" r="r" b="b"/>
                <a:pathLst>
                  <a:path w="190" h="10">
                    <a:moveTo>
                      <a:pt x="0" y="0"/>
                    </a:moveTo>
                    <a:lnTo>
                      <a:pt x="0" y="10"/>
                    </a:lnTo>
                    <a:lnTo>
                      <a:pt x="19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8" name="Freeform 1414"/>
              <p:cNvSpPr>
                <a:spLocks noChangeAspect="1"/>
              </p:cNvSpPr>
              <p:nvPr/>
            </p:nvSpPr>
            <p:spPr bwMode="auto">
              <a:xfrm>
                <a:off x="5322" y="3770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1" y="0"/>
                  </a:cxn>
                  <a:cxn ang="0">
                    <a:pos x="190" y="10"/>
                  </a:cxn>
                  <a:cxn ang="0">
                    <a:pos x="0" y="0"/>
                  </a:cxn>
                </a:cxnLst>
                <a:rect l="0" t="0" r="r" b="b"/>
                <a:pathLst>
                  <a:path w="190" h="10">
                    <a:moveTo>
                      <a:pt x="0" y="0"/>
                    </a:moveTo>
                    <a:lnTo>
                      <a:pt x="181" y="0"/>
                    </a:lnTo>
                    <a:lnTo>
                      <a:pt x="19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9" name="Freeform 1415"/>
              <p:cNvSpPr>
                <a:spLocks noChangeAspect="1"/>
              </p:cNvSpPr>
              <p:nvPr/>
            </p:nvSpPr>
            <p:spPr bwMode="auto">
              <a:xfrm>
                <a:off x="5322" y="3770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1" y="0"/>
                  </a:cxn>
                  <a:cxn ang="0">
                    <a:pos x="190" y="10"/>
                  </a:cxn>
                  <a:cxn ang="0">
                    <a:pos x="0" y="0"/>
                  </a:cxn>
                </a:cxnLst>
                <a:rect l="0" t="0" r="r" b="b"/>
                <a:pathLst>
                  <a:path w="190" h="10">
                    <a:moveTo>
                      <a:pt x="0" y="0"/>
                    </a:moveTo>
                    <a:lnTo>
                      <a:pt x="181" y="0"/>
                    </a:lnTo>
                    <a:lnTo>
                      <a:pt x="19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0" name="Freeform 1416"/>
              <p:cNvSpPr>
                <a:spLocks noChangeAspect="1"/>
              </p:cNvSpPr>
              <p:nvPr/>
            </p:nvSpPr>
            <p:spPr bwMode="auto">
              <a:xfrm>
                <a:off x="5610" y="3773"/>
                <a:ext cx="6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96" y="10"/>
                  </a:cxn>
                  <a:cxn ang="0">
                    <a:pos x="6" y="0"/>
                  </a:cxn>
                </a:cxnLst>
                <a:rect l="0" t="0" r="r" b="b"/>
                <a:pathLst>
                  <a:path w="196" h="10">
                    <a:moveTo>
                      <a:pt x="6" y="0"/>
                    </a:moveTo>
                    <a:lnTo>
                      <a:pt x="0" y="10"/>
                    </a:lnTo>
                    <a:lnTo>
                      <a:pt x="196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1" name="Freeform 1417"/>
              <p:cNvSpPr>
                <a:spLocks noChangeAspect="1"/>
              </p:cNvSpPr>
              <p:nvPr/>
            </p:nvSpPr>
            <p:spPr bwMode="auto">
              <a:xfrm>
                <a:off x="5610" y="3773"/>
                <a:ext cx="6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96" y="10"/>
                  </a:cxn>
                  <a:cxn ang="0">
                    <a:pos x="6" y="0"/>
                  </a:cxn>
                </a:cxnLst>
                <a:rect l="0" t="0" r="r" b="b"/>
                <a:pathLst>
                  <a:path w="196" h="10">
                    <a:moveTo>
                      <a:pt x="6" y="0"/>
                    </a:moveTo>
                    <a:lnTo>
                      <a:pt x="0" y="10"/>
                    </a:lnTo>
                    <a:lnTo>
                      <a:pt x="196" y="1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2" name="Freeform 1418"/>
              <p:cNvSpPr>
                <a:spLocks noChangeAspect="1"/>
              </p:cNvSpPr>
              <p:nvPr/>
            </p:nvSpPr>
            <p:spPr bwMode="auto">
              <a:xfrm>
                <a:off x="5612" y="3773"/>
                <a:ext cx="6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190" y="10"/>
                  </a:cxn>
                  <a:cxn ang="0">
                    <a:pos x="0" y="0"/>
                  </a:cxn>
                </a:cxnLst>
                <a:rect l="0" t="0" r="r" b="b"/>
                <a:pathLst>
                  <a:path w="190" h="10">
                    <a:moveTo>
                      <a:pt x="0" y="0"/>
                    </a:moveTo>
                    <a:lnTo>
                      <a:pt x="190" y="0"/>
                    </a:lnTo>
                    <a:lnTo>
                      <a:pt x="19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3" name="Freeform 1419"/>
              <p:cNvSpPr>
                <a:spLocks noChangeAspect="1"/>
              </p:cNvSpPr>
              <p:nvPr/>
            </p:nvSpPr>
            <p:spPr bwMode="auto">
              <a:xfrm>
                <a:off x="5612" y="3773"/>
                <a:ext cx="6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190" y="10"/>
                  </a:cxn>
                  <a:cxn ang="0">
                    <a:pos x="0" y="0"/>
                  </a:cxn>
                </a:cxnLst>
                <a:rect l="0" t="0" r="r" b="b"/>
                <a:pathLst>
                  <a:path w="190" h="10">
                    <a:moveTo>
                      <a:pt x="0" y="0"/>
                    </a:moveTo>
                    <a:lnTo>
                      <a:pt x="190" y="0"/>
                    </a:lnTo>
                    <a:lnTo>
                      <a:pt x="19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4" name="Freeform 1420"/>
              <p:cNvSpPr>
                <a:spLocks noChangeAspect="1"/>
              </p:cNvSpPr>
              <p:nvPr/>
            </p:nvSpPr>
            <p:spPr bwMode="auto">
              <a:xfrm>
                <a:off x="5322" y="3773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97" y="10"/>
                  </a:cxn>
                  <a:cxn ang="0">
                    <a:pos x="0" y="0"/>
                  </a:cxn>
                </a:cxnLst>
                <a:rect l="0" t="0" r="r" b="b"/>
                <a:pathLst>
                  <a:path w="197" h="10">
                    <a:moveTo>
                      <a:pt x="0" y="0"/>
                    </a:moveTo>
                    <a:lnTo>
                      <a:pt x="0" y="10"/>
                    </a:lnTo>
                    <a:lnTo>
                      <a:pt x="19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5" name="Freeform 1421"/>
              <p:cNvSpPr>
                <a:spLocks noChangeAspect="1"/>
              </p:cNvSpPr>
              <p:nvPr/>
            </p:nvSpPr>
            <p:spPr bwMode="auto">
              <a:xfrm>
                <a:off x="5322" y="3773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97" y="10"/>
                  </a:cxn>
                  <a:cxn ang="0">
                    <a:pos x="0" y="0"/>
                  </a:cxn>
                </a:cxnLst>
                <a:rect l="0" t="0" r="r" b="b"/>
                <a:pathLst>
                  <a:path w="197" h="10">
                    <a:moveTo>
                      <a:pt x="0" y="0"/>
                    </a:moveTo>
                    <a:lnTo>
                      <a:pt x="0" y="10"/>
                    </a:lnTo>
                    <a:lnTo>
                      <a:pt x="19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6" name="Freeform 1422"/>
              <p:cNvSpPr>
                <a:spLocks noChangeAspect="1"/>
              </p:cNvSpPr>
              <p:nvPr/>
            </p:nvSpPr>
            <p:spPr bwMode="auto">
              <a:xfrm>
                <a:off x="5322" y="3773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197" y="10"/>
                  </a:cxn>
                  <a:cxn ang="0">
                    <a:pos x="0" y="0"/>
                  </a:cxn>
                </a:cxnLst>
                <a:rect l="0" t="0" r="r" b="b"/>
                <a:pathLst>
                  <a:path w="197" h="10">
                    <a:moveTo>
                      <a:pt x="0" y="0"/>
                    </a:moveTo>
                    <a:lnTo>
                      <a:pt x="190" y="0"/>
                    </a:lnTo>
                    <a:lnTo>
                      <a:pt x="19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7" name="Freeform 1423"/>
              <p:cNvSpPr>
                <a:spLocks noChangeAspect="1"/>
              </p:cNvSpPr>
              <p:nvPr/>
            </p:nvSpPr>
            <p:spPr bwMode="auto">
              <a:xfrm>
                <a:off x="5322" y="3773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197" y="10"/>
                  </a:cxn>
                  <a:cxn ang="0">
                    <a:pos x="0" y="0"/>
                  </a:cxn>
                </a:cxnLst>
                <a:rect l="0" t="0" r="r" b="b"/>
                <a:pathLst>
                  <a:path w="197" h="10">
                    <a:moveTo>
                      <a:pt x="0" y="0"/>
                    </a:moveTo>
                    <a:lnTo>
                      <a:pt x="190" y="0"/>
                    </a:lnTo>
                    <a:lnTo>
                      <a:pt x="19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8" name="Freeform 1424"/>
              <p:cNvSpPr>
                <a:spLocks noChangeAspect="1"/>
              </p:cNvSpPr>
              <p:nvPr/>
            </p:nvSpPr>
            <p:spPr bwMode="auto">
              <a:xfrm>
                <a:off x="5608" y="3777"/>
                <a:ext cx="68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204" y="10"/>
                  </a:cxn>
                  <a:cxn ang="0">
                    <a:pos x="8" y="0"/>
                  </a:cxn>
                </a:cxnLst>
                <a:rect l="0" t="0" r="r" b="b"/>
                <a:pathLst>
                  <a:path w="204" h="10">
                    <a:moveTo>
                      <a:pt x="8" y="0"/>
                    </a:moveTo>
                    <a:lnTo>
                      <a:pt x="0" y="10"/>
                    </a:lnTo>
                    <a:lnTo>
                      <a:pt x="204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9" name="Freeform 1425"/>
              <p:cNvSpPr>
                <a:spLocks noChangeAspect="1"/>
              </p:cNvSpPr>
              <p:nvPr/>
            </p:nvSpPr>
            <p:spPr bwMode="auto">
              <a:xfrm>
                <a:off x="5608" y="3777"/>
                <a:ext cx="68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204" y="10"/>
                  </a:cxn>
                  <a:cxn ang="0">
                    <a:pos x="8" y="0"/>
                  </a:cxn>
                </a:cxnLst>
                <a:rect l="0" t="0" r="r" b="b"/>
                <a:pathLst>
                  <a:path w="204" h="10">
                    <a:moveTo>
                      <a:pt x="8" y="0"/>
                    </a:moveTo>
                    <a:lnTo>
                      <a:pt x="0" y="10"/>
                    </a:lnTo>
                    <a:lnTo>
                      <a:pt x="204" y="1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0" name="Freeform 1426"/>
              <p:cNvSpPr>
                <a:spLocks noChangeAspect="1"/>
              </p:cNvSpPr>
              <p:nvPr/>
            </p:nvSpPr>
            <p:spPr bwMode="auto">
              <a:xfrm>
                <a:off x="5610" y="3777"/>
                <a:ext cx="6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6" y="0"/>
                  </a:cxn>
                  <a:cxn ang="0">
                    <a:pos x="196" y="10"/>
                  </a:cxn>
                  <a:cxn ang="0">
                    <a:pos x="0" y="0"/>
                  </a:cxn>
                </a:cxnLst>
                <a:rect l="0" t="0" r="r" b="b"/>
                <a:pathLst>
                  <a:path w="196" h="10">
                    <a:moveTo>
                      <a:pt x="0" y="0"/>
                    </a:moveTo>
                    <a:lnTo>
                      <a:pt x="196" y="0"/>
                    </a:lnTo>
                    <a:lnTo>
                      <a:pt x="19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1" name="Freeform 1427"/>
              <p:cNvSpPr>
                <a:spLocks noChangeAspect="1"/>
              </p:cNvSpPr>
              <p:nvPr/>
            </p:nvSpPr>
            <p:spPr bwMode="auto">
              <a:xfrm>
                <a:off x="5610" y="3777"/>
                <a:ext cx="6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6" y="0"/>
                  </a:cxn>
                  <a:cxn ang="0">
                    <a:pos x="196" y="10"/>
                  </a:cxn>
                  <a:cxn ang="0">
                    <a:pos x="0" y="0"/>
                  </a:cxn>
                </a:cxnLst>
                <a:rect l="0" t="0" r="r" b="b"/>
                <a:pathLst>
                  <a:path w="196" h="10">
                    <a:moveTo>
                      <a:pt x="0" y="0"/>
                    </a:moveTo>
                    <a:lnTo>
                      <a:pt x="196" y="0"/>
                    </a:lnTo>
                    <a:lnTo>
                      <a:pt x="196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2" name="Freeform 1428"/>
              <p:cNvSpPr>
                <a:spLocks noChangeAspect="1"/>
              </p:cNvSpPr>
              <p:nvPr/>
            </p:nvSpPr>
            <p:spPr bwMode="auto">
              <a:xfrm>
                <a:off x="5322" y="3777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04" y="10"/>
                  </a:cxn>
                  <a:cxn ang="0">
                    <a:pos x="0" y="0"/>
                  </a:cxn>
                </a:cxnLst>
                <a:rect l="0" t="0" r="r" b="b"/>
                <a:pathLst>
                  <a:path w="204" h="10">
                    <a:moveTo>
                      <a:pt x="0" y="0"/>
                    </a:moveTo>
                    <a:lnTo>
                      <a:pt x="0" y="10"/>
                    </a:lnTo>
                    <a:lnTo>
                      <a:pt x="20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3" name="Freeform 1429"/>
              <p:cNvSpPr>
                <a:spLocks noChangeAspect="1"/>
              </p:cNvSpPr>
              <p:nvPr/>
            </p:nvSpPr>
            <p:spPr bwMode="auto">
              <a:xfrm>
                <a:off x="5322" y="3777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04" y="10"/>
                  </a:cxn>
                  <a:cxn ang="0">
                    <a:pos x="0" y="0"/>
                  </a:cxn>
                </a:cxnLst>
                <a:rect l="0" t="0" r="r" b="b"/>
                <a:pathLst>
                  <a:path w="204" h="10">
                    <a:moveTo>
                      <a:pt x="0" y="0"/>
                    </a:moveTo>
                    <a:lnTo>
                      <a:pt x="0" y="10"/>
                    </a:lnTo>
                    <a:lnTo>
                      <a:pt x="204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4" name="Freeform 1430"/>
              <p:cNvSpPr>
                <a:spLocks noChangeAspect="1"/>
              </p:cNvSpPr>
              <p:nvPr/>
            </p:nvSpPr>
            <p:spPr bwMode="auto">
              <a:xfrm>
                <a:off x="5322" y="3777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204" y="10"/>
                  </a:cxn>
                  <a:cxn ang="0">
                    <a:pos x="0" y="0"/>
                  </a:cxn>
                </a:cxnLst>
                <a:rect l="0" t="0" r="r" b="b"/>
                <a:pathLst>
                  <a:path w="204" h="10">
                    <a:moveTo>
                      <a:pt x="0" y="0"/>
                    </a:moveTo>
                    <a:lnTo>
                      <a:pt x="197" y="0"/>
                    </a:lnTo>
                    <a:lnTo>
                      <a:pt x="20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5" name="Freeform 1431"/>
              <p:cNvSpPr>
                <a:spLocks noChangeAspect="1"/>
              </p:cNvSpPr>
              <p:nvPr/>
            </p:nvSpPr>
            <p:spPr bwMode="auto">
              <a:xfrm>
                <a:off x="5322" y="3777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204" y="10"/>
                  </a:cxn>
                  <a:cxn ang="0">
                    <a:pos x="0" y="0"/>
                  </a:cxn>
                </a:cxnLst>
                <a:rect l="0" t="0" r="r" b="b"/>
                <a:pathLst>
                  <a:path w="204" h="10">
                    <a:moveTo>
                      <a:pt x="0" y="0"/>
                    </a:moveTo>
                    <a:lnTo>
                      <a:pt x="197" y="0"/>
                    </a:lnTo>
                    <a:lnTo>
                      <a:pt x="204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6" name="Freeform 1432"/>
              <p:cNvSpPr>
                <a:spLocks noChangeAspect="1"/>
              </p:cNvSpPr>
              <p:nvPr/>
            </p:nvSpPr>
            <p:spPr bwMode="auto">
              <a:xfrm>
                <a:off x="5606" y="3780"/>
                <a:ext cx="70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6" y="0"/>
                  </a:cxn>
                </a:cxnLst>
                <a:rect l="0" t="0" r="r" b="b"/>
                <a:pathLst>
                  <a:path w="210" h="11">
                    <a:moveTo>
                      <a:pt x="6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7" name="Freeform 1433"/>
              <p:cNvSpPr>
                <a:spLocks noChangeAspect="1"/>
              </p:cNvSpPr>
              <p:nvPr/>
            </p:nvSpPr>
            <p:spPr bwMode="auto">
              <a:xfrm>
                <a:off x="5606" y="3780"/>
                <a:ext cx="70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6" y="0"/>
                  </a:cxn>
                </a:cxnLst>
                <a:rect l="0" t="0" r="r" b="b"/>
                <a:pathLst>
                  <a:path w="210" h="11">
                    <a:moveTo>
                      <a:pt x="6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" name="Freeform 1434"/>
              <p:cNvSpPr>
                <a:spLocks noChangeAspect="1"/>
              </p:cNvSpPr>
              <p:nvPr/>
            </p:nvSpPr>
            <p:spPr bwMode="auto">
              <a:xfrm>
                <a:off x="5608" y="3780"/>
                <a:ext cx="6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0"/>
                  </a:cxn>
                  <a:cxn ang="0">
                    <a:pos x="204" y="11"/>
                  </a:cxn>
                  <a:cxn ang="0">
                    <a:pos x="0" y="0"/>
                  </a:cxn>
                </a:cxnLst>
                <a:rect l="0" t="0" r="r" b="b"/>
                <a:pathLst>
                  <a:path w="204" h="11">
                    <a:moveTo>
                      <a:pt x="0" y="0"/>
                    </a:moveTo>
                    <a:lnTo>
                      <a:pt x="204" y="0"/>
                    </a:lnTo>
                    <a:lnTo>
                      <a:pt x="20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" name="Freeform 1435"/>
              <p:cNvSpPr>
                <a:spLocks noChangeAspect="1"/>
              </p:cNvSpPr>
              <p:nvPr/>
            </p:nvSpPr>
            <p:spPr bwMode="auto">
              <a:xfrm>
                <a:off x="5608" y="3780"/>
                <a:ext cx="6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0"/>
                  </a:cxn>
                  <a:cxn ang="0">
                    <a:pos x="204" y="11"/>
                  </a:cxn>
                  <a:cxn ang="0">
                    <a:pos x="0" y="0"/>
                  </a:cxn>
                </a:cxnLst>
                <a:rect l="0" t="0" r="r" b="b"/>
                <a:pathLst>
                  <a:path w="204" h="11">
                    <a:moveTo>
                      <a:pt x="0" y="0"/>
                    </a:moveTo>
                    <a:lnTo>
                      <a:pt x="204" y="0"/>
                    </a:lnTo>
                    <a:lnTo>
                      <a:pt x="204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0" name="Freeform 1436"/>
              <p:cNvSpPr>
                <a:spLocks noChangeAspect="1"/>
              </p:cNvSpPr>
              <p:nvPr/>
            </p:nvSpPr>
            <p:spPr bwMode="auto">
              <a:xfrm>
                <a:off x="5322" y="378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1" name="Freeform 1437"/>
              <p:cNvSpPr>
                <a:spLocks noChangeAspect="1"/>
              </p:cNvSpPr>
              <p:nvPr/>
            </p:nvSpPr>
            <p:spPr bwMode="auto">
              <a:xfrm>
                <a:off x="5322" y="378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2" name="Freeform 1438"/>
              <p:cNvSpPr>
                <a:spLocks noChangeAspect="1"/>
              </p:cNvSpPr>
              <p:nvPr/>
            </p:nvSpPr>
            <p:spPr bwMode="auto">
              <a:xfrm>
                <a:off x="5322" y="378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0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204" y="0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3" name="Freeform 1439"/>
              <p:cNvSpPr>
                <a:spLocks noChangeAspect="1"/>
              </p:cNvSpPr>
              <p:nvPr/>
            </p:nvSpPr>
            <p:spPr bwMode="auto">
              <a:xfrm>
                <a:off x="5322" y="378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0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204" y="0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4" name="Freeform 1440"/>
              <p:cNvSpPr>
                <a:spLocks noChangeAspect="1"/>
              </p:cNvSpPr>
              <p:nvPr/>
            </p:nvSpPr>
            <p:spPr bwMode="auto">
              <a:xfrm>
                <a:off x="5603" y="3784"/>
                <a:ext cx="73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0"/>
                  </a:cxn>
                  <a:cxn ang="0">
                    <a:pos x="217" y="10"/>
                  </a:cxn>
                  <a:cxn ang="0">
                    <a:pos x="7" y="0"/>
                  </a:cxn>
                </a:cxnLst>
                <a:rect l="0" t="0" r="r" b="b"/>
                <a:pathLst>
                  <a:path w="217" h="10">
                    <a:moveTo>
                      <a:pt x="7" y="0"/>
                    </a:moveTo>
                    <a:lnTo>
                      <a:pt x="0" y="10"/>
                    </a:lnTo>
                    <a:lnTo>
                      <a:pt x="217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5" name="Freeform 1441"/>
              <p:cNvSpPr>
                <a:spLocks noChangeAspect="1"/>
              </p:cNvSpPr>
              <p:nvPr/>
            </p:nvSpPr>
            <p:spPr bwMode="auto">
              <a:xfrm>
                <a:off x="5603" y="3784"/>
                <a:ext cx="73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0"/>
                  </a:cxn>
                  <a:cxn ang="0">
                    <a:pos x="217" y="10"/>
                  </a:cxn>
                  <a:cxn ang="0">
                    <a:pos x="7" y="0"/>
                  </a:cxn>
                </a:cxnLst>
                <a:rect l="0" t="0" r="r" b="b"/>
                <a:pathLst>
                  <a:path w="217" h="10">
                    <a:moveTo>
                      <a:pt x="7" y="0"/>
                    </a:moveTo>
                    <a:lnTo>
                      <a:pt x="0" y="10"/>
                    </a:lnTo>
                    <a:lnTo>
                      <a:pt x="217" y="1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6" name="Freeform 1442"/>
              <p:cNvSpPr>
                <a:spLocks noChangeAspect="1"/>
              </p:cNvSpPr>
              <p:nvPr/>
            </p:nvSpPr>
            <p:spPr bwMode="auto">
              <a:xfrm>
                <a:off x="5606" y="3784"/>
                <a:ext cx="7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0" y="10"/>
                  </a:cxn>
                  <a:cxn ang="0">
                    <a:pos x="0" y="0"/>
                  </a:cxn>
                </a:cxnLst>
                <a:rect l="0" t="0" r="r" b="b"/>
                <a:pathLst>
                  <a:path w="210" h="10">
                    <a:moveTo>
                      <a:pt x="0" y="0"/>
                    </a:moveTo>
                    <a:lnTo>
                      <a:pt x="210" y="0"/>
                    </a:lnTo>
                    <a:lnTo>
                      <a:pt x="2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7" name="Freeform 1443"/>
              <p:cNvSpPr>
                <a:spLocks noChangeAspect="1"/>
              </p:cNvSpPr>
              <p:nvPr/>
            </p:nvSpPr>
            <p:spPr bwMode="auto">
              <a:xfrm>
                <a:off x="5606" y="3784"/>
                <a:ext cx="7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0" y="10"/>
                  </a:cxn>
                  <a:cxn ang="0">
                    <a:pos x="0" y="0"/>
                  </a:cxn>
                </a:cxnLst>
                <a:rect l="0" t="0" r="r" b="b"/>
                <a:pathLst>
                  <a:path w="210" h="10">
                    <a:moveTo>
                      <a:pt x="0" y="0"/>
                    </a:moveTo>
                    <a:lnTo>
                      <a:pt x="210" y="0"/>
                    </a:lnTo>
                    <a:lnTo>
                      <a:pt x="21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8" name="Freeform 1444"/>
              <p:cNvSpPr>
                <a:spLocks noChangeAspect="1"/>
              </p:cNvSpPr>
              <p:nvPr/>
            </p:nvSpPr>
            <p:spPr bwMode="auto">
              <a:xfrm>
                <a:off x="5322" y="3784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17" y="10"/>
                  </a:cxn>
                  <a:cxn ang="0">
                    <a:pos x="0" y="0"/>
                  </a:cxn>
                </a:cxnLst>
                <a:rect l="0" t="0" r="r" b="b"/>
                <a:pathLst>
                  <a:path w="217" h="10">
                    <a:moveTo>
                      <a:pt x="0" y="0"/>
                    </a:moveTo>
                    <a:lnTo>
                      <a:pt x="0" y="10"/>
                    </a:lnTo>
                    <a:lnTo>
                      <a:pt x="21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9" name="Freeform 1445"/>
              <p:cNvSpPr>
                <a:spLocks noChangeAspect="1"/>
              </p:cNvSpPr>
              <p:nvPr/>
            </p:nvSpPr>
            <p:spPr bwMode="auto">
              <a:xfrm>
                <a:off x="5322" y="3784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17" y="10"/>
                  </a:cxn>
                  <a:cxn ang="0">
                    <a:pos x="0" y="0"/>
                  </a:cxn>
                </a:cxnLst>
                <a:rect l="0" t="0" r="r" b="b"/>
                <a:pathLst>
                  <a:path w="217" h="10">
                    <a:moveTo>
                      <a:pt x="0" y="0"/>
                    </a:moveTo>
                    <a:lnTo>
                      <a:pt x="0" y="10"/>
                    </a:lnTo>
                    <a:lnTo>
                      <a:pt x="21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0" name="Freeform 1446"/>
              <p:cNvSpPr>
                <a:spLocks noChangeAspect="1"/>
              </p:cNvSpPr>
              <p:nvPr/>
            </p:nvSpPr>
            <p:spPr bwMode="auto">
              <a:xfrm>
                <a:off x="5322" y="3784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7" y="10"/>
                  </a:cxn>
                  <a:cxn ang="0">
                    <a:pos x="0" y="0"/>
                  </a:cxn>
                </a:cxnLst>
                <a:rect l="0" t="0" r="r" b="b"/>
                <a:pathLst>
                  <a:path w="217" h="10">
                    <a:moveTo>
                      <a:pt x="0" y="0"/>
                    </a:moveTo>
                    <a:lnTo>
                      <a:pt x="210" y="0"/>
                    </a:lnTo>
                    <a:lnTo>
                      <a:pt x="21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1" name="Freeform 1447"/>
              <p:cNvSpPr>
                <a:spLocks noChangeAspect="1"/>
              </p:cNvSpPr>
              <p:nvPr/>
            </p:nvSpPr>
            <p:spPr bwMode="auto">
              <a:xfrm>
                <a:off x="5322" y="3784"/>
                <a:ext cx="7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7" y="10"/>
                  </a:cxn>
                  <a:cxn ang="0">
                    <a:pos x="0" y="0"/>
                  </a:cxn>
                </a:cxnLst>
                <a:rect l="0" t="0" r="r" b="b"/>
                <a:pathLst>
                  <a:path w="217" h="10">
                    <a:moveTo>
                      <a:pt x="0" y="0"/>
                    </a:moveTo>
                    <a:lnTo>
                      <a:pt x="210" y="0"/>
                    </a:lnTo>
                    <a:lnTo>
                      <a:pt x="217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2" name="Freeform 1448"/>
              <p:cNvSpPr>
                <a:spLocks noChangeAspect="1"/>
              </p:cNvSpPr>
              <p:nvPr/>
            </p:nvSpPr>
            <p:spPr bwMode="auto">
              <a:xfrm>
                <a:off x="5602" y="3787"/>
                <a:ext cx="74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1"/>
                  </a:cxn>
                  <a:cxn ang="0">
                    <a:pos x="222" y="11"/>
                  </a:cxn>
                  <a:cxn ang="0">
                    <a:pos x="5" y="0"/>
                  </a:cxn>
                </a:cxnLst>
                <a:rect l="0" t="0" r="r" b="b"/>
                <a:pathLst>
                  <a:path w="222" h="11">
                    <a:moveTo>
                      <a:pt x="5" y="0"/>
                    </a:moveTo>
                    <a:lnTo>
                      <a:pt x="0" y="11"/>
                    </a:lnTo>
                    <a:lnTo>
                      <a:pt x="222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3" name="Freeform 1449"/>
              <p:cNvSpPr>
                <a:spLocks noChangeAspect="1"/>
              </p:cNvSpPr>
              <p:nvPr/>
            </p:nvSpPr>
            <p:spPr bwMode="auto">
              <a:xfrm>
                <a:off x="5602" y="3787"/>
                <a:ext cx="74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1"/>
                  </a:cxn>
                  <a:cxn ang="0">
                    <a:pos x="222" y="11"/>
                  </a:cxn>
                  <a:cxn ang="0">
                    <a:pos x="5" y="0"/>
                  </a:cxn>
                </a:cxnLst>
                <a:rect l="0" t="0" r="r" b="b"/>
                <a:pathLst>
                  <a:path w="222" h="11">
                    <a:moveTo>
                      <a:pt x="5" y="0"/>
                    </a:moveTo>
                    <a:lnTo>
                      <a:pt x="0" y="11"/>
                    </a:lnTo>
                    <a:lnTo>
                      <a:pt x="222" y="1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4" name="Freeform 1450"/>
              <p:cNvSpPr>
                <a:spLocks noChangeAspect="1"/>
              </p:cNvSpPr>
              <p:nvPr/>
            </p:nvSpPr>
            <p:spPr bwMode="auto">
              <a:xfrm>
                <a:off x="5603" y="3787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11"/>
                  </a:cxn>
                  <a:cxn ang="0">
                    <a:pos x="0" y="0"/>
                  </a:cxn>
                </a:cxnLst>
                <a:rect l="0" t="0" r="r" b="b"/>
                <a:pathLst>
                  <a:path w="217" h="11">
                    <a:moveTo>
                      <a:pt x="0" y="0"/>
                    </a:moveTo>
                    <a:lnTo>
                      <a:pt x="217" y="0"/>
                    </a:lnTo>
                    <a:lnTo>
                      <a:pt x="21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5" name="Freeform 1451"/>
              <p:cNvSpPr>
                <a:spLocks noChangeAspect="1"/>
              </p:cNvSpPr>
              <p:nvPr/>
            </p:nvSpPr>
            <p:spPr bwMode="auto">
              <a:xfrm>
                <a:off x="5603" y="3787"/>
                <a:ext cx="7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11"/>
                  </a:cxn>
                  <a:cxn ang="0">
                    <a:pos x="0" y="0"/>
                  </a:cxn>
                </a:cxnLst>
                <a:rect l="0" t="0" r="r" b="b"/>
                <a:pathLst>
                  <a:path w="217" h="11">
                    <a:moveTo>
                      <a:pt x="0" y="0"/>
                    </a:moveTo>
                    <a:lnTo>
                      <a:pt x="217" y="0"/>
                    </a:lnTo>
                    <a:lnTo>
                      <a:pt x="217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6" name="Freeform 1452"/>
              <p:cNvSpPr>
                <a:spLocks noChangeAspect="1"/>
              </p:cNvSpPr>
              <p:nvPr/>
            </p:nvSpPr>
            <p:spPr bwMode="auto">
              <a:xfrm>
                <a:off x="5322" y="3787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21" y="11"/>
                  </a:cxn>
                  <a:cxn ang="0">
                    <a:pos x="0" y="0"/>
                  </a:cxn>
                </a:cxnLst>
                <a:rect l="0" t="0" r="r" b="b"/>
                <a:pathLst>
                  <a:path w="221" h="11">
                    <a:moveTo>
                      <a:pt x="0" y="0"/>
                    </a:moveTo>
                    <a:lnTo>
                      <a:pt x="0" y="11"/>
                    </a:lnTo>
                    <a:lnTo>
                      <a:pt x="22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7" name="Freeform 1453"/>
              <p:cNvSpPr>
                <a:spLocks noChangeAspect="1"/>
              </p:cNvSpPr>
              <p:nvPr/>
            </p:nvSpPr>
            <p:spPr bwMode="auto">
              <a:xfrm>
                <a:off x="5322" y="3787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21" y="11"/>
                  </a:cxn>
                  <a:cxn ang="0">
                    <a:pos x="0" y="0"/>
                  </a:cxn>
                </a:cxnLst>
                <a:rect l="0" t="0" r="r" b="b"/>
                <a:pathLst>
                  <a:path w="221" h="11">
                    <a:moveTo>
                      <a:pt x="0" y="0"/>
                    </a:moveTo>
                    <a:lnTo>
                      <a:pt x="0" y="11"/>
                    </a:lnTo>
                    <a:lnTo>
                      <a:pt x="221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8" name="Freeform 1454"/>
              <p:cNvSpPr>
                <a:spLocks noChangeAspect="1"/>
              </p:cNvSpPr>
              <p:nvPr/>
            </p:nvSpPr>
            <p:spPr bwMode="auto">
              <a:xfrm>
                <a:off x="5322" y="3787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7" y="0"/>
                  </a:cxn>
                  <a:cxn ang="0">
                    <a:pos x="221" y="11"/>
                  </a:cxn>
                  <a:cxn ang="0">
                    <a:pos x="0" y="0"/>
                  </a:cxn>
                </a:cxnLst>
                <a:rect l="0" t="0" r="r" b="b"/>
                <a:pathLst>
                  <a:path w="221" h="11">
                    <a:moveTo>
                      <a:pt x="0" y="0"/>
                    </a:moveTo>
                    <a:lnTo>
                      <a:pt x="217" y="0"/>
                    </a:lnTo>
                    <a:lnTo>
                      <a:pt x="22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9" name="Freeform 1455"/>
              <p:cNvSpPr>
                <a:spLocks noChangeAspect="1"/>
              </p:cNvSpPr>
              <p:nvPr/>
            </p:nvSpPr>
            <p:spPr bwMode="auto">
              <a:xfrm>
                <a:off x="5322" y="3787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7" y="0"/>
                  </a:cxn>
                  <a:cxn ang="0">
                    <a:pos x="221" y="11"/>
                  </a:cxn>
                  <a:cxn ang="0">
                    <a:pos x="0" y="0"/>
                  </a:cxn>
                </a:cxnLst>
                <a:rect l="0" t="0" r="r" b="b"/>
                <a:pathLst>
                  <a:path w="221" h="11">
                    <a:moveTo>
                      <a:pt x="0" y="0"/>
                    </a:moveTo>
                    <a:lnTo>
                      <a:pt x="217" y="0"/>
                    </a:lnTo>
                    <a:lnTo>
                      <a:pt x="221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0" name="Freeform 1456"/>
              <p:cNvSpPr>
                <a:spLocks noChangeAspect="1"/>
              </p:cNvSpPr>
              <p:nvPr/>
            </p:nvSpPr>
            <p:spPr bwMode="auto">
              <a:xfrm>
                <a:off x="5600" y="3791"/>
                <a:ext cx="7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2"/>
                  </a:cxn>
                  <a:cxn ang="0">
                    <a:pos x="226" y="12"/>
                  </a:cxn>
                  <a:cxn ang="0">
                    <a:pos x="4" y="0"/>
                  </a:cxn>
                </a:cxnLst>
                <a:rect l="0" t="0" r="r" b="b"/>
                <a:pathLst>
                  <a:path w="226" h="12">
                    <a:moveTo>
                      <a:pt x="4" y="0"/>
                    </a:moveTo>
                    <a:lnTo>
                      <a:pt x="0" y="12"/>
                    </a:lnTo>
                    <a:lnTo>
                      <a:pt x="226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1" name="Freeform 1457"/>
              <p:cNvSpPr>
                <a:spLocks noChangeAspect="1"/>
              </p:cNvSpPr>
              <p:nvPr/>
            </p:nvSpPr>
            <p:spPr bwMode="auto">
              <a:xfrm>
                <a:off x="5600" y="3791"/>
                <a:ext cx="7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2"/>
                  </a:cxn>
                  <a:cxn ang="0">
                    <a:pos x="226" y="12"/>
                  </a:cxn>
                  <a:cxn ang="0">
                    <a:pos x="4" y="0"/>
                  </a:cxn>
                </a:cxnLst>
                <a:rect l="0" t="0" r="r" b="b"/>
                <a:pathLst>
                  <a:path w="226" h="12">
                    <a:moveTo>
                      <a:pt x="4" y="0"/>
                    </a:moveTo>
                    <a:lnTo>
                      <a:pt x="0" y="12"/>
                    </a:lnTo>
                    <a:lnTo>
                      <a:pt x="226" y="1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2" name="Freeform 1458"/>
              <p:cNvSpPr>
                <a:spLocks noChangeAspect="1"/>
              </p:cNvSpPr>
              <p:nvPr/>
            </p:nvSpPr>
            <p:spPr bwMode="auto">
              <a:xfrm>
                <a:off x="5602" y="3791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12"/>
                  </a:cxn>
                  <a:cxn ang="0">
                    <a:pos x="0" y="0"/>
                  </a:cxn>
                </a:cxnLst>
                <a:rect l="0" t="0" r="r" b="b"/>
                <a:pathLst>
                  <a:path w="222" h="12">
                    <a:moveTo>
                      <a:pt x="0" y="0"/>
                    </a:moveTo>
                    <a:lnTo>
                      <a:pt x="222" y="0"/>
                    </a:lnTo>
                    <a:lnTo>
                      <a:pt x="22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3" name="Freeform 1459"/>
              <p:cNvSpPr>
                <a:spLocks noChangeAspect="1"/>
              </p:cNvSpPr>
              <p:nvPr/>
            </p:nvSpPr>
            <p:spPr bwMode="auto">
              <a:xfrm>
                <a:off x="5602" y="3791"/>
                <a:ext cx="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12"/>
                  </a:cxn>
                  <a:cxn ang="0">
                    <a:pos x="0" y="0"/>
                  </a:cxn>
                </a:cxnLst>
                <a:rect l="0" t="0" r="r" b="b"/>
                <a:pathLst>
                  <a:path w="222" h="12">
                    <a:moveTo>
                      <a:pt x="0" y="0"/>
                    </a:moveTo>
                    <a:lnTo>
                      <a:pt x="222" y="0"/>
                    </a:lnTo>
                    <a:lnTo>
                      <a:pt x="22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4" name="Freeform 1460"/>
              <p:cNvSpPr>
                <a:spLocks noChangeAspect="1"/>
              </p:cNvSpPr>
              <p:nvPr/>
            </p:nvSpPr>
            <p:spPr bwMode="auto">
              <a:xfrm>
                <a:off x="5322" y="3791"/>
                <a:ext cx="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26" y="12"/>
                  </a:cxn>
                  <a:cxn ang="0">
                    <a:pos x="0" y="0"/>
                  </a:cxn>
                </a:cxnLst>
                <a:rect l="0" t="0" r="r" b="b"/>
                <a:pathLst>
                  <a:path w="226" h="12">
                    <a:moveTo>
                      <a:pt x="0" y="0"/>
                    </a:moveTo>
                    <a:lnTo>
                      <a:pt x="0" y="12"/>
                    </a:lnTo>
                    <a:lnTo>
                      <a:pt x="22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5" name="Freeform 1461"/>
              <p:cNvSpPr>
                <a:spLocks noChangeAspect="1"/>
              </p:cNvSpPr>
              <p:nvPr/>
            </p:nvSpPr>
            <p:spPr bwMode="auto">
              <a:xfrm>
                <a:off x="5322" y="3791"/>
                <a:ext cx="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26" y="12"/>
                  </a:cxn>
                  <a:cxn ang="0">
                    <a:pos x="0" y="0"/>
                  </a:cxn>
                </a:cxnLst>
                <a:rect l="0" t="0" r="r" b="b"/>
                <a:pathLst>
                  <a:path w="226" h="12">
                    <a:moveTo>
                      <a:pt x="0" y="0"/>
                    </a:moveTo>
                    <a:lnTo>
                      <a:pt x="0" y="12"/>
                    </a:lnTo>
                    <a:lnTo>
                      <a:pt x="22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6" name="Freeform 1462"/>
              <p:cNvSpPr>
                <a:spLocks noChangeAspect="1"/>
              </p:cNvSpPr>
              <p:nvPr/>
            </p:nvSpPr>
            <p:spPr bwMode="auto">
              <a:xfrm>
                <a:off x="5322" y="3791"/>
                <a:ext cx="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0"/>
                  </a:cxn>
                  <a:cxn ang="0">
                    <a:pos x="226" y="12"/>
                  </a:cxn>
                  <a:cxn ang="0">
                    <a:pos x="0" y="0"/>
                  </a:cxn>
                </a:cxnLst>
                <a:rect l="0" t="0" r="r" b="b"/>
                <a:pathLst>
                  <a:path w="226" h="12">
                    <a:moveTo>
                      <a:pt x="0" y="0"/>
                    </a:moveTo>
                    <a:lnTo>
                      <a:pt x="221" y="0"/>
                    </a:lnTo>
                    <a:lnTo>
                      <a:pt x="22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7" name="Freeform 1463"/>
              <p:cNvSpPr>
                <a:spLocks noChangeAspect="1"/>
              </p:cNvSpPr>
              <p:nvPr/>
            </p:nvSpPr>
            <p:spPr bwMode="auto">
              <a:xfrm>
                <a:off x="5322" y="3791"/>
                <a:ext cx="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0"/>
                  </a:cxn>
                  <a:cxn ang="0">
                    <a:pos x="226" y="12"/>
                  </a:cxn>
                  <a:cxn ang="0">
                    <a:pos x="0" y="0"/>
                  </a:cxn>
                </a:cxnLst>
                <a:rect l="0" t="0" r="r" b="b"/>
                <a:pathLst>
                  <a:path w="226" h="12">
                    <a:moveTo>
                      <a:pt x="0" y="0"/>
                    </a:moveTo>
                    <a:lnTo>
                      <a:pt x="221" y="0"/>
                    </a:lnTo>
                    <a:lnTo>
                      <a:pt x="22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8" name="Freeform 1464"/>
              <p:cNvSpPr>
                <a:spLocks noChangeAspect="1"/>
              </p:cNvSpPr>
              <p:nvPr/>
            </p:nvSpPr>
            <p:spPr bwMode="auto">
              <a:xfrm>
                <a:off x="5599" y="3795"/>
                <a:ext cx="77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1"/>
                  </a:cxn>
                  <a:cxn ang="0">
                    <a:pos x="230" y="11"/>
                  </a:cxn>
                  <a:cxn ang="0">
                    <a:pos x="4" y="0"/>
                  </a:cxn>
                </a:cxnLst>
                <a:rect l="0" t="0" r="r" b="b"/>
                <a:pathLst>
                  <a:path w="230" h="11">
                    <a:moveTo>
                      <a:pt x="4" y="0"/>
                    </a:moveTo>
                    <a:lnTo>
                      <a:pt x="0" y="11"/>
                    </a:lnTo>
                    <a:lnTo>
                      <a:pt x="23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9" name="Freeform 1465"/>
              <p:cNvSpPr>
                <a:spLocks noChangeAspect="1"/>
              </p:cNvSpPr>
              <p:nvPr/>
            </p:nvSpPr>
            <p:spPr bwMode="auto">
              <a:xfrm>
                <a:off x="5599" y="3795"/>
                <a:ext cx="77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1"/>
                  </a:cxn>
                  <a:cxn ang="0">
                    <a:pos x="230" y="11"/>
                  </a:cxn>
                  <a:cxn ang="0">
                    <a:pos x="4" y="0"/>
                  </a:cxn>
                </a:cxnLst>
                <a:rect l="0" t="0" r="r" b="b"/>
                <a:pathLst>
                  <a:path w="230" h="11">
                    <a:moveTo>
                      <a:pt x="4" y="0"/>
                    </a:moveTo>
                    <a:lnTo>
                      <a:pt x="0" y="11"/>
                    </a:lnTo>
                    <a:lnTo>
                      <a:pt x="230" y="1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0" name="Freeform 1466"/>
              <p:cNvSpPr>
                <a:spLocks noChangeAspect="1"/>
              </p:cNvSpPr>
              <p:nvPr/>
            </p:nvSpPr>
            <p:spPr bwMode="auto">
              <a:xfrm>
                <a:off x="5600" y="3795"/>
                <a:ext cx="7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6" y="0"/>
                  </a:cxn>
                  <a:cxn ang="0">
                    <a:pos x="226" y="11"/>
                  </a:cxn>
                  <a:cxn ang="0">
                    <a:pos x="0" y="0"/>
                  </a:cxn>
                </a:cxnLst>
                <a:rect l="0" t="0" r="r" b="b"/>
                <a:pathLst>
                  <a:path w="226" h="11">
                    <a:moveTo>
                      <a:pt x="0" y="0"/>
                    </a:moveTo>
                    <a:lnTo>
                      <a:pt x="226" y="0"/>
                    </a:lnTo>
                    <a:lnTo>
                      <a:pt x="22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1" name="Freeform 1467"/>
              <p:cNvSpPr>
                <a:spLocks noChangeAspect="1"/>
              </p:cNvSpPr>
              <p:nvPr/>
            </p:nvSpPr>
            <p:spPr bwMode="auto">
              <a:xfrm>
                <a:off x="5600" y="3795"/>
                <a:ext cx="7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6" y="0"/>
                  </a:cxn>
                  <a:cxn ang="0">
                    <a:pos x="226" y="11"/>
                  </a:cxn>
                  <a:cxn ang="0">
                    <a:pos x="0" y="0"/>
                  </a:cxn>
                </a:cxnLst>
                <a:rect l="0" t="0" r="r" b="b"/>
                <a:pathLst>
                  <a:path w="226" h="11">
                    <a:moveTo>
                      <a:pt x="0" y="0"/>
                    </a:moveTo>
                    <a:lnTo>
                      <a:pt x="226" y="0"/>
                    </a:lnTo>
                    <a:lnTo>
                      <a:pt x="226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2" name="Freeform 1468"/>
              <p:cNvSpPr>
                <a:spLocks noChangeAspect="1"/>
              </p:cNvSpPr>
              <p:nvPr/>
            </p:nvSpPr>
            <p:spPr bwMode="auto">
              <a:xfrm>
                <a:off x="5322" y="3795"/>
                <a:ext cx="7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30" y="11"/>
                  </a:cxn>
                  <a:cxn ang="0">
                    <a:pos x="0" y="0"/>
                  </a:cxn>
                </a:cxnLst>
                <a:rect l="0" t="0" r="r" b="b"/>
                <a:pathLst>
                  <a:path w="230" h="11">
                    <a:moveTo>
                      <a:pt x="0" y="0"/>
                    </a:moveTo>
                    <a:lnTo>
                      <a:pt x="0" y="11"/>
                    </a:lnTo>
                    <a:lnTo>
                      <a:pt x="23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3" name="Freeform 1469"/>
              <p:cNvSpPr>
                <a:spLocks noChangeAspect="1"/>
              </p:cNvSpPr>
              <p:nvPr/>
            </p:nvSpPr>
            <p:spPr bwMode="auto">
              <a:xfrm>
                <a:off x="5322" y="3795"/>
                <a:ext cx="7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30" y="11"/>
                  </a:cxn>
                  <a:cxn ang="0">
                    <a:pos x="0" y="0"/>
                  </a:cxn>
                </a:cxnLst>
                <a:rect l="0" t="0" r="r" b="b"/>
                <a:pathLst>
                  <a:path w="230" h="11">
                    <a:moveTo>
                      <a:pt x="0" y="0"/>
                    </a:moveTo>
                    <a:lnTo>
                      <a:pt x="0" y="11"/>
                    </a:lnTo>
                    <a:lnTo>
                      <a:pt x="23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4" name="Freeform 1470"/>
              <p:cNvSpPr>
                <a:spLocks noChangeAspect="1"/>
              </p:cNvSpPr>
              <p:nvPr/>
            </p:nvSpPr>
            <p:spPr bwMode="auto">
              <a:xfrm>
                <a:off x="5322" y="3795"/>
                <a:ext cx="7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6" y="0"/>
                  </a:cxn>
                  <a:cxn ang="0">
                    <a:pos x="230" y="11"/>
                  </a:cxn>
                  <a:cxn ang="0">
                    <a:pos x="0" y="0"/>
                  </a:cxn>
                </a:cxnLst>
                <a:rect l="0" t="0" r="r" b="b"/>
                <a:pathLst>
                  <a:path w="230" h="11">
                    <a:moveTo>
                      <a:pt x="0" y="0"/>
                    </a:moveTo>
                    <a:lnTo>
                      <a:pt x="226" y="0"/>
                    </a:lnTo>
                    <a:lnTo>
                      <a:pt x="23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5" name="Freeform 1471"/>
              <p:cNvSpPr>
                <a:spLocks noChangeAspect="1"/>
              </p:cNvSpPr>
              <p:nvPr/>
            </p:nvSpPr>
            <p:spPr bwMode="auto">
              <a:xfrm>
                <a:off x="5322" y="3795"/>
                <a:ext cx="7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6" y="0"/>
                  </a:cxn>
                  <a:cxn ang="0">
                    <a:pos x="230" y="11"/>
                  </a:cxn>
                  <a:cxn ang="0">
                    <a:pos x="0" y="0"/>
                  </a:cxn>
                </a:cxnLst>
                <a:rect l="0" t="0" r="r" b="b"/>
                <a:pathLst>
                  <a:path w="230" h="11">
                    <a:moveTo>
                      <a:pt x="0" y="0"/>
                    </a:moveTo>
                    <a:lnTo>
                      <a:pt x="226" y="0"/>
                    </a:lnTo>
                    <a:lnTo>
                      <a:pt x="23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6" name="Freeform 1472"/>
              <p:cNvSpPr>
                <a:spLocks noChangeAspect="1"/>
              </p:cNvSpPr>
              <p:nvPr/>
            </p:nvSpPr>
            <p:spPr bwMode="auto">
              <a:xfrm>
                <a:off x="5598" y="3798"/>
                <a:ext cx="78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3" y="0"/>
                  </a:cxn>
                </a:cxnLst>
                <a:rect l="0" t="0" r="r" b="b"/>
                <a:pathLst>
                  <a:path w="233" h="12">
                    <a:moveTo>
                      <a:pt x="3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7" name="Freeform 1473"/>
              <p:cNvSpPr>
                <a:spLocks noChangeAspect="1"/>
              </p:cNvSpPr>
              <p:nvPr/>
            </p:nvSpPr>
            <p:spPr bwMode="auto">
              <a:xfrm>
                <a:off x="5598" y="3798"/>
                <a:ext cx="78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3" y="0"/>
                  </a:cxn>
                </a:cxnLst>
                <a:rect l="0" t="0" r="r" b="b"/>
                <a:pathLst>
                  <a:path w="233" h="12">
                    <a:moveTo>
                      <a:pt x="3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8" name="Freeform 1474"/>
              <p:cNvSpPr>
                <a:spLocks noChangeAspect="1"/>
              </p:cNvSpPr>
              <p:nvPr/>
            </p:nvSpPr>
            <p:spPr bwMode="auto">
              <a:xfrm>
                <a:off x="5599" y="3798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0" y="0"/>
                  </a:cxn>
                  <a:cxn ang="0">
                    <a:pos x="230" y="12"/>
                  </a:cxn>
                  <a:cxn ang="0">
                    <a:pos x="0" y="0"/>
                  </a:cxn>
                </a:cxnLst>
                <a:rect l="0" t="0" r="r" b="b"/>
                <a:pathLst>
                  <a:path w="230" h="12">
                    <a:moveTo>
                      <a:pt x="0" y="0"/>
                    </a:moveTo>
                    <a:lnTo>
                      <a:pt x="230" y="0"/>
                    </a:lnTo>
                    <a:lnTo>
                      <a:pt x="2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9" name="Freeform 1475"/>
              <p:cNvSpPr>
                <a:spLocks noChangeAspect="1"/>
              </p:cNvSpPr>
              <p:nvPr/>
            </p:nvSpPr>
            <p:spPr bwMode="auto">
              <a:xfrm>
                <a:off x="5599" y="3798"/>
                <a:ext cx="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0" y="0"/>
                  </a:cxn>
                  <a:cxn ang="0">
                    <a:pos x="230" y="12"/>
                  </a:cxn>
                  <a:cxn ang="0">
                    <a:pos x="0" y="0"/>
                  </a:cxn>
                </a:cxnLst>
                <a:rect l="0" t="0" r="r" b="b"/>
                <a:pathLst>
                  <a:path w="230" h="12">
                    <a:moveTo>
                      <a:pt x="0" y="0"/>
                    </a:moveTo>
                    <a:lnTo>
                      <a:pt x="230" y="0"/>
                    </a:lnTo>
                    <a:lnTo>
                      <a:pt x="23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0" name="Freeform 1476"/>
              <p:cNvSpPr>
                <a:spLocks noChangeAspect="1"/>
              </p:cNvSpPr>
              <p:nvPr/>
            </p:nvSpPr>
            <p:spPr bwMode="auto">
              <a:xfrm>
                <a:off x="5322" y="379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1" name="Freeform 1477"/>
              <p:cNvSpPr>
                <a:spLocks noChangeAspect="1"/>
              </p:cNvSpPr>
              <p:nvPr/>
            </p:nvSpPr>
            <p:spPr bwMode="auto">
              <a:xfrm>
                <a:off x="5322" y="379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0" y="12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2" name="Freeform 1478"/>
              <p:cNvSpPr>
                <a:spLocks noChangeAspect="1"/>
              </p:cNvSpPr>
              <p:nvPr/>
            </p:nvSpPr>
            <p:spPr bwMode="auto">
              <a:xfrm>
                <a:off x="5322" y="379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0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30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3" name="Freeform 1479"/>
              <p:cNvSpPr>
                <a:spLocks noChangeAspect="1"/>
              </p:cNvSpPr>
              <p:nvPr/>
            </p:nvSpPr>
            <p:spPr bwMode="auto">
              <a:xfrm>
                <a:off x="5322" y="3798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0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30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4" name="Freeform 1480"/>
              <p:cNvSpPr>
                <a:spLocks noChangeAspect="1"/>
              </p:cNvSpPr>
              <p:nvPr/>
            </p:nvSpPr>
            <p:spPr bwMode="auto">
              <a:xfrm>
                <a:off x="5597" y="3802"/>
                <a:ext cx="79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235" y="12"/>
                  </a:cxn>
                  <a:cxn ang="0">
                    <a:pos x="2" y="0"/>
                  </a:cxn>
                </a:cxnLst>
                <a:rect l="0" t="0" r="r" b="b"/>
                <a:pathLst>
                  <a:path w="235" h="12">
                    <a:moveTo>
                      <a:pt x="2" y="0"/>
                    </a:moveTo>
                    <a:lnTo>
                      <a:pt x="0" y="12"/>
                    </a:lnTo>
                    <a:lnTo>
                      <a:pt x="235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5" name="Freeform 1481"/>
              <p:cNvSpPr>
                <a:spLocks noChangeAspect="1"/>
              </p:cNvSpPr>
              <p:nvPr/>
            </p:nvSpPr>
            <p:spPr bwMode="auto">
              <a:xfrm>
                <a:off x="5597" y="3802"/>
                <a:ext cx="79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235" y="12"/>
                  </a:cxn>
                  <a:cxn ang="0">
                    <a:pos x="2" y="0"/>
                  </a:cxn>
                </a:cxnLst>
                <a:rect l="0" t="0" r="r" b="b"/>
                <a:pathLst>
                  <a:path w="235" h="12">
                    <a:moveTo>
                      <a:pt x="2" y="0"/>
                    </a:moveTo>
                    <a:lnTo>
                      <a:pt x="0" y="12"/>
                    </a:lnTo>
                    <a:lnTo>
                      <a:pt x="235" y="1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6" name="Freeform 1482"/>
              <p:cNvSpPr>
                <a:spLocks noChangeAspect="1"/>
              </p:cNvSpPr>
              <p:nvPr/>
            </p:nvSpPr>
            <p:spPr bwMode="auto">
              <a:xfrm>
                <a:off x="5598" y="3802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33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7" name="Freeform 1483"/>
              <p:cNvSpPr>
                <a:spLocks noChangeAspect="1"/>
              </p:cNvSpPr>
              <p:nvPr/>
            </p:nvSpPr>
            <p:spPr bwMode="auto">
              <a:xfrm>
                <a:off x="5598" y="3802"/>
                <a:ext cx="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33" y="12"/>
                  </a:cxn>
                  <a:cxn ang="0">
                    <a:pos x="0" y="0"/>
                  </a:cxn>
                </a:cxnLst>
                <a:rect l="0" t="0" r="r" b="b"/>
                <a:pathLst>
                  <a:path w="233" h="12">
                    <a:moveTo>
                      <a:pt x="0" y="0"/>
                    </a:moveTo>
                    <a:lnTo>
                      <a:pt x="233" y="0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8" name="Freeform 1484"/>
              <p:cNvSpPr>
                <a:spLocks noChangeAspect="1"/>
              </p:cNvSpPr>
              <p:nvPr/>
            </p:nvSpPr>
            <p:spPr bwMode="auto">
              <a:xfrm>
                <a:off x="5322" y="3802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6" y="12"/>
                  </a:cxn>
                  <a:cxn ang="0">
                    <a:pos x="0" y="0"/>
                  </a:cxn>
                </a:cxnLst>
                <a:rect l="0" t="0" r="r" b="b"/>
                <a:pathLst>
                  <a:path w="236" h="12">
                    <a:moveTo>
                      <a:pt x="0" y="0"/>
                    </a:moveTo>
                    <a:lnTo>
                      <a:pt x="0" y="12"/>
                    </a:lnTo>
                    <a:lnTo>
                      <a:pt x="23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9" name="Freeform 1485"/>
              <p:cNvSpPr>
                <a:spLocks noChangeAspect="1"/>
              </p:cNvSpPr>
              <p:nvPr/>
            </p:nvSpPr>
            <p:spPr bwMode="auto">
              <a:xfrm>
                <a:off x="5322" y="3802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6" y="12"/>
                  </a:cxn>
                  <a:cxn ang="0">
                    <a:pos x="0" y="0"/>
                  </a:cxn>
                </a:cxnLst>
                <a:rect l="0" t="0" r="r" b="b"/>
                <a:pathLst>
                  <a:path w="236" h="12">
                    <a:moveTo>
                      <a:pt x="0" y="0"/>
                    </a:moveTo>
                    <a:lnTo>
                      <a:pt x="0" y="12"/>
                    </a:lnTo>
                    <a:lnTo>
                      <a:pt x="23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0" name="Freeform 1486"/>
              <p:cNvSpPr>
                <a:spLocks noChangeAspect="1"/>
              </p:cNvSpPr>
              <p:nvPr/>
            </p:nvSpPr>
            <p:spPr bwMode="auto">
              <a:xfrm>
                <a:off x="5322" y="3802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36" y="12"/>
                  </a:cxn>
                  <a:cxn ang="0">
                    <a:pos x="0" y="0"/>
                  </a:cxn>
                </a:cxnLst>
                <a:rect l="0" t="0" r="r" b="b"/>
                <a:pathLst>
                  <a:path w="236" h="12">
                    <a:moveTo>
                      <a:pt x="0" y="0"/>
                    </a:moveTo>
                    <a:lnTo>
                      <a:pt x="233" y="0"/>
                    </a:lnTo>
                    <a:lnTo>
                      <a:pt x="23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1" name="Freeform 1487"/>
              <p:cNvSpPr>
                <a:spLocks noChangeAspect="1"/>
              </p:cNvSpPr>
              <p:nvPr/>
            </p:nvSpPr>
            <p:spPr bwMode="auto">
              <a:xfrm>
                <a:off x="5322" y="3802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236" y="12"/>
                  </a:cxn>
                  <a:cxn ang="0">
                    <a:pos x="0" y="0"/>
                  </a:cxn>
                </a:cxnLst>
                <a:rect l="0" t="0" r="r" b="b"/>
                <a:pathLst>
                  <a:path w="236" h="12">
                    <a:moveTo>
                      <a:pt x="0" y="0"/>
                    </a:moveTo>
                    <a:lnTo>
                      <a:pt x="233" y="0"/>
                    </a:lnTo>
                    <a:lnTo>
                      <a:pt x="23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2" name="Freeform 1488"/>
              <p:cNvSpPr>
                <a:spLocks noChangeAspect="1"/>
              </p:cNvSpPr>
              <p:nvPr/>
            </p:nvSpPr>
            <p:spPr bwMode="auto">
              <a:xfrm>
                <a:off x="5597" y="3806"/>
                <a:ext cx="79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237" y="12"/>
                  </a:cxn>
                  <a:cxn ang="0">
                    <a:pos x="2" y="0"/>
                  </a:cxn>
                </a:cxnLst>
                <a:rect l="0" t="0" r="r" b="b"/>
                <a:pathLst>
                  <a:path w="237" h="12">
                    <a:moveTo>
                      <a:pt x="2" y="0"/>
                    </a:moveTo>
                    <a:lnTo>
                      <a:pt x="0" y="12"/>
                    </a:lnTo>
                    <a:lnTo>
                      <a:pt x="237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3" name="Freeform 1489"/>
              <p:cNvSpPr>
                <a:spLocks noChangeAspect="1"/>
              </p:cNvSpPr>
              <p:nvPr/>
            </p:nvSpPr>
            <p:spPr bwMode="auto">
              <a:xfrm>
                <a:off x="5597" y="3806"/>
                <a:ext cx="79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237" y="12"/>
                  </a:cxn>
                  <a:cxn ang="0">
                    <a:pos x="2" y="0"/>
                  </a:cxn>
                </a:cxnLst>
                <a:rect l="0" t="0" r="r" b="b"/>
                <a:pathLst>
                  <a:path w="237" h="12">
                    <a:moveTo>
                      <a:pt x="2" y="0"/>
                    </a:moveTo>
                    <a:lnTo>
                      <a:pt x="0" y="12"/>
                    </a:lnTo>
                    <a:lnTo>
                      <a:pt x="237" y="1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4" name="Freeform 1490"/>
              <p:cNvSpPr>
                <a:spLocks noChangeAspect="1"/>
              </p:cNvSpPr>
              <p:nvPr/>
            </p:nvSpPr>
            <p:spPr bwMode="auto">
              <a:xfrm>
                <a:off x="5597" y="380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5" y="0"/>
                  </a:cxn>
                  <a:cxn ang="0">
                    <a:pos x="235" y="12"/>
                  </a:cxn>
                  <a:cxn ang="0">
                    <a:pos x="0" y="0"/>
                  </a:cxn>
                </a:cxnLst>
                <a:rect l="0" t="0" r="r" b="b"/>
                <a:pathLst>
                  <a:path w="235" h="12">
                    <a:moveTo>
                      <a:pt x="0" y="0"/>
                    </a:moveTo>
                    <a:lnTo>
                      <a:pt x="235" y="0"/>
                    </a:lnTo>
                    <a:lnTo>
                      <a:pt x="23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5" name="Freeform 1491"/>
              <p:cNvSpPr>
                <a:spLocks noChangeAspect="1"/>
              </p:cNvSpPr>
              <p:nvPr/>
            </p:nvSpPr>
            <p:spPr bwMode="auto">
              <a:xfrm>
                <a:off x="5597" y="380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5" y="0"/>
                  </a:cxn>
                  <a:cxn ang="0">
                    <a:pos x="235" y="12"/>
                  </a:cxn>
                  <a:cxn ang="0">
                    <a:pos x="0" y="0"/>
                  </a:cxn>
                </a:cxnLst>
                <a:rect l="0" t="0" r="r" b="b"/>
                <a:pathLst>
                  <a:path w="235" h="12">
                    <a:moveTo>
                      <a:pt x="0" y="0"/>
                    </a:moveTo>
                    <a:lnTo>
                      <a:pt x="235" y="0"/>
                    </a:lnTo>
                    <a:lnTo>
                      <a:pt x="23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6" name="Freeform 1492"/>
              <p:cNvSpPr>
                <a:spLocks noChangeAspect="1"/>
              </p:cNvSpPr>
              <p:nvPr/>
            </p:nvSpPr>
            <p:spPr bwMode="auto">
              <a:xfrm>
                <a:off x="5322" y="380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7" y="12"/>
                  </a:cxn>
                  <a:cxn ang="0">
                    <a:pos x="0" y="0"/>
                  </a:cxn>
                </a:cxnLst>
                <a:rect l="0" t="0" r="r" b="b"/>
                <a:pathLst>
                  <a:path w="237" h="12">
                    <a:moveTo>
                      <a:pt x="0" y="0"/>
                    </a:moveTo>
                    <a:lnTo>
                      <a:pt x="0" y="12"/>
                    </a:lnTo>
                    <a:lnTo>
                      <a:pt x="23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7" name="Freeform 1493"/>
              <p:cNvSpPr>
                <a:spLocks noChangeAspect="1"/>
              </p:cNvSpPr>
              <p:nvPr/>
            </p:nvSpPr>
            <p:spPr bwMode="auto">
              <a:xfrm>
                <a:off x="5322" y="380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37" y="12"/>
                  </a:cxn>
                  <a:cxn ang="0">
                    <a:pos x="0" y="0"/>
                  </a:cxn>
                </a:cxnLst>
                <a:rect l="0" t="0" r="r" b="b"/>
                <a:pathLst>
                  <a:path w="237" h="12">
                    <a:moveTo>
                      <a:pt x="0" y="0"/>
                    </a:moveTo>
                    <a:lnTo>
                      <a:pt x="0" y="12"/>
                    </a:lnTo>
                    <a:lnTo>
                      <a:pt x="23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8" name="Freeform 1494"/>
              <p:cNvSpPr>
                <a:spLocks noChangeAspect="1"/>
              </p:cNvSpPr>
              <p:nvPr/>
            </p:nvSpPr>
            <p:spPr bwMode="auto">
              <a:xfrm>
                <a:off x="5322" y="380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6" y="0"/>
                  </a:cxn>
                  <a:cxn ang="0">
                    <a:pos x="237" y="12"/>
                  </a:cxn>
                  <a:cxn ang="0">
                    <a:pos x="0" y="0"/>
                  </a:cxn>
                </a:cxnLst>
                <a:rect l="0" t="0" r="r" b="b"/>
                <a:pathLst>
                  <a:path w="237" h="12">
                    <a:moveTo>
                      <a:pt x="0" y="0"/>
                    </a:moveTo>
                    <a:lnTo>
                      <a:pt x="236" y="0"/>
                    </a:lnTo>
                    <a:lnTo>
                      <a:pt x="23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9" name="Freeform 1495"/>
              <p:cNvSpPr>
                <a:spLocks noChangeAspect="1"/>
              </p:cNvSpPr>
              <p:nvPr/>
            </p:nvSpPr>
            <p:spPr bwMode="auto">
              <a:xfrm>
                <a:off x="5322" y="3806"/>
                <a:ext cx="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6" y="0"/>
                  </a:cxn>
                  <a:cxn ang="0">
                    <a:pos x="237" y="12"/>
                  </a:cxn>
                  <a:cxn ang="0">
                    <a:pos x="0" y="0"/>
                  </a:cxn>
                </a:cxnLst>
                <a:rect l="0" t="0" r="r" b="b"/>
                <a:pathLst>
                  <a:path w="237" h="12">
                    <a:moveTo>
                      <a:pt x="0" y="0"/>
                    </a:moveTo>
                    <a:lnTo>
                      <a:pt x="236" y="0"/>
                    </a:lnTo>
                    <a:lnTo>
                      <a:pt x="23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0" name="Freeform 1496"/>
              <p:cNvSpPr>
                <a:spLocks noChangeAspect="1"/>
              </p:cNvSpPr>
              <p:nvPr/>
            </p:nvSpPr>
            <p:spPr bwMode="auto">
              <a:xfrm>
                <a:off x="5596" y="3810"/>
                <a:ext cx="80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3"/>
                  </a:cxn>
                  <a:cxn ang="0">
                    <a:pos x="238" y="13"/>
                  </a:cxn>
                  <a:cxn ang="0">
                    <a:pos x="1" y="0"/>
                  </a:cxn>
                </a:cxnLst>
                <a:rect l="0" t="0" r="r" b="b"/>
                <a:pathLst>
                  <a:path w="238" h="13">
                    <a:moveTo>
                      <a:pt x="1" y="0"/>
                    </a:moveTo>
                    <a:lnTo>
                      <a:pt x="0" y="13"/>
                    </a:lnTo>
                    <a:lnTo>
                      <a:pt x="23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1" name="Freeform 1497"/>
              <p:cNvSpPr>
                <a:spLocks noChangeAspect="1"/>
              </p:cNvSpPr>
              <p:nvPr/>
            </p:nvSpPr>
            <p:spPr bwMode="auto">
              <a:xfrm>
                <a:off x="5596" y="3810"/>
                <a:ext cx="80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3"/>
                  </a:cxn>
                  <a:cxn ang="0">
                    <a:pos x="238" y="13"/>
                  </a:cxn>
                  <a:cxn ang="0">
                    <a:pos x="1" y="0"/>
                  </a:cxn>
                </a:cxnLst>
                <a:rect l="0" t="0" r="r" b="b"/>
                <a:pathLst>
                  <a:path w="238" h="13">
                    <a:moveTo>
                      <a:pt x="1" y="0"/>
                    </a:moveTo>
                    <a:lnTo>
                      <a:pt x="0" y="13"/>
                    </a:lnTo>
                    <a:lnTo>
                      <a:pt x="238" y="13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2" name="Freeform 1498"/>
              <p:cNvSpPr>
                <a:spLocks noChangeAspect="1"/>
              </p:cNvSpPr>
              <p:nvPr/>
            </p:nvSpPr>
            <p:spPr bwMode="auto">
              <a:xfrm>
                <a:off x="5597" y="3810"/>
                <a:ext cx="7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7" y="0"/>
                  </a:cxn>
                  <a:cxn ang="0">
                    <a:pos x="237" y="13"/>
                  </a:cxn>
                  <a:cxn ang="0">
                    <a:pos x="0" y="0"/>
                  </a:cxn>
                </a:cxnLst>
                <a:rect l="0" t="0" r="r" b="b"/>
                <a:pathLst>
                  <a:path w="237" h="13">
                    <a:moveTo>
                      <a:pt x="0" y="0"/>
                    </a:moveTo>
                    <a:lnTo>
                      <a:pt x="237" y="0"/>
                    </a:lnTo>
                    <a:lnTo>
                      <a:pt x="23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3" name="Freeform 1499"/>
              <p:cNvSpPr>
                <a:spLocks noChangeAspect="1"/>
              </p:cNvSpPr>
              <p:nvPr/>
            </p:nvSpPr>
            <p:spPr bwMode="auto">
              <a:xfrm>
                <a:off x="5597" y="3810"/>
                <a:ext cx="7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7" y="0"/>
                  </a:cxn>
                  <a:cxn ang="0">
                    <a:pos x="237" y="13"/>
                  </a:cxn>
                  <a:cxn ang="0">
                    <a:pos x="0" y="0"/>
                  </a:cxn>
                </a:cxnLst>
                <a:rect l="0" t="0" r="r" b="b"/>
                <a:pathLst>
                  <a:path w="237" h="13">
                    <a:moveTo>
                      <a:pt x="0" y="0"/>
                    </a:moveTo>
                    <a:lnTo>
                      <a:pt x="237" y="0"/>
                    </a:lnTo>
                    <a:lnTo>
                      <a:pt x="237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4" name="Freeform 1500"/>
              <p:cNvSpPr>
                <a:spLocks noChangeAspect="1"/>
              </p:cNvSpPr>
              <p:nvPr/>
            </p:nvSpPr>
            <p:spPr bwMode="auto">
              <a:xfrm>
                <a:off x="5322" y="3810"/>
                <a:ext cx="8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0" y="13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5" name="Freeform 1501"/>
              <p:cNvSpPr>
                <a:spLocks noChangeAspect="1"/>
              </p:cNvSpPr>
              <p:nvPr/>
            </p:nvSpPr>
            <p:spPr bwMode="auto">
              <a:xfrm>
                <a:off x="5322" y="3810"/>
                <a:ext cx="8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0" y="13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6" name="Freeform 1502"/>
              <p:cNvSpPr>
                <a:spLocks noChangeAspect="1"/>
              </p:cNvSpPr>
              <p:nvPr/>
            </p:nvSpPr>
            <p:spPr bwMode="auto">
              <a:xfrm>
                <a:off x="5322" y="3810"/>
                <a:ext cx="8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7" y="0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237" y="0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7" name="Freeform 1503"/>
              <p:cNvSpPr>
                <a:spLocks noChangeAspect="1"/>
              </p:cNvSpPr>
              <p:nvPr/>
            </p:nvSpPr>
            <p:spPr bwMode="auto">
              <a:xfrm>
                <a:off x="5322" y="3810"/>
                <a:ext cx="8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7" y="0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237" y="0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8" name="Freeform 1504"/>
              <p:cNvSpPr>
                <a:spLocks noChangeAspect="1"/>
              </p:cNvSpPr>
              <p:nvPr/>
            </p:nvSpPr>
            <p:spPr bwMode="auto">
              <a:xfrm>
                <a:off x="5596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8" y="13"/>
                  </a:cxn>
                  <a:cxn ang="0">
                    <a:pos x="0" y="0"/>
                  </a:cxn>
                </a:cxnLst>
                <a:rect l="0" t="0" r="r" b="b"/>
                <a:pathLst>
                  <a:path w="238" h="13">
                    <a:moveTo>
                      <a:pt x="0" y="0"/>
                    </a:moveTo>
                    <a:lnTo>
                      <a:pt x="0" y="13"/>
                    </a:lnTo>
                    <a:lnTo>
                      <a:pt x="23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9" name="Freeform 1505"/>
              <p:cNvSpPr>
                <a:spLocks noChangeAspect="1"/>
              </p:cNvSpPr>
              <p:nvPr/>
            </p:nvSpPr>
            <p:spPr bwMode="auto">
              <a:xfrm>
                <a:off x="5596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8" y="13"/>
                  </a:cxn>
                  <a:cxn ang="0">
                    <a:pos x="0" y="0"/>
                  </a:cxn>
                </a:cxnLst>
                <a:rect l="0" t="0" r="r" b="b"/>
                <a:pathLst>
                  <a:path w="238" h="13">
                    <a:moveTo>
                      <a:pt x="0" y="0"/>
                    </a:moveTo>
                    <a:lnTo>
                      <a:pt x="0" y="13"/>
                    </a:lnTo>
                    <a:lnTo>
                      <a:pt x="23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0" name="Freeform 1506"/>
              <p:cNvSpPr>
                <a:spLocks noChangeAspect="1"/>
              </p:cNvSpPr>
              <p:nvPr/>
            </p:nvSpPr>
            <p:spPr bwMode="auto">
              <a:xfrm>
                <a:off x="5596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8" y="0"/>
                  </a:cxn>
                  <a:cxn ang="0">
                    <a:pos x="238" y="13"/>
                  </a:cxn>
                  <a:cxn ang="0">
                    <a:pos x="0" y="0"/>
                  </a:cxn>
                </a:cxnLst>
                <a:rect l="0" t="0" r="r" b="b"/>
                <a:pathLst>
                  <a:path w="238" h="13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1" name="Freeform 1507"/>
              <p:cNvSpPr>
                <a:spLocks noChangeAspect="1"/>
              </p:cNvSpPr>
              <p:nvPr/>
            </p:nvSpPr>
            <p:spPr bwMode="auto">
              <a:xfrm>
                <a:off x="5596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8" y="0"/>
                  </a:cxn>
                  <a:cxn ang="0">
                    <a:pos x="238" y="13"/>
                  </a:cxn>
                  <a:cxn ang="0">
                    <a:pos x="0" y="0"/>
                  </a:cxn>
                </a:cxnLst>
                <a:rect l="0" t="0" r="r" b="b"/>
                <a:pathLst>
                  <a:path w="238" h="13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2" name="Freeform 1508"/>
              <p:cNvSpPr>
                <a:spLocks noChangeAspect="1"/>
              </p:cNvSpPr>
              <p:nvPr/>
            </p:nvSpPr>
            <p:spPr bwMode="auto">
              <a:xfrm>
                <a:off x="5322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0" y="13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3" name="Freeform 1509"/>
              <p:cNvSpPr>
                <a:spLocks noChangeAspect="1"/>
              </p:cNvSpPr>
              <p:nvPr/>
            </p:nvSpPr>
            <p:spPr bwMode="auto">
              <a:xfrm>
                <a:off x="5322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0" y="13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4" name="Freeform 1510"/>
              <p:cNvSpPr>
                <a:spLocks noChangeAspect="1"/>
              </p:cNvSpPr>
              <p:nvPr/>
            </p:nvSpPr>
            <p:spPr bwMode="auto">
              <a:xfrm>
                <a:off x="5322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0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239" y="0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5" name="Freeform 1511"/>
              <p:cNvSpPr>
                <a:spLocks noChangeAspect="1"/>
              </p:cNvSpPr>
              <p:nvPr/>
            </p:nvSpPr>
            <p:spPr bwMode="auto">
              <a:xfrm>
                <a:off x="5322" y="3815"/>
                <a:ext cx="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0"/>
                  </a:cxn>
                  <a:cxn ang="0">
                    <a:pos x="239" y="13"/>
                  </a:cxn>
                  <a:cxn ang="0">
                    <a:pos x="0" y="0"/>
                  </a:cxn>
                </a:cxnLst>
                <a:rect l="0" t="0" r="r" b="b"/>
                <a:pathLst>
                  <a:path w="239" h="13">
                    <a:moveTo>
                      <a:pt x="0" y="0"/>
                    </a:moveTo>
                    <a:lnTo>
                      <a:pt x="239" y="0"/>
                    </a:lnTo>
                    <a:lnTo>
                      <a:pt x="239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6" name="Freeform 1512"/>
              <p:cNvSpPr>
                <a:spLocks noChangeAspect="1"/>
              </p:cNvSpPr>
              <p:nvPr/>
            </p:nvSpPr>
            <p:spPr bwMode="auto">
              <a:xfrm>
                <a:off x="5322" y="3819"/>
                <a:ext cx="354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4"/>
                  </a:cxn>
                  <a:cxn ang="0">
                    <a:pos x="1061" y="424"/>
                  </a:cxn>
                  <a:cxn ang="0">
                    <a:pos x="0" y="0"/>
                  </a:cxn>
                </a:cxnLst>
                <a:rect l="0" t="0" r="r" b="b"/>
                <a:pathLst>
                  <a:path w="1061" h="424">
                    <a:moveTo>
                      <a:pt x="0" y="0"/>
                    </a:moveTo>
                    <a:lnTo>
                      <a:pt x="0" y="424"/>
                    </a:lnTo>
                    <a:lnTo>
                      <a:pt x="1061" y="4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7" name="Freeform 1513"/>
              <p:cNvSpPr>
                <a:spLocks noChangeAspect="1"/>
              </p:cNvSpPr>
              <p:nvPr/>
            </p:nvSpPr>
            <p:spPr bwMode="auto">
              <a:xfrm>
                <a:off x="5322" y="3819"/>
                <a:ext cx="354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4"/>
                  </a:cxn>
                  <a:cxn ang="0">
                    <a:pos x="1061" y="424"/>
                  </a:cxn>
                  <a:cxn ang="0">
                    <a:pos x="0" y="0"/>
                  </a:cxn>
                </a:cxnLst>
                <a:rect l="0" t="0" r="r" b="b"/>
                <a:pathLst>
                  <a:path w="1061" h="424">
                    <a:moveTo>
                      <a:pt x="0" y="0"/>
                    </a:moveTo>
                    <a:lnTo>
                      <a:pt x="0" y="424"/>
                    </a:lnTo>
                    <a:lnTo>
                      <a:pt x="1061" y="4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8" name="Freeform 1514"/>
              <p:cNvSpPr>
                <a:spLocks noChangeAspect="1"/>
              </p:cNvSpPr>
              <p:nvPr/>
            </p:nvSpPr>
            <p:spPr bwMode="auto">
              <a:xfrm>
                <a:off x="5322" y="3819"/>
                <a:ext cx="354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1" y="0"/>
                  </a:cxn>
                  <a:cxn ang="0">
                    <a:pos x="1061" y="424"/>
                  </a:cxn>
                  <a:cxn ang="0">
                    <a:pos x="0" y="0"/>
                  </a:cxn>
                </a:cxnLst>
                <a:rect l="0" t="0" r="r" b="b"/>
                <a:pathLst>
                  <a:path w="1061" h="424">
                    <a:moveTo>
                      <a:pt x="0" y="0"/>
                    </a:moveTo>
                    <a:lnTo>
                      <a:pt x="1061" y="0"/>
                    </a:lnTo>
                    <a:lnTo>
                      <a:pt x="1061" y="4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9" name="Freeform 1515"/>
              <p:cNvSpPr>
                <a:spLocks noChangeAspect="1"/>
              </p:cNvSpPr>
              <p:nvPr/>
            </p:nvSpPr>
            <p:spPr bwMode="auto">
              <a:xfrm>
                <a:off x="5322" y="3819"/>
                <a:ext cx="354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1" y="0"/>
                  </a:cxn>
                  <a:cxn ang="0">
                    <a:pos x="1061" y="424"/>
                  </a:cxn>
                  <a:cxn ang="0">
                    <a:pos x="0" y="0"/>
                  </a:cxn>
                </a:cxnLst>
                <a:rect l="0" t="0" r="r" b="b"/>
                <a:pathLst>
                  <a:path w="1061" h="424">
                    <a:moveTo>
                      <a:pt x="0" y="0"/>
                    </a:moveTo>
                    <a:lnTo>
                      <a:pt x="1061" y="0"/>
                    </a:lnTo>
                    <a:lnTo>
                      <a:pt x="1061" y="4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0" name="Line 1516"/>
              <p:cNvSpPr>
                <a:spLocks noChangeAspect="1" noChangeShapeType="1"/>
              </p:cNvSpPr>
              <p:nvPr/>
            </p:nvSpPr>
            <p:spPr bwMode="auto">
              <a:xfrm>
                <a:off x="5353" y="3651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1" name="Line 1517"/>
              <p:cNvSpPr>
                <a:spLocks noChangeAspect="1" noChangeShapeType="1"/>
              </p:cNvSpPr>
              <p:nvPr/>
            </p:nvSpPr>
            <p:spPr bwMode="auto">
              <a:xfrm>
                <a:off x="5406" y="3651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2" name="Line 1518"/>
              <p:cNvSpPr>
                <a:spLocks noChangeAspect="1" noChangeShapeType="1"/>
              </p:cNvSpPr>
              <p:nvPr/>
            </p:nvSpPr>
            <p:spPr bwMode="auto">
              <a:xfrm>
                <a:off x="5459" y="3651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3" name="Line 1519"/>
              <p:cNvSpPr>
                <a:spLocks noChangeAspect="1" noChangeShapeType="1"/>
              </p:cNvSpPr>
              <p:nvPr/>
            </p:nvSpPr>
            <p:spPr bwMode="auto">
              <a:xfrm>
                <a:off x="5512" y="3651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4" name="Line 1520"/>
              <p:cNvSpPr>
                <a:spLocks noChangeAspect="1" noChangeShapeType="1"/>
              </p:cNvSpPr>
              <p:nvPr/>
            </p:nvSpPr>
            <p:spPr bwMode="auto">
              <a:xfrm>
                <a:off x="5565" y="3651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5" name="Line 1521"/>
              <p:cNvSpPr>
                <a:spLocks noChangeAspect="1" noChangeShapeType="1"/>
              </p:cNvSpPr>
              <p:nvPr/>
            </p:nvSpPr>
            <p:spPr bwMode="auto">
              <a:xfrm>
                <a:off x="5618" y="3651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6" name="Line 1522"/>
              <p:cNvSpPr>
                <a:spLocks noChangeAspect="1" noChangeShapeType="1"/>
              </p:cNvSpPr>
              <p:nvPr/>
            </p:nvSpPr>
            <p:spPr bwMode="auto">
              <a:xfrm>
                <a:off x="5380" y="3666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7" name="Line 1523"/>
              <p:cNvSpPr>
                <a:spLocks noChangeAspect="1" noChangeShapeType="1"/>
              </p:cNvSpPr>
              <p:nvPr/>
            </p:nvSpPr>
            <p:spPr bwMode="auto">
              <a:xfrm>
                <a:off x="5432" y="3666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8" name="Line 1524"/>
              <p:cNvSpPr>
                <a:spLocks noChangeAspect="1" noChangeShapeType="1"/>
              </p:cNvSpPr>
              <p:nvPr/>
            </p:nvSpPr>
            <p:spPr bwMode="auto">
              <a:xfrm>
                <a:off x="5485" y="3666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9" name="Line 1525"/>
              <p:cNvSpPr>
                <a:spLocks noChangeAspect="1" noChangeShapeType="1"/>
              </p:cNvSpPr>
              <p:nvPr/>
            </p:nvSpPr>
            <p:spPr bwMode="auto">
              <a:xfrm>
                <a:off x="5538" y="3666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0" name="Line 1526"/>
              <p:cNvSpPr>
                <a:spLocks noChangeAspect="1" noChangeShapeType="1"/>
              </p:cNvSpPr>
              <p:nvPr/>
            </p:nvSpPr>
            <p:spPr bwMode="auto">
              <a:xfrm>
                <a:off x="5592" y="3666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1" name="Line 1527"/>
              <p:cNvSpPr>
                <a:spLocks noChangeAspect="1" noChangeShapeType="1"/>
              </p:cNvSpPr>
              <p:nvPr/>
            </p:nvSpPr>
            <p:spPr bwMode="auto">
              <a:xfrm>
                <a:off x="5645" y="366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2" name="Line 1528"/>
              <p:cNvSpPr>
                <a:spLocks noChangeAspect="1" noChangeShapeType="1"/>
              </p:cNvSpPr>
              <p:nvPr/>
            </p:nvSpPr>
            <p:spPr bwMode="auto">
              <a:xfrm>
                <a:off x="5353" y="368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3" name="Line 1529"/>
              <p:cNvSpPr>
                <a:spLocks noChangeAspect="1" noChangeShapeType="1"/>
              </p:cNvSpPr>
              <p:nvPr/>
            </p:nvSpPr>
            <p:spPr bwMode="auto">
              <a:xfrm>
                <a:off x="5406" y="368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4" name="Line 1530"/>
              <p:cNvSpPr>
                <a:spLocks noChangeAspect="1" noChangeShapeType="1"/>
              </p:cNvSpPr>
              <p:nvPr/>
            </p:nvSpPr>
            <p:spPr bwMode="auto">
              <a:xfrm>
                <a:off x="5459" y="368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5" name="Line 1531"/>
              <p:cNvSpPr>
                <a:spLocks noChangeAspect="1" noChangeShapeType="1"/>
              </p:cNvSpPr>
              <p:nvPr/>
            </p:nvSpPr>
            <p:spPr bwMode="auto">
              <a:xfrm>
                <a:off x="5512" y="368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6" name="Line 1532"/>
              <p:cNvSpPr>
                <a:spLocks noChangeAspect="1" noChangeShapeType="1"/>
              </p:cNvSpPr>
              <p:nvPr/>
            </p:nvSpPr>
            <p:spPr bwMode="auto">
              <a:xfrm>
                <a:off x="5565" y="368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7" name="Line 1533"/>
              <p:cNvSpPr>
                <a:spLocks noChangeAspect="1" noChangeShapeType="1"/>
              </p:cNvSpPr>
              <p:nvPr/>
            </p:nvSpPr>
            <p:spPr bwMode="auto">
              <a:xfrm>
                <a:off x="5618" y="368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8" name="Line 1534"/>
              <p:cNvSpPr>
                <a:spLocks noChangeAspect="1" noChangeShapeType="1"/>
              </p:cNvSpPr>
              <p:nvPr/>
            </p:nvSpPr>
            <p:spPr bwMode="auto">
              <a:xfrm>
                <a:off x="5380" y="3697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9" name="Line 1535"/>
              <p:cNvSpPr>
                <a:spLocks noChangeAspect="1" noChangeShapeType="1"/>
              </p:cNvSpPr>
              <p:nvPr/>
            </p:nvSpPr>
            <p:spPr bwMode="auto">
              <a:xfrm>
                <a:off x="5432" y="369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0" name="Line 1536"/>
              <p:cNvSpPr>
                <a:spLocks noChangeAspect="1" noChangeShapeType="1"/>
              </p:cNvSpPr>
              <p:nvPr/>
            </p:nvSpPr>
            <p:spPr bwMode="auto">
              <a:xfrm>
                <a:off x="5485" y="369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1" name="Line 1537"/>
              <p:cNvSpPr>
                <a:spLocks noChangeAspect="1" noChangeShapeType="1"/>
              </p:cNvSpPr>
              <p:nvPr/>
            </p:nvSpPr>
            <p:spPr bwMode="auto">
              <a:xfrm>
                <a:off x="5538" y="369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2" name="Line 1538"/>
              <p:cNvSpPr>
                <a:spLocks noChangeAspect="1" noChangeShapeType="1"/>
              </p:cNvSpPr>
              <p:nvPr/>
            </p:nvSpPr>
            <p:spPr bwMode="auto">
              <a:xfrm>
                <a:off x="5592" y="3697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3" name="Line 1539"/>
              <p:cNvSpPr>
                <a:spLocks noChangeAspect="1" noChangeShapeType="1"/>
              </p:cNvSpPr>
              <p:nvPr/>
            </p:nvSpPr>
            <p:spPr bwMode="auto">
              <a:xfrm>
                <a:off x="5645" y="3697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4" name="Line 1540"/>
              <p:cNvSpPr>
                <a:spLocks noChangeAspect="1" noChangeShapeType="1"/>
              </p:cNvSpPr>
              <p:nvPr/>
            </p:nvSpPr>
            <p:spPr bwMode="auto">
              <a:xfrm>
                <a:off x="5353" y="371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5" name="Line 1541"/>
              <p:cNvSpPr>
                <a:spLocks noChangeAspect="1" noChangeShapeType="1"/>
              </p:cNvSpPr>
              <p:nvPr/>
            </p:nvSpPr>
            <p:spPr bwMode="auto">
              <a:xfrm>
                <a:off x="5406" y="371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6" name="Line 1542"/>
              <p:cNvSpPr>
                <a:spLocks noChangeAspect="1" noChangeShapeType="1"/>
              </p:cNvSpPr>
              <p:nvPr/>
            </p:nvSpPr>
            <p:spPr bwMode="auto">
              <a:xfrm>
                <a:off x="5459" y="371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7" name="Line 1543"/>
              <p:cNvSpPr>
                <a:spLocks noChangeAspect="1" noChangeShapeType="1"/>
              </p:cNvSpPr>
              <p:nvPr/>
            </p:nvSpPr>
            <p:spPr bwMode="auto">
              <a:xfrm>
                <a:off x="5512" y="371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8" name="Line 1544"/>
              <p:cNvSpPr>
                <a:spLocks noChangeAspect="1" noChangeShapeType="1"/>
              </p:cNvSpPr>
              <p:nvPr/>
            </p:nvSpPr>
            <p:spPr bwMode="auto">
              <a:xfrm>
                <a:off x="5565" y="371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9" name="Line 1545"/>
              <p:cNvSpPr>
                <a:spLocks noChangeAspect="1" noChangeShapeType="1"/>
              </p:cNvSpPr>
              <p:nvPr/>
            </p:nvSpPr>
            <p:spPr bwMode="auto">
              <a:xfrm>
                <a:off x="5618" y="3712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0" name="Line 1546"/>
              <p:cNvSpPr>
                <a:spLocks noChangeAspect="1" noChangeShapeType="1"/>
              </p:cNvSpPr>
              <p:nvPr/>
            </p:nvSpPr>
            <p:spPr bwMode="auto">
              <a:xfrm>
                <a:off x="5380" y="3727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1" name="Line 1547"/>
              <p:cNvSpPr>
                <a:spLocks noChangeAspect="1" noChangeShapeType="1"/>
              </p:cNvSpPr>
              <p:nvPr/>
            </p:nvSpPr>
            <p:spPr bwMode="auto">
              <a:xfrm>
                <a:off x="5432" y="372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2" name="Line 1548"/>
              <p:cNvSpPr>
                <a:spLocks noChangeAspect="1" noChangeShapeType="1"/>
              </p:cNvSpPr>
              <p:nvPr/>
            </p:nvSpPr>
            <p:spPr bwMode="auto">
              <a:xfrm>
                <a:off x="5485" y="372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3" name="Line 1549"/>
              <p:cNvSpPr>
                <a:spLocks noChangeAspect="1" noChangeShapeType="1"/>
              </p:cNvSpPr>
              <p:nvPr/>
            </p:nvSpPr>
            <p:spPr bwMode="auto">
              <a:xfrm>
                <a:off x="5538" y="3727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4" name="Line 1550"/>
              <p:cNvSpPr>
                <a:spLocks noChangeAspect="1" noChangeShapeType="1"/>
              </p:cNvSpPr>
              <p:nvPr/>
            </p:nvSpPr>
            <p:spPr bwMode="auto">
              <a:xfrm>
                <a:off x="5592" y="3727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5" name="Line 1551"/>
              <p:cNvSpPr>
                <a:spLocks noChangeAspect="1" noChangeShapeType="1"/>
              </p:cNvSpPr>
              <p:nvPr/>
            </p:nvSpPr>
            <p:spPr bwMode="auto">
              <a:xfrm>
                <a:off x="5645" y="3727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6" name="Line 1552"/>
              <p:cNvSpPr>
                <a:spLocks noChangeAspect="1" noChangeShapeType="1"/>
              </p:cNvSpPr>
              <p:nvPr/>
            </p:nvSpPr>
            <p:spPr bwMode="auto">
              <a:xfrm>
                <a:off x="5406" y="3743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7" name="Line 1553"/>
              <p:cNvSpPr>
                <a:spLocks noChangeAspect="1" noChangeShapeType="1"/>
              </p:cNvSpPr>
              <p:nvPr/>
            </p:nvSpPr>
            <p:spPr bwMode="auto">
              <a:xfrm>
                <a:off x="5459" y="3743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8" name="Line 1554"/>
              <p:cNvSpPr>
                <a:spLocks noChangeAspect="1" noChangeShapeType="1"/>
              </p:cNvSpPr>
              <p:nvPr/>
            </p:nvSpPr>
            <p:spPr bwMode="auto">
              <a:xfrm>
                <a:off x="5512" y="3743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9" name="Line 1555"/>
              <p:cNvSpPr>
                <a:spLocks noChangeAspect="1" noChangeShapeType="1"/>
              </p:cNvSpPr>
              <p:nvPr/>
            </p:nvSpPr>
            <p:spPr bwMode="auto">
              <a:xfrm>
                <a:off x="5565" y="3743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0" name="Line 1556"/>
              <p:cNvSpPr>
                <a:spLocks noChangeAspect="1" noChangeShapeType="1"/>
              </p:cNvSpPr>
              <p:nvPr/>
            </p:nvSpPr>
            <p:spPr bwMode="auto">
              <a:xfrm>
                <a:off x="5618" y="3743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1" name="Line 1557"/>
              <p:cNvSpPr>
                <a:spLocks noChangeAspect="1" noChangeShapeType="1"/>
              </p:cNvSpPr>
              <p:nvPr/>
            </p:nvSpPr>
            <p:spPr bwMode="auto">
              <a:xfrm>
                <a:off x="5395" y="375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2" name="Line 1558"/>
              <p:cNvSpPr>
                <a:spLocks noChangeAspect="1" noChangeShapeType="1"/>
              </p:cNvSpPr>
              <p:nvPr/>
            </p:nvSpPr>
            <p:spPr bwMode="auto">
              <a:xfrm>
                <a:off x="5432" y="3758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3" name="Line 1559"/>
              <p:cNvSpPr>
                <a:spLocks noChangeAspect="1" noChangeShapeType="1"/>
              </p:cNvSpPr>
              <p:nvPr/>
            </p:nvSpPr>
            <p:spPr bwMode="auto">
              <a:xfrm>
                <a:off x="5485" y="3758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4" name="Line 1560"/>
              <p:cNvSpPr>
                <a:spLocks noChangeAspect="1" noChangeShapeType="1"/>
              </p:cNvSpPr>
              <p:nvPr/>
            </p:nvSpPr>
            <p:spPr bwMode="auto">
              <a:xfrm>
                <a:off x="5538" y="3758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5" name="Line 1561"/>
              <p:cNvSpPr>
                <a:spLocks noChangeAspect="1" noChangeShapeType="1"/>
              </p:cNvSpPr>
              <p:nvPr/>
            </p:nvSpPr>
            <p:spPr bwMode="auto">
              <a:xfrm>
                <a:off x="5592" y="3758"/>
                <a:ext cx="1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6" name="Line 1562"/>
              <p:cNvSpPr>
                <a:spLocks noChangeAspect="1" noChangeShapeType="1"/>
              </p:cNvSpPr>
              <p:nvPr/>
            </p:nvSpPr>
            <p:spPr bwMode="auto">
              <a:xfrm>
                <a:off x="5407" y="3774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7" name="Line 1563"/>
              <p:cNvSpPr>
                <a:spLocks noChangeAspect="1" noChangeShapeType="1"/>
              </p:cNvSpPr>
              <p:nvPr/>
            </p:nvSpPr>
            <p:spPr bwMode="auto">
              <a:xfrm>
                <a:off x="5459" y="3774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8" name="Line 1564"/>
              <p:cNvSpPr>
                <a:spLocks noChangeAspect="1" noChangeShapeType="1"/>
              </p:cNvSpPr>
              <p:nvPr/>
            </p:nvSpPr>
            <p:spPr bwMode="auto">
              <a:xfrm>
                <a:off x="5512" y="3774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9" name="Line 1565"/>
              <p:cNvSpPr>
                <a:spLocks noChangeAspect="1" noChangeShapeType="1"/>
              </p:cNvSpPr>
              <p:nvPr/>
            </p:nvSpPr>
            <p:spPr bwMode="auto">
              <a:xfrm>
                <a:off x="5565" y="3774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0" name="Line 1566"/>
              <p:cNvSpPr>
                <a:spLocks noChangeAspect="1" noChangeShapeType="1"/>
              </p:cNvSpPr>
              <p:nvPr/>
            </p:nvSpPr>
            <p:spPr bwMode="auto">
              <a:xfrm>
                <a:off x="5432" y="3789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1" name="Line 1567"/>
              <p:cNvSpPr>
                <a:spLocks noChangeAspect="1" noChangeShapeType="1"/>
              </p:cNvSpPr>
              <p:nvPr/>
            </p:nvSpPr>
            <p:spPr bwMode="auto">
              <a:xfrm>
                <a:off x="5485" y="3789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2" name="Line 1568"/>
              <p:cNvSpPr>
                <a:spLocks noChangeAspect="1" noChangeShapeType="1"/>
              </p:cNvSpPr>
              <p:nvPr/>
            </p:nvSpPr>
            <p:spPr bwMode="auto">
              <a:xfrm>
                <a:off x="5538" y="3789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3" name="Line 15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49" y="3705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4" name="Line 15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97" y="3758"/>
                <a:ext cx="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5" name="Line 15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71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6" name="Line 15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49" y="3674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7" name="Line 15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24" y="3774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8" name="Line 15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97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9" name="Line 15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71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0" name="Line 15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49" y="3644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1" name="Line 15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50" y="3789"/>
                <a:ext cx="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2" name="Line 15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24" y="3743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3" name="Line 15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97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4" name="Line 15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71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5" name="Line 15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50" y="3758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6" name="Line 15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24" y="3712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7" name="Line 15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97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8" name="Line 15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77" y="3774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9" name="Line 15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50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0" name="Line 15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24" y="3682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1" name="Line 15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01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2" name="Line 15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03" y="3789"/>
                <a:ext cx="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3" name="Line 15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77" y="3743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4" name="Line 15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50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5" name="Line 15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24" y="3651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6" name="Line 15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03" y="3758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7" name="Line 15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77" y="3712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8" name="Line 15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50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9" name="Line 15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30" y="3774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0" name="Line 15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03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1" name="Line 15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77" y="3682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2" name="Line 15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54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3" name="Line 15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56" y="3789"/>
                <a:ext cx="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4" name="Line 16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30" y="3743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5" name="Line 16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03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6" name="Line 16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77" y="3651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7" name="Line 16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56" y="3758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8" name="Line 16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30" y="3712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9" name="Line 16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03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0" name="Line 16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83" y="3774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1" name="Line 16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56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2" name="Line 16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30" y="3682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3" name="Line 16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07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4" name="Line 16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83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35" name="Group 1611"/>
            <p:cNvGrpSpPr>
              <a:grpSpLocks noChangeAspect="1"/>
            </p:cNvGrpSpPr>
            <p:nvPr/>
          </p:nvGrpSpPr>
          <p:grpSpPr bwMode="auto">
            <a:xfrm>
              <a:off x="4917" y="3187"/>
              <a:ext cx="1484" cy="1135"/>
              <a:chOff x="4917" y="3187"/>
              <a:chExt cx="1484" cy="1135"/>
            </a:xfrm>
          </p:grpSpPr>
          <p:sp>
            <p:nvSpPr>
              <p:cNvPr id="2636" name="Line 16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56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7" name="Line 16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30" y="3651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8" name="Line 16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83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9" name="Line 16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56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0" name="Line 16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09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1" name="Line 16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83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2" name="Line 16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60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3" name="Line 16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09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4" name="Line 16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83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5" name="Line 16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36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6" name="Line 16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09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7" name="Line 16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36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8" name="Line 16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13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9" name="Line 16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36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0" name="Line 1626"/>
              <p:cNvSpPr>
                <a:spLocks noChangeAspect="1" noChangeShapeType="1"/>
              </p:cNvSpPr>
              <p:nvPr/>
            </p:nvSpPr>
            <p:spPr bwMode="auto">
              <a:xfrm flipV="1">
                <a:off x="5349" y="3651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1" name="Line 1627"/>
              <p:cNvSpPr>
                <a:spLocks noChangeAspect="1" noChangeShapeType="1"/>
              </p:cNvSpPr>
              <p:nvPr/>
            </p:nvSpPr>
            <p:spPr bwMode="auto">
              <a:xfrm flipV="1">
                <a:off x="5349" y="3682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2" name="Line 1628"/>
              <p:cNvSpPr>
                <a:spLocks noChangeAspect="1" noChangeShapeType="1"/>
              </p:cNvSpPr>
              <p:nvPr/>
            </p:nvSpPr>
            <p:spPr bwMode="auto">
              <a:xfrm flipV="1">
                <a:off x="5371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3" name="Line 1629"/>
              <p:cNvSpPr>
                <a:spLocks noChangeAspect="1" noChangeShapeType="1"/>
              </p:cNvSpPr>
              <p:nvPr/>
            </p:nvSpPr>
            <p:spPr bwMode="auto">
              <a:xfrm flipV="1">
                <a:off x="5349" y="3712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4" name="Line 1630"/>
              <p:cNvSpPr>
                <a:spLocks noChangeAspect="1" noChangeShapeType="1"/>
              </p:cNvSpPr>
              <p:nvPr/>
            </p:nvSpPr>
            <p:spPr bwMode="auto">
              <a:xfrm flipV="1">
                <a:off x="5371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5" name="Line 1631"/>
              <p:cNvSpPr>
                <a:spLocks noChangeAspect="1" noChangeShapeType="1"/>
              </p:cNvSpPr>
              <p:nvPr/>
            </p:nvSpPr>
            <p:spPr bwMode="auto">
              <a:xfrm flipV="1">
                <a:off x="5371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6" name="Line 1632"/>
              <p:cNvSpPr>
                <a:spLocks noChangeAspect="1" noChangeShapeType="1"/>
              </p:cNvSpPr>
              <p:nvPr/>
            </p:nvSpPr>
            <p:spPr bwMode="auto">
              <a:xfrm flipV="1">
                <a:off x="5397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7" name="Line 1633"/>
              <p:cNvSpPr>
                <a:spLocks noChangeAspect="1" noChangeShapeType="1"/>
              </p:cNvSpPr>
              <p:nvPr/>
            </p:nvSpPr>
            <p:spPr bwMode="auto">
              <a:xfrm flipV="1">
                <a:off x="5372" y="3727"/>
                <a:ext cx="8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8" name="Line 1634"/>
              <p:cNvSpPr>
                <a:spLocks noChangeAspect="1" noChangeShapeType="1"/>
              </p:cNvSpPr>
              <p:nvPr/>
            </p:nvSpPr>
            <p:spPr bwMode="auto">
              <a:xfrm flipV="1">
                <a:off x="5397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9" name="Line 1635"/>
              <p:cNvSpPr>
                <a:spLocks noChangeAspect="1" noChangeShapeType="1"/>
              </p:cNvSpPr>
              <p:nvPr/>
            </p:nvSpPr>
            <p:spPr bwMode="auto">
              <a:xfrm flipV="1">
                <a:off x="5424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0" name="Line 1636"/>
              <p:cNvSpPr>
                <a:spLocks noChangeAspect="1" noChangeShapeType="1"/>
              </p:cNvSpPr>
              <p:nvPr/>
            </p:nvSpPr>
            <p:spPr bwMode="auto">
              <a:xfrm flipV="1">
                <a:off x="5397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1" name="Line 1637"/>
              <p:cNvSpPr>
                <a:spLocks noChangeAspect="1" noChangeShapeType="1"/>
              </p:cNvSpPr>
              <p:nvPr/>
            </p:nvSpPr>
            <p:spPr bwMode="auto">
              <a:xfrm flipV="1">
                <a:off x="5424" y="3666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2" name="Line 1638"/>
              <p:cNvSpPr>
                <a:spLocks noChangeAspect="1" noChangeShapeType="1"/>
              </p:cNvSpPr>
              <p:nvPr/>
            </p:nvSpPr>
            <p:spPr bwMode="auto">
              <a:xfrm flipV="1">
                <a:off x="5397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3" name="Line 1639"/>
              <p:cNvSpPr>
                <a:spLocks noChangeAspect="1" noChangeShapeType="1"/>
              </p:cNvSpPr>
              <p:nvPr/>
            </p:nvSpPr>
            <p:spPr bwMode="auto">
              <a:xfrm flipV="1">
                <a:off x="5424" y="3697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4" name="Line 1640"/>
              <p:cNvSpPr>
                <a:spLocks noChangeAspect="1" noChangeShapeType="1"/>
              </p:cNvSpPr>
              <p:nvPr/>
            </p:nvSpPr>
            <p:spPr bwMode="auto">
              <a:xfrm flipV="1">
                <a:off x="5450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5" name="Line 1641"/>
              <p:cNvSpPr>
                <a:spLocks noChangeAspect="1" noChangeShapeType="1"/>
              </p:cNvSpPr>
              <p:nvPr/>
            </p:nvSpPr>
            <p:spPr bwMode="auto">
              <a:xfrm flipV="1">
                <a:off x="5424" y="3727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" name="Line 1642"/>
              <p:cNvSpPr>
                <a:spLocks noChangeAspect="1" noChangeShapeType="1"/>
              </p:cNvSpPr>
              <p:nvPr/>
            </p:nvSpPr>
            <p:spPr bwMode="auto">
              <a:xfrm flipV="1">
                <a:off x="5450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7" name="Line 1643"/>
              <p:cNvSpPr>
                <a:spLocks noChangeAspect="1" noChangeShapeType="1"/>
              </p:cNvSpPr>
              <p:nvPr/>
            </p:nvSpPr>
            <p:spPr bwMode="auto">
              <a:xfrm flipV="1">
                <a:off x="5477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8" name="Line 1644"/>
              <p:cNvSpPr>
                <a:spLocks noChangeAspect="1" noChangeShapeType="1"/>
              </p:cNvSpPr>
              <p:nvPr/>
            </p:nvSpPr>
            <p:spPr bwMode="auto">
              <a:xfrm flipV="1">
                <a:off x="5424" y="3758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9" name="Line 1645"/>
              <p:cNvSpPr>
                <a:spLocks noChangeAspect="1" noChangeShapeType="1"/>
              </p:cNvSpPr>
              <p:nvPr/>
            </p:nvSpPr>
            <p:spPr bwMode="auto">
              <a:xfrm flipV="1">
                <a:off x="5450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0" name="Line 1646"/>
              <p:cNvSpPr>
                <a:spLocks noChangeAspect="1" noChangeShapeType="1"/>
              </p:cNvSpPr>
              <p:nvPr/>
            </p:nvSpPr>
            <p:spPr bwMode="auto">
              <a:xfrm flipV="1">
                <a:off x="5477" y="3666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1" name="Line 1647"/>
              <p:cNvSpPr>
                <a:spLocks noChangeAspect="1" noChangeShapeType="1"/>
              </p:cNvSpPr>
              <p:nvPr/>
            </p:nvSpPr>
            <p:spPr bwMode="auto">
              <a:xfrm flipV="1">
                <a:off x="5425" y="3789"/>
                <a:ext cx="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2" name="Line 1648"/>
              <p:cNvSpPr>
                <a:spLocks noChangeAspect="1" noChangeShapeType="1"/>
              </p:cNvSpPr>
              <p:nvPr/>
            </p:nvSpPr>
            <p:spPr bwMode="auto">
              <a:xfrm flipV="1">
                <a:off x="5450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3" name="Line 1649"/>
              <p:cNvSpPr>
                <a:spLocks noChangeAspect="1" noChangeShapeType="1"/>
              </p:cNvSpPr>
              <p:nvPr/>
            </p:nvSpPr>
            <p:spPr bwMode="auto">
              <a:xfrm flipV="1">
                <a:off x="5477" y="3697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4" name="Line 1650"/>
              <p:cNvSpPr>
                <a:spLocks noChangeAspect="1" noChangeShapeType="1"/>
              </p:cNvSpPr>
              <p:nvPr/>
            </p:nvSpPr>
            <p:spPr bwMode="auto">
              <a:xfrm flipV="1">
                <a:off x="5503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5" name="Line 1651"/>
              <p:cNvSpPr>
                <a:spLocks noChangeAspect="1" noChangeShapeType="1"/>
              </p:cNvSpPr>
              <p:nvPr/>
            </p:nvSpPr>
            <p:spPr bwMode="auto">
              <a:xfrm flipV="1">
                <a:off x="5450" y="3774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6" name="Line 1652"/>
              <p:cNvSpPr>
                <a:spLocks noChangeAspect="1" noChangeShapeType="1"/>
              </p:cNvSpPr>
              <p:nvPr/>
            </p:nvSpPr>
            <p:spPr bwMode="auto">
              <a:xfrm flipV="1">
                <a:off x="5477" y="3727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7" name="Line 1653"/>
              <p:cNvSpPr>
                <a:spLocks noChangeAspect="1" noChangeShapeType="1"/>
              </p:cNvSpPr>
              <p:nvPr/>
            </p:nvSpPr>
            <p:spPr bwMode="auto">
              <a:xfrm flipV="1">
                <a:off x="5503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8" name="Line 1654"/>
              <p:cNvSpPr>
                <a:spLocks noChangeAspect="1" noChangeShapeType="1"/>
              </p:cNvSpPr>
              <p:nvPr/>
            </p:nvSpPr>
            <p:spPr bwMode="auto">
              <a:xfrm flipV="1">
                <a:off x="5530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9" name="Line 1655"/>
              <p:cNvSpPr>
                <a:spLocks noChangeAspect="1" noChangeShapeType="1"/>
              </p:cNvSpPr>
              <p:nvPr/>
            </p:nvSpPr>
            <p:spPr bwMode="auto">
              <a:xfrm flipV="1">
                <a:off x="5477" y="3758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0" name="Line 1656"/>
              <p:cNvSpPr>
                <a:spLocks noChangeAspect="1" noChangeShapeType="1"/>
              </p:cNvSpPr>
              <p:nvPr/>
            </p:nvSpPr>
            <p:spPr bwMode="auto">
              <a:xfrm flipV="1">
                <a:off x="5503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1" name="Line 1657"/>
              <p:cNvSpPr>
                <a:spLocks noChangeAspect="1" noChangeShapeType="1"/>
              </p:cNvSpPr>
              <p:nvPr/>
            </p:nvSpPr>
            <p:spPr bwMode="auto">
              <a:xfrm flipV="1">
                <a:off x="5530" y="3666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2" name="Line 1658"/>
              <p:cNvSpPr>
                <a:spLocks noChangeAspect="1" noChangeShapeType="1"/>
              </p:cNvSpPr>
              <p:nvPr/>
            </p:nvSpPr>
            <p:spPr bwMode="auto">
              <a:xfrm flipV="1">
                <a:off x="5478" y="3789"/>
                <a:ext cx="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3" name="Line 1659"/>
              <p:cNvSpPr>
                <a:spLocks noChangeAspect="1" noChangeShapeType="1"/>
              </p:cNvSpPr>
              <p:nvPr/>
            </p:nvSpPr>
            <p:spPr bwMode="auto">
              <a:xfrm flipV="1">
                <a:off x="5503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4" name="Line 1660"/>
              <p:cNvSpPr>
                <a:spLocks noChangeAspect="1" noChangeShapeType="1"/>
              </p:cNvSpPr>
              <p:nvPr/>
            </p:nvSpPr>
            <p:spPr bwMode="auto">
              <a:xfrm flipV="1">
                <a:off x="5530" y="3697"/>
                <a:ext cx="8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5" name="Line 1661"/>
              <p:cNvSpPr>
                <a:spLocks noChangeAspect="1" noChangeShapeType="1"/>
              </p:cNvSpPr>
              <p:nvPr/>
            </p:nvSpPr>
            <p:spPr bwMode="auto">
              <a:xfrm flipV="1">
                <a:off x="5556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6" name="Line 1662"/>
              <p:cNvSpPr>
                <a:spLocks noChangeAspect="1" noChangeShapeType="1"/>
              </p:cNvSpPr>
              <p:nvPr/>
            </p:nvSpPr>
            <p:spPr bwMode="auto">
              <a:xfrm flipV="1">
                <a:off x="5503" y="3774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7" name="Line 1663"/>
              <p:cNvSpPr>
                <a:spLocks noChangeAspect="1" noChangeShapeType="1"/>
              </p:cNvSpPr>
              <p:nvPr/>
            </p:nvSpPr>
            <p:spPr bwMode="auto">
              <a:xfrm flipV="1">
                <a:off x="5530" y="3727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8" name="Line 1664"/>
              <p:cNvSpPr>
                <a:spLocks noChangeAspect="1" noChangeShapeType="1"/>
              </p:cNvSpPr>
              <p:nvPr/>
            </p:nvSpPr>
            <p:spPr bwMode="auto">
              <a:xfrm flipV="1">
                <a:off x="5556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9" name="Line 1665"/>
              <p:cNvSpPr>
                <a:spLocks noChangeAspect="1" noChangeShapeType="1"/>
              </p:cNvSpPr>
              <p:nvPr/>
            </p:nvSpPr>
            <p:spPr bwMode="auto">
              <a:xfrm flipV="1">
                <a:off x="5583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0" name="Line 1666"/>
              <p:cNvSpPr>
                <a:spLocks noChangeAspect="1" noChangeShapeType="1"/>
              </p:cNvSpPr>
              <p:nvPr/>
            </p:nvSpPr>
            <p:spPr bwMode="auto">
              <a:xfrm flipV="1">
                <a:off x="5530" y="3758"/>
                <a:ext cx="8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1" name="Line 1667"/>
              <p:cNvSpPr>
                <a:spLocks noChangeAspect="1" noChangeShapeType="1"/>
              </p:cNvSpPr>
              <p:nvPr/>
            </p:nvSpPr>
            <p:spPr bwMode="auto">
              <a:xfrm flipV="1">
                <a:off x="5556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2" name="Line 1668"/>
              <p:cNvSpPr>
                <a:spLocks noChangeAspect="1" noChangeShapeType="1"/>
              </p:cNvSpPr>
              <p:nvPr/>
            </p:nvSpPr>
            <p:spPr bwMode="auto">
              <a:xfrm flipV="1">
                <a:off x="5583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3" name="Line 1669"/>
              <p:cNvSpPr>
                <a:spLocks noChangeAspect="1" noChangeShapeType="1"/>
              </p:cNvSpPr>
              <p:nvPr/>
            </p:nvSpPr>
            <p:spPr bwMode="auto">
              <a:xfrm flipV="1">
                <a:off x="5532" y="3789"/>
                <a:ext cx="6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4" name="Line 1670"/>
              <p:cNvSpPr>
                <a:spLocks noChangeAspect="1" noChangeShapeType="1"/>
              </p:cNvSpPr>
              <p:nvPr/>
            </p:nvSpPr>
            <p:spPr bwMode="auto">
              <a:xfrm flipV="1">
                <a:off x="5556" y="3743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5" name="Line 1671"/>
              <p:cNvSpPr>
                <a:spLocks noChangeAspect="1" noChangeShapeType="1"/>
              </p:cNvSpPr>
              <p:nvPr/>
            </p:nvSpPr>
            <p:spPr bwMode="auto">
              <a:xfrm flipV="1">
                <a:off x="5583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6" name="Line 1672"/>
              <p:cNvSpPr>
                <a:spLocks noChangeAspect="1" noChangeShapeType="1"/>
              </p:cNvSpPr>
              <p:nvPr/>
            </p:nvSpPr>
            <p:spPr bwMode="auto">
              <a:xfrm flipV="1">
                <a:off x="5609" y="3651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7" name="Line 1673"/>
              <p:cNvSpPr>
                <a:spLocks noChangeAspect="1" noChangeShapeType="1"/>
              </p:cNvSpPr>
              <p:nvPr/>
            </p:nvSpPr>
            <p:spPr bwMode="auto">
              <a:xfrm flipV="1">
                <a:off x="5556" y="3774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8" name="Line 1674"/>
              <p:cNvSpPr>
                <a:spLocks noChangeAspect="1" noChangeShapeType="1"/>
              </p:cNvSpPr>
              <p:nvPr/>
            </p:nvSpPr>
            <p:spPr bwMode="auto">
              <a:xfrm flipV="1">
                <a:off x="5583" y="3727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9" name="Line 1675"/>
              <p:cNvSpPr>
                <a:spLocks noChangeAspect="1" noChangeShapeType="1"/>
              </p:cNvSpPr>
              <p:nvPr/>
            </p:nvSpPr>
            <p:spPr bwMode="auto">
              <a:xfrm flipV="1">
                <a:off x="5609" y="368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0" name="Line 1676"/>
              <p:cNvSpPr>
                <a:spLocks noChangeAspect="1" noChangeShapeType="1"/>
              </p:cNvSpPr>
              <p:nvPr/>
            </p:nvSpPr>
            <p:spPr bwMode="auto">
              <a:xfrm flipV="1">
                <a:off x="5636" y="3642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1" name="Line 1677"/>
              <p:cNvSpPr>
                <a:spLocks noChangeAspect="1" noChangeShapeType="1"/>
              </p:cNvSpPr>
              <p:nvPr/>
            </p:nvSpPr>
            <p:spPr bwMode="auto">
              <a:xfrm flipV="1">
                <a:off x="5583" y="3758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2" name="Line 1678"/>
              <p:cNvSpPr>
                <a:spLocks noChangeAspect="1" noChangeShapeType="1"/>
              </p:cNvSpPr>
              <p:nvPr/>
            </p:nvSpPr>
            <p:spPr bwMode="auto">
              <a:xfrm flipV="1">
                <a:off x="5609" y="371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3" name="Line 1679"/>
              <p:cNvSpPr>
                <a:spLocks noChangeAspect="1" noChangeShapeType="1"/>
              </p:cNvSpPr>
              <p:nvPr/>
            </p:nvSpPr>
            <p:spPr bwMode="auto">
              <a:xfrm flipV="1">
                <a:off x="5636" y="3666"/>
                <a:ext cx="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4" name="Line 1680"/>
              <p:cNvSpPr>
                <a:spLocks noChangeAspect="1" noChangeShapeType="1"/>
              </p:cNvSpPr>
              <p:nvPr/>
            </p:nvSpPr>
            <p:spPr bwMode="auto">
              <a:xfrm flipV="1">
                <a:off x="5616" y="3743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5" name="Line 1681"/>
              <p:cNvSpPr>
                <a:spLocks noChangeAspect="1" noChangeShapeType="1"/>
              </p:cNvSpPr>
              <p:nvPr/>
            </p:nvSpPr>
            <p:spPr bwMode="auto">
              <a:xfrm flipV="1">
                <a:off x="5636" y="3697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6" name="Line 1682"/>
              <p:cNvSpPr>
                <a:spLocks noChangeAspect="1" noChangeShapeType="1"/>
              </p:cNvSpPr>
              <p:nvPr/>
            </p:nvSpPr>
            <p:spPr bwMode="auto">
              <a:xfrm flipV="1">
                <a:off x="5641" y="3727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7" name="Freeform 1683"/>
              <p:cNvSpPr>
                <a:spLocks noChangeAspect="1"/>
              </p:cNvSpPr>
              <p:nvPr/>
            </p:nvSpPr>
            <p:spPr bwMode="auto">
              <a:xfrm>
                <a:off x="5667" y="3624"/>
                <a:ext cx="9" cy="124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0"/>
                  </a:cxn>
                  <a:cxn ang="0">
                    <a:pos x="0" y="371"/>
                  </a:cxn>
                </a:cxnLst>
                <a:rect l="0" t="0" r="r" b="b"/>
                <a:pathLst>
                  <a:path w="27" h="371">
                    <a:moveTo>
                      <a:pt x="27" y="0"/>
                    </a:moveTo>
                    <a:lnTo>
                      <a:pt x="0" y="0"/>
                    </a:lnTo>
                    <a:lnTo>
                      <a:pt x="0" y="37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8" name="Freeform 1684"/>
              <p:cNvSpPr>
                <a:spLocks noChangeAspect="1"/>
              </p:cNvSpPr>
              <p:nvPr/>
            </p:nvSpPr>
            <p:spPr bwMode="auto">
              <a:xfrm>
                <a:off x="5596" y="3748"/>
                <a:ext cx="71" cy="71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199" y="0"/>
                  </a:cxn>
                  <a:cxn ang="0">
                    <a:pos x="187" y="2"/>
                  </a:cxn>
                  <a:cxn ang="0">
                    <a:pos x="175" y="3"/>
                  </a:cxn>
                  <a:cxn ang="0">
                    <a:pos x="163" y="6"/>
                  </a:cxn>
                  <a:cxn ang="0">
                    <a:pos x="151" y="10"/>
                  </a:cxn>
                  <a:cxn ang="0">
                    <a:pos x="139" y="14"/>
                  </a:cxn>
                  <a:cxn ang="0">
                    <a:pos x="128" y="18"/>
                  </a:cxn>
                  <a:cxn ang="0">
                    <a:pos x="116" y="23"/>
                  </a:cxn>
                  <a:cxn ang="0">
                    <a:pos x="105" y="29"/>
                  </a:cxn>
                  <a:cxn ang="0">
                    <a:pos x="94" y="35"/>
                  </a:cxn>
                  <a:cxn ang="0">
                    <a:pos x="85" y="42"/>
                  </a:cxn>
                  <a:cxn ang="0">
                    <a:pos x="75" y="50"/>
                  </a:cxn>
                  <a:cxn ang="0">
                    <a:pos x="66" y="58"/>
                  </a:cxn>
                  <a:cxn ang="0">
                    <a:pos x="56" y="66"/>
                  </a:cxn>
                  <a:cxn ang="0">
                    <a:pos x="48" y="76"/>
                  </a:cxn>
                  <a:cxn ang="0">
                    <a:pos x="42" y="86"/>
                  </a:cxn>
                  <a:cxn ang="0">
                    <a:pos x="34" y="96"/>
                  </a:cxn>
                  <a:cxn ang="0">
                    <a:pos x="28" y="107"/>
                  </a:cxn>
                  <a:cxn ang="0">
                    <a:pos x="21" y="117"/>
                  </a:cxn>
                  <a:cxn ang="0">
                    <a:pos x="16" y="128"/>
                  </a:cxn>
                  <a:cxn ang="0">
                    <a:pos x="12" y="140"/>
                  </a:cxn>
                  <a:cxn ang="0">
                    <a:pos x="8" y="151"/>
                  </a:cxn>
                  <a:cxn ang="0">
                    <a:pos x="5" y="163"/>
                  </a:cxn>
                  <a:cxn ang="0">
                    <a:pos x="3" y="175"/>
                  </a:cxn>
                  <a:cxn ang="0">
                    <a:pos x="1" y="187"/>
                  </a:cxn>
                  <a:cxn ang="0">
                    <a:pos x="0" y="200"/>
                  </a:cxn>
                  <a:cxn ang="0">
                    <a:pos x="0" y="213"/>
                  </a:cxn>
                </a:cxnLst>
                <a:rect l="0" t="0" r="r" b="b"/>
                <a:pathLst>
                  <a:path w="211" h="213">
                    <a:moveTo>
                      <a:pt x="211" y="0"/>
                    </a:moveTo>
                    <a:lnTo>
                      <a:pt x="199" y="0"/>
                    </a:lnTo>
                    <a:lnTo>
                      <a:pt x="187" y="2"/>
                    </a:lnTo>
                    <a:lnTo>
                      <a:pt x="175" y="3"/>
                    </a:lnTo>
                    <a:lnTo>
                      <a:pt x="163" y="6"/>
                    </a:lnTo>
                    <a:lnTo>
                      <a:pt x="151" y="10"/>
                    </a:lnTo>
                    <a:lnTo>
                      <a:pt x="139" y="14"/>
                    </a:lnTo>
                    <a:lnTo>
                      <a:pt x="128" y="18"/>
                    </a:lnTo>
                    <a:lnTo>
                      <a:pt x="116" y="23"/>
                    </a:lnTo>
                    <a:lnTo>
                      <a:pt x="105" y="29"/>
                    </a:lnTo>
                    <a:lnTo>
                      <a:pt x="94" y="35"/>
                    </a:lnTo>
                    <a:lnTo>
                      <a:pt x="85" y="42"/>
                    </a:lnTo>
                    <a:lnTo>
                      <a:pt x="75" y="50"/>
                    </a:lnTo>
                    <a:lnTo>
                      <a:pt x="66" y="58"/>
                    </a:lnTo>
                    <a:lnTo>
                      <a:pt x="56" y="66"/>
                    </a:lnTo>
                    <a:lnTo>
                      <a:pt x="48" y="76"/>
                    </a:lnTo>
                    <a:lnTo>
                      <a:pt x="42" y="86"/>
                    </a:lnTo>
                    <a:lnTo>
                      <a:pt x="34" y="96"/>
                    </a:lnTo>
                    <a:lnTo>
                      <a:pt x="28" y="107"/>
                    </a:lnTo>
                    <a:lnTo>
                      <a:pt x="21" y="117"/>
                    </a:lnTo>
                    <a:lnTo>
                      <a:pt x="16" y="128"/>
                    </a:lnTo>
                    <a:lnTo>
                      <a:pt x="12" y="140"/>
                    </a:lnTo>
                    <a:lnTo>
                      <a:pt x="8" y="151"/>
                    </a:lnTo>
                    <a:lnTo>
                      <a:pt x="5" y="163"/>
                    </a:lnTo>
                    <a:lnTo>
                      <a:pt x="3" y="175"/>
                    </a:lnTo>
                    <a:lnTo>
                      <a:pt x="1" y="187"/>
                    </a:lnTo>
                    <a:lnTo>
                      <a:pt x="0" y="200"/>
                    </a:lnTo>
                    <a:lnTo>
                      <a:pt x="0" y="21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9" name="Line 1685"/>
              <p:cNvSpPr>
                <a:spLocks noChangeAspect="1" noChangeShapeType="1"/>
              </p:cNvSpPr>
              <p:nvPr/>
            </p:nvSpPr>
            <p:spPr bwMode="auto">
              <a:xfrm>
                <a:off x="5402" y="3819"/>
                <a:ext cx="19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0" name="Freeform 1686"/>
              <p:cNvSpPr>
                <a:spLocks noChangeAspect="1"/>
              </p:cNvSpPr>
              <p:nvPr/>
            </p:nvSpPr>
            <p:spPr bwMode="auto">
              <a:xfrm>
                <a:off x="5331" y="3748"/>
                <a:ext cx="71" cy="71"/>
              </a:xfrm>
              <a:custGeom>
                <a:avLst/>
                <a:gdLst/>
                <a:ahLst/>
                <a:cxnLst>
                  <a:cxn ang="0">
                    <a:pos x="212" y="213"/>
                  </a:cxn>
                  <a:cxn ang="0">
                    <a:pos x="212" y="200"/>
                  </a:cxn>
                  <a:cxn ang="0">
                    <a:pos x="210" y="187"/>
                  </a:cxn>
                  <a:cxn ang="0">
                    <a:pos x="209" y="175"/>
                  </a:cxn>
                  <a:cxn ang="0">
                    <a:pos x="206" y="163"/>
                  </a:cxn>
                  <a:cxn ang="0">
                    <a:pos x="203" y="151"/>
                  </a:cxn>
                  <a:cxn ang="0">
                    <a:pos x="199" y="140"/>
                  </a:cxn>
                  <a:cxn ang="0">
                    <a:pos x="194" y="128"/>
                  </a:cxn>
                  <a:cxn ang="0">
                    <a:pos x="190" y="117"/>
                  </a:cxn>
                  <a:cxn ang="0">
                    <a:pos x="183" y="107"/>
                  </a:cxn>
                  <a:cxn ang="0">
                    <a:pos x="177" y="96"/>
                  </a:cxn>
                  <a:cxn ang="0">
                    <a:pos x="170" y="86"/>
                  </a:cxn>
                  <a:cxn ang="0">
                    <a:pos x="163" y="76"/>
                  </a:cxn>
                  <a:cxn ang="0">
                    <a:pos x="154" y="66"/>
                  </a:cxn>
                  <a:cxn ang="0">
                    <a:pos x="146" y="58"/>
                  </a:cxn>
                  <a:cxn ang="0">
                    <a:pos x="136" y="50"/>
                  </a:cxn>
                  <a:cxn ang="0">
                    <a:pos x="127" y="42"/>
                  </a:cxn>
                  <a:cxn ang="0">
                    <a:pos x="116" y="35"/>
                  </a:cxn>
                  <a:cxn ang="0">
                    <a:pos x="107" y="29"/>
                  </a:cxn>
                  <a:cxn ang="0">
                    <a:pos x="96" y="23"/>
                  </a:cxn>
                  <a:cxn ang="0">
                    <a:pos x="84" y="18"/>
                  </a:cxn>
                  <a:cxn ang="0">
                    <a:pos x="73" y="14"/>
                  </a:cxn>
                  <a:cxn ang="0">
                    <a:pos x="61" y="10"/>
                  </a:cxn>
                  <a:cxn ang="0">
                    <a:pos x="49" y="6"/>
                  </a:cxn>
                  <a:cxn ang="0">
                    <a:pos x="37" y="3"/>
                  </a:cxn>
                  <a:cxn ang="0">
                    <a:pos x="24" y="2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212" h="213">
                    <a:moveTo>
                      <a:pt x="212" y="213"/>
                    </a:moveTo>
                    <a:lnTo>
                      <a:pt x="212" y="200"/>
                    </a:lnTo>
                    <a:lnTo>
                      <a:pt x="210" y="187"/>
                    </a:lnTo>
                    <a:lnTo>
                      <a:pt x="209" y="175"/>
                    </a:lnTo>
                    <a:lnTo>
                      <a:pt x="206" y="163"/>
                    </a:lnTo>
                    <a:lnTo>
                      <a:pt x="203" y="151"/>
                    </a:lnTo>
                    <a:lnTo>
                      <a:pt x="199" y="140"/>
                    </a:lnTo>
                    <a:lnTo>
                      <a:pt x="194" y="128"/>
                    </a:lnTo>
                    <a:lnTo>
                      <a:pt x="190" y="117"/>
                    </a:lnTo>
                    <a:lnTo>
                      <a:pt x="183" y="107"/>
                    </a:lnTo>
                    <a:lnTo>
                      <a:pt x="177" y="96"/>
                    </a:lnTo>
                    <a:lnTo>
                      <a:pt x="170" y="86"/>
                    </a:lnTo>
                    <a:lnTo>
                      <a:pt x="163" y="76"/>
                    </a:lnTo>
                    <a:lnTo>
                      <a:pt x="154" y="66"/>
                    </a:lnTo>
                    <a:lnTo>
                      <a:pt x="146" y="58"/>
                    </a:lnTo>
                    <a:lnTo>
                      <a:pt x="136" y="50"/>
                    </a:lnTo>
                    <a:lnTo>
                      <a:pt x="127" y="42"/>
                    </a:lnTo>
                    <a:lnTo>
                      <a:pt x="116" y="35"/>
                    </a:lnTo>
                    <a:lnTo>
                      <a:pt x="107" y="29"/>
                    </a:lnTo>
                    <a:lnTo>
                      <a:pt x="96" y="23"/>
                    </a:lnTo>
                    <a:lnTo>
                      <a:pt x="84" y="18"/>
                    </a:lnTo>
                    <a:lnTo>
                      <a:pt x="73" y="14"/>
                    </a:lnTo>
                    <a:lnTo>
                      <a:pt x="61" y="10"/>
                    </a:lnTo>
                    <a:lnTo>
                      <a:pt x="49" y="6"/>
                    </a:lnTo>
                    <a:lnTo>
                      <a:pt x="37" y="3"/>
                    </a:lnTo>
                    <a:lnTo>
                      <a:pt x="24" y="2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1" name="Line 1687"/>
              <p:cNvSpPr>
                <a:spLocks noChangeAspect="1" noChangeShapeType="1"/>
              </p:cNvSpPr>
              <p:nvPr/>
            </p:nvSpPr>
            <p:spPr bwMode="auto">
              <a:xfrm>
                <a:off x="5331" y="3624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2" name="Freeform 1688"/>
              <p:cNvSpPr>
                <a:spLocks noChangeAspect="1"/>
              </p:cNvSpPr>
              <p:nvPr/>
            </p:nvSpPr>
            <p:spPr bwMode="auto">
              <a:xfrm>
                <a:off x="5322" y="3624"/>
                <a:ext cx="354" cy="33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0"/>
                  </a:cxn>
                  <a:cxn ang="0">
                    <a:pos x="0" y="1008"/>
                  </a:cxn>
                  <a:cxn ang="0">
                    <a:pos x="1061" y="1008"/>
                  </a:cxn>
                  <a:cxn ang="0">
                    <a:pos x="1061" y="0"/>
                  </a:cxn>
                </a:cxnLst>
                <a:rect l="0" t="0" r="r" b="b"/>
                <a:pathLst>
                  <a:path w="1061" h="1008">
                    <a:moveTo>
                      <a:pt x="27" y="0"/>
                    </a:moveTo>
                    <a:lnTo>
                      <a:pt x="0" y="0"/>
                    </a:lnTo>
                    <a:lnTo>
                      <a:pt x="0" y="1008"/>
                    </a:lnTo>
                    <a:lnTo>
                      <a:pt x="1061" y="1008"/>
                    </a:lnTo>
                    <a:lnTo>
                      <a:pt x="106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3" name="Line 1689"/>
              <p:cNvSpPr>
                <a:spLocks noChangeAspect="1" noChangeShapeType="1"/>
              </p:cNvSpPr>
              <p:nvPr/>
            </p:nvSpPr>
            <p:spPr bwMode="auto">
              <a:xfrm>
                <a:off x="5817" y="3194"/>
                <a:ext cx="1" cy="7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4" name="Line 1690"/>
              <p:cNvSpPr>
                <a:spLocks noChangeAspect="1" noChangeShapeType="1"/>
              </p:cNvSpPr>
              <p:nvPr/>
            </p:nvSpPr>
            <p:spPr bwMode="auto">
              <a:xfrm>
                <a:off x="5782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5" name="Line 1691"/>
              <p:cNvSpPr>
                <a:spLocks noChangeAspect="1" noChangeShapeType="1"/>
              </p:cNvSpPr>
              <p:nvPr/>
            </p:nvSpPr>
            <p:spPr bwMode="auto">
              <a:xfrm>
                <a:off x="5782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6" name="Line 1692"/>
              <p:cNvSpPr>
                <a:spLocks noChangeAspect="1" noChangeShapeType="1"/>
              </p:cNvSpPr>
              <p:nvPr/>
            </p:nvSpPr>
            <p:spPr bwMode="auto">
              <a:xfrm>
                <a:off x="5782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7" name="Line 1693"/>
              <p:cNvSpPr>
                <a:spLocks noChangeAspect="1" noChangeShapeType="1"/>
              </p:cNvSpPr>
              <p:nvPr/>
            </p:nvSpPr>
            <p:spPr bwMode="auto">
              <a:xfrm>
                <a:off x="5782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8" name="Line 1694"/>
              <p:cNvSpPr>
                <a:spLocks noChangeAspect="1" noChangeShapeType="1"/>
              </p:cNvSpPr>
              <p:nvPr/>
            </p:nvSpPr>
            <p:spPr bwMode="auto">
              <a:xfrm>
                <a:off x="5782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9" name="Line 1695"/>
              <p:cNvSpPr>
                <a:spLocks noChangeAspect="1" noChangeShapeType="1"/>
              </p:cNvSpPr>
              <p:nvPr/>
            </p:nvSpPr>
            <p:spPr bwMode="auto">
              <a:xfrm>
                <a:off x="5746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0" name="Line 1696"/>
              <p:cNvSpPr>
                <a:spLocks noChangeAspect="1" noChangeShapeType="1"/>
              </p:cNvSpPr>
              <p:nvPr/>
            </p:nvSpPr>
            <p:spPr bwMode="auto">
              <a:xfrm>
                <a:off x="5746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1" name="Line 1697"/>
              <p:cNvSpPr>
                <a:spLocks noChangeAspect="1" noChangeShapeType="1"/>
              </p:cNvSpPr>
              <p:nvPr/>
            </p:nvSpPr>
            <p:spPr bwMode="auto">
              <a:xfrm>
                <a:off x="5746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2" name="Line 1698"/>
              <p:cNvSpPr>
                <a:spLocks noChangeAspect="1" noChangeShapeType="1"/>
              </p:cNvSpPr>
              <p:nvPr/>
            </p:nvSpPr>
            <p:spPr bwMode="auto">
              <a:xfrm>
                <a:off x="5746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3" name="Line 1699"/>
              <p:cNvSpPr>
                <a:spLocks noChangeAspect="1" noChangeShapeType="1"/>
              </p:cNvSpPr>
              <p:nvPr/>
            </p:nvSpPr>
            <p:spPr bwMode="auto">
              <a:xfrm>
                <a:off x="5746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4" name="Line 1700"/>
              <p:cNvSpPr>
                <a:spLocks noChangeAspect="1" noChangeShapeType="1"/>
              </p:cNvSpPr>
              <p:nvPr/>
            </p:nvSpPr>
            <p:spPr bwMode="auto">
              <a:xfrm>
                <a:off x="5711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5" name="Line 1701"/>
              <p:cNvSpPr>
                <a:spLocks noChangeAspect="1" noChangeShapeType="1"/>
              </p:cNvSpPr>
              <p:nvPr/>
            </p:nvSpPr>
            <p:spPr bwMode="auto">
              <a:xfrm>
                <a:off x="5711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6" name="Line 1702"/>
              <p:cNvSpPr>
                <a:spLocks noChangeAspect="1" noChangeShapeType="1"/>
              </p:cNvSpPr>
              <p:nvPr/>
            </p:nvSpPr>
            <p:spPr bwMode="auto">
              <a:xfrm>
                <a:off x="5711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7" name="Line 1703"/>
              <p:cNvSpPr>
                <a:spLocks noChangeAspect="1" noChangeShapeType="1"/>
              </p:cNvSpPr>
              <p:nvPr/>
            </p:nvSpPr>
            <p:spPr bwMode="auto">
              <a:xfrm>
                <a:off x="5711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8" name="Line 1704"/>
              <p:cNvSpPr>
                <a:spLocks noChangeAspect="1" noChangeShapeType="1"/>
              </p:cNvSpPr>
              <p:nvPr/>
            </p:nvSpPr>
            <p:spPr bwMode="auto">
              <a:xfrm>
                <a:off x="5711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9" name="Line 1705"/>
              <p:cNvSpPr>
                <a:spLocks noChangeAspect="1" noChangeShapeType="1"/>
              </p:cNvSpPr>
              <p:nvPr/>
            </p:nvSpPr>
            <p:spPr bwMode="auto">
              <a:xfrm>
                <a:off x="5676" y="3194"/>
                <a:ext cx="1" cy="7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0" name="Line 1706"/>
              <p:cNvSpPr>
                <a:spLocks noChangeAspect="1" noChangeShapeType="1"/>
              </p:cNvSpPr>
              <p:nvPr/>
            </p:nvSpPr>
            <p:spPr bwMode="auto">
              <a:xfrm>
                <a:off x="5181" y="3187"/>
                <a:ext cx="1" cy="7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1" name="Line 1707"/>
              <p:cNvSpPr>
                <a:spLocks noChangeAspect="1" noChangeShapeType="1"/>
              </p:cNvSpPr>
              <p:nvPr/>
            </p:nvSpPr>
            <p:spPr bwMode="auto">
              <a:xfrm>
                <a:off x="5214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2" name="Line 1708"/>
              <p:cNvSpPr>
                <a:spLocks noChangeAspect="1" noChangeShapeType="1"/>
              </p:cNvSpPr>
              <p:nvPr/>
            </p:nvSpPr>
            <p:spPr bwMode="auto">
              <a:xfrm>
                <a:off x="5214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3" name="Line 1709"/>
              <p:cNvSpPr>
                <a:spLocks noChangeAspect="1" noChangeShapeType="1"/>
              </p:cNvSpPr>
              <p:nvPr/>
            </p:nvSpPr>
            <p:spPr bwMode="auto">
              <a:xfrm>
                <a:off x="5214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4" name="Line 1710"/>
              <p:cNvSpPr>
                <a:spLocks noChangeAspect="1" noChangeShapeType="1"/>
              </p:cNvSpPr>
              <p:nvPr/>
            </p:nvSpPr>
            <p:spPr bwMode="auto">
              <a:xfrm>
                <a:off x="5214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5" name="Line 1711"/>
              <p:cNvSpPr>
                <a:spLocks noChangeAspect="1" noChangeShapeType="1"/>
              </p:cNvSpPr>
              <p:nvPr/>
            </p:nvSpPr>
            <p:spPr bwMode="auto">
              <a:xfrm>
                <a:off x="5214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6" name="Line 1712"/>
              <p:cNvSpPr>
                <a:spLocks noChangeAspect="1" noChangeShapeType="1"/>
              </p:cNvSpPr>
              <p:nvPr/>
            </p:nvSpPr>
            <p:spPr bwMode="auto">
              <a:xfrm>
                <a:off x="5249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7" name="Line 1713"/>
              <p:cNvSpPr>
                <a:spLocks noChangeAspect="1" noChangeShapeType="1"/>
              </p:cNvSpPr>
              <p:nvPr/>
            </p:nvSpPr>
            <p:spPr bwMode="auto">
              <a:xfrm>
                <a:off x="5249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8" name="Line 1714"/>
              <p:cNvSpPr>
                <a:spLocks noChangeAspect="1" noChangeShapeType="1"/>
              </p:cNvSpPr>
              <p:nvPr/>
            </p:nvSpPr>
            <p:spPr bwMode="auto">
              <a:xfrm>
                <a:off x="5249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9" name="Line 1715"/>
              <p:cNvSpPr>
                <a:spLocks noChangeAspect="1" noChangeShapeType="1"/>
              </p:cNvSpPr>
              <p:nvPr/>
            </p:nvSpPr>
            <p:spPr bwMode="auto">
              <a:xfrm>
                <a:off x="5249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0" name="Line 1716"/>
              <p:cNvSpPr>
                <a:spLocks noChangeAspect="1" noChangeShapeType="1"/>
              </p:cNvSpPr>
              <p:nvPr/>
            </p:nvSpPr>
            <p:spPr bwMode="auto">
              <a:xfrm>
                <a:off x="5249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1" name="Line 1717"/>
              <p:cNvSpPr>
                <a:spLocks noChangeAspect="1" noChangeShapeType="1"/>
              </p:cNvSpPr>
              <p:nvPr/>
            </p:nvSpPr>
            <p:spPr bwMode="auto">
              <a:xfrm>
                <a:off x="5284" y="3194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2" name="Line 1718"/>
              <p:cNvSpPr>
                <a:spLocks noChangeAspect="1" noChangeShapeType="1"/>
              </p:cNvSpPr>
              <p:nvPr/>
            </p:nvSpPr>
            <p:spPr bwMode="auto">
              <a:xfrm>
                <a:off x="5284" y="3392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3" name="Line 1719"/>
              <p:cNvSpPr>
                <a:spLocks noChangeAspect="1" noChangeShapeType="1"/>
              </p:cNvSpPr>
              <p:nvPr/>
            </p:nvSpPr>
            <p:spPr bwMode="auto">
              <a:xfrm>
                <a:off x="5284" y="3471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4" name="Line 1720"/>
              <p:cNvSpPr>
                <a:spLocks noChangeAspect="1" noChangeShapeType="1"/>
              </p:cNvSpPr>
              <p:nvPr/>
            </p:nvSpPr>
            <p:spPr bwMode="auto">
              <a:xfrm>
                <a:off x="5284" y="3710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5" name="Line 1721"/>
              <p:cNvSpPr>
                <a:spLocks noChangeAspect="1" noChangeShapeType="1"/>
              </p:cNvSpPr>
              <p:nvPr/>
            </p:nvSpPr>
            <p:spPr bwMode="auto">
              <a:xfrm>
                <a:off x="5284" y="378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6" name="Line 1722"/>
              <p:cNvSpPr>
                <a:spLocks noChangeAspect="1" noChangeShapeType="1"/>
              </p:cNvSpPr>
              <p:nvPr/>
            </p:nvSpPr>
            <p:spPr bwMode="auto">
              <a:xfrm>
                <a:off x="5322" y="3194"/>
                <a:ext cx="1" cy="7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7" name="Line 1723"/>
              <p:cNvSpPr>
                <a:spLocks noChangeAspect="1" noChangeShapeType="1"/>
              </p:cNvSpPr>
              <p:nvPr/>
            </p:nvSpPr>
            <p:spPr bwMode="auto">
              <a:xfrm>
                <a:off x="5774" y="4278"/>
                <a:ext cx="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8" name="Line 1724"/>
              <p:cNvSpPr>
                <a:spLocks noChangeAspect="1" noChangeShapeType="1"/>
              </p:cNvSpPr>
              <p:nvPr/>
            </p:nvSpPr>
            <p:spPr bwMode="auto">
              <a:xfrm>
                <a:off x="5441" y="4084"/>
                <a:ext cx="38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9" name="Line 1725"/>
              <p:cNvSpPr>
                <a:spLocks noChangeAspect="1" noChangeShapeType="1"/>
              </p:cNvSpPr>
              <p:nvPr/>
            </p:nvSpPr>
            <p:spPr bwMode="auto">
              <a:xfrm>
                <a:off x="5213" y="4201"/>
                <a:ext cx="84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0" name="Line 1726"/>
              <p:cNvSpPr>
                <a:spLocks noChangeAspect="1" noChangeShapeType="1"/>
              </p:cNvSpPr>
              <p:nvPr/>
            </p:nvSpPr>
            <p:spPr bwMode="auto">
              <a:xfrm flipH="1">
                <a:off x="5229" y="4155"/>
                <a:ext cx="8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1" name="Freeform 1727"/>
              <p:cNvSpPr>
                <a:spLocks noChangeAspect="1"/>
              </p:cNvSpPr>
              <p:nvPr/>
            </p:nvSpPr>
            <p:spPr bwMode="auto">
              <a:xfrm>
                <a:off x="5222" y="4225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71" y="0"/>
                  </a:cxn>
                  <a:cxn ang="0">
                    <a:pos x="108" y="0"/>
                  </a:cxn>
                </a:cxnLst>
                <a:rect l="0" t="0" r="r" b="b"/>
                <a:pathLst>
                  <a:path w="108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71" y="0"/>
                    </a:lnTo>
                    <a:lnTo>
                      <a:pt x="10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2" name="Line 1728"/>
              <p:cNvSpPr>
                <a:spLocks noChangeAspect="1" noChangeShapeType="1"/>
              </p:cNvSpPr>
              <p:nvPr/>
            </p:nvSpPr>
            <p:spPr bwMode="auto">
              <a:xfrm flipH="1">
                <a:off x="5105" y="4137"/>
                <a:ext cx="15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3" name="Line 1729"/>
              <p:cNvSpPr>
                <a:spLocks noChangeAspect="1" noChangeShapeType="1"/>
              </p:cNvSpPr>
              <p:nvPr/>
            </p:nvSpPr>
            <p:spPr bwMode="auto">
              <a:xfrm>
                <a:off x="5134" y="4218"/>
                <a:ext cx="30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4" name="Freeform 1730"/>
              <p:cNvSpPr>
                <a:spLocks noChangeAspect="1"/>
              </p:cNvSpPr>
              <p:nvPr/>
            </p:nvSpPr>
            <p:spPr bwMode="auto">
              <a:xfrm>
                <a:off x="5229" y="4084"/>
                <a:ext cx="212" cy="71"/>
              </a:xfrm>
              <a:custGeom>
                <a:avLst/>
                <a:gdLst/>
                <a:ahLst/>
                <a:cxnLst>
                  <a:cxn ang="0">
                    <a:pos x="635" y="0"/>
                  </a:cxn>
                  <a:cxn ang="0">
                    <a:pos x="607" y="0"/>
                  </a:cxn>
                  <a:cxn ang="0">
                    <a:pos x="578" y="2"/>
                  </a:cxn>
                  <a:cxn ang="0">
                    <a:pos x="550" y="3"/>
                  </a:cxn>
                  <a:cxn ang="0">
                    <a:pos x="522" y="6"/>
                  </a:cxn>
                  <a:cxn ang="0">
                    <a:pos x="494" y="10"/>
                  </a:cxn>
                  <a:cxn ang="0">
                    <a:pos x="465" y="14"/>
                  </a:cxn>
                  <a:cxn ang="0">
                    <a:pos x="437" y="18"/>
                  </a:cxn>
                  <a:cxn ang="0">
                    <a:pos x="410" y="24"/>
                  </a:cxn>
                  <a:cxn ang="0">
                    <a:pos x="382" y="30"/>
                  </a:cxn>
                  <a:cxn ang="0">
                    <a:pos x="355" y="38"/>
                  </a:cxn>
                  <a:cxn ang="0">
                    <a:pos x="327" y="46"/>
                  </a:cxn>
                  <a:cxn ang="0">
                    <a:pos x="300" y="54"/>
                  </a:cxn>
                  <a:cxn ang="0">
                    <a:pos x="273" y="64"/>
                  </a:cxn>
                  <a:cxn ang="0">
                    <a:pos x="247" y="73"/>
                  </a:cxn>
                  <a:cxn ang="0">
                    <a:pos x="220" y="84"/>
                  </a:cxn>
                  <a:cxn ang="0">
                    <a:pos x="195" y="96"/>
                  </a:cxn>
                  <a:cxn ang="0">
                    <a:pos x="169" y="108"/>
                  </a:cxn>
                  <a:cxn ang="0">
                    <a:pos x="144" y="121"/>
                  </a:cxn>
                  <a:cxn ang="0">
                    <a:pos x="118" y="135"/>
                  </a:cxn>
                  <a:cxn ang="0">
                    <a:pos x="94" y="148"/>
                  </a:cxn>
                  <a:cxn ang="0">
                    <a:pos x="70" y="163"/>
                  </a:cxn>
                  <a:cxn ang="0">
                    <a:pos x="45" y="179"/>
                  </a:cxn>
                  <a:cxn ang="0">
                    <a:pos x="22" y="195"/>
                  </a:cxn>
                  <a:cxn ang="0">
                    <a:pos x="0" y="212"/>
                  </a:cxn>
                </a:cxnLst>
                <a:rect l="0" t="0" r="r" b="b"/>
                <a:pathLst>
                  <a:path w="635" h="212">
                    <a:moveTo>
                      <a:pt x="635" y="0"/>
                    </a:moveTo>
                    <a:lnTo>
                      <a:pt x="607" y="0"/>
                    </a:lnTo>
                    <a:lnTo>
                      <a:pt x="578" y="2"/>
                    </a:lnTo>
                    <a:lnTo>
                      <a:pt x="550" y="3"/>
                    </a:lnTo>
                    <a:lnTo>
                      <a:pt x="522" y="6"/>
                    </a:lnTo>
                    <a:lnTo>
                      <a:pt x="494" y="10"/>
                    </a:lnTo>
                    <a:lnTo>
                      <a:pt x="465" y="14"/>
                    </a:lnTo>
                    <a:lnTo>
                      <a:pt x="437" y="18"/>
                    </a:lnTo>
                    <a:lnTo>
                      <a:pt x="410" y="24"/>
                    </a:lnTo>
                    <a:lnTo>
                      <a:pt x="382" y="30"/>
                    </a:lnTo>
                    <a:lnTo>
                      <a:pt x="355" y="38"/>
                    </a:lnTo>
                    <a:lnTo>
                      <a:pt x="327" y="46"/>
                    </a:lnTo>
                    <a:lnTo>
                      <a:pt x="300" y="54"/>
                    </a:lnTo>
                    <a:lnTo>
                      <a:pt x="273" y="64"/>
                    </a:lnTo>
                    <a:lnTo>
                      <a:pt x="247" y="73"/>
                    </a:lnTo>
                    <a:lnTo>
                      <a:pt x="220" y="84"/>
                    </a:lnTo>
                    <a:lnTo>
                      <a:pt x="195" y="96"/>
                    </a:lnTo>
                    <a:lnTo>
                      <a:pt x="169" y="108"/>
                    </a:lnTo>
                    <a:lnTo>
                      <a:pt x="144" y="121"/>
                    </a:lnTo>
                    <a:lnTo>
                      <a:pt x="118" y="135"/>
                    </a:lnTo>
                    <a:lnTo>
                      <a:pt x="94" y="148"/>
                    </a:lnTo>
                    <a:lnTo>
                      <a:pt x="70" y="163"/>
                    </a:lnTo>
                    <a:lnTo>
                      <a:pt x="45" y="179"/>
                    </a:lnTo>
                    <a:lnTo>
                      <a:pt x="22" y="195"/>
                    </a:lnTo>
                    <a:lnTo>
                      <a:pt x="0" y="2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5" name="Line 1731"/>
              <p:cNvSpPr>
                <a:spLocks noChangeAspect="1" noChangeShapeType="1"/>
              </p:cNvSpPr>
              <p:nvPr/>
            </p:nvSpPr>
            <p:spPr bwMode="auto">
              <a:xfrm flipH="1">
                <a:off x="4936" y="4155"/>
                <a:ext cx="8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6" name="Line 1732"/>
              <p:cNvSpPr>
                <a:spLocks noChangeAspect="1" noChangeShapeType="1"/>
              </p:cNvSpPr>
              <p:nvPr/>
            </p:nvSpPr>
            <p:spPr bwMode="auto">
              <a:xfrm flipH="1">
                <a:off x="4936" y="4261"/>
                <a:ext cx="8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7" name="Line 1733"/>
              <p:cNvSpPr>
                <a:spLocks noChangeAspect="1" noChangeShapeType="1"/>
              </p:cNvSpPr>
              <p:nvPr/>
            </p:nvSpPr>
            <p:spPr bwMode="auto">
              <a:xfrm flipH="1">
                <a:off x="4917" y="4155"/>
                <a:ext cx="5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8" name="Line 1734"/>
              <p:cNvSpPr>
                <a:spLocks noChangeAspect="1" noChangeShapeType="1"/>
              </p:cNvSpPr>
              <p:nvPr/>
            </p:nvSpPr>
            <p:spPr bwMode="auto">
              <a:xfrm flipH="1">
                <a:off x="4927" y="4261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9" name="Line 1735"/>
              <p:cNvSpPr>
                <a:spLocks noChangeAspect="1" noChangeShapeType="1"/>
              </p:cNvSpPr>
              <p:nvPr/>
            </p:nvSpPr>
            <p:spPr bwMode="auto">
              <a:xfrm>
                <a:off x="4917" y="4155"/>
                <a:ext cx="10" cy="10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0" name="Line 1736"/>
              <p:cNvSpPr>
                <a:spLocks noChangeAspect="1" noChangeShapeType="1"/>
              </p:cNvSpPr>
              <p:nvPr/>
            </p:nvSpPr>
            <p:spPr bwMode="auto">
              <a:xfrm flipH="1">
                <a:off x="5070" y="4155"/>
                <a:ext cx="14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1" name="Line 1737"/>
              <p:cNvSpPr>
                <a:spLocks noChangeAspect="1" noChangeShapeType="1"/>
              </p:cNvSpPr>
              <p:nvPr/>
            </p:nvSpPr>
            <p:spPr bwMode="auto">
              <a:xfrm flipV="1">
                <a:off x="5076" y="4318"/>
                <a:ext cx="5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2" name="Line 17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070" y="4155"/>
                <a:ext cx="6" cy="1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3" name="Line 1739"/>
              <p:cNvSpPr>
                <a:spLocks noChangeAspect="1" noChangeShapeType="1"/>
              </p:cNvSpPr>
              <p:nvPr/>
            </p:nvSpPr>
            <p:spPr bwMode="auto">
              <a:xfrm flipH="1">
                <a:off x="5018" y="4155"/>
                <a:ext cx="5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4" name="Line 1740"/>
              <p:cNvSpPr>
                <a:spLocks noChangeAspect="1" noChangeShapeType="1"/>
              </p:cNvSpPr>
              <p:nvPr/>
            </p:nvSpPr>
            <p:spPr bwMode="auto">
              <a:xfrm flipH="1">
                <a:off x="5020" y="4261"/>
                <a:ext cx="5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" name="Line 17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018" y="4155"/>
                <a:ext cx="2" cy="10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" name="Line 1742"/>
              <p:cNvSpPr>
                <a:spLocks noChangeAspect="1" noChangeShapeType="1"/>
              </p:cNvSpPr>
              <p:nvPr/>
            </p:nvSpPr>
            <p:spPr bwMode="auto">
              <a:xfrm flipV="1">
                <a:off x="5130" y="4218"/>
                <a:ext cx="4" cy="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" name="Line 1743"/>
              <p:cNvSpPr>
                <a:spLocks noChangeAspect="1" noChangeShapeType="1"/>
              </p:cNvSpPr>
              <p:nvPr/>
            </p:nvSpPr>
            <p:spPr bwMode="auto">
              <a:xfrm flipH="1">
                <a:off x="5132" y="4261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" name="Line 1744"/>
              <p:cNvSpPr>
                <a:spLocks noChangeAspect="1" noChangeShapeType="1"/>
              </p:cNvSpPr>
              <p:nvPr/>
            </p:nvSpPr>
            <p:spPr bwMode="auto">
              <a:xfrm flipV="1">
                <a:off x="5222" y="4218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" name="Line 1745"/>
              <p:cNvSpPr>
                <a:spLocks noChangeAspect="1" noChangeShapeType="1"/>
              </p:cNvSpPr>
              <p:nvPr/>
            </p:nvSpPr>
            <p:spPr bwMode="auto">
              <a:xfrm>
                <a:off x="5211" y="4155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" name="Line 1746"/>
              <p:cNvSpPr>
                <a:spLocks noChangeAspect="1" noChangeShapeType="1"/>
              </p:cNvSpPr>
              <p:nvPr/>
            </p:nvSpPr>
            <p:spPr bwMode="auto">
              <a:xfrm>
                <a:off x="5211" y="4155"/>
                <a:ext cx="2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" name="Line 1747"/>
              <p:cNvSpPr>
                <a:spLocks noChangeAspect="1" noChangeShapeType="1"/>
              </p:cNvSpPr>
              <p:nvPr/>
            </p:nvSpPr>
            <p:spPr bwMode="auto">
              <a:xfrm flipV="1">
                <a:off x="5175" y="4218"/>
                <a:ext cx="2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2" name="Line 1748"/>
              <p:cNvSpPr>
                <a:spLocks noChangeAspect="1" noChangeShapeType="1"/>
              </p:cNvSpPr>
              <p:nvPr/>
            </p:nvSpPr>
            <p:spPr bwMode="auto">
              <a:xfrm>
                <a:off x="5499" y="4218"/>
                <a:ext cx="27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3" name="Freeform 1749"/>
              <p:cNvSpPr>
                <a:spLocks noChangeAspect="1"/>
              </p:cNvSpPr>
              <p:nvPr/>
            </p:nvSpPr>
            <p:spPr bwMode="auto">
              <a:xfrm>
                <a:off x="5258" y="4225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0"/>
                  </a:cxn>
                  <a:cxn ang="0">
                    <a:pos x="54" y="0"/>
                  </a:cxn>
                  <a:cxn ang="0">
                    <a:pos x="62" y="0"/>
                  </a:cxn>
                  <a:cxn ang="0">
                    <a:pos x="70" y="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9" y="0"/>
                  </a:cxn>
                  <a:cxn ang="0">
                    <a:pos x="93" y="0"/>
                  </a:cxn>
                  <a:cxn ang="0">
                    <a:pos x="95" y="0"/>
                  </a:cxn>
                  <a:cxn ang="0">
                    <a:pos x="98" y="0"/>
                  </a:cxn>
                  <a:cxn ang="0">
                    <a:pos x="99" y="0"/>
                  </a:cxn>
                  <a:cxn ang="0">
                    <a:pos x="102" y="0"/>
                  </a:cxn>
                  <a:cxn ang="0">
                    <a:pos x="103" y="0"/>
                  </a:cxn>
                  <a:cxn ang="0">
                    <a:pos x="105" y="0"/>
                  </a:cxn>
                  <a:cxn ang="0">
                    <a:pos x="106" y="0"/>
                  </a:cxn>
                  <a:cxn ang="0">
                    <a:pos x="107" y="0"/>
                  </a:cxn>
                </a:cxnLst>
                <a:rect l="0" t="0" r="r" b="b"/>
                <a:pathLst>
                  <a:path w="107">
                    <a:moveTo>
                      <a:pt x="0" y="0"/>
                    </a:moveTo>
                    <a:lnTo>
                      <a:pt x="35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4" name="Line 1750"/>
              <p:cNvSpPr>
                <a:spLocks noChangeAspect="1" noChangeShapeType="1"/>
              </p:cNvSpPr>
              <p:nvPr/>
            </p:nvSpPr>
            <p:spPr bwMode="auto">
              <a:xfrm flipV="1">
                <a:off x="5294" y="4218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5" name="Line 1751"/>
              <p:cNvSpPr>
                <a:spLocks noChangeAspect="1" noChangeShapeType="1"/>
              </p:cNvSpPr>
              <p:nvPr/>
            </p:nvSpPr>
            <p:spPr bwMode="auto">
              <a:xfrm flipV="1">
                <a:off x="5258" y="4218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6" name="Line 1752"/>
              <p:cNvSpPr>
                <a:spLocks noChangeAspect="1" noChangeShapeType="1"/>
              </p:cNvSpPr>
              <p:nvPr/>
            </p:nvSpPr>
            <p:spPr bwMode="auto">
              <a:xfrm>
                <a:off x="5436" y="4218"/>
                <a:ext cx="3" cy="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7" name="Line 1753"/>
              <p:cNvSpPr>
                <a:spLocks noChangeAspect="1" noChangeShapeType="1"/>
              </p:cNvSpPr>
              <p:nvPr/>
            </p:nvSpPr>
            <p:spPr bwMode="auto">
              <a:xfrm flipV="1">
                <a:off x="5497" y="4218"/>
                <a:ext cx="2" cy="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8" name="Line 1754"/>
              <p:cNvSpPr>
                <a:spLocks noChangeAspect="1" noChangeShapeType="1"/>
              </p:cNvSpPr>
              <p:nvPr/>
            </p:nvSpPr>
            <p:spPr bwMode="auto">
              <a:xfrm flipV="1">
                <a:off x="5439" y="4293"/>
                <a:ext cx="5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9" name="Line 1755"/>
              <p:cNvSpPr>
                <a:spLocks noChangeAspect="1" noChangeShapeType="1"/>
              </p:cNvSpPr>
              <p:nvPr/>
            </p:nvSpPr>
            <p:spPr bwMode="auto">
              <a:xfrm>
                <a:off x="5772" y="4218"/>
                <a:ext cx="2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0" name="Line 1756"/>
              <p:cNvSpPr>
                <a:spLocks noChangeAspect="1" noChangeShapeType="1"/>
              </p:cNvSpPr>
              <p:nvPr/>
            </p:nvSpPr>
            <p:spPr bwMode="auto">
              <a:xfrm flipH="1">
                <a:off x="6016" y="4137"/>
                <a:ext cx="15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1" name="Line 1757"/>
              <p:cNvSpPr>
                <a:spLocks noChangeAspect="1" noChangeShapeType="1"/>
              </p:cNvSpPr>
              <p:nvPr/>
            </p:nvSpPr>
            <p:spPr bwMode="auto">
              <a:xfrm flipH="1">
                <a:off x="6059" y="4155"/>
                <a:ext cx="14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2" name="Line 1758"/>
              <p:cNvSpPr>
                <a:spLocks noChangeAspect="1" noChangeShapeType="1"/>
              </p:cNvSpPr>
              <p:nvPr/>
            </p:nvSpPr>
            <p:spPr bwMode="auto">
              <a:xfrm>
                <a:off x="5835" y="4218"/>
                <a:ext cx="30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3" name="Freeform 1759"/>
              <p:cNvSpPr>
                <a:spLocks noChangeAspect="1"/>
              </p:cNvSpPr>
              <p:nvPr/>
            </p:nvSpPr>
            <p:spPr bwMode="auto">
              <a:xfrm>
                <a:off x="5830" y="4084"/>
                <a:ext cx="212" cy="71"/>
              </a:xfrm>
              <a:custGeom>
                <a:avLst/>
                <a:gdLst/>
                <a:ahLst/>
                <a:cxnLst>
                  <a:cxn ang="0">
                    <a:pos x="636" y="212"/>
                  </a:cxn>
                  <a:cxn ang="0">
                    <a:pos x="613" y="195"/>
                  </a:cxn>
                  <a:cxn ang="0">
                    <a:pos x="590" y="179"/>
                  </a:cxn>
                  <a:cxn ang="0">
                    <a:pos x="566" y="163"/>
                  </a:cxn>
                  <a:cxn ang="0">
                    <a:pos x="542" y="148"/>
                  </a:cxn>
                  <a:cxn ang="0">
                    <a:pos x="517" y="135"/>
                  </a:cxn>
                  <a:cxn ang="0">
                    <a:pos x="492" y="121"/>
                  </a:cxn>
                  <a:cxn ang="0">
                    <a:pos x="466" y="108"/>
                  </a:cxn>
                  <a:cxn ang="0">
                    <a:pos x="441" y="96"/>
                  </a:cxn>
                  <a:cxn ang="0">
                    <a:pos x="415" y="84"/>
                  </a:cxn>
                  <a:cxn ang="0">
                    <a:pos x="388" y="73"/>
                  </a:cxn>
                  <a:cxn ang="0">
                    <a:pos x="363" y="64"/>
                  </a:cxn>
                  <a:cxn ang="0">
                    <a:pos x="336" y="54"/>
                  </a:cxn>
                  <a:cxn ang="0">
                    <a:pos x="307" y="46"/>
                  </a:cxn>
                  <a:cxn ang="0">
                    <a:pos x="280" y="38"/>
                  </a:cxn>
                  <a:cxn ang="0">
                    <a:pos x="254" y="30"/>
                  </a:cxn>
                  <a:cxn ang="0">
                    <a:pos x="225" y="24"/>
                  </a:cxn>
                  <a:cxn ang="0">
                    <a:pos x="198" y="18"/>
                  </a:cxn>
                  <a:cxn ang="0">
                    <a:pos x="170" y="14"/>
                  </a:cxn>
                  <a:cxn ang="0">
                    <a:pos x="142" y="10"/>
                  </a:cxn>
                  <a:cxn ang="0">
                    <a:pos x="114" y="6"/>
                  </a:cxn>
                  <a:cxn ang="0">
                    <a:pos x="85" y="3"/>
                  </a:cxn>
                  <a:cxn ang="0">
                    <a:pos x="57" y="2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636" h="212">
                    <a:moveTo>
                      <a:pt x="636" y="212"/>
                    </a:moveTo>
                    <a:lnTo>
                      <a:pt x="613" y="195"/>
                    </a:lnTo>
                    <a:lnTo>
                      <a:pt x="590" y="179"/>
                    </a:lnTo>
                    <a:lnTo>
                      <a:pt x="566" y="163"/>
                    </a:lnTo>
                    <a:lnTo>
                      <a:pt x="542" y="148"/>
                    </a:lnTo>
                    <a:lnTo>
                      <a:pt x="517" y="135"/>
                    </a:lnTo>
                    <a:lnTo>
                      <a:pt x="492" y="121"/>
                    </a:lnTo>
                    <a:lnTo>
                      <a:pt x="466" y="108"/>
                    </a:lnTo>
                    <a:lnTo>
                      <a:pt x="441" y="96"/>
                    </a:lnTo>
                    <a:lnTo>
                      <a:pt x="415" y="84"/>
                    </a:lnTo>
                    <a:lnTo>
                      <a:pt x="388" y="73"/>
                    </a:lnTo>
                    <a:lnTo>
                      <a:pt x="363" y="64"/>
                    </a:lnTo>
                    <a:lnTo>
                      <a:pt x="336" y="54"/>
                    </a:lnTo>
                    <a:lnTo>
                      <a:pt x="307" y="46"/>
                    </a:lnTo>
                    <a:lnTo>
                      <a:pt x="280" y="38"/>
                    </a:lnTo>
                    <a:lnTo>
                      <a:pt x="254" y="30"/>
                    </a:lnTo>
                    <a:lnTo>
                      <a:pt x="225" y="24"/>
                    </a:lnTo>
                    <a:lnTo>
                      <a:pt x="198" y="18"/>
                    </a:lnTo>
                    <a:lnTo>
                      <a:pt x="170" y="14"/>
                    </a:lnTo>
                    <a:lnTo>
                      <a:pt x="142" y="10"/>
                    </a:lnTo>
                    <a:lnTo>
                      <a:pt x="114" y="6"/>
                    </a:lnTo>
                    <a:lnTo>
                      <a:pt x="85" y="3"/>
                    </a:lnTo>
                    <a:lnTo>
                      <a:pt x="57" y="2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4" name="Line 1760"/>
              <p:cNvSpPr>
                <a:spLocks noChangeAspect="1" noChangeShapeType="1"/>
              </p:cNvSpPr>
              <p:nvPr/>
            </p:nvSpPr>
            <p:spPr bwMode="auto">
              <a:xfrm flipV="1">
                <a:off x="5833" y="4218"/>
                <a:ext cx="2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5" name="Line 1761"/>
              <p:cNvSpPr>
                <a:spLocks noChangeAspect="1" noChangeShapeType="1"/>
              </p:cNvSpPr>
              <p:nvPr/>
            </p:nvSpPr>
            <p:spPr bwMode="auto">
              <a:xfrm>
                <a:off x="6042" y="4155"/>
                <a:ext cx="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6" name="Line 1762"/>
              <p:cNvSpPr>
                <a:spLocks noChangeAspect="1" noChangeShapeType="1"/>
              </p:cNvSpPr>
              <p:nvPr/>
            </p:nvSpPr>
            <p:spPr bwMode="auto">
              <a:xfrm flipV="1">
                <a:off x="6058" y="4155"/>
                <a:ext cx="1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7" name="Line 1763"/>
              <p:cNvSpPr>
                <a:spLocks noChangeAspect="1" noChangeShapeType="1"/>
              </p:cNvSpPr>
              <p:nvPr/>
            </p:nvSpPr>
            <p:spPr bwMode="auto">
              <a:xfrm flipH="1">
                <a:off x="6208" y="4207"/>
                <a:ext cx="71" cy="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8" name="Line 1764"/>
              <p:cNvSpPr>
                <a:spLocks noChangeAspect="1" noChangeShapeType="1"/>
              </p:cNvSpPr>
              <p:nvPr/>
            </p:nvSpPr>
            <p:spPr bwMode="auto">
              <a:xfrm>
                <a:off x="6226" y="4155"/>
                <a:ext cx="53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9" name="Line 1765"/>
              <p:cNvSpPr>
                <a:spLocks noChangeAspect="1" noChangeShapeType="1"/>
              </p:cNvSpPr>
              <p:nvPr/>
            </p:nvSpPr>
            <p:spPr bwMode="auto">
              <a:xfrm>
                <a:off x="6138" y="4218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0" name="Line 1766"/>
              <p:cNvSpPr>
                <a:spLocks noChangeAspect="1" noChangeShapeType="1"/>
              </p:cNvSpPr>
              <p:nvPr/>
            </p:nvSpPr>
            <p:spPr bwMode="auto">
              <a:xfrm flipH="1">
                <a:off x="6197" y="4155"/>
                <a:ext cx="4" cy="1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1" name="Line 1767"/>
              <p:cNvSpPr>
                <a:spLocks noChangeAspect="1" noChangeShapeType="1"/>
              </p:cNvSpPr>
              <p:nvPr/>
            </p:nvSpPr>
            <p:spPr bwMode="auto">
              <a:xfrm>
                <a:off x="6139" y="4278"/>
                <a:ext cx="5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2" name="Line 1768"/>
              <p:cNvSpPr>
                <a:spLocks noChangeAspect="1" noChangeShapeType="1"/>
              </p:cNvSpPr>
              <p:nvPr/>
            </p:nvSpPr>
            <p:spPr bwMode="auto">
              <a:xfrm flipH="1">
                <a:off x="6197" y="4278"/>
                <a:ext cx="1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3" name="Line 1769"/>
              <p:cNvSpPr>
                <a:spLocks noChangeAspect="1" noChangeShapeType="1"/>
              </p:cNvSpPr>
              <p:nvPr/>
            </p:nvSpPr>
            <p:spPr bwMode="auto">
              <a:xfrm flipV="1">
                <a:off x="6166" y="4137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4" name="Line 1770"/>
              <p:cNvSpPr>
                <a:spLocks noChangeAspect="1" noChangeShapeType="1"/>
              </p:cNvSpPr>
              <p:nvPr/>
            </p:nvSpPr>
            <p:spPr bwMode="auto">
              <a:xfrm flipV="1">
                <a:off x="5105" y="4137"/>
                <a:ext cx="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5" name="Line 1771"/>
              <p:cNvSpPr>
                <a:spLocks noChangeAspect="1" noChangeShapeType="1"/>
              </p:cNvSpPr>
              <p:nvPr/>
            </p:nvSpPr>
            <p:spPr bwMode="auto">
              <a:xfrm>
                <a:off x="6201" y="4155"/>
                <a:ext cx="2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6" name="Line 1772"/>
              <p:cNvSpPr>
                <a:spLocks noChangeAspect="1" noChangeShapeType="1"/>
              </p:cNvSpPr>
              <p:nvPr/>
            </p:nvSpPr>
            <p:spPr bwMode="auto">
              <a:xfrm flipV="1">
                <a:off x="5034" y="4041"/>
                <a:ext cx="6" cy="1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7" name="Line 1773"/>
              <p:cNvSpPr>
                <a:spLocks noChangeAspect="1" noChangeShapeType="1"/>
              </p:cNvSpPr>
              <p:nvPr/>
            </p:nvSpPr>
            <p:spPr bwMode="auto">
              <a:xfrm>
                <a:off x="5040" y="4041"/>
                <a:ext cx="5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8" name="Line 1774"/>
              <p:cNvSpPr>
                <a:spLocks noChangeAspect="1" noChangeShapeType="1"/>
              </p:cNvSpPr>
              <p:nvPr/>
            </p:nvSpPr>
            <p:spPr bwMode="auto">
              <a:xfrm>
                <a:off x="5092" y="4041"/>
                <a:ext cx="6" cy="1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9" name="Line 1775"/>
              <p:cNvSpPr>
                <a:spLocks noChangeAspect="1" noChangeShapeType="1"/>
              </p:cNvSpPr>
              <p:nvPr/>
            </p:nvSpPr>
            <p:spPr bwMode="auto">
              <a:xfrm flipH="1">
                <a:off x="5034" y="4155"/>
                <a:ext cx="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0" name="Line 1776"/>
              <p:cNvSpPr>
                <a:spLocks noChangeAspect="1" noChangeShapeType="1"/>
              </p:cNvSpPr>
              <p:nvPr/>
            </p:nvSpPr>
            <p:spPr bwMode="auto">
              <a:xfrm flipV="1">
                <a:off x="5165" y="3960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1" name="Line 1777"/>
              <p:cNvSpPr>
                <a:spLocks noChangeAspect="1" noChangeShapeType="1"/>
              </p:cNvSpPr>
              <p:nvPr/>
            </p:nvSpPr>
            <p:spPr bwMode="auto">
              <a:xfrm flipV="1">
                <a:off x="5210" y="3960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2" name="Line 1778"/>
              <p:cNvSpPr>
                <a:spLocks noChangeAspect="1" noChangeShapeType="1"/>
              </p:cNvSpPr>
              <p:nvPr/>
            </p:nvSpPr>
            <p:spPr bwMode="auto">
              <a:xfrm flipV="1">
                <a:off x="5254" y="3960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3" name="Line 1779"/>
              <p:cNvSpPr>
                <a:spLocks noChangeAspect="1" noChangeShapeType="1"/>
              </p:cNvSpPr>
              <p:nvPr/>
            </p:nvSpPr>
            <p:spPr bwMode="auto">
              <a:xfrm flipV="1">
                <a:off x="5298" y="3960"/>
                <a:ext cx="1" cy="1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4" name="Line 1780"/>
              <p:cNvSpPr>
                <a:spLocks noChangeAspect="1" noChangeShapeType="1"/>
              </p:cNvSpPr>
              <p:nvPr/>
            </p:nvSpPr>
            <p:spPr bwMode="auto">
              <a:xfrm flipV="1">
                <a:off x="5342" y="3960"/>
                <a:ext cx="1" cy="1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5" name="Line 1781"/>
              <p:cNvSpPr>
                <a:spLocks noChangeAspect="1" noChangeShapeType="1"/>
              </p:cNvSpPr>
              <p:nvPr/>
            </p:nvSpPr>
            <p:spPr bwMode="auto">
              <a:xfrm flipV="1">
                <a:off x="5386" y="3960"/>
                <a:ext cx="1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6" name="Line 1782"/>
              <p:cNvSpPr>
                <a:spLocks noChangeAspect="1" noChangeShapeType="1"/>
              </p:cNvSpPr>
              <p:nvPr/>
            </p:nvSpPr>
            <p:spPr bwMode="auto">
              <a:xfrm flipV="1">
                <a:off x="5431" y="3960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7" name="Line 1783"/>
              <p:cNvSpPr>
                <a:spLocks noChangeAspect="1" noChangeShapeType="1"/>
              </p:cNvSpPr>
              <p:nvPr/>
            </p:nvSpPr>
            <p:spPr bwMode="auto">
              <a:xfrm flipV="1">
                <a:off x="5475" y="3960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8" name="Line 1784"/>
              <p:cNvSpPr>
                <a:spLocks noChangeAspect="1" noChangeShapeType="1"/>
              </p:cNvSpPr>
              <p:nvPr/>
            </p:nvSpPr>
            <p:spPr bwMode="auto">
              <a:xfrm flipV="1">
                <a:off x="5519" y="3960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9" name="Line 1785"/>
              <p:cNvSpPr>
                <a:spLocks noChangeAspect="1" noChangeShapeType="1"/>
              </p:cNvSpPr>
              <p:nvPr/>
            </p:nvSpPr>
            <p:spPr bwMode="auto">
              <a:xfrm flipV="1">
                <a:off x="5563" y="3960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0" name="Line 1786"/>
              <p:cNvSpPr>
                <a:spLocks noChangeAspect="1" noChangeShapeType="1"/>
              </p:cNvSpPr>
              <p:nvPr/>
            </p:nvSpPr>
            <p:spPr bwMode="auto">
              <a:xfrm flipV="1">
                <a:off x="5608" y="3960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1" name="Line 1787"/>
              <p:cNvSpPr>
                <a:spLocks noChangeAspect="1" noChangeShapeType="1"/>
              </p:cNvSpPr>
              <p:nvPr/>
            </p:nvSpPr>
            <p:spPr bwMode="auto">
              <a:xfrm flipV="1">
                <a:off x="5652" y="3960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2" name="Line 1788"/>
              <p:cNvSpPr>
                <a:spLocks noChangeAspect="1" noChangeShapeType="1"/>
              </p:cNvSpPr>
              <p:nvPr/>
            </p:nvSpPr>
            <p:spPr bwMode="auto">
              <a:xfrm flipV="1">
                <a:off x="5696" y="3960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3" name="Line 1789"/>
              <p:cNvSpPr>
                <a:spLocks noChangeAspect="1" noChangeShapeType="1"/>
              </p:cNvSpPr>
              <p:nvPr/>
            </p:nvSpPr>
            <p:spPr bwMode="auto">
              <a:xfrm flipV="1">
                <a:off x="5740" y="3960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4" name="Line 1790"/>
              <p:cNvSpPr>
                <a:spLocks noChangeAspect="1" noChangeShapeType="1"/>
              </p:cNvSpPr>
              <p:nvPr/>
            </p:nvSpPr>
            <p:spPr bwMode="auto">
              <a:xfrm flipV="1">
                <a:off x="5784" y="3960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5" name="Line 1791"/>
              <p:cNvSpPr>
                <a:spLocks noChangeAspect="1" noChangeShapeType="1"/>
              </p:cNvSpPr>
              <p:nvPr/>
            </p:nvSpPr>
            <p:spPr bwMode="auto">
              <a:xfrm flipV="1">
                <a:off x="5828" y="3960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6" name="Line 1792"/>
              <p:cNvSpPr>
                <a:spLocks noChangeAspect="1" noChangeShapeType="1"/>
              </p:cNvSpPr>
              <p:nvPr/>
            </p:nvSpPr>
            <p:spPr bwMode="auto">
              <a:xfrm flipV="1">
                <a:off x="5872" y="3960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7" name="Line 1793"/>
              <p:cNvSpPr>
                <a:spLocks noChangeAspect="1" noChangeShapeType="1"/>
              </p:cNvSpPr>
              <p:nvPr/>
            </p:nvSpPr>
            <p:spPr bwMode="auto">
              <a:xfrm flipV="1">
                <a:off x="5917" y="3960"/>
                <a:ext cx="1" cy="1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8" name="Line 1794"/>
              <p:cNvSpPr>
                <a:spLocks noChangeAspect="1" noChangeShapeType="1"/>
              </p:cNvSpPr>
              <p:nvPr/>
            </p:nvSpPr>
            <p:spPr bwMode="auto">
              <a:xfrm flipV="1">
                <a:off x="5961" y="3960"/>
                <a:ext cx="1" cy="1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9" name="Line 1795"/>
              <p:cNvSpPr>
                <a:spLocks noChangeAspect="1" noChangeShapeType="1"/>
              </p:cNvSpPr>
              <p:nvPr/>
            </p:nvSpPr>
            <p:spPr bwMode="auto">
              <a:xfrm flipV="1">
                <a:off x="6005" y="3960"/>
                <a:ext cx="1" cy="1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0" name="Line 1796"/>
              <p:cNvSpPr>
                <a:spLocks noChangeAspect="1" noChangeShapeType="1"/>
              </p:cNvSpPr>
              <p:nvPr/>
            </p:nvSpPr>
            <p:spPr bwMode="auto">
              <a:xfrm flipV="1">
                <a:off x="6049" y="3960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1" name="Line 1797"/>
              <p:cNvSpPr>
                <a:spLocks noChangeAspect="1" noChangeShapeType="1"/>
              </p:cNvSpPr>
              <p:nvPr/>
            </p:nvSpPr>
            <p:spPr bwMode="auto">
              <a:xfrm flipV="1">
                <a:off x="6094" y="3960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2" name="Line 1798"/>
              <p:cNvSpPr>
                <a:spLocks noChangeAspect="1" noChangeShapeType="1"/>
              </p:cNvSpPr>
              <p:nvPr/>
            </p:nvSpPr>
            <p:spPr bwMode="auto">
              <a:xfrm flipV="1">
                <a:off x="6138" y="3960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3" name="Line 1799"/>
              <p:cNvSpPr>
                <a:spLocks noChangeAspect="1" noChangeShapeType="1"/>
              </p:cNvSpPr>
              <p:nvPr/>
            </p:nvSpPr>
            <p:spPr bwMode="auto">
              <a:xfrm flipV="1">
                <a:off x="6182" y="3960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4" name="Line 1800"/>
              <p:cNvSpPr>
                <a:spLocks noChangeAspect="1" noChangeShapeType="1"/>
              </p:cNvSpPr>
              <p:nvPr/>
            </p:nvSpPr>
            <p:spPr bwMode="auto">
              <a:xfrm flipV="1">
                <a:off x="6226" y="3960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5" name="Line 1801"/>
              <p:cNvSpPr>
                <a:spLocks noChangeAspect="1" noChangeShapeType="1"/>
              </p:cNvSpPr>
              <p:nvPr/>
            </p:nvSpPr>
            <p:spPr bwMode="auto">
              <a:xfrm flipV="1">
                <a:off x="6270" y="3960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6" name="Line 1802"/>
              <p:cNvSpPr>
                <a:spLocks noChangeAspect="1" noChangeShapeType="1"/>
              </p:cNvSpPr>
              <p:nvPr/>
            </p:nvSpPr>
            <p:spPr bwMode="auto">
              <a:xfrm flipV="1">
                <a:off x="6314" y="3960"/>
                <a:ext cx="1" cy="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7" name="Rectangle 1803"/>
              <p:cNvSpPr>
                <a:spLocks noChangeAspect="1" noChangeArrowheads="1"/>
              </p:cNvSpPr>
              <p:nvPr/>
            </p:nvSpPr>
            <p:spPr bwMode="auto">
              <a:xfrm>
                <a:off x="5145" y="3960"/>
                <a:ext cx="1202" cy="177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8" name="Line 1804"/>
              <p:cNvSpPr>
                <a:spLocks noChangeAspect="1" noChangeShapeType="1"/>
              </p:cNvSpPr>
              <p:nvPr/>
            </p:nvSpPr>
            <p:spPr bwMode="auto">
              <a:xfrm flipV="1">
                <a:off x="6312" y="3257"/>
                <a:ext cx="13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9" name="Line 1805"/>
              <p:cNvSpPr>
                <a:spLocks noChangeAspect="1" noChangeShapeType="1"/>
              </p:cNvSpPr>
              <p:nvPr/>
            </p:nvSpPr>
            <p:spPr bwMode="auto">
              <a:xfrm flipV="1">
                <a:off x="6314" y="3294"/>
                <a:ext cx="17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0" name="Line 1806"/>
              <p:cNvSpPr>
                <a:spLocks noChangeAspect="1" noChangeShapeType="1"/>
              </p:cNvSpPr>
              <p:nvPr/>
            </p:nvSpPr>
            <p:spPr bwMode="auto">
              <a:xfrm flipV="1">
                <a:off x="6319" y="3328"/>
                <a:ext cx="2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1" name="Line 1807"/>
              <p:cNvSpPr>
                <a:spLocks noChangeAspect="1" noChangeShapeType="1"/>
              </p:cNvSpPr>
              <p:nvPr/>
            </p:nvSpPr>
            <p:spPr bwMode="auto">
              <a:xfrm flipV="1">
                <a:off x="6327" y="3360"/>
                <a:ext cx="2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2" name="Line 1808"/>
              <p:cNvSpPr>
                <a:spLocks noChangeAspect="1" noChangeShapeType="1"/>
              </p:cNvSpPr>
              <p:nvPr/>
            </p:nvSpPr>
            <p:spPr bwMode="auto">
              <a:xfrm flipV="1">
                <a:off x="6336" y="3388"/>
                <a:ext cx="33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3" name="Line 1809"/>
              <p:cNvSpPr>
                <a:spLocks noChangeAspect="1" noChangeShapeType="1"/>
              </p:cNvSpPr>
              <p:nvPr/>
            </p:nvSpPr>
            <p:spPr bwMode="auto">
              <a:xfrm flipV="1">
                <a:off x="6347" y="3414"/>
                <a:ext cx="39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4" name="Line 1810"/>
              <p:cNvSpPr>
                <a:spLocks noChangeAspect="1" noChangeShapeType="1"/>
              </p:cNvSpPr>
              <p:nvPr/>
            </p:nvSpPr>
            <p:spPr bwMode="auto">
              <a:xfrm flipV="1">
                <a:off x="6359" y="3444"/>
                <a:ext cx="42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5" name="Line 1811"/>
              <p:cNvSpPr>
                <a:spLocks noChangeAspect="1" noChangeShapeType="1"/>
              </p:cNvSpPr>
              <p:nvPr/>
            </p:nvSpPr>
            <p:spPr bwMode="auto">
              <a:xfrm flipV="1">
                <a:off x="6365" y="3488"/>
                <a:ext cx="36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836" name="Line 1812"/>
            <p:cNvSpPr>
              <a:spLocks noChangeAspect="1" noChangeShapeType="1"/>
            </p:cNvSpPr>
            <p:nvPr/>
          </p:nvSpPr>
          <p:spPr bwMode="auto">
            <a:xfrm flipV="1">
              <a:off x="6365" y="3531"/>
              <a:ext cx="36" cy="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7" name="Line 1813"/>
            <p:cNvSpPr>
              <a:spLocks noChangeAspect="1" noChangeShapeType="1"/>
            </p:cNvSpPr>
            <p:nvPr/>
          </p:nvSpPr>
          <p:spPr bwMode="auto">
            <a:xfrm flipV="1">
              <a:off x="6314" y="3636"/>
              <a:ext cx="26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8" name="Line 1814"/>
            <p:cNvSpPr>
              <a:spLocks noChangeAspect="1" noChangeShapeType="1"/>
            </p:cNvSpPr>
            <p:nvPr/>
          </p:nvSpPr>
          <p:spPr bwMode="auto">
            <a:xfrm flipV="1">
              <a:off x="6365" y="3557"/>
              <a:ext cx="53" cy="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9" name="Line 1815"/>
            <p:cNvSpPr>
              <a:spLocks noChangeAspect="1" noChangeShapeType="1"/>
            </p:cNvSpPr>
            <p:nvPr/>
          </p:nvSpPr>
          <p:spPr bwMode="auto">
            <a:xfrm flipV="1">
              <a:off x="6326" y="3527"/>
              <a:ext cx="167" cy="1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0" name="Line 1816"/>
            <p:cNvSpPr>
              <a:spLocks noChangeAspect="1" noChangeShapeType="1"/>
            </p:cNvSpPr>
            <p:nvPr/>
          </p:nvSpPr>
          <p:spPr bwMode="auto">
            <a:xfrm flipV="1">
              <a:off x="6344" y="3592"/>
              <a:ext cx="127" cy="1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1" name="Line 1817"/>
            <p:cNvSpPr>
              <a:spLocks noChangeAspect="1" noChangeShapeType="1"/>
            </p:cNvSpPr>
            <p:nvPr/>
          </p:nvSpPr>
          <p:spPr bwMode="auto">
            <a:xfrm flipV="1">
              <a:off x="6489" y="3557"/>
              <a:ext cx="17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2" name="Line 1818"/>
            <p:cNvSpPr>
              <a:spLocks noChangeAspect="1" noChangeShapeType="1"/>
            </p:cNvSpPr>
            <p:nvPr/>
          </p:nvSpPr>
          <p:spPr bwMode="auto">
            <a:xfrm flipV="1">
              <a:off x="6367" y="3636"/>
              <a:ext cx="104" cy="1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3" name="Line 1819"/>
            <p:cNvSpPr>
              <a:spLocks noChangeAspect="1" noChangeShapeType="1"/>
            </p:cNvSpPr>
            <p:nvPr/>
          </p:nvSpPr>
          <p:spPr bwMode="auto">
            <a:xfrm flipV="1">
              <a:off x="6454" y="3674"/>
              <a:ext cx="22" cy="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4" name="Line 1820"/>
            <p:cNvSpPr>
              <a:spLocks noChangeAspect="1" noChangeShapeType="1"/>
            </p:cNvSpPr>
            <p:nvPr/>
          </p:nvSpPr>
          <p:spPr bwMode="auto">
            <a:xfrm flipV="1">
              <a:off x="6458" y="3691"/>
              <a:ext cx="45" cy="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5" name="Line 1821"/>
            <p:cNvSpPr>
              <a:spLocks noChangeAspect="1" noChangeShapeType="1"/>
            </p:cNvSpPr>
            <p:nvPr/>
          </p:nvSpPr>
          <p:spPr bwMode="auto">
            <a:xfrm flipH="1" flipV="1">
              <a:off x="6323" y="3688"/>
              <a:ext cx="59" cy="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6" name="Line 1822"/>
            <p:cNvSpPr>
              <a:spLocks noChangeAspect="1" noChangeShapeType="1"/>
            </p:cNvSpPr>
            <p:nvPr/>
          </p:nvSpPr>
          <p:spPr bwMode="auto">
            <a:xfrm flipH="1" flipV="1">
              <a:off x="6312" y="3633"/>
              <a:ext cx="89" cy="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7" name="Line 1823"/>
            <p:cNvSpPr>
              <a:spLocks noChangeAspect="1" noChangeShapeType="1"/>
            </p:cNvSpPr>
            <p:nvPr/>
          </p:nvSpPr>
          <p:spPr bwMode="auto">
            <a:xfrm flipH="1" flipV="1">
              <a:off x="6365" y="3642"/>
              <a:ext cx="54" cy="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8" name="Line 1824"/>
            <p:cNvSpPr>
              <a:spLocks noChangeAspect="1" noChangeShapeType="1"/>
            </p:cNvSpPr>
            <p:nvPr/>
          </p:nvSpPr>
          <p:spPr bwMode="auto">
            <a:xfrm flipH="1" flipV="1">
              <a:off x="6365" y="3599"/>
              <a:ext cx="128" cy="1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9" name="Line 1825"/>
            <p:cNvSpPr>
              <a:spLocks noChangeAspect="1" noChangeShapeType="1"/>
            </p:cNvSpPr>
            <p:nvPr/>
          </p:nvSpPr>
          <p:spPr bwMode="auto">
            <a:xfrm flipH="1" flipV="1">
              <a:off x="6493" y="3684"/>
              <a:ext cx="13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0" name="Line 1826"/>
            <p:cNvSpPr>
              <a:spLocks noChangeAspect="1" noChangeShapeType="1"/>
            </p:cNvSpPr>
            <p:nvPr/>
          </p:nvSpPr>
          <p:spPr bwMode="auto">
            <a:xfrm flipH="1" flipV="1">
              <a:off x="6365" y="3555"/>
              <a:ext cx="106" cy="10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1" name="Line 1827"/>
            <p:cNvSpPr>
              <a:spLocks noChangeAspect="1" noChangeShapeType="1"/>
            </p:cNvSpPr>
            <p:nvPr/>
          </p:nvSpPr>
          <p:spPr bwMode="auto">
            <a:xfrm flipH="1" flipV="1">
              <a:off x="6365" y="3512"/>
              <a:ext cx="106" cy="1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2" name="Line 1828"/>
            <p:cNvSpPr>
              <a:spLocks noChangeAspect="1" noChangeShapeType="1"/>
            </p:cNvSpPr>
            <p:nvPr/>
          </p:nvSpPr>
          <p:spPr bwMode="auto">
            <a:xfrm flipH="1" flipV="1">
              <a:off x="6454" y="3556"/>
              <a:ext cx="23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3" name="Line 1829"/>
            <p:cNvSpPr>
              <a:spLocks noChangeAspect="1" noChangeShapeType="1"/>
            </p:cNvSpPr>
            <p:nvPr/>
          </p:nvSpPr>
          <p:spPr bwMode="auto">
            <a:xfrm flipH="1" flipV="1">
              <a:off x="6344" y="3447"/>
              <a:ext cx="57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4" name="Line 1830"/>
            <p:cNvSpPr>
              <a:spLocks noChangeAspect="1" noChangeShapeType="1"/>
            </p:cNvSpPr>
            <p:nvPr/>
          </p:nvSpPr>
          <p:spPr bwMode="auto">
            <a:xfrm flipH="1" flipV="1">
              <a:off x="6459" y="3519"/>
              <a:ext cx="45" cy="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5" name="Line 1831"/>
            <p:cNvSpPr>
              <a:spLocks noChangeAspect="1" noChangeShapeType="1"/>
            </p:cNvSpPr>
            <p:nvPr/>
          </p:nvSpPr>
          <p:spPr bwMode="auto">
            <a:xfrm flipH="1" flipV="1">
              <a:off x="6326" y="3385"/>
              <a:ext cx="75" cy="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6" name="Line 1832"/>
            <p:cNvSpPr>
              <a:spLocks noChangeAspect="1" noChangeShapeType="1"/>
            </p:cNvSpPr>
            <p:nvPr/>
          </p:nvSpPr>
          <p:spPr bwMode="auto">
            <a:xfrm flipH="1" flipV="1">
              <a:off x="6317" y="3332"/>
              <a:ext cx="46" cy="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7" name="Line 1833"/>
            <p:cNvSpPr>
              <a:spLocks noChangeAspect="1" noChangeShapeType="1"/>
            </p:cNvSpPr>
            <p:nvPr/>
          </p:nvSpPr>
          <p:spPr bwMode="auto">
            <a:xfrm flipH="1" flipV="1">
              <a:off x="6313" y="3284"/>
              <a:ext cx="21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8" name="Line 1834"/>
            <p:cNvSpPr>
              <a:spLocks noChangeAspect="1" noChangeShapeType="1"/>
            </p:cNvSpPr>
            <p:nvPr/>
          </p:nvSpPr>
          <p:spPr bwMode="auto">
            <a:xfrm>
              <a:off x="6471" y="3590"/>
              <a:ext cx="1" cy="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9" name="Freeform 1835"/>
            <p:cNvSpPr>
              <a:spLocks noChangeAspect="1"/>
            </p:cNvSpPr>
            <p:nvPr/>
          </p:nvSpPr>
          <p:spPr bwMode="auto">
            <a:xfrm>
              <a:off x="6471" y="3581"/>
              <a:ext cx="5" cy="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16" y="0"/>
                  </a:moveTo>
                  <a:lnTo>
                    <a:pt x="12" y="3"/>
                  </a:lnTo>
                  <a:lnTo>
                    <a:pt x="8" y="7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0" name="Line 1836"/>
            <p:cNvSpPr>
              <a:spLocks noChangeAspect="1" noChangeShapeType="1"/>
            </p:cNvSpPr>
            <p:nvPr/>
          </p:nvSpPr>
          <p:spPr bwMode="auto">
            <a:xfrm flipH="1">
              <a:off x="6476" y="3569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1" name="Freeform 1837"/>
            <p:cNvSpPr>
              <a:spLocks noChangeAspect="1"/>
            </p:cNvSpPr>
            <p:nvPr/>
          </p:nvSpPr>
          <p:spPr bwMode="auto">
            <a:xfrm>
              <a:off x="6498" y="3553"/>
              <a:ext cx="9" cy="1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42"/>
                </a:cxn>
                <a:cxn ang="0">
                  <a:pos x="10" y="38"/>
                </a:cxn>
                <a:cxn ang="0">
                  <a:pos x="14" y="34"/>
                </a:cxn>
                <a:cxn ang="0">
                  <a:pos x="17" y="29"/>
                </a:cxn>
                <a:cxn ang="0">
                  <a:pos x="21" y="23"/>
                </a:cxn>
                <a:cxn ang="0">
                  <a:pos x="22" y="18"/>
                </a:cxn>
                <a:cxn ang="0">
                  <a:pos x="25" y="12"/>
                </a:cxn>
                <a:cxn ang="0">
                  <a:pos x="27" y="6"/>
                </a:cxn>
                <a:cxn ang="0">
                  <a:pos x="27" y="0"/>
                </a:cxn>
              </a:cxnLst>
              <a:rect l="0" t="0" r="r" b="b"/>
              <a:pathLst>
                <a:path w="27" h="46">
                  <a:moveTo>
                    <a:pt x="0" y="46"/>
                  </a:moveTo>
                  <a:lnTo>
                    <a:pt x="5" y="42"/>
                  </a:lnTo>
                  <a:lnTo>
                    <a:pt x="10" y="38"/>
                  </a:lnTo>
                  <a:lnTo>
                    <a:pt x="14" y="34"/>
                  </a:lnTo>
                  <a:lnTo>
                    <a:pt x="17" y="29"/>
                  </a:lnTo>
                  <a:lnTo>
                    <a:pt x="21" y="23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7" y="6"/>
                  </a:lnTo>
                  <a:lnTo>
                    <a:pt x="2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2" name="Line 1838"/>
            <p:cNvSpPr>
              <a:spLocks noChangeAspect="1" noChangeShapeType="1"/>
            </p:cNvSpPr>
            <p:nvPr/>
          </p:nvSpPr>
          <p:spPr bwMode="auto">
            <a:xfrm>
              <a:off x="6507" y="3548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3" name="Freeform 1839"/>
            <p:cNvSpPr>
              <a:spLocks noChangeAspect="1"/>
            </p:cNvSpPr>
            <p:nvPr/>
          </p:nvSpPr>
          <p:spPr bwMode="auto">
            <a:xfrm>
              <a:off x="6501" y="3536"/>
              <a:ext cx="6" cy="12"/>
            </a:xfrm>
            <a:custGeom>
              <a:avLst/>
              <a:gdLst/>
              <a:ahLst/>
              <a:cxnLst>
                <a:cxn ang="0">
                  <a:pos x="17" y="37"/>
                </a:cxn>
                <a:cxn ang="0">
                  <a:pos x="17" y="32"/>
                </a:cxn>
                <a:cxn ang="0">
                  <a:pos x="15" y="25"/>
                </a:cxn>
                <a:cxn ang="0">
                  <a:pos x="14" y="20"/>
                </a:cxn>
                <a:cxn ang="0">
                  <a:pos x="11" y="14"/>
                </a:cxn>
                <a:cxn ang="0">
                  <a:pos x="8" y="9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17" h="37">
                  <a:moveTo>
                    <a:pt x="17" y="37"/>
                  </a:moveTo>
                  <a:lnTo>
                    <a:pt x="17" y="32"/>
                  </a:lnTo>
                  <a:lnTo>
                    <a:pt x="15" y="25"/>
                  </a:lnTo>
                  <a:lnTo>
                    <a:pt x="14" y="20"/>
                  </a:lnTo>
                  <a:lnTo>
                    <a:pt x="11" y="14"/>
                  </a:lnTo>
                  <a:lnTo>
                    <a:pt x="8" y="9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4" name="Line 1840"/>
            <p:cNvSpPr>
              <a:spLocks noChangeAspect="1" noChangeShapeType="1"/>
            </p:cNvSpPr>
            <p:nvPr/>
          </p:nvSpPr>
          <p:spPr bwMode="auto">
            <a:xfrm>
              <a:off x="6489" y="3523"/>
              <a:ext cx="1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5" name="Freeform 1841"/>
            <p:cNvSpPr>
              <a:spLocks noChangeAspect="1"/>
            </p:cNvSpPr>
            <p:nvPr/>
          </p:nvSpPr>
          <p:spPr bwMode="auto">
            <a:xfrm>
              <a:off x="6476" y="3518"/>
              <a:ext cx="13" cy="5"/>
            </a:xfrm>
            <a:custGeom>
              <a:avLst/>
              <a:gdLst/>
              <a:ahLst/>
              <a:cxnLst>
                <a:cxn ang="0">
                  <a:pos x="38" y="16"/>
                </a:cxn>
                <a:cxn ang="0">
                  <a:pos x="32" y="12"/>
                </a:cxn>
                <a:cxn ang="0">
                  <a:pos x="27" y="8"/>
                </a:cxn>
                <a:cxn ang="0">
                  <a:pos x="20" y="4"/>
                </a:cxn>
                <a:cxn ang="0">
                  <a:pos x="15" y="2"/>
                </a:cxn>
                <a:cxn ang="0">
                  <a:pos x="8" y="1"/>
                </a:cxn>
                <a:cxn ang="0">
                  <a:pos x="0" y="0"/>
                </a:cxn>
              </a:cxnLst>
              <a:rect l="0" t="0" r="r" b="b"/>
              <a:pathLst>
                <a:path w="38" h="16">
                  <a:moveTo>
                    <a:pt x="38" y="16"/>
                  </a:moveTo>
                  <a:lnTo>
                    <a:pt x="32" y="12"/>
                  </a:lnTo>
                  <a:lnTo>
                    <a:pt x="27" y="8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6" name="Line 1842"/>
            <p:cNvSpPr>
              <a:spLocks noChangeAspect="1" noChangeShapeType="1"/>
            </p:cNvSpPr>
            <p:nvPr/>
          </p:nvSpPr>
          <p:spPr bwMode="auto">
            <a:xfrm>
              <a:off x="6464" y="3518"/>
              <a:ext cx="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" name="Freeform 1843"/>
            <p:cNvSpPr>
              <a:spLocks noChangeAspect="1"/>
            </p:cNvSpPr>
            <p:nvPr/>
          </p:nvSpPr>
          <p:spPr bwMode="auto">
            <a:xfrm>
              <a:off x="6454" y="3518"/>
              <a:ext cx="10" cy="1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7" y="1"/>
                </a:cxn>
                <a:cxn ang="0">
                  <a:pos x="21" y="2"/>
                </a:cxn>
                <a:cxn ang="0">
                  <a:pos x="17" y="4"/>
                </a:cxn>
                <a:cxn ang="0">
                  <a:pos x="12" y="6"/>
                </a:cxn>
                <a:cxn ang="0">
                  <a:pos x="9" y="9"/>
                </a:cxn>
                <a:cxn ang="0">
                  <a:pos x="5" y="13"/>
                </a:cxn>
                <a:cxn ang="0">
                  <a:pos x="2" y="17"/>
                </a:cxn>
                <a:cxn ang="0">
                  <a:pos x="1" y="23"/>
                </a:cxn>
                <a:cxn ang="0">
                  <a:pos x="0" y="27"/>
                </a:cxn>
                <a:cxn ang="0">
                  <a:pos x="0" y="32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lnTo>
                    <a:pt x="27" y="1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2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" name="Line 1844"/>
            <p:cNvSpPr>
              <a:spLocks noChangeAspect="1" noChangeShapeType="1"/>
            </p:cNvSpPr>
            <p:nvPr/>
          </p:nvSpPr>
          <p:spPr bwMode="auto">
            <a:xfrm flipV="1">
              <a:off x="6454" y="3528"/>
              <a:ext cx="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9" name="Freeform 1845"/>
            <p:cNvSpPr>
              <a:spLocks noChangeAspect="1"/>
            </p:cNvSpPr>
            <p:nvPr/>
          </p:nvSpPr>
          <p:spPr bwMode="auto">
            <a:xfrm>
              <a:off x="6437" y="3560"/>
              <a:ext cx="17" cy="1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" y="29"/>
                </a:cxn>
                <a:cxn ang="0">
                  <a:pos x="9" y="30"/>
                </a:cxn>
                <a:cxn ang="0">
                  <a:pos x="15" y="30"/>
                </a:cxn>
                <a:cxn ang="0">
                  <a:pos x="19" y="32"/>
                </a:cxn>
                <a:cxn ang="0">
                  <a:pos x="24" y="30"/>
                </a:cxn>
                <a:cxn ang="0">
                  <a:pos x="28" y="29"/>
                </a:cxn>
                <a:cxn ang="0">
                  <a:pos x="33" y="28"/>
                </a:cxn>
                <a:cxn ang="0">
                  <a:pos x="38" y="25"/>
                </a:cxn>
                <a:cxn ang="0">
                  <a:pos x="40" y="21"/>
                </a:cxn>
                <a:cxn ang="0">
                  <a:pos x="43" y="17"/>
                </a:cxn>
                <a:cxn ang="0">
                  <a:pos x="46" y="13"/>
                </a:cxn>
                <a:cxn ang="0">
                  <a:pos x="48" y="9"/>
                </a:cxn>
                <a:cxn ang="0">
                  <a:pos x="48" y="5"/>
                </a:cxn>
                <a:cxn ang="0">
                  <a:pos x="50" y="0"/>
                </a:cxn>
              </a:cxnLst>
              <a:rect l="0" t="0" r="r" b="b"/>
              <a:pathLst>
                <a:path w="50" h="32">
                  <a:moveTo>
                    <a:pt x="0" y="26"/>
                  </a:moveTo>
                  <a:lnTo>
                    <a:pt x="5" y="29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19" y="32"/>
                  </a:lnTo>
                  <a:lnTo>
                    <a:pt x="24" y="30"/>
                  </a:lnTo>
                  <a:lnTo>
                    <a:pt x="28" y="29"/>
                  </a:lnTo>
                  <a:lnTo>
                    <a:pt x="33" y="28"/>
                  </a:lnTo>
                  <a:lnTo>
                    <a:pt x="38" y="25"/>
                  </a:lnTo>
                  <a:lnTo>
                    <a:pt x="40" y="21"/>
                  </a:lnTo>
                  <a:lnTo>
                    <a:pt x="43" y="17"/>
                  </a:lnTo>
                  <a:lnTo>
                    <a:pt x="46" y="13"/>
                  </a:lnTo>
                  <a:lnTo>
                    <a:pt x="48" y="9"/>
                  </a:lnTo>
                  <a:lnTo>
                    <a:pt x="48" y="5"/>
                  </a:lnTo>
                  <a:lnTo>
                    <a:pt x="5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0" name="Line 1846"/>
            <p:cNvSpPr>
              <a:spLocks noChangeAspect="1" noChangeShapeType="1"/>
            </p:cNvSpPr>
            <p:nvPr/>
          </p:nvSpPr>
          <p:spPr bwMode="auto">
            <a:xfrm>
              <a:off x="6409" y="3551"/>
              <a:ext cx="28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1" name="Freeform 1847"/>
            <p:cNvSpPr>
              <a:spLocks noChangeAspect="1"/>
            </p:cNvSpPr>
            <p:nvPr/>
          </p:nvSpPr>
          <p:spPr bwMode="auto">
            <a:xfrm>
              <a:off x="6401" y="3536"/>
              <a:ext cx="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" y="13"/>
                </a:cxn>
                <a:cxn ang="0">
                  <a:pos x="2" y="20"/>
                </a:cxn>
                <a:cxn ang="0">
                  <a:pos x="5" y="25"/>
                </a:cxn>
                <a:cxn ang="0">
                  <a:pos x="9" y="32"/>
                </a:cxn>
                <a:cxn ang="0">
                  <a:pos x="13" y="36"/>
                </a:cxn>
                <a:cxn ang="0">
                  <a:pos x="19" y="42"/>
                </a:cxn>
                <a:cxn ang="0">
                  <a:pos x="24" y="46"/>
                </a:cxn>
              </a:cxnLst>
              <a:rect l="0" t="0" r="r" b="b"/>
              <a:pathLst>
                <a:path w="24" h="46">
                  <a:moveTo>
                    <a:pt x="0" y="0"/>
                  </a:moveTo>
                  <a:lnTo>
                    <a:pt x="0" y="7"/>
                  </a:lnTo>
                  <a:lnTo>
                    <a:pt x="1" y="13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32"/>
                  </a:lnTo>
                  <a:lnTo>
                    <a:pt x="13" y="36"/>
                  </a:lnTo>
                  <a:lnTo>
                    <a:pt x="19" y="42"/>
                  </a:lnTo>
                  <a:lnTo>
                    <a:pt x="24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2" name="Line 1848"/>
            <p:cNvSpPr>
              <a:spLocks noChangeAspect="1" noChangeShapeType="1"/>
            </p:cNvSpPr>
            <p:nvPr/>
          </p:nvSpPr>
          <p:spPr bwMode="auto">
            <a:xfrm>
              <a:off x="6401" y="3440"/>
              <a:ext cx="1" cy="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3" name="Freeform 1849"/>
            <p:cNvSpPr>
              <a:spLocks noChangeAspect="1"/>
            </p:cNvSpPr>
            <p:nvPr/>
          </p:nvSpPr>
          <p:spPr bwMode="auto">
            <a:xfrm>
              <a:off x="6401" y="3435"/>
              <a:ext cx="1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5"/>
                </a:cxn>
              </a:cxnLst>
              <a:rect l="0" t="0" r="r" b="b"/>
              <a:pathLst>
                <a:path w="2" h="15">
                  <a:moveTo>
                    <a:pt x="2" y="0"/>
                  </a:moveTo>
                  <a:lnTo>
                    <a:pt x="1" y="5"/>
                  </a:lnTo>
                  <a:lnTo>
                    <a:pt x="0" y="9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4" name="Freeform 1850"/>
            <p:cNvSpPr>
              <a:spLocks noChangeAspect="1"/>
            </p:cNvSpPr>
            <p:nvPr/>
          </p:nvSpPr>
          <p:spPr bwMode="auto">
            <a:xfrm>
              <a:off x="6397" y="3425"/>
              <a:ext cx="5" cy="10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5" y="27"/>
                </a:cxn>
                <a:cxn ang="0">
                  <a:pos x="16" y="23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3" y="13"/>
                </a:cxn>
                <a:cxn ang="0">
                  <a:pos x="12" y="10"/>
                </a:cxn>
                <a:cxn ang="0">
                  <a:pos x="9" y="6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16" h="30">
                  <a:moveTo>
                    <a:pt x="13" y="30"/>
                  </a:moveTo>
                  <a:lnTo>
                    <a:pt x="15" y="27"/>
                  </a:lnTo>
                  <a:lnTo>
                    <a:pt x="16" y="23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3" y="13"/>
                  </a:lnTo>
                  <a:lnTo>
                    <a:pt x="12" y="10"/>
                  </a:lnTo>
                  <a:lnTo>
                    <a:pt x="9" y="6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5" name="Freeform 1851"/>
            <p:cNvSpPr>
              <a:spLocks noChangeAspect="1"/>
            </p:cNvSpPr>
            <p:nvPr/>
          </p:nvSpPr>
          <p:spPr bwMode="auto">
            <a:xfrm>
              <a:off x="6393" y="3423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lnTo>
                    <a:pt x="3" y="2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6" name="Freeform 1852"/>
            <p:cNvSpPr>
              <a:spLocks noChangeAspect="1"/>
            </p:cNvSpPr>
            <p:nvPr/>
          </p:nvSpPr>
          <p:spPr bwMode="auto">
            <a:xfrm>
              <a:off x="6326" y="3260"/>
              <a:ext cx="67" cy="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6"/>
                </a:cxn>
                <a:cxn ang="0">
                  <a:pos x="7" y="51"/>
                </a:cxn>
                <a:cxn ang="0">
                  <a:pos x="11" y="77"/>
                </a:cxn>
                <a:cxn ang="0">
                  <a:pos x="16" y="101"/>
                </a:cxn>
                <a:cxn ang="0">
                  <a:pos x="22" y="127"/>
                </a:cxn>
                <a:cxn ang="0">
                  <a:pos x="29" y="151"/>
                </a:cxn>
                <a:cxn ang="0">
                  <a:pos x="35" y="175"/>
                </a:cxn>
                <a:cxn ang="0">
                  <a:pos x="43" y="201"/>
                </a:cxn>
                <a:cxn ang="0">
                  <a:pos x="51" y="224"/>
                </a:cxn>
                <a:cxn ang="0">
                  <a:pos x="61" y="248"/>
                </a:cxn>
                <a:cxn ang="0">
                  <a:pos x="70" y="272"/>
                </a:cxn>
                <a:cxn ang="0">
                  <a:pos x="81" y="295"/>
                </a:cxn>
                <a:cxn ang="0">
                  <a:pos x="92" y="318"/>
                </a:cxn>
                <a:cxn ang="0">
                  <a:pos x="104" y="341"/>
                </a:cxn>
                <a:cxn ang="0">
                  <a:pos x="116" y="362"/>
                </a:cxn>
                <a:cxn ang="0">
                  <a:pos x="128" y="385"/>
                </a:cxn>
                <a:cxn ang="0">
                  <a:pos x="142" y="407"/>
                </a:cxn>
                <a:cxn ang="0">
                  <a:pos x="156" y="428"/>
                </a:cxn>
                <a:cxn ang="0">
                  <a:pos x="171" y="448"/>
                </a:cxn>
                <a:cxn ang="0">
                  <a:pos x="186" y="469"/>
                </a:cxn>
                <a:cxn ang="0">
                  <a:pos x="202" y="489"/>
                </a:cxn>
              </a:cxnLst>
              <a:rect l="0" t="0" r="r" b="b"/>
              <a:pathLst>
                <a:path w="202" h="489">
                  <a:moveTo>
                    <a:pt x="0" y="0"/>
                  </a:moveTo>
                  <a:lnTo>
                    <a:pt x="3" y="26"/>
                  </a:lnTo>
                  <a:lnTo>
                    <a:pt x="7" y="51"/>
                  </a:lnTo>
                  <a:lnTo>
                    <a:pt x="11" y="77"/>
                  </a:lnTo>
                  <a:lnTo>
                    <a:pt x="16" y="101"/>
                  </a:lnTo>
                  <a:lnTo>
                    <a:pt x="22" y="127"/>
                  </a:lnTo>
                  <a:lnTo>
                    <a:pt x="29" y="151"/>
                  </a:lnTo>
                  <a:lnTo>
                    <a:pt x="35" y="175"/>
                  </a:lnTo>
                  <a:lnTo>
                    <a:pt x="43" y="201"/>
                  </a:lnTo>
                  <a:lnTo>
                    <a:pt x="51" y="224"/>
                  </a:lnTo>
                  <a:lnTo>
                    <a:pt x="61" y="248"/>
                  </a:lnTo>
                  <a:lnTo>
                    <a:pt x="70" y="272"/>
                  </a:lnTo>
                  <a:lnTo>
                    <a:pt x="81" y="295"/>
                  </a:lnTo>
                  <a:lnTo>
                    <a:pt x="92" y="318"/>
                  </a:lnTo>
                  <a:lnTo>
                    <a:pt x="104" y="341"/>
                  </a:lnTo>
                  <a:lnTo>
                    <a:pt x="116" y="362"/>
                  </a:lnTo>
                  <a:lnTo>
                    <a:pt x="128" y="385"/>
                  </a:lnTo>
                  <a:lnTo>
                    <a:pt x="142" y="407"/>
                  </a:lnTo>
                  <a:lnTo>
                    <a:pt x="156" y="428"/>
                  </a:lnTo>
                  <a:lnTo>
                    <a:pt x="171" y="448"/>
                  </a:lnTo>
                  <a:lnTo>
                    <a:pt x="186" y="469"/>
                  </a:lnTo>
                  <a:lnTo>
                    <a:pt x="202" y="4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7" name="Freeform 1853"/>
            <p:cNvSpPr>
              <a:spLocks noChangeAspect="1"/>
            </p:cNvSpPr>
            <p:nvPr/>
          </p:nvSpPr>
          <p:spPr bwMode="auto">
            <a:xfrm>
              <a:off x="6312" y="3254"/>
              <a:ext cx="14" cy="7"/>
            </a:xfrm>
            <a:custGeom>
              <a:avLst/>
              <a:gdLst/>
              <a:ahLst/>
              <a:cxnLst>
                <a:cxn ang="0">
                  <a:pos x="42" y="19"/>
                </a:cxn>
                <a:cxn ang="0">
                  <a:pos x="41" y="17"/>
                </a:cxn>
                <a:cxn ang="0">
                  <a:pos x="40" y="13"/>
                </a:cxn>
                <a:cxn ang="0">
                  <a:pos x="38" y="10"/>
                </a:cxn>
                <a:cxn ang="0">
                  <a:pos x="35" y="7"/>
                </a:cxn>
                <a:cxn ang="0">
                  <a:pos x="33" y="4"/>
                </a:cxn>
                <a:cxn ang="0">
                  <a:pos x="29" y="2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0" y="18"/>
                </a:cxn>
                <a:cxn ang="0">
                  <a:pos x="0" y="22"/>
                </a:cxn>
              </a:cxnLst>
              <a:rect l="0" t="0" r="r" b="b"/>
              <a:pathLst>
                <a:path w="42" h="22">
                  <a:moveTo>
                    <a:pt x="42" y="19"/>
                  </a:moveTo>
                  <a:lnTo>
                    <a:pt x="41" y="17"/>
                  </a:lnTo>
                  <a:lnTo>
                    <a:pt x="40" y="13"/>
                  </a:lnTo>
                  <a:lnTo>
                    <a:pt x="38" y="10"/>
                  </a:lnTo>
                  <a:lnTo>
                    <a:pt x="35" y="7"/>
                  </a:lnTo>
                  <a:lnTo>
                    <a:pt x="33" y="4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8" name="Freeform 1854"/>
            <p:cNvSpPr>
              <a:spLocks noChangeAspect="1"/>
            </p:cNvSpPr>
            <p:nvPr/>
          </p:nvSpPr>
          <p:spPr bwMode="auto">
            <a:xfrm>
              <a:off x="6312" y="3261"/>
              <a:ext cx="52" cy="2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"/>
                </a:cxn>
                <a:cxn ang="0">
                  <a:pos x="2" y="73"/>
                </a:cxn>
                <a:cxn ang="0">
                  <a:pos x="3" y="109"/>
                </a:cxn>
                <a:cxn ang="0">
                  <a:pos x="6" y="145"/>
                </a:cxn>
                <a:cxn ang="0">
                  <a:pos x="10" y="182"/>
                </a:cxn>
                <a:cxn ang="0">
                  <a:pos x="14" y="218"/>
                </a:cxn>
                <a:cxn ang="0">
                  <a:pos x="19" y="254"/>
                </a:cxn>
                <a:cxn ang="0">
                  <a:pos x="26" y="291"/>
                </a:cxn>
                <a:cxn ang="0">
                  <a:pos x="33" y="326"/>
                </a:cxn>
                <a:cxn ang="0">
                  <a:pos x="40" y="362"/>
                </a:cxn>
                <a:cxn ang="0">
                  <a:pos x="49" y="397"/>
                </a:cxn>
                <a:cxn ang="0">
                  <a:pos x="57" y="432"/>
                </a:cxn>
                <a:cxn ang="0">
                  <a:pos x="68" y="468"/>
                </a:cxn>
                <a:cxn ang="0">
                  <a:pos x="77" y="503"/>
                </a:cxn>
                <a:cxn ang="0">
                  <a:pos x="89" y="537"/>
                </a:cxn>
                <a:cxn ang="0">
                  <a:pos x="101" y="572"/>
                </a:cxn>
                <a:cxn ang="0">
                  <a:pos x="114" y="606"/>
                </a:cxn>
                <a:cxn ang="0">
                  <a:pos x="128" y="639"/>
                </a:cxn>
                <a:cxn ang="0">
                  <a:pos x="142" y="673"/>
                </a:cxn>
                <a:cxn ang="0">
                  <a:pos x="157" y="706"/>
                </a:cxn>
              </a:cxnLst>
              <a:rect l="0" t="0" r="r" b="b"/>
              <a:pathLst>
                <a:path w="157" h="706">
                  <a:moveTo>
                    <a:pt x="0" y="0"/>
                  </a:moveTo>
                  <a:lnTo>
                    <a:pt x="0" y="36"/>
                  </a:lnTo>
                  <a:lnTo>
                    <a:pt x="2" y="73"/>
                  </a:lnTo>
                  <a:lnTo>
                    <a:pt x="3" y="109"/>
                  </a:lnTo>
                  <a:lnTo>
                    <a:pt x="6" y="145"/>
                  </a:lnTo>
                  <a:lnTo>
                    <a:pt x="10" y="182"/>
                  </a:lnTo>
                  <a:lnTo>
                    <a:pt x="14" y="218"/>
                  </a:lnTo>
                  <a:lnTo>
                    <a:pt x="19" y="254"/>
                  </a:lnTo>
                  <a:lnTo>
                    <a:pt x="26" y="291"/>
                  </a:lnTo>
                  <a:lnTo>
                    <a:pt x="33" y="326"/>
                  </a:lnTo>
                  <a:lnTo>
                    <a:pt x="40" y="362"/>
                  </a:lnTo>
                  <a:lnTo>
                    <a:pt x="49" y="397"/>
                  </a:lnTo>
                  <a:lnTo>
                    <a:pt x="57" y="432"/>
                  </a:lnTo>
                  <a:lnTo>
                    <a:pt x="68" y="468"/>
                  </a:lnTo>
                  <a:lnTo>
                    <a:pt x="77" y="503"/>
                  </a:lnTo>
                  <a:lnTo>
                    <a:pt x="89" y="537"/>
                  </a:lnTo>
                  <a:lnTo>
                    <a:pt x="101" y="572"/>
                  </a:lnTo>
                  <a:lnTo>
                    <a:pt x="114" y="606"/>
                  </a:lnTo>
                  <a:lnTo>
                    <a:pt x="128" y="639"/>
                  </a:lnTo>
                  <a:lnTo>
                    <a:pt x="142" y="673"/>
                  </a:lnTo>
                  <a:lnTo>
                    <a:pt x="157" y="70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9" name="Freeform 1855"/>
            <p:cNvSpPr>
              <a:spLocks noChangeAspect="1"/>
            </p:cNvSpPr>
            <p:nvPr/>
          </p:nvSpPr>
          <p:spPr bwMode="auto">
            <a:xfrm>
              <a:off x="6364" y="3496"/>
              <a:ext cx="1" cy="4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6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0" name="Line 1856"/>
            <p:cNvSpPr>
              <a:spLocks noChangeAspect="1" noChangeShapeType="1"/>
            </p:cNvSpPr>
            <p:nvPr/>
          </p:nvSpPr>
          <p:spPr bwMode="auto">
            <a:xfrm flipV="1">
              <a:off x="6365" y="3500"/>
              <a:ext cx="1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1" name="Freeform 1857"/>
            <p:cNvSpPr>
              <a:spLocks noChangeAspect="1"/>
            </p:cNvSpPr>
            <p:nvPr/>
          </p:nvSpPr>
          <p:spPr bwMode="auto">
            <a:xfrm>
              <a:off x="6347" y="3640"/>
              <a:ext cx="18" cy="1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4"/>
                </a:cxn>
                <a:cxn ang="0">
                  <a:pos x="6" y="27"/>
                </a:cxn>
                <a:cxn ang="0">
                  <a:pos x="12" y="29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6" y="31"/>
                </a:cxn>
                <a:cxn ang="0">
                  <a:pos x="30" y="29"/>
                </a:cxn>
                <a:cxn ang="0">
                  <a:pos x="36" y="28"/>
                </a:cxn>
                <a:cxn ang="0">
                  <a:pos x="40" y="25"/>
                </a:cxn>
                <a:cxn ang="0">
                  <a:pos x="44" y="23"/>
                </a:cxn>
                <a:cxn ang="0">
                  <a:pos x="47" y="19"/>
                </a:cxn>
                <a:cxn ang="0">
                  <a:pos x="49" y="14"/>
                </a:cxn>
                <a:cxn ang="0">
                  <a:pos x="52" y="9"/>
                </a:cxn>
                <a:cxn ang="0">
                  <a:pos x="53" y="5"/>
                </a:cxn>
                <a:cxn ang="0">
                  <a:pos x="53" y="0"/>
                </a:cxn>
              </a:cxnLst>
              <a:rect l="0" t="0" r="r" b="b"/>
              <a:pathLst>
                <a:path w="53" h="31">
                  <a:moveTo>
                    <a:pt x="0" y="21"/>
                  </a:moveTo>
                  <a:lnTo>
                    <a:pt x="2" y="24"/>
                  </a:lnTo>
                  <a:lnTo>
                    <a:pt x="6" y="27"/>
                  </a:lnTo>
                  <a:lnTo>
                    <a:pt x="12" y="29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30" y="29"/>
                  </a:lnTo>
                  <a:lnTo>
                    <a:pt x="36" y="28"/>
                  </a:lnTo>
                  <a:lnTo>
                    <a:pt x="40" y="25"/>
                  </a:lnTo>
                  <a:lnTo>
                    <a:pt x="44" y="23"/>
                  </a:lnTo>
                  <a:lnTo>
                    <a:pt x="47" y="19"/>
                  </a:lnTo>
                  <a:lnTo>
                    <a:pt x="49" y="14"/>
                  </a:lnTo>
                  <a:lnTo>
                    <a:pt x="52" y="9"/>
                  </a:lnTo>
                  <a:lnTo>
                    <a:pt x="53" y="5"/>
                  </a:lnTo>
                  <a:lnTo>
                    <a:pt x="5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2" name="Line 1858"/>
            <p:cNvSpPr>
              <a:spLocks noChangeAspect="1" noChangeShapeType="1"/>
            </p:cNvSpPr>
            <p:nvPr/>
          </p:nvSpPr>
          <p:spPr bwMode="auto">
            <a:xfrm>
              <a:off x="6331" y="3624"/>
              <a:ext cx="16" cy="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3" name="Freeform 1859"/>
            <p:cNvSpPr>
              <a:spLocks noChangeAspect="1"/>
            </p:cNvSpPr>
            <p:nvPr/>
          </p:nvSpPr>
          <p:spPr bwMode="auto">
            <a:xfrm>
              <a:off x="6312" y="3620"/>
              <a:ext cx="19" cy="10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4" y="10"/>
                </a:cxn>
                <a:cxn ang="0">
                  <a:pos x="51" y="7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3" y="2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3"/>
                </a:cxn>
                <a:cxn ang="0">
                  <a:pos x="4" y="17"/>
                </a:cxn>
                <a:cxn ang="0">
                  <a:pos x="3" y="21"/>
                </a:cxn>
                <a:cxn ang="0">
                  <a:pos x="1" y="26"/>
                </a:cxn>
                <a:cxn ang="0">
                  <a:pos x="0" y="30"/>
                </a:cxn>
              </a:cxnLst>
              <a:rect l="0" t="0" r="r" b="b"/>
              <a:pathLst>
                <a:path w="58" h="30">
                  <a:moveTo>
                    <a:pt x="58" y="14"/>
                  </a:moveTo>
                  <a:lnTo>
                    <a:pt x="54" y="10"/>
                  </a:lnTo>
                  <a:lnTo>
                    <a:pt x="51" y="7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3"/>
                  </a:lnTo>
                  <a:lnTo>
                    <a:pt x="4" y="17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4" name="Freeform 1860"/>
            <p:cNvSpPr>
              <a:spLocks noChangeAspect="1"/>
            </p:cNvSpPr>
            <p:nvPr/>
          </p:nvSpPr>
          <p:spPr bwMode="auto">
            <a:xfrm>
              <a:off x="6312" y="3630"/>
              <a:ext cx="68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0" y="34"/>
                </a:cxn>
                <a:cxn ang="0">
                  <a:pos x="1" y="50"/>
                </a:cxn>
                <a:cxn ang="0">
                  <a:pos x="3" y="66"/>
                </a:cxn>
                <a:cxn ang="0">
                  <a:pos x="6" y="82"/>
                </a:cxn>
                <a:cxn ang="0">
                  <a:pos x="8" y="98"/>
                </a:cxn>
                <a:cxn ang="0">
                  <a:pos x="12" y="114"/>
                </a:cxn>
                <a:cxn ang="0">
                  <a:pos x="16" y="131"/>
                </a:cxn>
                <a:cxn ang="0">
                  <a:pos x="22" y="147"/>
                </a:cxn>
                <a:cxn ang="0">
                  <a:pos x="28" y="162"/>
                </a:cxn>
                <a:cxn ang="0">
                  <a:pos x="35" y="176"/>
                </a:cxn>
                <a:cxn ang="0">
                  <a:pos x="42" y="191"/>
                </a:cxn>
                <a:cxn ang="0">
                  <a:pos x="50" y="206"/>
                </a:cxn>
                <a:cxn ang="0">
                  <a:pos x="59" y="219"/>
                </a:cxn>
                <a:cxn ang="0">
                  <a:pos x="67" y="233"/>
                </a:cxn>
                <a:cxn ang="0">
                  <a:pos x="78" y="246"/>
                </a:cxn>
                <a:cxn ang="0">
                  <a:pos x="88" y="260"/>
                </a:cxn>
                <a:cxn ang="0">
                  <a:pos x="100" y="272"/>
                </a:cxn>
                <a:cxn ang="0">
                  <a:pos x="111" y="284"/>
                </a:cxn>
                <a:cxn ang="0">
                  <a:pos x="123" y="295"/>
                </a:cxn>
                <a:cxn ang="0">
                  <a:pos x="135" y="306"/>
                </a:cxn>
                <a:cxn ang="0">
                  <a:pos x="148" y="315"/>
                </a:cxn>
                <a:cxn ang="0">
                  <a:pos x="162" y="326"/>
                </a:cxn>
                <a:cxn ang="0">
                  <a:pos x="175" y="334"/>
                </a:cxn>
                <a:cxn ang="0">
                  <a:pos x="190" y="342"/>
                </a:cxn>
                <a:cxn ang="0">
                  <a:pos x="205" y="350"/>
                </a:cxn>
              </a:cxnLst>
              <a:rect l="0" t="0" r="r" b="b"/>
              <a:pathLst>
                <a:path w="205" h="350">
                  <a:moveTo>
                    <a:pt x="0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1" y="50"/>
                  </a:lnTo>
                  <a:lnTo>
                    <a:pt x="3" y="66"/>
                  </a:lnTo>
                  <a:lnTo>
                    <a:pt x="6" y="82"/>
                  </a:lnTo>
                  <a:lnTo>
                    <a:pt x="8" y="98"/>
                  </a:lnTo>
                  <a:lnTo>
                    <a:pt x="12" y="114"/>
                  </a:lnTo>
                  <a:lnTo>
                    <a:pt x="16" y="131"/>
                  </a:lnTo>
                  <a:lnTo>
                    <a:pt x="22" y="147"/>
                  </a:lnTo>
                  <a:lnTo>
                    <a:pt x="28" y="162"/>
                  </a:lnTo>
                  <a:lnTo>
                    <a:pt x="35" y="176"/>
                  </a:lnTo>
                  <a:lnTo>
                    <a:pt x="42" y="191"/>
                  </a:lnTo>
                  <a:lnTo>
                    <a:pt x="50" y="206"/>
                  </a:lnTo>
                  <a:lnTo>
                    <a:pt x="59" y="219"/>
                  </a:lnTo>
                  <a:lnTo>
                    <a:pt x="67" y="233"/>
                  </a:lnTo>
                  <a:lnTo>
                    <a:pt x="78" y="246"/>
                  </a:lnTo>
                  <a:lnTo>
                    <a:pt x="88" y="260"/>
                  </a:lnTo>
                  <a:lnTo>
                    <a:pt x="100" y="272"/>
                  </a:lnTo>
                  <a:lnTo>
                    <a:pt x="111" y="284"/>
                  </a:lnTo>
                  <a:lnTo>
                    <a:pt x="123" y="295"/>
                  </a:lnTo>
                  <a:lnTo>
                    <a:pt x="135" y="306"/>
                  </a:lnTo>
                  <a:lnTo>
                    <a:pt x="148" y="315"/>
                  </a:lnTo>
                  <a:lnTo>
                    <a:pt x="162" y="326"/>
                  </a:lnTo>
                  <a:lnTo>
                    <a:pt x="175" y="334"/>
                  </a:lnTo>
                  <a:lnTo>
                    <a:pt x="190" y="342"/>
                  </a:lnTo>
                  <a:lnTo>
                    <a:pt x="205" y="3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5" name="Freeform 1861"/>
            <p:cNvSpPr>
              <a:spLocks noChangeAspect="1"/>
            </p:cNvSpPr>
            <p:nvPr/>
          </p:nvSpPr>
          <p:spPr bwMode="auto">
            <a:xfrm>
              <a:off x="6380" y="3746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9" y="3"/>
                </a:cxn>
                <a:cxn ang="0">
                  <a:pos x="13" y="4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1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6" name="Line 1862"/>
            <p:cNvSpPr>
              <a:spLocks noChangeAspect="1" noChangeShapeType="1"/>
            </p:cNvSpPr>
            <p:nvPr/>
          </p:nvSpPr>
          <p:spPr bwMode="auto">
            <a:xfrm flipH="1">
              <a:off x="6384" y="3748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7" name="Line 1863"/>
            <p:cNvSpPr>
              <a:spLocks noChangeAspect="1" noChangeShapeType="1"/>
            </p:cNvSpPr>
            <p:nvPr/>
          </p:nvSpPr>
          <p:spPr bwMode="auto">
            <a:xfrm>
              <a:off x="6401" y="3719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8" name="Freeform 1864"/>
            <p:cNvSpPr>
              <a:spLocks noChangeAspect="1"/>
            </p:cNvSpPr>
            <p:nvPr/>
          </p:nvSpPr>
          <p:spPr bwMode="auto">
            <a:xfrm>
              <a:off x="6401" y="3704"/>
              <a:ext cx="8" cy="1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9" y="3"/>
                </a:cxn>
                <a:cxn ang="0">
                  <a:pos x="13" y="8"/>
                </a:cxn>
                <a:cxn ang="0">
                  <a:pos x="9" y="14"/>
                </a:cxn>
                <a:cxn ang="0">
                  <a:pos x="5" y="19"/>
                </a:cxn>
                <a:cxn ang="0">
                  <a:pos x="2" y="24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5"/>
                </a:cxn>
              </a:cxnLst>
              <a:rect l="0" t="0" r="r" b="b"/>
              <a:pathLst>
                <a:path w="24" h="45">
                  <a:moveTo>
                    <a:pt x="24" y="0"/>
                  </a:moveTo>
                  <a:lnTo>
                    <a:pt x="19" y="3"/>
                  </a:lnTo>
                  <a:lnTo>
                    <a:pt x="13" y="8"/>
                  </a:lnTo>
                  <a:lnTo>
                    <a:pt x="9" y="14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9" name="Line 1865"/>
            <p:cNvSpPr>
              <a:spLocks noChangeAspect="1" noChangeShapeType="1"/>
            </p:cNvSpPr>
            <p:nvPr/>
          </p:nvSpPr>
          <p:spPr bwMode="auto">
            <a:xfrm flipH="1">
              <a:off x="6409" y="3685"/>
              <a:ext cx="28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0" name="Freeform 1866"/>
            <p:cNvSpPr>
              <a:spLocks noChangeAspect="1"/>
            </p:cNvSpPr>
            <p:nvPr/>
          </p:nvSpPr>
          <p:spPr bwMode="auto">
            <a:xfrm>
              <a:off x="6437" y="3684"/>
              <a:ext cx="17" cy="10"/>
            </a:xfrm>
            <a:custGeom>
              <a:avLst/>
              <a:gdLst/>
              <a:ahLst/>
              <a:cxnLst>
                <a:cxn ang="0">
                  <a:pos x="50" y="31"/>
                </a:cxn>
                <a:cxn ang="0">
                  <a:pos x="48" y="27"/>
                </a:cxn>
                <a:cxn ang="0">
                  <a:pos x="48" y="21"/>
                </a:cxn>
                <a:cxn ang="0">
                  <a:pos x="46" y="17"/>
                </a:cxn>
                <a:cxn ang="0">
                  <a:pos x="43" y="13"/>
                </a:cxn>
                <a:cxn ang="0">
                  <a:pos x="40" y="9"/>
                </a:cxn>
                <a:cxn ang="0">
                  <a:pos x="38" y="7"/>
                </a:cxn>
                <a:cxn ang="0">
                  <a:pos x="33" y="4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5" y="3"/>
                </a:cxn>
                <a:cxn ang="0">
                  <a:pos x="0" y="4"/>
                </a:cxn>
              </a:cxnLst>
              <a:rect l="0" t="0" r="r" b="b"/>
              <a:pathLst>
                <a:path w="50" h="31">
                  <a:moveTo>
                    <a:pt x="50" y="31"/>
                  </a:moveTo>
                  <a:lnTo>
                    <a:pt x="48" y="27"/>
                  </a:lnTo>
                  <a:lnTo>
                    <a:pt x="48" y="21"/>
                  </a:lnTo>
                  <a:lnTo>
                    <a:pt x="46" y="17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3" y="4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1" name="Line 1867"/>
            <p:cNvSpPr>
              <a:spLocks noChangeAspect="1" noChangeShapeType="1"/>
            </p:cNvSpPr>
            <p:nvPr/>
          </p:nvSpPr>
          <p:spPr bwMode="auto">
            <a:xfrm flipV="1">
              <a:off x="6454" y="3694"/>
              <a:ext cx="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2" name="Freeform 1868"/>
            <p:cNvSpPr>
              <a:spLocks noChangeAspect="1"/>
            </p:cNvSpPr>
            <p:nvPr/>
          </p:nvSpPr>
          <p:spPr bwMode="auto">
            <a:xfrm>
              <a:off x="6454" y="3726"/>
              <a:ext cx="10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2" y="15"/>
                </a:cxn>
                <a:cxn ang="0">
                  <a:pos x="5" y="19"/>
                </a:cxn>
                <a:cxn ang="0">
                  <a:pos x="9" y="23"/>
                </a:cxn>
                <a:cxn ang="0">
                  <a:pos x="12" y="26"/>
                </a:cxn>
                <a:cxn ang="0">
                  <a:pos x="17" y="29"/>
                </a:cxn>
                <a:cxn ang="0">
                  <a:pos x="21" y="31"/>
                </a:cxn>
                <a:cxn ang="0">
                  <a:pos x="27" y="33"/>
                </a:cxn>
                <a:cxn ang="0">
                  <a:pos x="31" y="33"/>
                </a:cxn>
              </a:cxnLst>
              <a:rect l="0" t="0" r="r" b="b"/>
              <a:pathLst>
                <a:path w="31" h="33">
                  <a:moveTo>
                    <a:pt x="0" y="0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17" y="29"/>
                  </a:lnTo>
                  <a:lnTo>
                    <a:pt x="21" y="31"/>
                  </a:lnTo>
                  <a:lnTo>
                    <a:pt x="27" y="33"/>
                  </a:lnTo>
                  <a:lnTo>
                    <a:pt x="31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3" name="Line 1869"/>
            <p:cNvSpPr>
              <a:spLocks noChangeAspect="1" noChangeShapeType="1"/>
            </p:cNvSpPr>
            <p:nvPr/>
          </p:nvSpPr>
          <p:spPr bwMode="auto">
            <a:xfrm flipH="1">
              <a:off x="6464" y="3737"/>
              <a:ext cx="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4" name="Freeform 1870"/>
            <p:cNvSpPr>
              <a:spLocks noChangeAspect="1"/>
            </p:cNvSpPr>
            <p:nvPr/>
          </p:nvSpPr>
          <p:spPr bwMode="auto">
            <a:xfrm>
              <a:off x="6476" y="3732"/>
              <a:ext cx="13" cy="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15" y="14"/>
                </a:cxn>
                <a:cxn ang="0">
                  <a:pos x="20" y="12"/>
                </a:cxn>
                <a:cxn ang="0">
                  <a:pos x="27" y="9"/>
                </a:cxn>
                <a:cxn ang="0">
                  <a:pos x="32" y="5"/>
                </a:cxn>
                <a:cxn ang="0">
                  <a:pos x="38" y="0"/>
                </a:cxn>
              </a:cxnLst>
              <a:rect l="0" t="0" r="r" b="b"/>
              <a:pathLst>
                <a:path w="38" h="16">
                  <a:moveTo>
                    <a:pt x="0" y="16"/>
                  </a:moveTo>
                  <a:lnTo>
                    <a:pt x="8" y="16"/>
                  </a:lnTo>
                  <a:lnTo>
                    <a:pt x="15" y="14"/>
                  </a:lnTo>
                  <a:lnTo>
                    <a:pt x="20" y="12"/>
                  </a:lnTo>
                  <a:lnTo>
                    <a:pt x="27" y="9"/>
                  </a:lnTo>
                  <a:lnTo>
                    <a:pt x="32" y="5"/>
                  </a:lnTo>
                  <a:lnTo>
                    <a:pt x="3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5" name="Line 1871"/>
            <p:cNvSpPr>
              <a:spLocks noChangeAspect="1" noChangeShapeType="1"/>
            </p:cNvSpPr>
            <p:nvPr/>
          </p:nvSpPr>
          <p:spPr bwMode="auto">
            <a:xfrm flipH="1">
              <a:off x="6489" y="3719"/>
              <a:ext cx="1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6" name="Freeform 1872"/>
            <p:cNvSpPr>
              <a:spLocks noChangeAspect="1"/>
            </p:cNvSpPr>
            <p:nvPr/>
          </p:nvSpPr>
          <p:spPr bwMode="auto">
            <a:xfrm>
              <a:off x="6501" y="3706"/>
              <a:ext cx="6" cy="1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" y="34"/>
                </a:cxn>
                <a:cxn ang="0">
                  <a:pos x="8" y="28"/>
                </a:cxn>
                <a:cxn ang="0">
                  <a:pos x="11" y="23"/>
                </a:cxn>
                <a:cxn ang="0">
                  <a:pos x="14" y="18"/>
                </a:cxn>
                <a:cxn ang="0">
                  <a:pos x="15" y="12"/>
                </a:cxn>
                <a:cxn ang="0">
                  <a:pos x="17" y="7"/>
                </a:cxn>
                <a:cxn ang="0">
                  <a:pos x="17" y="0"/>
                </a:cxn>
              </a:cxnLst>
              <a:rect l="0" t="0" r="r" b="b"/>
              <a:pathLst>
                <a:path w="17" h="38">
                  <a:moveTo>
                    <a:pt x="0" y="38"/>
                  </a:moveTo>
                  <a:lnTo>
                    <a:pt x="4" y="34"/>
                  </a:lnTo>
                  <a:lnTo>
                    <a:pt x="8" y="28"/>
                  </a:lnTo>
                  <a:lnTo>
                    <a:pt x="11" y="23"/>
                  </a:lnTo>
                  <a:lnTo>
                    <a:pt x="14" y="18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7" name="Line 1873"/>
            <p:cNvSpPr>
              <a:spLocks noChangeAspect="1" noChangeShapeType="1"/>
            </p:cNvSpPr>
            <p:nvPr/>
          </p:nvSpPr>
          <p:spPr bwMode="auto">
            <a:xfrm>
              <a:off x="6507" y="3701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8" name="Freeform 1874"/>
            <p:cNvSpPr>
              <a:spLocks noChangeAspect="1"/>
            </p:cNvSpPr>
            <p:nvPr/>
          </p:nvSpPr>
          <p:spPr bwMode="auto">
            <a:xfrm>
              <a:off x="6498" y="3686"/>
              <a:ext cx="9" cy="15"/>
            </a:xfrm>
            <a:custGeom>
              <a:avLst/>
              <a:gdLst/>
              <a:ahLst/>
              <a:cxnLst>
                <a:cxn ang="0">
                  <a:pos x="27" y="47"/>
                </a:cxn>
                <a:cxn ang="0">
                  <a:pos x="27" y="41"/>
                </a:cxn>
                <a:cxn ang="0">
                  <a:pos x="25" y="35"/>
                </a:cxn>
                <a:cxn ang="0">
                  <a:pos x="22" y="29"/>
                </a:cxn>
                <a:cxn ang="0">
                  <a:pos x="21" y="23"/>
                </a:cxn>
                <a:cxn ang="0">
                  <a:pos x="17" y="18"/>
                </a:cxn>
                <a:cxn ang="0">
                  <a:pos x="14" y="12"/>
                </a:cxn>
                <a:cxn ang="0">
                  <a:pos x="10" y="8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27" h="47">
                  <a:moveTo>
                    <a:pt x="27" y="47"/>
                  </a:moveTo>
                  <a:lnTo>
                    <a:pt x="27" y="41"/>
                  </a:lnTo>
                  <a:lnTo>
                    <a:pt x="25" y="35"/>
                  </a:lnTo>
                  <a:lnTo>
                    <a:pt x="22" y="29"/>
                  </a:lnTo>
                  <a:lnTo>
                    <a:pt x="21" y="23"/>
                  </a:lnTo>
                  <a:lnTo>
                    <a:pt x="17" y="18"/>
                  </a:lnTo>
                  <a:lnTo>
                    <a:pt x="14" y="12"/>
                  </a:lnTo>
                  <a:lnTo>
                    <a:pt x="10" y="8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9" name="Line 1875"/>
            <p:cNvSpPr>
              <a:spLocks noChangeAspect="1" noChangeShapeType="1"/>
            </p:cNvSpPr>
            <p:nvPr/>
          </p:nvSpPr>
          <p:spPr bwMode="auto">
            <a:xfrm>
              <a:off x="6476" y="3674"/>
              <a:ext cx="2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0" name="Freeform 1876"/>
            <p:cNvSpPr>
              <a:spLocks noChangeAspect="1"/>
            </p:cNvSpPr>
            <p:nvPr/>
          </p:nvSpPr>
          <p:spPr bwMode="auto">
            <a:xfrm>
              <a:off x="6471" y="3665"/>
              <a:ext cx="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1" y="9"/>
                </a:cxn>
                <a:cxn ang="0">
                  <a:pos x="3" y="14"/>
                </a:cxn>
                <a:cxn ang="0">
                  <a:pos x="6" y="18"/>
                </a:cxn>
                <a:cxn ang="0">
                  <a:pos x="8" y="22"/>
                </a:cxn>
                <a:cxn ang="0">
                  <a:pos x="12" y="24"/>
                </a:cxn>
                <a:cxn ang="0">
                  <a:pos x="16" y="27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3" y="14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1" name="Freeform 1877"/>
            <p:cNvSpPr>
              <a:spLocks noChangeAspect="1"/>
            </p:cNvSpPr>
            <p:nvPr/>
          </p:nvSpPr>
          <p:spPr bwMode="auto">
            <a:xfrm>
              <a:off x="5074" y="3457"/>
              <a:ext cx="70" cy="36"/>
            </a:xfrm>
            <a:custGeom>
              <a:avLst/>
              <a:gdLst/>
              <a:ahLst/>
              <a:cxnLst>
                <a:cxn ang="0">
                  <a:pos x="211" y="107"/>
                </a:cxn>
                <a:cxn ang="0">
                  <a:pos x="211" y="99"/>
                </a:cxn>
                <a:cxn ang="0">
                  <a:pos x="210" y="89"/>
                </a:cxn>
                <a:cxn ang="0">
                  <a:pos x="208" y="81"/>
                </a:cxn>
                <a:cxn ang="0">
                  <a:pos x="206" y="73"/>
                </a:cxn>
                <a:cxn ang="0">
                  <a:pos x="202" y="65"/>
                </a:cxn>
                <a:cxn ang="0">
                  <a:pos x="199" y="57"/>
                </a:cxn>
                <a:cxn ang="0">
                  <a:pos x="194" y="49"/>
                </a:cxn>
                <a:cxn ang="0">
                  <a:pos x="189" y="42"/>
                </a:cxn>
                <a:cxn ang="0">
                  <a:pos x="183" y="35"/>
                </a:cxn>
                <a:cxn ang="0">
                  <a:pos x="177" y="29"/>
                </a:cxn>
                <a:cxn ang="0">
                  <a:pos x="171" y="23"/>
                </a:cxn>
                <a:cxn ang="0">
                  <a:pos x="163" y="18"/>
                </a:cxn>
                <a:cxn ang="0">
                  <a:pos x="156" y="14"/>
                </a:cxn>
                <a:cxn ang="0">
                  <a:pos x="148" y="10"/>
                </a:cxn>
                <a:cxn ang="0">
                  <a:pos x="140" y="7"/>
                </a:cxn>
                <a:cxn ang="0">
                  <a:pos x="132" y="4"/>
                </a:cxn>
                <a:cxn ang="0">
                  <a:pos x="122" y="2"/>
                </a:cxn>
                <a:cxn ang="0">
                  <a:pos x="114" y="2"/>
                </a:cxn>
                <a:cxn ang="0">
                  <a:pos x="105" y="0"/>
                </a:cxn>
                <a:cxn ang="0">
                  <a:pos x="97" y="2"/>
                </a:cxn>
                <a:cxn ang="0">
                  <a:pos x="87" y="2"/>
                </a:cxn>
                <a:cxn ang="0">
                  <a:pos x="79" y="4"/>
                </a:cxn>
                <a:cxn ang="0">
                  <a:pos x="71" y="7"/>
                </a:cxn>
                <a:cxn ang="0">
                  <a:pos x="63" y="10"/>
                </a:cxn>
                <a:cxn ang="0">
                  <a:pos x="55" y="14"/>
                </a:cxn>
                <a:cxn ang="0">
                  <a:pos x="47" y="18"/>
                </a:cxn>
                <a:cxn ang="0">
                  <a:pos x="40" y="23"/>
                </a:cxn>
                <a:cxn ang="0">
                  <a:pos x="33" y="29"/>
                </a:cxn>
                <a:cxn ang="0">
                  <a:pos x="27" y="35"/>
                </a:cxn>
                <a:cxn ang="0">
                  <a:pos x="21" y="42"/>
                </a:cxn>
                <a:cxn ang="0">
                  <a:pos x="16" y="49"/>
                </a:cxn>
                <a:cxn ang="0">
                  <a:pos x="12" y="57"/>
                </a:cxn>
                <a:cxn ang="0">
                  <a:pos x="8" y="65"/>
                </a:cxn>
                <a:cxn ang="0">
                  <a:pos x="5" y="73"/>
                </a:cxn>
                <a:cxn ang="0">
                  <a:pos x="2" y="81"/>
                </a:cxn>
                <a:cxn ang="0">
                  <a:pos x="1" y="89"/>
                </a:cxn>
                <a:cxn ang="0">
                  <a:pos x="0" y="99"/>
                </a:cxn>
                <a:cxn ang="0">
                  <a:pos x="0" y="107"/>
                </a:cxn>
              </a:cxnLst>
              <a:rect l="0" t="0" r="r" b="b"/>
              <a:pathLst>
                <a:path w="211" h="107">
                  <a:moveTo>
                    <a:pt x="211" y="107"/>
                  </a:moveTo>
                  <a:lnTo>
                    <a:pt x="211" y="99"/>
                  </a:lnTo>
                  <a:lnTo>
                    <a:pt x="210" y="89"/>
                  </a:lnTo>
                  <a:lnTo>
                    <a:pt x="208" y="81"/>
                  </a:lnTo>
                  <a:lnTo>
                    <a:pt x="206" y="73"/>
                  </a:lnTo>
                  <a:lnTo>
                    <a:pt x="202" y="65"/>
                  </a:lnTo>
                  <a:lnTo>
                    <a:pt x="199" y="57"/>
                  </a:lnTo>
                  <a:lnTo>
                    <a:pt x="194" y="49"/>
                  </a:lnTo>
                  <a:lnTo>
                    <a:pt x="189" y="42"/>
                  </a:lnTo>
                  <a:lnTo>
                    <a:pt x="183" y="35"/>
                  </a:lnTo>
                  <a:lnTo>
                    <a:pt x="177" y="29"/>
                  </a:lnTo>
                  <a:lnTo>
                    <a:pt x="171" y="23"/>
                  </a:lnTo>
                  <a:lnTo>
                    <a:pt x="163" y="18"/>
                  </a:lnTo>
                  <a:lnTo>
                    <a:pt x="156" y="14"/>
                  </a:lnTo>
                  <a:lnTo>
                    <a:pt x="148" y="10"/>
                  </a:lnTo>
                  <a:lnTo>
                    <a:pt x="140" y="7"/>
                  </a:lnTo>
                  <a:lnTo>
                    <a:pt x="132" y="4"/>
                  </a:lnTo>
                  <a:lnTo>
                    <a:pt x="122" y="2"/>
                  </a:lnTo>
                  <a:lnTo>
                    <a:pt x="114" y="2"/>
                  </a:lnTo>
                  <a:lnTo>
                    <a:pt x="105" y="0"/>
                  </a:lnTo>
                  <a:lnTo>
                    <a:pt x="97" y="2"/>
                  </a:lnTo>
                  <a:lnTo>
                    <a:pt x="87" y="2"/>
                  </a:lnTo>
                  <a:lnTo>
                    <a:pt x="79" y="4"/>
                  </a:lnTo>
                  <a:lnTo>
                    <a:pt x="71" y="7"/>
                  </a:lnTo>
                  <a:lnTo>
                    <a:pt x="63" y="10"/>
                  </a:lnTo>
                  <a:lnTo>
                    <a:pt x="55" y="14"/>
                  </a:lnTo>
                  <a:lnTo>
                    <a:pt x="47" y="18"/>
                  </a:lnTo>
                  <a:lnTo>
                    <a:pt x="40" y="23"/>
                  </a:lnTo>
                  <a:lnTo>
                    <a:pt x="33" y="29"/>
                  </a:lnTo>
                  <a:lnTo>
                    <a:pt x="27" y="35"/>
                  </a:lnTo>
                  <a:lnTo>
                    <a:pt x="21" y="42"/>
                  </a:lnTo>
                  <a:lnTo>
                    <a:pt x="16" y="49"/>
                  </a:lnTo>
                  <a:lnTo>
                    <a:pt x="12" y="57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2" y="81"/>
                  </a:lnTo>
                  <a:lnTo>
                    <a:pt x="1" y="89"/>
                  </a:lnTo>
                  <a:lnTo>
                    <a:pt x="0" y="99"/>
                  </a:lnTo>
                  <a:lnTo>
                    <a:pt x="0" y="10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2" name="Line 1878"/>
            <p:cNvSpPr>
              <a:spLocks noChangeAspect="1" noChangeShapeType="1"/>
            </p:cNvSpPr>
            <p:nvPr/>
          </p:nvSpPr>
          <p:spPr bwMode="auto">
            <a:xfrm flipH="1">
              <a:off x="5177" y="3392"/>
              <a:ext cx="3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3" name="Freeform 1879"/>
            <p:cNvSpPr>
              <a:spLocks noChangeAspect="1"/>
            </p:cNvSpPr>
            <p:nvPr/>
          </p:nvSpPr>
          <p:spPr bwMode="auto">
            <a:xfrm>
              <a:off x="5172" y="3416"/>
              <a:ext cx="9" cy="160"/>
            </a:xfrm>
            <a:custGeom>
              <a:avLst/>
              <a:gdLst/>
              <a:ahLst/>
              <a:cxnLst>
                <a:cxn ang="0">
                  <a:pos x="0" y="482"/>
                </a:cxn>
                <a:cxn ang="0">
                  <a:pos x="5" y="447"/>
                </a:cxn>
                <a:cxn ang="0">
                  <a:pos x="10" y="413"/>
                </a:cxn>
                <a:cxn ang="0">
                  <a:pos x="14" y="378"/>
                </a:cxn>
                <a:cxn ang="0">
                  <a:pos x="18" y="345"/>
                </a:cxn>
                <a:cxn ang="0">
                  <a:pos x="21" y="310"/>
                </a:cxn>
                <a:cxn ang="0">
                  <a:pos x="24" y="276"/>
                </a:cxn>
                <a:cxn ang="0">
                  <a:pos x="25" y="241"/>
                </a:cxn>
                <a:cxn ang="0">
                  <a:pos x="25" y="206"/>
                </a:cxn>
                <a:cxn ang="0">
                  <a:pos x="25" y="172"/>
                </a:cxn>
                <a:cxn ang="0">
                  <a:pos x="25" y="137"/>
                </a:cxn>
                <a:cxn ang="0">
                  <a:pos x="24" y="102"/>
                </a:cxn>
                <a:cxn ang="0">
                  <a:pos x="21" y="69"/>
                </a:cxn>
                <a:cxn ang="0">
                  <a:pos x="18" y="34"/>
                </a:cxn>
                <a:cxn ang="0">
                  <a:pos x="14" y="0"/>
                </a:cxn>
              </a:cxnLst>
              <a:rect l="0" t="0" r="r" b="b"/>
              <a:pathLst>
                <a:path w="25" h="482">
                  <a:moveTo>
                    <a:pt x="0" y="482"/>
                  </a:moveTo>
                  <a:lnTo>
                    <a:pt x="5" y="447"/>
                  </a:lnTo>
                  <a:lnTo>
                    <a:pt x="10" y="413"/>
                  </a:lnTo>
                  <a:lnTo>
                    <a:pt x="14" y="378"/>
                  </a:lnTo>
                  <a:lnTo>
                    <a:pt x="18" y="345"/>
                  </a:lnTo>
                  <a:lnTo>
                    <a:pt x="21" y="310"/>
                  </a:lnTo>
                  <a:lnTo>
                    <a:pt x="24" y="276"/>
                  </a:lnTo>
                  <a:lnTo>
                    <a:pt x="25" y="241"/>
                  </a:lnTo>
                  <a:lnTo>
                    <a:pt x="25" y="206"/>
                  </a:lnTo>
                  <a:lnTo>
                    <a:pt x="25" y="172"/>
                  </a:lnTo>
                  <a:lnTo>
                    <a:pt x="25" y="137"/>
                  </a:lnTo>
                  <a:lnTo>
                    <a:pt x="24" y="102"/>
                  </a:lnTo>
                  <a:lnTo>
                    <a:pt x="21" y="69"/>
                  </a:lnTo>
                  <a:lnTo>
                    <a:pt x="18" y="34"/>
                  </a:lnTo>
                  <a:lnTo>
                    <a:pt x="1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4" name="Line 1880"/>
            <p:cNvSpPr>
              <a:spLocks noChangeAspect="1" noChangeShapeType="1"/>
            </p:cNvSpPr>
            <p:nvPr/>
          </p:nvSpPr>
          <p:spPr bwMode="auto">
            <a:xfrm flipH="1" flipV="1">
              <a:off x="5148" y="3622"/>
              <a:ext cx="10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5" name="Freeform 1881"/>
            <p:cNvSpPr>
              <a:spLocks noChangeAspect="1"/>
            </p:cNvSpPr>
            <p:nvPr/>
          </p:nvSpPr>
          <p:spPr bwMode="auto">
            <a:xfrm>
              <a:off x="5158" y="3643"/>
              <a:ext cx="23" cy="22"/>
            </a:xfrm>
            <a:custGeom>
              <a:avLst/>
              <a:gdLst/>
              <a:ahLst/>
              <a:cxnLst>
                <a:cxn ang="0">
                  <a:pos x="69" y="65"/>
                </a:cxn>
                <a:cxn ang="0">
                  <a:pos x="70" y="60"/>
                </a:cxn>
                <a:cxn ang="0">
                  <a:pos x="70" y="53"/>
                </a:cxn>
                <a:cxn ang="0">
                  <a:pos x="70" y="46"/>
                </a:cxn>
                <a:cxn ang="0">
                  <a:pos x="69" y="41"/>
                </a:cxn>
                <a:cxn ang="0">
                  <a:pos x="68" y="34"/>
                </a:cxn>
                <a:cxn ang="0">
                  <a:pos x="65" y="29"/>
                </a:cxn>
                <a:cxn ang="0">
                  <a:pos x="62" y="23"/>
                </a:cxn>
                <a:cxn ang="0">
                  <a:pos x="58" y="18"/>
                </a:cxn>
                <a:cxn ang="0">
                  <a:pos x="53" y="14"/>
                </a:cxn>
                <a:cxn ang="0">
                  <a:pos x="49" y="10"/>
                </a:cxn>
                <a:cxn ang="0">
                  <a:pos x="44" y="6"/>
                </a:cxn>
                <a:cxn ang="0">
                  <a:pos x="37" y="3"/>
                </a:cxn>
                <a:cxn ang="0">
                  <a:pos x="31" y="2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0" y="3"/>
                </a:cxn>
              </a:cxnLst>
              <a:rect l="0" t="0" r="r" b="b"/>
              <a:pathLst>
                <a:path w="70" h="65">
                  <a:moveTo>
                    <a:pt x="69" y="65"/>
                  </a:moveTo>
                  <a:lnTo>
                    <a:pt x="70" y="60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9" y="41"/>
                  </a:lnTo>
                  <a:lnTo>
                    <a:pt x="68" y="34"/>
                  </a:lnTo>
                  <a:lnTo>
                    <a:pt x="65" y="29"/>
                  </a:lnTo>
                  <a:lnTo>
                    <a:pt x="62" y="23"/>
                  </a:lnTo>
                  <a:lnTo>
                    <a:pt x="58" y="18"/>
                  </a:lnTo>
                  <a:lnTo>
                    <a:pt x="53" y="14"/>
                  </a:lnTo>
                  <a:lnTo>
                    <a:pt x="49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6" name="Freeform 1882"/>
            <p:cNvSpPr>
              <a:spLocks noChangeAspect="1"/>
            </p:cNvSpPr>
            <p:nvPr/>
          </p:nvSpPr>
          <p:spPr bwMode="auto">
            <a:xfrm>
              <a:off x="5144" y="3669"/>
              <a:ext cx="36" cy="1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5" y="33"/>
                </a:cxn>
                <a:cxn ang="0">
                  <a:pos x="10" y="37"/>
                </a:cxn>
                <a:cxn ang="0">
                  <a:pos x="17" y="40"/>
                </a:cxn>
                <a:cxn ang="0">
                  <a:pos x="23" y="43"/>
                </a:cxn>
                <a:cxn ang="0">
                  <a:pos x="29" y="45"/>
                </a:cxn>
                <a:cxn ang="0">
                  <a:pos x="36" y="47"/>
                </a:cxn>
                <a:cxn ang="0">
                  <a:pos x="43" y="48"/>
                </a:cxn>
                <a:cxn ang="0">
                  <a:pos x="50" y="48"/>
                </a:cxn>
                <a:cxn ang="0">
                  <a:pos x="56" y="47"/>
                </a:cxn>
                <a:cxn ang="0">
                  <a:pos x="63" y="45"/>
                </a:cxn>
                <a:cxn ang="0">
                  <a:pos x="68" y="43"/>
                </a:cxn>
                <a:cxn ang="0">
                  <a:pos x="75" y="40"/>
                </a:cxn>
                <a:cxn ang="0">
                  <a:pos x="80" y="37"/>
                </a:cxn>
                <a:cxn ang="0">
                  <a:pos x="86" y="33"/>
                </a:cxn>
                <a:cxn ang="0">
                  <a:pos x="91" y="28"/>
                </a:cxn>
                <a:cxn ang="0">
                  <a:pos x="95" y="24"/>
                </a:cxn>
                <a:cxn ang="0">
                  <a:pos x="99" y="17"/>
                </a:cxn>
                <a:cxn ang="0">
                  <a:pos x="103" y="12"/>
                </a:cxn>
                <a:cxn ang="0">
                  <a:pos x="106" y="5"/>
                </a:cxn>
                <a:cxn ang="0">
                  <a:pos x="107" y="0"/>
                </a:cxn>
              </a:cxnLst>
              <a:rect l="0" t="0" r="r" b="b"/>
              <a:pathLst>
                <a:path w="107" h="48">
                  <a:moveTo>
                    <a:pt x="0" y="29"/>
                  </a:moveTo>
                  <a:lnTo>
                    <a:pt x="5" y="33"/>
                  </a:lnTo>
                  <a:lnTo>
                    <a:pt x="10" y="37"/>
                  </a:lnTo>
                  <a:lnTo>
                    <a:pt x="17" y="40"/>
                  </a:lnTo>
                  <a:lnTo>
                    <a:pt x="23" y="43"/>
                  </a:lnTo>
                  <a:lnTo>
                    <a:pt x="29" y="45"/>
                  </a:lnTo>
                  <a:lnTo>
                    <a:pt x="36" y="47"/>
                  </a:lnTo>
                  <a:lnTo>
                    <a:pt x="43" y="48"/>
                  </a:lnTo>
                  <a:lnTo>
                    <a:pt x="50" y="48"/>
                  </a:lnTo>
                  <a:lnTo>
                    <a:pt x="56" y="47"/>
                  </a:lnTo>
                  <a:lnTo>
                    <a:pt x="63" y="45"/>
                  </a:lnTo>
                  <a:lnTo>
                    <a:pt x="68" y="43"/>
                  </a:lnTo>
                  <a:lnTo>
                    <a:pt x="75" y="40"/>
                  </a:lnTo>
                  <a:lnTo>
                    <a:pt x="80" y="37"/>
                  </a:lnTo>
                  <a:lnTo>
                    <a:pt x="86" y="33"/>
                  </a:lnTo>
                  <a:lnTo>
                    <a:pt x="91" y="28"/>
                  </a:lnTo>
                  <a:lnTo>
                    <a:pt x="95" y="24"/>
                  </a:lnTo>
                  <a:lnTo>
                    <a:pt x="99" y="17"/>
                  </a:lnTo>
                  <a:lnTo>
                    <a:pt x="103" y="12"/>
                  </a:lnTo>
                  <a:lnTo>
                    <a:pt x="106" y="5"/>
                  </a:lnTo>
                  <a:lnTo>
                    <a:pt x="10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7" name="Line 1883"/>
            <p:cNvSpPr>
              <a:spLocks noChangeAspect="1" noChangeShapeType="1"/>
            </p:cNvSpPr>
            <p:nvPr/>
          </p:nvSpPr>
          <p:spPr bwMode="auto">
            <a:xfrm>
              <a:off x="5093" y="3627"/>
              <a:ext cx="5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8" name="Freeform 1884"/>
            <p:cNvSpPr>
              <a:spLocks noChangeAspect="1"/>
            </p:cNvSpPr>
            <p:nvPr/>
          </p:nvSpPr>
          <p:spPr bwMode="auto">
            <a:xfrm>
              <a:off x="5086" y="3627"/>
              <a:ext cx="7" cy="1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7" y="2"/>
                </a:cxn>
                <a:cxn ang="0">
                  <a:pos x="13" y="5"/>
                </a:cxn>
                <a:cxn ang="0">
                  <a:pos x="9" y="8"/>
                </a:cxn>
                <a:cxn ang="0">
                  <a:pos x="5" y="12"/>
                </a:cxn>
                <a:cxn ang="0">
                  <a:pos x="2" y="16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r" b="b"/>
              <a:pathLst>
                <a:path w="21" h="31">
                  <a:moveTo>
                    <a:pt x="21" y="0"/>
                  </a:moveTo>
                  <a:lnTo>
                    <a:pt x="17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9" name="Line 1885"/>
            <p:cNvSpPr>
              <a:spLocks noChangeAspect="1" noChangeShapeType="1"/>
            </p:cNvSpPr>
            <p:nvPr/>
          </p:nvSpPr>
          <p:spPr bwMode="auto">
            <a:xfrm flipV="1">
              <a:off x="5086" y="3637"/>
              <a:ext cx="1" cy="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0" name="Freeform 1886"/>
            <p:cNvSpPr>
              <a:spLocks noChangeAspect="1"/>
            </p:cNvSpPr>
            <p:nvPr/>
          </p:nvSpPr>
          <p:spPr bwMode="auto">
            <a:xfrm>
              <a:off x="5077" y="3723"/>
              <a:ext cx="9" cy="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6"/>
                </a:cxn>
                <a:cxn ang="0">
                  <a:pos x="8" y="25"/>
                </a:cxn>
                <a:cxn ang="0">
                  <a:pos x="12" y="23"/>
                </a:cxn>
                <a:cxn ang="0">
                  <a:pos x="16" y="22"/>
                </a:cxn>
                <a:cxn ang="0">
                  <a:pos x="19" y="19"/>
                </a:cxn>
                <a:cxn ang="0">
                  <a:pos x="21" y="15"/>
                </a:cxn>
                <a:cxn ang="0">
                  <a:pos x="24" y="12"/>
                </a:cxn>
                <a:cxn ang="0">
                  <a:pos x="25" y="8"/>
                </a:cxn>
                <a:cxn ang="0">
                  <a:pos x="27" y="4"/>
                </a:cxn>
                <a:cxn ang="0">
                  <a:pos x="27" y="0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4" y="26"/>
                  </a:lnTo>
                  <a:lnTo>
                    <a:pt x="8" y="25"/>
                  </a:lnTo>
                  <a:lnTo>
                    <a:pt x="12" y="23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4" y="12"/>
                  </a:lnTo>
                  <a:lnTo>
                    <a:pt x="25" y="8"/>
                  </a:lnTo>
                  <a:lnTo>
                    <a:pt x="27" y="4"/>
                  </a:lnTo>
                  <a:lnTo>
                    <a:pt x="2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1" name="Line 1887"/>
            <p:cNvSpPr>
              <a:spLocks noChangeAspect="1" noChangeShapeType="1"/>
            </p:cNvSpPr>
            <p:nvPr/>
          </p:nvSpPr>
          <p:spPr bwMode="auto">
            <a:xfrm>
              <a:off x="5050" y="3732"/>
              <a:ext cx="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2" name="Freeform 1888"/>
            <p:cNvSpPr>
              <a:spLocks noChangeAspect="1"/>
            </p:cNvSpPr>
            <p:nvPr/>
          </p:nvSpPr>
          <p:spPr bwMode="auto">
            <a:xfrm>
              <a:off x="5039" y="3722"/>
              <a:ext cx="11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4" y="13"/>
                </a:cxn>
                <a:cxn ang="0">
                  <a:pos x="7" y="19"/>
                </a:cxn>
                <a:cxn ang="0">
                  <a:pos x="9" y="21"/>
                </a:cxn>
                <a:cxn ang="0">
                  <a:pos x="13" y="26"/>
                </a:cxn>
                <a:cxn ang="0">
                  <a:pos x="17" y="28"/>
                </a:cxn>
                <a:cxn ang="0">
                  <a:pos x="23" y="30"/>
                </a:cxn>
                <a:cxn ang="0">
                  <a:pos x="27" y="31"/>
                </a:cxn>
                <a:cxn ang="0">
                  <a:pos x="32" y="31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lnTo>
                    <a:pt x="1" y="4"/>
                  </a:lnTo>
                  <a:lnTo>
                    <a:pt x="3" y="9"/>
                  </a:lnTo>
                  <a:lnTo>
                    <a:pt x="4" y="13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13" y="26"/>
                  </a:lnTo>
                  <a:lnTo>
                    <a:pt x="17" y="28"/>
                  </a:lnTo>
                  <a:lnTo>
                    <a:pt x="23" y="30"/>
                  </a:lnTo>
                  <a:lnTo>
                    <a:pt x="27" y="31"/>
                  </a:lnTo>
                  <a:lnTo>
                    <a:pt x="32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3" name="Line 1889"/>
            <p:cNvSpPr>
              <a:spLocks noChangeAspect="1" noChangeShapeType="1"/>
            </p:cNvSpPr>
            <p:nvPr/>
          </p:nvSpPr>
          <p:spPr bwMode="auto">
            <a:xfrm>
              <a:off x="5039" y="3697"/>
              <a:ext cx="1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4" name="Line 1890"/>
            <p:cNvSpPr>
              <a:spLocks noChangeAspect="1" noChangeShapeType="1"/>
            </p:cNvSpPr>
            <p:nvPr/>
          </p:nvSpPr>
          <p:spPr bwMode="auto">
            <a:xfrm>
              <a:off x="4966" y="3594"/>
              <a:ext cx="4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5" name="Freeform 1891"/>
            <p:cNvSpPr>
              <a:spLocks noChangeAspect="1"/>
            </p:cNvSpPr>
            <p:nvPr/>
          </p:nvSpPr>
          <p:spPr bwMode="auto">
            <a:xfrm>
              <a:off x="5008" y="3594"/>
              <a:ext cx="31" cy="6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8" y="191"/>
                </a:cxn>
                <a:cxn ang="0">
                  <a:pos x="16" y="190"/>
                </a:cxn>
                <a:cxn ang="0">
                  <a:pos x="24" y="187"/>
                </a:cxn>
                <a:cxn ang="0">
                  <a:pos x="32" y="185"/>
                </a:cxn>
                <a:cxn ang="0">
                  <a:pos x="39" y="181"/>
                </a:cxn>
                <a:cxn ang="0">
                  <a:pos x="47" y="177"/>
                </a:cxn>
                <a:cxn ang="0">
                  <a:pos x="54" y="173"/>
                </a:cxn>
                <a:cxn ang="0">
                  <a:pos x="60" y="168"/>
                </a:cxn>
                <a:cxn ang="0">
                  <a:pos x="67" y="163"/>
                </a:cxn>
                <a:cxn ang="0">
                  <a:pos x="72" y="157"/>
                </a:cxn>
                <a:cxn ang="0">
                  <a:pos x="78" y="150"/>
                </a:cxn>
                <a:cxn ang="0">
                  <a:pos x="82" y="142"/>
                </a:cxn>
                <a:cxn ang="0">
                  <a:pos x="86" y="136"/>
                </a:cxn>
                <a:cxn ang="0">
                  <a:pos x="89" y="128"/>
                </a:cxn>
                <a:cxn ang="0">
                  <a:pos x="91" y="120"/>
                </a:cxn>
                <a:cxn ang="0">
                  <a:pos x="93" y="111"/>
                </a:cxn>
                <a:cxn ang="0">
                  <a:pos x="94" y="103"/>
                </a:cxn>
                <a:cxn ang="0">
                  <a:pos x="94" y="95"/>
                </a:cxn>
                <a:cxn ang="0">
                  <a:pos x="94" y="87"/>
                </a:cxn>
                <a:cxn ang="0">
                  <a:pos x="93" y="79"/>
                </a:cxn>
                <a:cxn ang="0">
                  <a:pos x="91" y="71"/>
                </a:cxn>
                <a:cxn ang="0">
                  <a:pos x="89" y="63"/>
                </a:cxn>
                <a:cxn ang="0">
                  <a:pos x="86" y="55"/>
                </a:cxn>
                <a:cxn ang="0">
                  <a:pos x="82" y="48"/>
                </a:cxn>
                <a:cxn ang="0">
                  <a:pos x="78" y="40"/>
                </a:cxn>
                <a:cxn ang="0">
                  <a:pos x="72" y="33"/>
                </a:cxn>
                <a:cxn ang="0">
                  <a:pos x="67" y="28"/>
                </a:cxn>
                <a:cxn ang="0">
                  <a:pos x="60" y="23"/>
                </a:cxn>
                <a:cxn ang="0">
                  <a:pos x="54" y="17"/>
                </a:cxn>
                <a:cxn ang="0">
                  <a:pos x="47" y="13"/>
                </a:cxn>
                <a:cxn ang="0">
                  <a:pos x="39" y="9"/>
                </a:cxn>
                <a:cxn ang="0">
                  <a:pos x="32" y="5"/>
                </a:cxn>
                <a:cxn ang="0">
                  <a:pos x="24" y="2"/>
                </a:cxn>
                <a:cxn ang="0">
                  <a:pos x="16" y="1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4" h="191">
                  <a:moveTo>
                    <a:pt x="0" y="191"/>
                  </a:moveTo>
                  <a:lnTo>
                    <a:pt x="8" y="191"/>
                  </a:lnTo>
                  <a:lnTo>
                    <a:pt x="16" y="190"/>
                  </a:lnTo>
                  <a:lnTo>
                    <a:pt x="24" y="187"/>
                  </a:lnTo>
                  <a:lnTo>
                    <a:pt x="32" y="185"/>
                  </a:lnTo>
                  <a:lnTo>
                    <a:pt x="39" y="181"/>
                  </a:lnTo>
                  <a:lnTo>
                    <a:pt x="47" y="177"/>
                  </a:lnTo>
                  <a:lnTo>
                    <a:pt x="54" y="173"/>
                  </a:lnTo>
                  <a:lnTo>
                    <a:pt x="60" y="168"/>
                  </a:lnTo>
                  <a:lnTo>
                    <a:pt x="67" y="163"/>
                  </a:lnTo>
                  <a:lnTo>
                    <a:pt x="72" y="157"/>
                  </a:lnTo>
                  <a:lnTo>
                    <a:pt x="78" y="150"/>
                  </a:lnTo>
                  <a:lnTo>
                    <a:pt x="82" y="142"/>
                  </a:lnTo>
                  <a:lnTo>
                    <a:pt x="86" y="136"/>
                  </a:lnTo>
                  <a:lnTo>
                    <a:pt x="89" y="128"/>
                  </a:lnTo>
                  <a:lnTo>
                    <a:pt x="91" y="120"/>
                  </a:lnTo>
                  <a:lnTo>
                    <a:pt x="93" y="111"/>
                  </a:lnTo>
                  <a:lnTo>
                    <a:pt x="94" y="103"/>
                  </a:lnTo>
                  <a:lnTo>
                    <a:pt x="94" y="95"/>
                  </a:lnTo>
                  <a:lnTo>
                    <a:pt x="94" y="87"/>
                  </a:lnTo>
                  <a:lnTo>
                    <a:pt x="93" y="79"/>
                  </a:lnTo>
                  <a:lnTo>
                    <a:pt x="91" y="71"/>
                  </a:lnTo>
                  <a:lnTo>
                    <a:pt x="89" y="63"/>
                  </a:lnTo>
                  <a:lnTo>
                    <a:pt x="86" y="55"/>
                  </a:lnTo>
                  <a:lnTo>
                    <a:pt x="82" y="48"/>
                  </a:lnTo>
                  <a:lnTo>
                    <a:pt x="78" y="40"/>
                  </a:lnTo>
                  <a:lnTo>
                    <a:pt x="72" y="33"/>
                  </a:lnTo>
                  <a:lnTo>
                    <a:pt x="67" y="28"/>
                  </a:lnTo>
                  <a:lnTo>
                    <a:pt x="60" y="23"/>
                  </a:lnTo>
                  <a:lnTo>
                    <a:pt x="54" y="17"/>
                  </a:lnTo>
                  <a:lnTo>
                    <a:pt x="47" y="13"/>
                  </a:lnTo>
                  <a:lnTo>
                    <a:pt x="39" y="9"/>
                  </a:lnTo>
                  <a:lnTo>
                    <a:pt x="32" y="5"/>
                  </a:lnTo>
                  <a:lnTo>
                    <a:pt x="24" y="2"/>
                  </a:lnTo>
                  <a:lnTo>
                    <a:pt x="16" y="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6" name="Line 1892"/>
            <p:cNvSpPr>
              <a:spLocks noChangeAspect="1" noChangeShapeType="1"/>
            </p:cNvSpPr>
            <p:nvPr/>
          </p:nvSpPr>
          <p:spPr bwMode="auto">
            <a:xfrm flipH="1">
              <a:off x="4966" y="3658"/>
              <a:ext cx="4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7" name="Freeform 1893"/>
            <p:cNvSpPr>
              <a:spLocks noChangeAspect="1"/>
            </p:cNvSpPr>
            <p:nvPr/>
          </p:nvSpPr>
          <p:spPr bwMode="auto">
            <a:xfrm>
              <a:off x="4959" y="3655"/>
              <a:ext cx="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2" y="9"/>
                </a:cxn>
                <a:cxn ang="0">
                  <a:pos x="17" y="10"/>
                </a:cxn>
                <a:cxn ang="0">
                  <a:pos x="21" y="10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lnTo>
                    <a:pt x="4" y="4"/>
                  </a:lnTo>
                  <a:lnTo>
                    <a:pt x="8" y="6"/>
                  </a:lnTo>
                  <a:lnTo>
                    <a:pt x="12" y="9"/>
                  </a:lnTo>
                  <a:lnTo>
                    <a:pt x="17" y="10"/>
                  </a:lnTo>
                  <a:lnTo>
                    <a:pt x="21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8" name="Line 1894"/>
            <p:cNvSpPr>
              <a:spLocks noChangeAspect="1" noChangeShapeType="1"/>
            </p:cNvSpPr>
            <p:nvPr/>
          </p:nvSpPr>
          <p:spPr bwMode="auto">
            <a:xfrm flipH="1" flipV="1">
              <a:off x="4937" y="3634"/>
              <a:ext cx="2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9" name="Freeform 1895"/>
            <p:cNvSpPr>
              <a:spLocks noChangeAspect="1"/>
            </p:cNvSpPr>
            <p:nvPr/>
          </p:nvSpPr>
          <p:spPr bwMode="auto">
            <a:xfrm>
              <a:off x="4934" y="3618"/>
              <a:ext cx="3" cy="1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4"/>
                </a:cxn>
                <a:cxn ang="0">
                  <a:pos x="4" y="9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1" y="33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9" y="46"/>
                </a:cxn>
              </a:cxnLst>
              <a:rect l="0" t="0" r="r" b="b"/>
              <a:pathLst>
                <a:path w="9" h="46">
                  <a:moveTo>
                    <a:pt x="9" y="0"/>
                  </a:moveTo>
                  <a:lnTo>
                    <a:pt x="6" y="4"/>
                  </a:lnTo>
                  <a:lnTo>
                    <a:pt x="4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9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0" name="Line 1896"/>
            <p:cNvSpPr>
              <a:spLocks noChangeAspect="1" noChangeShapeType="1"/>
            </p:cNvSpPr>
            <p:nvPr/>
          </p:nvSpPr>
          <p:spPr bwMode="auto">
            <a:xfrm flipV="1">
              <a:off x="4937" y="3597"/>
              <a:ext cx="2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1" name="Freeform 1897"/>
            <p:cNvSpPr>
              <a:spLocks noChangeAspect="1"/>
            </p:cNvSpPr>
            <p:nvPr/>
          </p:nvSpPr>
          <p:spPr bwMode="auto">
            <a:xfrm>
              <a:off x="4959" y="3594"/>
              <a:ext cx="7" cy="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7" y="0"/>
                </a:cxn>
                <a:cxn ang="0">
                  <a:pos x="12" y="1"/>
                </a:cxn>
                <a:cxn ang="0">
                  <a:pos x="8" y="4"/>
                </a:cxn>
                <a:cxn ang="0">
                  <a:pos x="4" y="5"/>
                </a:cxn>
                <a:cxn ang="0">
                  <a:pos x="0" y="9"/>
                </a:cxn>
              </a:cxnLst>
              <a:rect l="0" t="0" r="r" b="b"/>
              <a:pathLst>
                <a:path w="21" h="9">
                  <a:moveTo>
                    <a:pt x="21" y="0"/>
                  </a:moveTo>
                  <a:lnTo>
                    <a:pt x="17" y="0"/>
                  </a:lnTo>
                  <a:lnTo>
                    <a:pt x="12" y="1"/>
                  </a:lnTo>
                  <a:lnTo>
                    <a:pt x="8" y="4"/>
                  </a:lnTo>
                  <a:lnTo>
                    <a:pt x="4" y="5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2" name="Freeform 1898"/>
            <p:cNvSpPr>
              <a:spLocks noChangeAspect="1"/>
            </p:cNvSpPr>
            <p:nvPr/>
          </p:nvSpPr>
          <p:spPr bwMode="auto">
            <a:xfrm>
              <a:off x="5039" y="3428"/>
              <a:ext cx="5" cy="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" y="3"/>
                </a:cxn>
                <a:cxn ang="0">
                  <a:pos x="8" y="4"/>
                </a:cxn>
                <a:cxn ang="0">
                  <a:pos x="5" y="7"/>
                </a:cxn>
                <a:cxn ang="0">
                  <a:pos x="4" y="9"/>
                </a:cxn>
                <a:cxn ang="0">
                  <a:pos x="1" y="13"/>
                </a:cxn>
                <a:cxn ang="0">
                  <a:pos x="1" y="17"/>
                </a:cxn>
                <a:cxn ang="0">
                  <a:pos x="0" y="20"/>
                </a:cxn>
              </a:cxnLst>
              <a:rect l="0" t="0" r="r" b="b"/>
              <a:pathLst>
                <a:path w="15" h="20">
                  <a:moveTo>
                    <a:pt x="15" y="0"/>
                  </a:moveTo>
                  <a:lnTo>
                    <a:pt x="12" y="3"/>
                  </a:lnTo>
                  <a:lnTo>
                    <a:pt x="8" y="4"/>
                  </a:lnTo>
                  <a:lnTo>
                    <a:pt x="5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3" name="Line 1899"/>
            <p:cNvSpPr>
              <a:spLocks noChangeAspect="1" noChangeShapeType="1"/>
            </p:cNvSpPr>
            <p:nvPr/>
          </p:nvSpPr>
          <p:spPr bwMode="auto">
            <a:xfrm>
              <a:off x="5039" y="3435"/>
              <a:ext cx="1" cy="1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4" name="Freeform 1900"/>
            <p:cNvSpPr>
              <a:spLocks noChangeAspect="1"/>
            </p:cNvSpPr>
            <p:nvPr/>
          </p:nvSpPr>
          <p:spPr bwMode="auto">
            <a:xfrm>
              <a:off x="5033" y="3555"/>
              <a:ext cx="6" cy="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1"/>
                </a:cxn>
                <a:cxn ang="0">
                  <a:pos x="6" y="20"/>
                </a:cxn>
                <a:cxn ang="0">
                  <a:pos x="11" y="19"/>
                </a:cxn>
                <a:cxn ang="0">
                  <a:pos x="13" y="16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19" y="8"/>
                </a:cxn>
                <a:cxn ang="0">
                  <a:pos x="20" y="4"/>
                </a:cxn>
                <a:cxn ang="0">
                  <a:pos x="20" y="0"/>
                </a:cxn>
              </a:cxnLst>
              <a:rect l="0" t="0" r="r" b="b"/>
              <a:pathLst>
                <a:path w="20" h="21">
                  <a:moveTo>
                    <a:pt x="0" y="21"/>
                  </a:moveTo>
                  <a:lnTo>
                    <a:pt x="2" y="21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0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5" name="Freeform 1901"/>
            <p:cNvSpPr>
              <a:spLocks noChangeAspect="1"/>
            </p:cNvSpPr>
            <p:nvPr/>
          </p:nvSpPr>
          <p:spPr bwMode="auto">
            <a:xfrm>
              <a:off x="5044" y="3377"/>
              <a:ext cx="126" cy="51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338" y="14"/>
                </a:cxn>
                <a:cxn ang="0">
                  <a:pos x="300" y="26"/>
                </a:cxn>
                <a:cxn ang="0">
                  <a:pos x="261" y="41"/>
                </a:cxn>
                <a:cxn ang="0">
                  <a:pos x="223" y="54"/>
                </a:cxn>
                <a:cxn ang="0">
                  <a:pos x="186" y="70"/>
                </a:cxn>
                <a:cxn ang="0">
                  <a:pos x="148" y="86"/>
                </a:cxn>
                <a:cxn ang="0">
                  <a:pos x="110" y="102"/>
                </a:cxn>
                <a:cxn ang="0">
                  <a:pos x="74" y="120"/>
                </a:cxn>
                <a:cxn ang="0">
                  <a:pos x="36" y="137"/>
                </a:cxn>
                <a:cxn ang="0">
                  <a:pos x="0" y="155"/>
                </a:cxn>
              </a:cxnLst>
              <a:rect l="0" t="0" r="r" b="b"/>
              <a:pathLst>
                <a:path w="377" h="155">
                  <a:moveTo>
                    <a:pt x="377" y="0"/>
                  </a:moveTo>
                  <a:lnTo>
                    <a:pt x="338" y="14"/>
                  </a:lnTo>
                  <a:lnTo>
                    <a:pt x="300" y="26"/>
                  </a:lnTo>
                  <a:lnTo>
                    <a:pt x="261" y="41"/>
                  </a:lnTo>
                  <a:lnTo>
                    <a:pt x="223" y="54"/>
                  </a:lnTo>
                  <a:lnTo>
                    <a:pt x="186" y="70"/>
                  </a:lnTo>
                  <a:lnTo>
                    <a:pt x="148" y="86"/>
                  </a:lnTo>
                  <a:lnTo>
                    <a:pt x="110" y="102"/>
                  </a:lnTo>
                  <a:lnTo>
                    <a:pt x="74" y="120"/>
                  </a:lnTo>
                  <a:lnTo>
                    <a:pt x="36" y="137"/>
                  </a:lnTo>
                  <a:lnTo>
                    <a:pt x="0" y="15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6" name="Freeform 1902"/>
            <p:cNvSpPr>
              <a:spLocks noChangeAspect="1"/>
            </p:cNvSpPr>
            <p:nvPr/>
          </p:nvSpPr>
          <p:spPr bwMode="auto">
            <a:xfrm>
              <a:off x="5170" y="3377"/>
              <a:ext cx="11" cy="15"/>
            </a:xfrm>
            <a:custGeom>
              <a:avLst/>
              <a:gdLst/>
              <a:ahLst/>
              <a:cxnLst>
                <a:cxn ang="0">
                  <a:pos x="31" y="46"/>
                </a:cxn>
                <a:cxn ang="0">
                  <a:pos x="32" y="42"/>
                </a:cxn>
                <a:cxn ang="0">
                  <a:pos x="33" y="36"/>
                </a:cxn>
                <a:cxn ang="0">
                  <a:pos x="33" y="31"/>
                </a:cxn>
                <a:cxn ang="0">
                  <a:pos x="33" y="26"/>
                </a:cxn>
                <a:cxn ang="0">
                  <a:pos x="32" y="22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4" y="8"/>
                </a:cxn>
                <a:cxn ang="0">
                  <a:pos x="20" y="6"/>
                </a:cxn>
                <a:cxn ang="0">
                  <a:pos x="15" y="3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3" h="46">
                  <a:moveTo>
                    <a:pt x="31" y="46"/>
                  </a:moveTo>
                  <a:lnTo>
                    <a:pt x="32" y="42"/>
                  </a:lnTo>
                  <a:lnTo>
                    <a:pt x="33" y="36"/>
                  </a:lnTo>
                  <a:lnTo>
                    <a:pt x="33" y="31"/>
                  </a:lnTo>
                  <a:lnTo>
                    <a:pt x="33" y="26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12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7" name="Line 1903"/>
            <p:cNvSpPr>
              <a:spLocks noChangeAspect="1" noChangeShapeType="1"/>
            </p:cNvSpPr>
            <p:nvPr/>
          </p:nvSpPr>
          <p:spPr bwMode="auto">
            <a:xfrm>
              <a:off x="4983" y="3690"/>
              <a:ext cx="5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8" name="Freeform 1904"/>
            <p:cNvSpPr>
              <a:spLocks noChangeAspect="1"/>
            </p:cNvSpPr>
            <p:nvPr/>
          </p:nvSpPr>
          <p:spPr bwMode="auto">
            <a:xfrm>
              <a:off x="5033" y="3690"/>
              <a:ext cx="6" cy="7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20" y="18"/>
                </a:cxn>
                <a:cxn ang="0">
                  <a:pos x="19" y="14"/>
                </a:cxn>
                <a:cxn ang="0">
                  <a:pos x="17" y="11"/>
                </a:cxn>
                <a:cxn ang="0">
                  <a:pos x="16" y="7"/>
                </a:cxn>
                <a:cxn ang="0">
                  <a:pos x="13" y="6"/>
                </a:cxn>
                <a:cxn ang="0">
                  <a:pos x="11" y="3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0" h="22">
                  <a:moveTo>
                    <a:pt x="20" y="22"/>
                  </a:moveTo>
                  <a:lnTo>
                    <a:pt x="20" y="18"/>
                  </a:lnTo>
                  <a:lnTo>
                    <a:pt x="19" y="14"/>
                  </a:lnTo>
                  <a:lnTo>
                    <a:pt x="17" y="11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9" name="Freeform 1905"/>
            <p:cNvSpPr>
              <a:spLocks noChangeAspect="1"/>
            </p:cNvSpPr>
            <p:nvPr/>
          </p:nvSpPr>
          <p:spPr bwMode="auto">
            <a:xfrm>
              <a:off x="4968" y="3709"/>
              <a:ext cx="12" cy="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3"/>
                </a:cxn>
                <a:cxn ang="0">
                  <a:pos x="5" y="16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7" y="17"/>
                </a:cxn>
                <a:cxn ang="0">
                  <a:pos x="20" y="16"/>
                </a:cxn>
                <a:cxn ang="0">
                  <a:pos x="24" y="15"/>
                </a:cxn>
                <a:cxn ang="0">
                  <a:pos x="27" y="13"/>
                </a:cxn>
                <a:cxn ang="0">
                  <a:pos x="29" y="11"/>
                </a:cxn>
                <a:cxn ang="0">
                  <a:pos x="32" y="7"/>
                </a:cxn>
                <a:cxn ang="0">
                  <a:pos x="34" y="4"/>
                </a:cxn>
                <a:cxn ang="0">
                  <a:pos x="35" y="0"/>
                </a:cxn>
              </a:cxnLst>
              <a:rect l="0" t="0" r="r" b="b"/>
              <a:pathLst>
                <a:path w="35" h="17">
                  <a:moveTo>
                    <a:pt x="0" y="12"/>
                  </a:moveTo>
                  <a:lnTo>
                    <a:pt x="3" y="13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0" y="16"/>
                  </a:lnTo>
                  <a:lnTo>
                    <a:pt x="24" y="15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2" y="7"/>
                  </a:lnTo>
                  <a:lnTo>
                    <a:pt x="34" y="4"/>
                  </a:lnTo>
                  <a:lnTo>
                    <a:pt x="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0" name="Line 1906"/>
            <p:cNvSpPr>
              <a:spLocks noChangeAspect="1" noChangeShapeType="1"/>
            </p:cNvSpPr>
            <p:nvPr/>
          </p:nvSpPr>
          <p:spPr bwMode="auto">
            <a:xfrm flipV="1">
              <a:off x="4980" y="3690"/>
              <a:ext cx="3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1" name="Line 1907"/>
            <p:cNvSpPr>
              <a:spLocks noChangeAspect="1" noChangeShapeType="1"/>
            </p:cNvSpPr>
            <p:nvPr/>
          </p:nvSpPr>
          <p:spPr bwMode="auto">
            <a:xfrm>
              <a:off x="4894" y="3641"/>
              <a:ext cx="74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2" name="Freeform 1908"/>
            <p:cNvSpPr>
              <a:spLocks noChangeAspect="1"/>
            </p:cNvSpPr>
            <p:nvPr/>
          </p:nvSpPr>
          <p:spPr bwMode="auto">
            <a:xfrm>
              <a:off x="4888" y="3611"/>
              <a:ext cx="6" cy="3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5" y="5"/>
                </a:cxn>
                <a:cxn ang="0">
                  <a:pos x="11" y="10"/>
                </a:cxn>
                <a:cxn ang="0">
                  <a:pos x="7" y="16"/>
                </a:cxn>
                <a:cxn ang="0">
                  <a:pos x="4" y="22"/>
                </a:cxn>
                <a:cxn ang="0">
                  <a:pos x="1" y="28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0" y="49"/>
                </a:cxn>
                <a:cxn ang="0">
                  <a:pos x="0" y="56"/>
                </a:cxn>
                <a:cxn ang="0">
                  <a:pos x="1" y="63"/>
                </a:cxn>
                <a:cxn ang="0">
                  <a:pos x="4" y="68"/>
                </a:cxn>
                <a:cxn ang="0">
                  <a:pos x="7" y="75"/>
                </a:cxn>
                <a:cxn ang="0">
                  <a:pos x="11" y="80"/>
                </a:cxn>
                <a:cxn ang="0">
                  <a:pos x="15" y="86"/>
                </a:cxn>
                <a:cxn ang="0">
                  <a:pos x="19" y="91"/>
                </a:cxn>
              </a:cxnLst>
              <a:rect l="0" t="0" r="r" b="b"/>
              <a:pathLst>
                <a:path w="19" h="91">
                  <a:moveTo>
                    <a:pt x="19" y="0"/>
                  </a:moveTo>
                  <a:lnTo>
                    <a:pt x="15" y="5"/>
                  </a:lnTo>
                  <a:lnTo>
                    <a:pt x="11" y="10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11" y="80"/>
                  </a:lnTo>
                  <a:lnTo>
                    <a:pt x="15" y="86"/>
                  </a:lnTo>
                  <a:lnTo>
                    <a:pt x="19" y="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3" name="Line 1909"/>
            <p:cNvSpPr>
              <a:spLocks noChangeAspect="1" noChangeShapeType="1"/>
            </p:cNvSpPr>
            <p:nvPr/>
          </p:nvSpPr>
          <p:spPr bwMode="auto">
            <a:xfrm flipH="1">
              <a:off x="4894" y="3540"/>
              <a:ext cx="74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4" name="Line 1910"/>
            <p:cNvSpPr>
              <a:spLocks noChangeAspect="1" noChangeShapeType="1"/>
            </p:cNvSpPr>
            <p:nvPr/>
          </p:nvSpPr>
          <p:spPr bwMode="auto">
            <a:xfrm flipH="1" flipV="1">
              <a:off x="4980" y="3544"/>
              <a:ext cx="3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5" name="Freeform 1911"/>
            <p:cNvSpPr>
              <a:spLocks noChangeAspect="1"/>
            </p:cNvSpPr>
            <p:nvPr/>
          </p:nvSpPr>
          <p:spPr bwMode="auto">
            <a:xfrm>
              <a:off x="4968" y="3538"/>
              <a:ext cx="12" cy="6"/>
            </a:xfrm>
            <a:custGeom>
              <a:avLst/>
              <a:gdLst/>
              <a:ahLst/>
              <a:cxnLst>
                <a:cxn ang="0">
                  <a:pos x="35" y="18"/>
                </a:cxn>
                <a:cxn ang="0">
                  <a:pos x="34" y="14"/>
                </a:cxn>
                <a:cxn ang="0">
                  <a:pos x="32" y="11"/>
                </a:cxn>
                <a:cxn ang="0">
                  <a:pos x="29" y="7"/>
                </a:cxn>
                <a:cxn ang="0">
                  <a:pos x="27" y="4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0" y="6"/>
                </a:cxn>
              </a:cxnLst>
              <a:rect l="0" t="0" r="r" b="b"/>
              <a:pathLst>
                <a:path w="35" h="18">
                  <a:moveTo>
                    <a:pt x="35" y="18"/>
                  </a:moveTo>
                  <a:lnTo>
                    <a:pt x="34" y="14"/>
                  </a:lnTo>
                  <a:lnTo>
                    <a:pt x="32" y="11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6" name="Line 1912"/>
            <p:cNvSpPr>
              <a:spLocks noChangeAspect="1" noChangeShapeType="1"/>
            </p:cNvSpPr>
            <p:nvPr/>
          </p:nvSpPr>
          <p:spPr bwMode="auto">
            <a:xfrm flipH="1">
              <a:off x="4983" y="3562"/>
              <a:ext cx="5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7" name="Freeform 1913"/>
            <p:cNvSpPr>
              <a:spLocks noChangeAspect="1"/>
            </p:cNvSpPr>
            <p:nvPr/>
          </p:nvSpPr>
          <p:spPr bwMode="auto">
            <a:xfrm>
              <a:off x="5148" y="3576"/>
              <a:ext cx="24" cy="4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2" y="120"/>
                </a:cxn>
                <a:cxn ang="0">
                  <a:pos x="23" y="104"/>
                </a:cxn>
                <a:cxn ang="0">
                  <a:pos x="32" y="87"/>
                </a:cxn>
                <a:cxn ang="0">
                  <a:pos x="42" y="70"/>
                </a:cxn>
                <a:cxn ang="0">
                  <a:pos x="50" y="54"/>
                </a:cxn>
                <a:cxn ang="0">
                  <a:pos x="58" y="35"/>
                </a:cxn>
                <a:cxn ang="0">
                  <a:pos x="66" y="17"/>
                </a:cxn>
                <a:cxn ang="0">
                  <a:pos x="73" y="0"/>
                </a:cxn>
              </a:cxnLst>
              <a:rect l="0" t="0" r="r" b="b"/>
              <a:pathLst>
                <a:path w="73" h="136">
                  <a:moveTo>
                    <a:pt x="0" y="136"/>
                  </a:moveTo>
                  <a:lnTo>
                    <a:pt x="12" y="120"/>
                  </a:lnTo>
                  <a:lnTo>
                    <a:pt x="23" y="104"/>
                  </a:lnTo>
                  <a:lnTo>
                    <a:pt x="32" y="87"/>
                  </a:lnTo>
                  <a:lnTo>
                    <a:pt x="42" y="70"/>
                  </a:lnTo>
                  <a:lnTo>
                    <a:pt x="50" y="54"/>
                  </a:lnTo>
                  <a:lnTo>
                    <a:pt x="58" y="35"/>
                  </a:lnTo>
                  <a:lnTo>
                    <a:pt x="66" y="17"/>
                  </a:lnTo>
                  <a:lnTo>
                    <a:pt x="7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8" name="Line 1914"/>
            <p:cNvSpPr>
              <a:spLocks noChangeAspect="1" noChangeShapeType="1"/>
            </p:cNvSpPr>
            <p:nvPr/>
          </p:nvSpPr>
          <p:spPr bwMode="auto">
            <a:xfrm flipH="1">
              <a:off x="5180" y="3665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9" name="Freeform 1915"/>
            <p:cNvSpPr>
              <a:spLocks noChangeAspect="1"/>
            </p:cNvSpPr>
            <p:nvPr/>
          </p:nvSpPr>
          <p:spPr bwMode="auto">
            <a:xfrm>
              <a:off x="5074" y="3520"/>
              <a:ext cx="70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" y="18"/>
                </a:cxn>
                <a:cxn ang="0">
                  <a:pos x="2" y="27"/>
                </a:cxn>
                <a:cxn ang="0">
                  <a:pos x="5" y="35"/>
                </a:cxn>
                <a:cxn ang="0">
                  <a:pos x="8" y="43"/>
                </a:cxn>
                <a:cxn ang="0">
                  <a:pos x="12" y="52"/>
                </a:cxn>
                <a:cxn ang="0">
                  <a:pos x="16" y="60"/>
                </a:cxn>
                <a:cxn ang="0">
                  <a:pos x="21" y="66"/>
                </a:cxn>
                <a:cxn ang="0">
                  <a:pos x="27" y="73"/>
                </a:cxn>
                <a:cxn ang="0">
                  <a:pos x="33" y="78"/>
                </a:cxn>
                <a:cxn ang="0">
                  <a:pos x="40" y="85"/>
                </a:cxn>
                <a:cxn ang="0">
                  <a:pos x="47" y="89"/>
                </a:cxn>
                <a:cxn ang="0">
                  <a:pos x="55" y="95"/>
                </a:cxn>
                <a:cxn ang="0">
                  <a:pos x="63" y="99"/>
                </a:cxn>
                <a:cxn ang="0">
                  <a:pos x="71" y="101"/>
                </a:cxn>
                <a:cxn ang="0">
                  <a:pos x="79" y="104"/>
                </a:cxn>
                <a:cxn ang="0">
                  <a:pos x="87" y="105"/>
                </a:cxn>
                <a:cxn ang="0">
                  <a:pos x="97" y="107"/>
                </a:cxn>
                <a:cxn ang="0">
                  <a:pos x="105" y="107"/>
                </a:cxn>
                <a:cxn ang="0">
                  <a:pos x="114" y="107"/>
                </a:cxn>
                <a:cxn ang="0">
                  <a:pos x="122" y="105"/>
                </a:cxn>
                <a:cxn ang="0">
                  <a:pos x="132" y="104"/>
                </a:cxn>
                <a:cxn ang="0">
                  <a:pos x="140" y="101"/>
                </a:cxn>
                <a:cxn ang="0">
                  <a:pos x="148" y="99"/>
                </a:cxn>
                <a:cxn ang="0">
                  <a:pos x="156" y="95"/>
                </a:cxn>
                <a:cxn ang="0">
                  <a:pos x="163" y="89"/>
                </a:cxn>
                <a:cxn ang="0">
                  <a:pos x="171" y="85"/>
                </a:cxn>
                <a:cxn ang="0">
                  <a:pos x="177" y="78"/>
                </a:cxn>
                <a:cxn ang="0">
                  <a:pos x="183" y="73"/>
                </a:cxn>
                <a:cxn ang="0">
                  <a:pos x="189" y="66"/>
                </a:cxn>
                <a:cxn ang="0">
                  <a:pos x="194" y="60"/>
                </a:cxn>
                <a:cxn ang="0">
                  <a:pos x="199" y="52"/>
                </a:cxn>
                <a:cxn ang="0">
                  <a:pos x="202" y="43"/>
                </a:cxn>
                <a:cxn ang="0">
                  <a:pos x="206" y="35"/>
                </a:cxn>
                <a:cxn ang="0">
                  <a:pos x="208" y="27"/>
                </a:cxn>
                <a:cxn ang="0">
                  <a:pos x="210" y="18"/>
                </a:cxn>
                <a:cxn ang="0">
                  <a:pos x="211" y="10"/>
                </a:cxn>
                <a:cxn ang="0">
                  <a:pos x="211" y="0"/>
                </a:cxn>
              </a:cxnLst>
              <a:rect l="0" t="0" r="r" b="b"/>
              <a:pathLst>
                <a:path w="211" h="107">
                  <a:moveTo>
                    <a:pt x="0" y="0"/>
                  </a:moveTo>
                  <a:lnTo>
                    <a:pt x="0" y="10"/>
                  </a:lnTo>
                  <a:lnTo>
                    <a:pt x="1" y="18"/>
                  </a:lnTo>
                  <a:lnTo>
                    <a:pt x="2" y="27"/>
                  </a:lnTo>
                  <a:lnTo>
                    <a:pt x="5" y="35"/>
                  </a:lnTo>
                  <a:lnTo>
                    <a:pt x="8" y="43"/>
                  </a:lnTo>
                  <a:lnTo>
                    <a:pt x="12" y="52"/>
                  </a:lnTo>
                  <a:lnTo>
                    <a:pt x="16" y="60"/>
                  </a:lnTo>
                  <a:lnTo>
                    <a:pt x="21" y="66"/>
                  </a:lnTo>
                  <a:lnTo>
                    <a:pt x="27" y="73"/>
                  </a:lnTo>
                  <a:lnTo>
                    <a:pt x="33" y="78"/>
                  </a:lnTo>
                  <a:lnTo>
                    <a:pt x="40" y="85"/>
                  </a:lnTo>
                  <a:lnTo>
                    <a:pt x="47" y="89"/>
                  </a:lnTo>
                  <a:lnTo>
                    <a:pt x="55" y="95"/>
                  </a:lnTo>
                  <a:lnTo>
                    <a:pt x="63" y="99"/>
                  </a:lnTo>
                  <a:lnTo>
                    <a:pt x="71" y="101"/>
                  </a:lnTo>
                  <a:lnTo>
                    <a:pt x="79" y="104"/>
                  </a:lnTo>
                  <a:lnTo>
                    <a:pt x="87" y="105"/>
                  </a:lnTo>
                  <a:lnTo>
                    <a:pt x="97" y="107"/>
                  </a:lnTo>
                  <a:lnTo>
                    <a:pt x="105" y="107"/>
                  </a:lnTo>
                  <a:lnTo>
                    <a:pt x="114" y="107"/>
                  </a:lnTo>
                  <a:lnTo>
                    <a:pt x="122" y="105"/>
                  </a:lnTo>
                  <a:lnTo>
                    <a:pt x="132" y="104"/>
                  </a:lnTo>
                  <a:lnTo>
                    <a:pt x="140" y="101"/>
                  </a:lnTo>
                  <a:lnTo>
                    <a:pt x="148" y="99"/>
                  </a:lnTo>
                  <a:lnTo>
                    <a:pt x="156" y="95"/>
                  </a:lnTo>
                  <a:lnTo>
                    <a:pt x="163" y="89"/>
                  </a:lnTo>
                  <a:lnTo>
                    <a:pt x="171" y="85"/>
                  </a:lnTo>
                  <a:lnTo>
                    <a:pt x="177" y="78"/>
                  </a:lnTo>
                  <a:lnTo>
                    <a:pt x="183" y="73"/>
                  </a:lnTo>
                  <a:lnTo>
                    <a:pt x="189" y="66"/>
                  </a:lnTo>
                  <a:lnTo>
                    <a:pt x="194" y="60"/>
                  </a:lnTo>
                  <a:lnTo>
                    <a:pt x="199" y="52"/>
                  </a:lnTo>
                  <a:lnTo>
                    <a:pt x="202" y="43"/>
                  </a:lnTo>
                  <a:lnTo>
                    <a:pt x="206" y="35"/>
                  </a:lnTo>
                  <a:lnTo>
                    <a:pt x="208" y="27"/>
                  </a:lnTo>
                  <a:lnTo>
                    <a:pt x="210" y="18"/>
                  </a:lnTo>
                  <a:lnTo>
                    <a:pt x="211" y="10"/>
                  </a:lnTo>
                  <a:lnTo>
                    <a:pt x="2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0" name="Line 1916"/>
            <p:cNvSpPr>
              <a:spLocks noChangeAspect="1" noChangeShapeType="1"/>
            </p:cNvSpPr>
            <p:nvPr/>
          </p:nvSpPr>
          <p:spPr bwMode="auto">
            <a:xfrm>
              <a:off x="5144" y="3493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1" name="Line 1917"/>
            <p:cNvSpPr>
              <a:spLocks noChangeAspect="1" noChangeShapeType="1"/>
            </p:cNvSpPr>
            <p:nvPr/>
          </p:nvSpPr>
          <p:spPr bwMode="auto">
            <a:xfrm>
              <a:off x="5074" y="3493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2" name="Line 1918"/>
            <p:cNvSpPr>
              <a:spLocks noChangeAspect="1" noChangeShapeType="1"/>
            </p:cNvSpPr>
            <p:nvPr/>
          </p:nvSpPr>
          <p:spPr bwMode="auto">
            <a:xfrm flipV="1">
              <a:off x="5039" y="3424"/>
              <a:ext cx="15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3" name="Line 1919"/>
            <p:cNvSpPr>
              <a:spLocks noChangeAspect="1" noChangeShapeType="1"/>
            </p:cNvSpPr>
            <p:nvPr/>
          </p:nvSpPr>
          <p:spPr bwMode="auto">
            <a:xfrm flipV="1">
              <a:off x="4888" y="3538"/>
              <a:ext cx="83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4" name="Line 1920"/>
            <p:cNvSpPr>
              <a:spLocks noChangeAspect="1" noChangeShapeType="1"/>
            </p:cNvSpPr>
            <p:nvPr/>
          </p:nvSpPr>
          <p:spPr bwMode="auto">
            <a:xfrm flipV="1">
              <a:off x="5039" y="3398"/>
              <a:ext cx="72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5" name="Line 1921"/>
            <p:cNvSpPr>
              <a:spLocks noChangeAspect="1" noChangeShapeType="1"/>
            </p:cNvSpPr>
            <p:nvPr/>
          </p:nvSpPr>
          <p:spPr bwMode="auto">
            <a:xfrm flipV="1">
              <a:off x="4897" y="3558"/>
              <a:ext cx="85" cy="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6" name="Line 1922"/>
            <p:cNvSpPr>
              <a:spLocks noChangeAspect="1" noChangeShapeType="1"/>
            </p:cNvSpPr>
            <p:nvPr/>
          </p:nvSpPr>
          <p:spPr bwMode="auto">
            <a:xfrm flipV="1">
              <a:off x="5039" y="3380"/>
              <a:ext cx="121" cy="1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7" name="Line 1923"/>
            <p:cNvSpPr>
              <a:spLocks noChangeAspect="1" noChangeShapeType="1"/>
            </p:cNvSpPr>
            <p:nvPr/>
          </p:nvSpPr>
          <p:spPr bwMode="auto">
            <a:xfrm flipV="1">
              <a:off x="4912" y="3634"/>
              <a:ext cx="25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8" name="Line 1924"/>
            <p:cNvSpPr>
              <a:spLocks noChangeAspect="1" noChangeShapeType="1"/>
            </p:cNvSpPr>
            <p:nvPr/>
          </p:nvSpPr>
          <p:spPr bwMode="auto">
            <a:xfrm flipV="1">
              <a:off x="5113" y="3390"/>
              <a:ext cx="68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9" name="Line 1925"/>
            <p:cNvSpPr>
              <a:spLocks noChangeAspect="1" noChangeShapeType="1"/>
            </p:cNvSpPr>
            <p:nvPr/>
          </p:nvSpPr>
          <p:spPr bwMode="auto">
            <a:xfrm flipV="1">
              <a:off x="4977" y="3562"/>
              <a:ext cx="32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0" name="Line 1926"/>
            <p:cNvSpPr>
              <a:spLocks noChangeAspect="1" noChangeShapeType="1"/>
            </p:cNvSpPr>
            <p:nvPr/>
          </p:nvSpPr>
          <p:spPr bwMode="auto">
            <a:xfrm flipV="1">
              <a:off x="5039" y="3497"/>
              <a:ext cx="35" cy="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1" name="Line 1927"/>
            <p:cNvSpPr>
              <a:spLocks noChangeAspect="1" noChangeShapeType="1"/>
            </p:cNvSpPr>
            <p:nvPr/>
          </p:nvSpPr>
          <p:spPr bwMode="auto">
            <a:xfrm flipV="1">
              <a:off x="4928" y="3649"/>
              <a:ext cx="25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2" name="Line 1928"/>
            <p:cNvSpPr>
              <a:spLocks noChangeAspect="1" noChangeShapeType="1"/>
            </p:cNvSpPr>
            <p:nvPr/>
          </p:nvSpPr>
          <p:spPr bwMode="auto">
            <a:xfrm flipV="1">
              <a:off x="5134" y="3424"/>
              <a:ext cx="44" cy="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3" name="Line 1929"/>
            <p:cNvSpPr>
              <a:spLocks noChangeAspect="1" noChangeShapeType="1"/>
            </p:cNvSpPr>
            <p:nvPr/>
          </p:nvSpPr>
          <p:spPr bwMode="auto">
            <a:xfrm flipV="1">
              <a:off x="5008" y="3528"/>
              <a:ext cx="67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4" name="Line 1930"/>
            <p:cNvSpPr>
              <a:spLocks noChangeAspect="1" noChangeShapeType="1"/>
            </p:cNvSpPr>
            <p:nvPr/>
          </p:nvSpPr>
          <p:spPr bwMode="auto">
            <a:xfrm flipV="1">
              <a:off x="4944" y="3658"/>
              <a:ext cx="32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5" name="Line 1931"/>
            <p:cNvSpPr>
              <a:spLocks noChangeAspect="1" noChangeShapeType="1"/>
            </p:cNvSpPr>
            <p:nvPr/>
          </p:nvSpPr>
          <p:spPr bwMode="auto">
            <a:xfrm flipV="1">
              <a:off x="5144" y="3453"/>
              <a:ext cx="36" cy="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6" name="Line 1932"/>
            <p:cNvSpPr>
              <a:spLocks noChangeAspect="1" noChangeShapeType="1"/>
            </p:cNvSpPr>
            <p:nvPr/>
          </p:nvSpPr>
          <p:spPr bwMode="auto">
            <a:xfrm flipV="1">
              <a:off x="5030" y="3547"/>
              <a:ext cx="56" cy="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7" name="Line 1933"/>
            <p:cNvSpPr>
              <a:spLocks noChangeAspect="1" noChangeShapeType="1"/>
            </p:cNvSpPr>
            <p:nvPr/>
          </p:nvSpPr>
          <p:spPr bwMode="auto">
            <a:xfrm flipV="1">
              <a:off x="4960" y="3658"/>
              <a:ext cx="47" cy="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8" name="Line 1934"/>
            <p:cNvSpPr>
              <a:spLocks noChangeAspect="1" noChangeShapeType="1"/>
            </p:cNvSpPr>
            <p:nvPr/>
          </p:nvSpPr>
          <p:spPr bwMode="auto">
            <a:xfrm flipV="1">
              <a:off x="5144" y="3484"/>
              <a:ext cx="37" cy="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9" name="Line 1935"/>
            <p:cNvSpPr>
              <a:spLocks noChangeAspect="1" noChangeShapeType="1"/>
            </p:cNvSpPr>
            <p:nvPr/>
          </p:nvSpPr>
          <p:spPr bwMode="auto">
            <a:xfrm flipV="1">
              <a:off x="5039" y="3555"/>
              <a:ext cx="71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0" name="Line 1936"/>
            <p:cNvSpPr>
              <a:spLocks noChangeAspect="1" noChangeShapeType="1"/>
            </p:cNvSpPr>
            <p:nvPr/>
          </p:nvSpPr>
          <p:spPr bwMode="auto">
            <a:xfrm flipV="1">
              <a:off x="5007" y="3517"/>
              <a:ext cx="172" cy="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1" name="Line 1937"/>
            <p:cNvSpPr>
              <a:spLocks noChangeAspect="1" noChangeShapeType="1"/>
            </p:cNvSpPr>
            <p:nvPr/>
          </p:nvSpPr>
          <p:spPr bwMode="auto">
            <a:xfrm flipV="1">
              <a:off x="5037" y="3642"/>
              <a:ext cx="49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2" name="Line 1938"/>
            <p:cNvSpPr>
              <a:spLocks noChangeAspect="1" noChangeShapeType="1"/>
            </p:cNvSpPr>
            <p:nvPr/>
          </p:nvSpPr>
          <p:spPr bwMode="auto">
            <a:xfrm flipV="1">
              <a:off x="5097" y="3552"/>
              <a:ext cx="79" cy="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3" name="Line 1939"/>
            <p:cNvSpPr>
              <a:spLocks noChangeAspect="1" noChangeShapeType="1"/>
            </p:cNvSpPr>
            <p:nvPr/>
          </p:nvSpPr>
          <p:spPr bwMode="auto">
            <a:xfrm flipV="1">
              <a:off x="5039" y="3673"/>
              <a:ext cx="47" cy="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4" name="Line 1940"/>
            <p:cNvSpPr>
              <a:spLocks noChangeAspect="1" noChangeShapeType="1"/>
            </p:cNvSpPr>
            <p:nvPr/>
          </p:nvSpPr>
          <p:spPr bwMode="auto">
            <a:xfrm flipV="1">
              <a:off x="5112" y="3594"/>
              <a:ext cx="53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5" name="Line 1941"/>
            <p:cNvSpPr>
              <a:spLocks noChangeAspect="1" noChangeShapeType="1"/>
            </p:cNvSpPr>
            <p:nvPr/>
          </p:nvSpPr>
          <p:spPr bwMode="auto">
            <a:xfrm flipV="1">
              <a:off x="5058" y="3705"/>
              <a:ext cx="28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6" name="Line 1942"/>
            <p:cNvSpPr>
              <a:spLocks noChangeAspect="1" noChangeShapeType="1"/>
            </p:cNvSpPr>
            <p:nvPr/>
          </p:nvSpPr>
          <p:spPr bwMode="auto">
            <a:xfrm flipV="1">
              <a:off x="5128" y="3636"/>
              <a:ext cx="26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7" name="Line 1943"/>
            <p:cNvSpPr>
              <a:spLocks noChangeAspect="1" noChangeShapeType="1"/>
            </p:cNvSpPr>
            <p:nvPr/>
          </p:nvSpPr>
          <p:spPr bwMode="auto">
            <a:xfrm flipV="1">
              <a:off x="5143" y="3647"/>
              <a:ext cx="31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8" name="Line 1944"/>
            <p:cNvSpPr>
              <a:spLocks noChangeAspect="1" noChangeShapeType="1"/>
            </p:cNvSpPr>
            <p:nvPr/>
          </p:nvSpPr>
          <p:spPr bwMode="auto">
            <a:xfrm flipV="1">
              <a:off x="5170" y="3675"/>
              <a:ext cx="7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9" name="Line 1945"/>
            <p:cNvSpPr>
              <a:spLocks noChangeAspect="1" noChangeShapeType="1"/>
            </p:cNvSpPr>
            <p:nvPr/>
          </p:nvSpPr>
          <p:spPr bwMode="auto">
            <a:xfrm flipH="1" flipV="1">
              <a:off x="4888" y="3627"/>
              <a:ext cx="87" cy="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" name="Line 1946"/>
            <p:cNvSpPr>
              <a:spLocks noChangeAspect="1" noChangeShapeType="1"/>
            </p:cNvSpPr>
            <p:nvPr/>
          </p:nvSpPr>
          <p:spPr bwMode="auto">
            <a:xfrm flipH="1" flipV="1">
              <a:off x="4898" y="3606"/>
              <a:ext cx="85" cy="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1" name="Line 1947"/>
            <p:cNvSpPr>
              <a:spLocks noChangeAspect="1" noChangeShapeType="1"/>
            </p:cNvSpPr>
            <p:nvPr/>
          </p:nvSpPr>
          <p:spPr bwMode="auto">
            <a:xfrm flipH="1" flipV="1">
              <a:off x="5039" y="3716"/>
              <a:ext cx="16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2" name="Line 1948"/>
            <p:cNvSpPr>
              <a:spLocks noChangeAspect="1" noChangeShapeType="1"/>
            </p:cNvSpPr>
            <p:nvPr/>
          </p:nvSpPr>
          <p:spPr bwMode="auto">
            <a:xfrm flipH="1" flipV="1">
              <a:off x="4915" y="3591"/>
              <a:ext cx="24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3" name="Line 1949"/>
            <p:cNvSpPr>
              <a:spLocks noChangeAspect="1" noChangeShapeType="1"/>
            </p:cNvSpPr>
            <p:nvPr/>
          </p:nvSpPr>
          <p:spPr bwMode="auto">
            <a:xfrm flipH="1" flipV="1">
              <a:off x="4981" y="3658"/>
              <a:ext cx="32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4" name="Line 1950"/>
            <p:cNvSpPr>
              <a:spLocks noChangeAspect="1" noChangeShapeType="1"/>
            </p:cNvSpPr>
            <p:nvPr/>
          </p:nvSpPr>
          <p:spPr bwMode="auto">
            <a:xfrm flipH="1" flipV="1">
              <a:off x="5012" y="3658"/>
              <a:ext cx="71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5" name="Line 1951"/>
            <p:cNvSpPr>
              <a:spLocks noChangeAspect="1" noChangeShapeType="1"/>
            </p:cNvSpPr>
            <p:nvPr/>
          </p:nvSpPr>
          <p:spPr bwMode="auto">
            <a:xfrm flipH="1" flipV="1">
              <a:off x="4930" y="3576"/>
              <a:ext cx="25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6" name="Line 1952"/>
            <p:cNvSpPr>
              <a:spLocks noChangeAspect="1" noChangeShapeType="1"/>
            </p:cNvSpPr>
            <p:nvPr/>
          </p:nvSpPr>
          <p:spPr bwMode="auto">
            <a:xfrm flipH="1" flipV="1">
              <a:off x="5032" y="3646"/>
              <a:ext cx="54" cy="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7" name="Line 1953"/>
            <p:cNvSpPr>
              <a:spLocks noChangeAspect="1" noChangeShapeType="1"/>
            </p:cNvSpPr>
            <p:nvPr/>
          </p:nvSpPr>
          <p:spPr bwMode="auto">
            <a:xfrm flipH="1" flipV="1">
              <a:off x="4946" y="3561"/>
              <a:ext cx="34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8" name="Line 1954"/>
            <p:cNvSpPr>
              <a:spLocks noChangeAspect="1" noChangeShapeType="1"/>
            </p:cNvSpPr>
            <p:nvPr/>
          </p:nvSpPr>
          <p:spPr bwMode="auto">
            <a:xfrm flipH="1" flipV="1">
              <a:off x="5039" y="3623"/>
              <a:ext cx="47" cy="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9" name="Line 1955"/>
            <p:cNvSpPr>
              <a:spLocks noChangeAspect="1" noChangeShapeType="1"/>
            </p:cNvSpPr>
            <p:nvPr/>
          </p:nvSpPr>
          <p:spPr bwMode="auto">
            <a:xfrm flipH="1" flipV="1">
              <a:off x="4962" y="3545"/>
              <a:ext cx="49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0" name="Line 1956"/>
            <p:cNvSpPr>
              <a:spLocks noChangeAspect="1" noChangeShapeType="1"/>
            </p:cNvSpPr>
            <p:nvPr/>
          </p:nvSpPr>
          <p:spPr bwMode="auto">
            <a:xfrm flipH="1" flipV="1">
              <a:off x="5011" y="3562"/>
              <a:ext cx="75" cy="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1" name="Line 1957"/>
            <p:cNvSpPr>
              <a:spLocks noChangeAspect="1" noChangeShapeType="1"/>
            </p:cNvSpPr>
            <p:nvPr/>
          </p:nvSpPr>
          <p:spPr bwMode="auto">
            <a:xfrm flipH="1" flipV="1">
              <a:off x="5038" y="3559"/>
              <a:ext cx="126" cy="1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2" name="Line 1958"/>
            <p:cNvSpPr>
              <a:spLocks noChangeAspect="1" noChangeShapeType="1"/>
            </p:cNvSpPr>
            <p:nvPr/>
          </p:nvSpPr>
          <p:spPr bwMode="auto">
            <a:xfrm flipH="1" flipV="1">
              <a:off x="5039" y="3529"/>
              <a:ext cx="141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3" name="Line 1959"/>
            <p:cNvSpPr>
              <a:spLocks noChangeAspect="1" noChangeShapeType="1"/>
            </p:cNvSpPr>
            <p:nvPr/>
          </p:nvSpPr>
          <p:spPr bwMode="auto">
            <a:xfrm flipH="1" flipV="1">
              <a:off x="5094" y="3552"/>
              <a:ext cx="60" cy="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4" name="Line 1960"/>
            <p:cNvSpPr>
              <a:spLocks noChangeAspect="1" noChangeShapeType="1"/>
            </p:cNvSpPr>
            <p:nvPr/>
          </p:nvSpPr>
          <p:spPr bwMode="auto">
            <a:xfrm flipH="1" flipV="1">
              <a:off x="5039" y="3498"/>
              <a:ext cx="38" cy="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5" name="Line 1961"/>
            <p:cNvSpPr>
              <a:spLocks noChangeAspect="1" noChangeShapeType="1"/>
            </p:cNvSpPr>
            <p:nvPr/>
          </p:nvSpPr>
          <p:spPr bwMode="auto">
            <a:xfrm flipH="1" flipV="1">
              <a:off x="5125" y="3552"/>
              <a:ext cx="40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6" name="Line 1962"/>
            <p:cNvSpPr>
              <a:spLocks noChangeAspect="1" noChangeShapeType="1"/>
            </p:cNvSpPr>
            <p:nvPr/>
          </p:nvSpPr>
          <p:spPr bwMode="auto">
            <a:xfrm flipH="1" flipV="1">
              <a:off x="5039" y="3466"/>
              <a:ext cx="35" cy="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7" name="Line 1963"/>
            <p:cNvSpPr>
              <a:spLocks noChangeAspect="1" noChangeShapeType="1"/>
            </p:cNvSpPr>
            <p:nvPr/>
          </p:nvSpPr>
          <p:spPr bwMode="auto">
            <a:xfrm flipH="1" flipV="1">
              <a:off x="5140" y="3536"/>
              <a:ext cx="33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8" name="Line 1964"/>
            <p:cNvSpPr>
              <a:spLocks noChangeAspect="1" noChangeShapeType="1"/>
            </p:cNvSpPr>
            <p:nvPr/>
          </p:nvSpPr>
          <p:spPr bwMode="auto">
            <a:xfrm flipH="1" flipV="1">
              <a:off x="5039" y="3435"/>
              <a:ext cx="40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9" name="Line 1965"/>
            <p:cNvSpPr>
              <a:spLocks noChangeAspect="1" noChangeShapeType="1"/>
            </p:cNvSpPr>
            <p:nvPr/>
          </p:nvSpPr>
          <p:spPr bwMode="auto">
            <a:xfrm flipH="1" flipV="1">
              <a:off x="5144" y="3509"/>
              <a:ext cx="33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0" name="Line 1966"/>
            <p:cNvSpPr>
              <a:spLocks noChangeAspect="1" noChangeShapeType="1"/>
            </p:cNvSpPr>
            <p:nvPr/>
          </p:nvSpPr>
          <p:spPr bwMode="auto">
            <a:xfrm flipH="1" flipV="1">
              <a:off x="5057" y="3422"/>
              <a:ext cx="39" cy="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1" name="Line 1967"/>
            <p:cNvSpPr>
              <a:spLocks noChangeAspect="1" noChangeShapeType="1"/>
            </p:cNvSpPr>
            <p:nvPr/>
          </p:nvSpPr>
          <p:spPr bwMode="auto">
            <a:xfrm flipH="1" flipV="1">
              <a:off x="5079" y="3412"/>
              <a:ext cx="101" cy="1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2" name="Line 1968"/>
            <p:cNvSpPr>
              <a:spLocks noChangeAspect="1" noChangeShapeType="1"/>
            </p:cNvSpPr>
            <p:nvPr/>
          </p:nvSpPr>
          <p:spPr bwMode="auto">
            <a:xfrm flipH="1" flipV="1">
              <a:off x="5100" y="3402"/>
              <a:ext cx="81" cy="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3" name="Line 1969"/>
            <p:cNvSpPr>
              <a:spLocks noChangeAspect="1" noChangeShapeType="1"/>
            </p:cNvSpPr>
            <p:nvPr/>
          </p:nvSpPr>
          <p:spPr bwMode="auto">
            <a:xfrm flipH="1" flipV="1">
              <a:off x="5122" y="3393"/>
              <a:ext cx="58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4" name="Line 1970"/>
            <p:cNvSpPr>
              <a:spLocks noChangeAspect="1" noChangeShapeType="1"/>
            </p:cNvSpPr>
            <p:nvPr/>
          </p:nvSpPr>
          <p:spPr bwMode="auto">
            <a:xfrm flipH="1" flipV="1">
              <a:off x="5145" y="3385"/>
              <a:ext cx="32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5" name="Line 1971"/>
            <p:cNvSpPr>
              <a:spLocks noChangeAspect="1" noChangeShapeType="1"/>
            </p:cNvSpPr>
            <p:nvPr/>
          </p:nvSpPr>
          <p:spPr bwMode="auto">
            <a:xfrm flipH="1" flipV="1">
              <a:off x="5169" y="3377"/>
              <a:ext cx="1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97" name="TextBox 2996"/>
          <p:cNvSpPr txBox="1"/>
          <p:nvPr/>
        </p:nvSpPr>
        <p:spPr>
          <a:xfrm>
            <a:off x="214282" y="1357298"/>
            <a:ext cx="83582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Окна из профильной системы </a:t>
            </a:r>
            <a:r>
              <a:rPr lang="ru-RU" sz="1600" b="1" dirty="0" err="1" smtClean="0">
                <a:solidFill>
                  <a:srgbClr val="002060"/>
                </a:solidFill>
              </a:rPr>
              <a:t>L-line</a:t>
            </a:r>
            <a:r>
              <a:rPr lang="ru-RU" sz="1600" b="1" dirty="0" smtClean="0">
                <a:solidFill>
                  <a:srgbClr val="002060"/>
                </a:solidFill>
              </a:rPr>
              <a:t> – сбалансированное предложение для тех, кто стремится ничего не упустить из спектра предлагаемых возможностей, кто не ослеплен раскрученными брендами и ценит свое время, необходимое для развития, путешествий и всего того, что делает эту жизнь такой привлекательной. Окна из профильной системы </a:t>
            </a:r>
            <a:r>
              <a:rPr lang="ru-RU" sz="1600" b="1" dirty="0" err="1" smtClean="0">
                <a:solidFill>
                  <a:srgbClr val="002060"/>
                </a:solidFill>
              </a:rPr>
              <a:t>L-line</a:t>
            </a:r>
            <a:r>
              <a:rPr lang="ru-RU" sz="1600" b="1" dirty="0" smtClean="0">
                <a:solidFill>
                  <a:srgbClr val="002060"/>
                </a:solidFill>
              </a:rPr>
              <a:t> – это удачное сочетание современного дизайна, эргономичности и разумной цены</a:t>
            </a:r>
          </a:p>
          <a:p>
            <a:endParaRPr lang="ru-RU" dirty="0"/>
          </a:p>
        </p:txBody>
      </p:sp>
      <p:sp>
        <p:nvSpPr>
          <p:cNvPr id="2998" name="TextBox 2997"/>
          <p:cNvSpPr txBox="1"/>
          <p:nvPr/>
        </p:nvSpPr>
        <p:spPr>
          <a:xfrm>
            <a:off x="214282" y="4929198"/>
            <a:ext cx="8643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Два варианта армирования рамы - замкнутое и разомкнутое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Используется универсальный крепеж импоста в раму и створку. Конструкция крепежа позволяет выполнять крестовые соединения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Система включает в себя дверную группу внутреннего, наружного и двухстворчатого открывания, а также алюминиевый порог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Единый армирующий профиль для створок и рамы значительно ускоряет производство окон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Возможность установки </a:t>
            </a:r>
            <a:r>
              <a:rPr lang="ru-RU" sz="1500" dirty="0" err="1" smtClean="0">
                <a:solidFill>
                  <a:srgbClr val="002060"/>
                </a:solidFill>
              </a:rPr>
              <a:t>противовзломной</a:t>
            </a:r>
            <a:r>
              <a:rPr lang="ru-RU" sz="1500" dirty="0" smtClean="0">
                <a:solidFill>
                  <a:srgbClr val="002060"/>
                </a:solidFill>
              </a:rPr>
              <a:t> фурнитуры 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</a:rPr>
              <a:t>По толщине лицевых стенок относится к классу «В»</a:t>
            </a:r>
          </a:p>
          <a:p>
            <a:endParaRPr lang="ru-RU" dirty="0"/>
          </a:p>
        </p:txBody>
      </p:sp>
      <p:pic>
        <p:nvPicPr>
          <p:cNvPr id="14337" name="Picture 1" descr="C:\Users\Marketing_3\Desktop\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501967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395536" y="908720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bg1"/>
                </a:solidFill>
              </a:rPr>
              <a:t>Название</a:t>
            </a:r>
            <a:r>
              <a:rPr lang="ru-RU" sz="4000" dirty="0">
                <a:solidFill>
                  <a:schemeClr val="bg1"/>
                </a:solidFill>
              </a:rPr>
              <a:t> презентации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000892" y="6519863"/>
            <a:ext cx="176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www.plafen.ru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14290"/>
            <a:ext cx="5541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Профильная система </a:t>
            </a:r>
            <a:r>
              <a:rPr lang="en-US" sz="2400" b="1" dirty="0" smtClean="0">
                <a:solidFill>
                  <a:srgbClr val="FF9900"/>
                </a:solidFill>
                <a:ea typeface="Gulim" pitchFamily="34" charset="-127"/>
              </a:rPr>
              <a:t>C</a:t>
            </a:r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-</a:t>
            </a:r>
            <a:r>
              <a:rPr lang="en-US" sz="2400" b="1" dirty="0" smtClean="0">
                <a:solidFill>
                  <a:srgbClr val="FF9900"/>
                </a:solidFill>
                <a:ea typeface="Gulim" pitchFamily="34" charset="-127"/>
              </a:rPr>
              <a:t>line</a:t>
            </a:r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 – 3 камеры, </a:t>
            </a:r>
          </a:p>
          <a:p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ширина </a:t>
            </a:r>
            <a:r>
              <a:rPr lang="en-US" sz="2400" b="1" dirty="0" smtClean="0">
                <a:solidFill>
                  <a:srgbClr val="FF9900"/>
                </a:solidFill>
                <a:ea typeface="Gulim" pitchFamily="34" charset="-127"/>
              </a:rPr>
              <a:t>58</a:t>
            </a:r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 мм</a:t>
            </a:r>
          </a:p>
        </p:txBody>
      </p:sp>
      <p:grpSp>
        <p:nvGrpSpPr>
          <p:cNvPr id="8194" name="Group 2"/>
          <p:cNvGrpSpPr>
            <a:grpSpLocks noChangeAspect="1"/>
          </p:cNvGrpSpPr>
          <p:nvPr/>
        </p:nvGrpSpPr>
        <p:grpSpPr bwMode="auto">
          <a:xfrm>
            <a:off x="6143636" y="2428868"/>
            <a:ext cx="1582438" cy="2483188"/>
            <a:chOff x="3538" y="3838"/>
            <a:chExt cx="3695" cy="5799"/>
          </a:xfrm>
        </p:grpSpPr>
        <p:sp>
          <p:nvSpPr>
            <p:cNvPr id="8195" name="Freeform 3"/>
            <p:cNvSpPr>
              <a:spLocks noChangeAspect="1"/>
            </p:cNvSpPr>
            <p:nvPr/>
          </p:nvSpPr>
          <p:spPr bwMode="auto">
            <a:xfrm>
              <a:off x="3661" y="8626"/>
              <a:ext cx="24" cy="2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5" y="46"/>
                </a:cxn>
                <a:cxn ang="0">
                  <a:pos x="21" y="22"/>
                </a:cxn>
                <a:cxn ang="0">
                  <a:pos x="45" y="6"/>
                </a:cxn>
                <a:cxn ang="0">
                  <a:pos x="74" y="0"/>
                </a:cxn>
              </a:cxnLst>
              <a:rect l="0" t="0" r="r" b="b"/>
              <a:pathLst>
                <a:path w="74" h="74">
                  <a:moveTo>
                    <a:pt x="0" y="74"/>
                  </a:moveTo>
                  <a:lnTo>
                    <a:pt x="5" y="46"/>
                  </a:lnTo>
                  <a:lnTo>
                    <a:pt x="21" y="22"/>
                  </a:lnTo>
                  <a:lnTo>
                    <a:pt x="45" y="6"/>
                  </a:lnTo>
                  <a:lnTo>
                    <a:pt x="7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6" name="Line 4"/>
            <p:cNvSpPr>
              <a:spLocks noChangeAspect="1" noChangeShapeType="1"/>
            </p:cNvSpPr>
            <p:nvPr/>
          </p:nvSpPr>
          <p:spPr bwMode="auto">
            <a:xfrm>
              <a:off x="3685" y="8626"/>
              <a:ext cx="40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 noChangeAspect="1"/>
            </p:cNvSpPr>
            <p:nvPr/>
          </p:nvSpPr>
          <p:spPr bwMode="auto">
            <a:xfrm>
              <a:off x="4087" y="862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6"/>
                </a:cxn>
                <a:cxn ang="0">
                  <a:pos x="51" y="22"/>
                </a:cxn>
                <a:cxn ang="0">
                  <a:pos x="67" y="46"/>
                </a:cxn>
                <a:cxn ang="0">
                  <a:pos x="73" y="74"/>
                </a:cxn>
              </a:cxnLst>
              <a:rect l="0" t="0" r="r" b="b"/>
              <a:pathLst>
                <a:path w="73" h="74">
                  <a:moveTo>
                    <a:pt x="0" y="0"/>
                  </a:moveTo>
                  <a:lnTo>
                    <a:pt x="28" y="6"/>
                  </a:lnTo>
                  <a:lnTo>
                    <a:pt x="51" y="22"/>
                  </a:lnTo>
                  <a:lnTo>
                    <a:pt x="67" y="46"/>
                  </a:lnTo>
                  <a:lnTo>
                    <a:pt x="73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8" name="Line 6"/>
            <p:cNvSpPr>
              <a:spLocks noChangeAspect="1" noChangeShapeType="1"/>
            </p:cNvSpPr>
            <p:nvPr/>
          </p:nvSpPr>
          <p:spPr bwMode="auto">
            <a:xfrm>
              <a:off x="4112" y="8651"/>
              <a:ext cx="1" cy="5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9" name="Freeform 7"/>
            <p:cNvSpPr>
              <a:spLocks noChangeAspect="1"/>
            </p:cNvSpPr>
            <p:nvPr/>
          </p:nvSpPr>
          <p:spPr bwMode="auto">
            <a:xfrm>
              <a:off x="4087" y="9168"/>
              <a:ext cx="25" cy="2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67" y="28"/>
                </a:cxn>
                <a:cxn ang="0">
                  <a:pos x="51" y="52"/>
                </a:cxn>
                <a:cxn ang="0">
                  <a:pos x="28" y="68"/>
                </a:cxn>
                <a:cxn ang="0">
                  <a:pos x="0" y="74"/>
                </a:cxn>
              </a:cxnLst>
              <a:rect l="0" t="0" r="r" b="b"/>
              <a:pathLst>
                <a:path w="73" h="74">
                  <a:moveTo>
                    <a:pt x="73" y="0"/>
                  </a:moveTo>
                  <a:lnTo>
                    <a:pt x="67" y="28"/>
                  </a:lnTo>
                  <a:lnTo>
                    <a:pt x="51" y="52"/>
                  </a:lnTo>
                  <a:lnTo>
                    <a:pt x="28" y="68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0" name="Line 8"/>
            <p:cNvSpPr>
              <a:spLocks noChangeAspect="1" noChangeShapeType="1"/>
            </p:cNvSpPr>
            <p:nvPr/>
          </p:nvSpPr>
          <p:spPr bwMode="auto">
            <a:xfrm flipH="1">
              <a:off x="3685" y="9193"/>
              <a:ext cx="40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1" name="Freeform 9"/>
            <p:cNvSpPr>
              <a:spLocks noChangeAspect="1"/>
            </p:cNvSpPr>
            <p:nvPr/>
          </p:nvSpPr>
          <p:spPr bwMode="auto">
            <a:xfrm>
              <a:off x="3661" y="9168"/>
              <a:ext cx="24" cy="25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45" y="68"/>
                </a:cxn>
                <a:cxn ang="0">
                  <a:pos x="21" y="52"/>
                </a:cxn>
                <a:cxn ang="0">
                  <a:pos x="5" y="28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45" y="68"/>
                  </a:lnTo>
                  <a:lnTo>
                    <a:pt x="21" y="52"/>
                  </a:lnTo>
                  <a:lnTo>
                    <a:pt x="5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2" name="Line 10"/>
            <p:cNvSpPr>
              <a:spLocks noChangeAspect="1" noChangeShapeType="1"/>
            </p:cNvSpPr>
            <p:nvPr/>
          </p:nvSpPr>
          <p:spPr bwMode="auto">
            <a:xfrm flipV="1">
              <a:off x="3661" y="8651"/>
              <a:ext cx="1" cy="5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3" name="Freeform 11"/>
            <p:cNvSpPr>
              <a:spLocks noChangeAspect="1"/>
            </p:cNvSpPr>
            <p:nvPr/>
          </p:nvSpPr>
          <p:spPr bwMode="auto">
            <a:xfrm>
              <a:off x="5892" y="8413"/>
              <a:ext cx="25" cy="2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" y="46"/>
                </a:cxn>
                <a:cxn ang="0">
                  <a:pos x="23" y="22"/>
                </a:cxn>
                <a:cxn ang="0">
                  <a:pos x="46" y="7"/>
                </a:cxn>
                <a:cxn ang="0">
                  <a:pos x="74" y="0"/>
                </a:cxn>
              </a:cxnLst>
              <a:rect l="0" t="0" r="r" b="b"/>
              <a:pathLst>
                <a:path w="74" h="74">
                  <a:moveTo>
                    <a:pt x="0" y="74"/>
                  </a:moveTo>
                  <a:lnTo>
                    <a:pt x="7" y="46"/>
                  </a:lnTo>
                  <a:lnTo>
                    <a:pt x="23" y="22"/>
                  </a:lnTo>
                  <a:lnTo>
                    <a:pt x="46" y="7"/>
                  </a:lnTo>
                  <a:lnTo>
                    <a:pt x="7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4" name="Line 12"/>
            <p:cNvSpPr>
              <a:spLocks noChangeAspect="1" noChangeShapeType="1"/>
            </p:cNvSpPr>
            <p:nvPr/>
          </p:nvSpPr>
          <p:spPr bwMode="auto">
            <a:xfrm>
              <a:off x="5917" y="8413"/>
              <a:ext cx="3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5" name="Freeform 13"/>
            <p:cNvSpPr>
              <a:spLocks noChangeAspect="1"/>
            </p:cNvSpPr>
            <p:nvPr/>
          </p:nvSpPr>
          <p:spPr bwMode="auto">
            <a:xfrm>
              <a:off x="6247" y="8413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7"/>
                </a:cxn>
                <a:cxn ang="0">
                  <a:pos x="53" y="22"/>
                </a:cxn>
                <a:cxn ang="0">
                  <a:pos x="69" y="46"/>
                </a:cxn>
                <a:cxn ang="0">
                  <a:pos x="74" y="74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29" y="7"/>
                  </a:lnTo>
                  <a:lnTo>
                    <a:pt x="53" y="22"/>
                  </a:lnTo>
                  <a:lnTo>
                    <a:pt x="69" y="46"/>
                  </a:lnTo>
                  <a:lnTo>
                    <a:pt x="74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6" name="Line 14"/>
            <p:cNvSpPr>
              <a:spLocks noChangeAspect="1" noChangeShapeType="1"/>
            </p:cNvSpPr>
            <p:nvPr/>
          </p:nvSpPr>
          <p:spPr bwMode="auto">
            <a:xfrm>
              <a:off x="6272" y="8438"/>
              <a:ext cx="1" cy="7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7" name="Freeform 15"/>
            <p:cNvSpPr>
              <a:spLocks noChangeAspect="1"/>
            </p:cNvSpPr>
            <p:nvPr/>
          </p:nvSpPr>
          <p:spPr bwMode="auto">
            <a:xfrm>
              <a:off x="6247" y="9168"/>
              <a:ext cx="25" cy="2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9" y="28"/>
                </a:cxn>
                <a:cxn ang="0">
                  <a:pos x="53" y="52"/>
                </a:cxn>
                <a:cxn ang="0">
                  <a:pos x="29" y="68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69" y="28"/>
                  </a:lnTo>
                  <a:lnTo>
                    <a:pt x="53" y="52"/>
                  </a:lnTo>
                  <a:lnTo>
                    <a:pt x="29" y="68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8" name="Line 16"/>
            <p:cNvSpPr>
              <a:spLocks noChangeAspect="1" noChangeShapeType="1"/>
            </p:cNvSpPr>
            <p:nvPr/>
          </p:nvSpPr>
          <p:spPr bwMode="auto">
            <a:xfrm flipH="1">
              <a:off x="5917" y="9193"/>
              <a:ext cx="3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9" name="Freeform 17"/>
            <p:cNvSpPr>
              <a:spLocks noChangeAspect="1"/>
            </p:cNvSpPr>
            <p:nvPr/>
          </p:nvSpPr>
          <p:spPr bwMode="auto">
            <a:xfrm>
              <a:off x="5892" y="9168"/>
              <a:ext cx="25" cy="25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46" y="68"/>
                </a:cxn>
                <a:cxn ang="0">
                  <a:pos x="23" y="52"/>
                </a:cxn>
                <a:cxn ang="0">
                  <a:pos x="7" y="28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46" y="68"/>
                  </a:lnTo>
                  <a:lnTo>
                    <a:pt x="23" y="52"/>
                  </a:lnTo>
                  <a:lnTo>
                    <a:pt x="7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0" name="Line 18"/>
            <p:cNvSpPr>
              <a:spLocks noChangeAspect="1" noChangeShapeType="1"/>
            </p:cNvSpPr>
            <p:nvPr/>
          </p:nvSpPr>
          <p:spPr bwMode="auto">
            <a:xfrm flipV="1">
              <a:off x="5892" y="8438"/>
              <a:ext cx="1" cy="7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1" name="Line 19"/>
            <p:cNvSpPr>
              <a:spLocks noChangeAspect="1" noChangeShapeType="1"/>
            </p:cNvSpPr>
            <p:nvPr/>
          </p:nvSpPr>
          <p:spPr bwMode="auto">
            <a:xfrm flipH="1">
              <a:off x="5917" y="8365"/>
              <a:ext cx="3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2" name="Freeform 20"/>
            <p:cNvSpPr>
              <a:spLocks noChangeAspect="1"/>
            </p:cNvSpPr>
            <p:nvPr/>
          </p:nvSpPr>
          <p:spPr bwMode="auto">
            <a:xfrm>
              <a:off x="5892" y="8340"/>
              <a:ext cx="25" cy="25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46" y="67"/>
                </a:cxn>
                <a:cxn ang="0">
                  <a:pos x="23" y="51"/>
                </a:cxn>
                <a:cxn ang="0">
                  <a:pos x="7" y="28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46" y="67"/>
                  </a:lnTo>
                  <a:lnTo>
                    <a:pt x="23" y="51"/>
                  </a:lnTo>
                  <a:lnTo>
                    <a:pt x="7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3" name="Line 21"/>
            <p:cNvSpPr>
              <a:spLocks noChangeAspect="1" noChangeShapeType="1"/>
            </p:cNvSpPr>
            <p:nvPr/>
          </p:nvSpPr>
          <p:spPr bwMode="auto">
            <a:xfrm flipV="1">
              <a:off x="5892" y="7986"/>
              <a:ext cx="1" cy="3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4" name="Freeform 22"/>
            <p:cNvSpPr>
              <a:spLocks noChangeAspect="1"/>
            </p:cNvSpPr>
            <p:nvPr/>
          </p:nvSpPr>
          <p:spPr bwMode="auto">
            <a:xfrm>
              <a:off x="5892" y="7961"/>
              <a:ext cx="25" cy="2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" y="45"/>
                </a:cxn>
                <a:cxn ang="0">
                  <a:pos x="23" y="21"/>
                </a:cxn>
                <a:cxn ang="0">
                  <a:pos x="46" y="5"/>
                </a:cxn>
                <a:cxn ang="0">
                  <a:pos x="74" y="0"/>
                </a:cxn>
              </a:cxnLst>
              <a:rect l="0" t="0" r="r" b="b"/>
              <a:pathLst>
                <a:path w="74" h="74">
                  <a:moveTo>
                    <a:pt x="0" y="74"/>
                  </a:moveTo>
                  <a:lnTo>
                    <a:pt x="7" y="45"/>
                  </a:lnTo>
                  <a:lnTo>
                    <a:pt x="23" y="21"/>
                  </a:lnTo>
                  <a:lnTo>
                    <a:pt x="46" y="5"/>
                  </a:lnTo>
                  <a:lnTo>
                    <a:pt x="7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5" name="Line 23"/>
            <p:cNvSpPr>
              <a:spLocks noChangeAspect="1" noChangeShapeType="1"/>
            </p:cNvSpPr>
            <p:nvPr/>
          </p:nvSpPr>
          <p:spPr bwMode="auto">
            <a:xfrm>
              <a:off x="5917" y="7961"/>
              <a:ext cx="3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6" name="Freeform 24"/>
            <p:cNvSpPr>
              <a:spLocks noChangeAspect="1"/>
            </p:cNvSpPr>
            <p:nvPr/>
          </p:nvSpPr>
          <p:spPr bwMode="auto">
            <a:xfrm>
              <a:off x="6247" y="7961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5"/>
                </a:cxn>
                <a:cxn ang="0">
                  <a:pos x="53" y="21"/>
                </a:cxn>
                <a:cxn ang="0">
                  <a:pos x="69" y="45"/>
                </a:cxn>
                <a:cxn ang="0">
                  <a:pos x="74" y="74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29" y="5"/>
                  </a:lnTo>
                  <a:lnTo>
                    <a:pt x="53" y="21"/>
                  </a:lnTo>
                  <a:lnTo>
                    <a:pt x="69" y="45"/>
                  </a:lnTo>
                  <a:lnTo>
                    <a:pt x="74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7" name="Line 25"/>
            <p:cNvSpPr>
              <a:spLocks noChangeAspect="1" noChangeShapeType="1"/>
            </p:cNvSpPr>
            <p:nvPr/>
          </p:nvSpPr>
          <p:spPr bwMode="auto">
            <a:xfrm>
              <a:off x="6272" y="7986"/>
              <a:ext cx="1" cy="3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8" name="Freeform 26"/>
            <p:cNvSpPr>
              <a:spLocks noChangeAspect="1"/>
            </p:cNvSpPr>
            <p:nvPr/>
          </p:nvSpPr>
          <p:spPr bwMode="auto">
            <a:xfrm>
              <a:off x="6247" y="8340"/>
              <a:ext cx="25" cy="2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9" y="28"/>
                </a:cxn>
                <a:cxn ang="0">
                  <a:pos x="53" y="51"/>
                </a:cxn>
                <a:cxn ang="0">
                  <a:pos x="29" y="67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69" y="28"/>
                  </a:lnTo>
                  <a:lnTo>
                    <a:pt x="53" y="51"/>
                  </a:lnTo>
                  <a:lnTo>
                    <a:pt x="29" y="67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9" name="Freeform 27"/>
            <p:cNvSpPr>
              <a:spLocks noChangeAspect="1"/>
            </p:cNvSpPr>
            <p:nvPr/>
          </p:nvSpPr>
          <p:spPr bwMode="auto">
            <a:xfrm>
              <a:off x="4482" y="7764"/>
              <a:ext cx="81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0" y="0"/>
                </a:cxn>
                <a:cxn ang="0">
                  <a:pos x="2434" y="8"/>
                </a:cxn>
              </a:cxnLst>
              <a:rect l="0" t="0" r="r" b="b"/>
              <a:pathLst>
                <a:path w="2434" h="8">
                  <a:moveTo>
                    <a:pt x="0" y="0"/>
                  </a:moveTo>
                  <a:lnTo>
                    <a:pt x="2400" y="0"/>
                  </a:lnTo>
                  <a:lnTo>
                    <a:pt x="243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0" name="Freeform 28"/>
            <p:cNvSpPr>
              <a:spLocks noChangeAspect="1"/>
            </p:cNvSpPr>
            <p:nvPr/>
          </p:nvSpPr>
          <p:spPr bwMode="auto">
            <a:xfrm>
              <a:off x="5293" y="7767"/>
              <a:ext cx="10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23"/>
                </a:cxn>
                <a:cxn ang="0">
                  <a:pos x="121" y="35"/>
                </a:cxn>
                <a:cxn ang="0">
                  <a:pos x="185" y="35"/>
                </a:cxn>
                <a:cxn ang="0">
                  <a:pos x="246" y="23"/>
                </a:cxn>
                <a:cxn ang="0">
                  <a:pos x="306" y="0"/>
                </a:cxn>
              </a:cxnLst>
              <a:rect l="0" t="0" r="r" b="b"/>
              <a:pathLst>
                <a:path w="306" h="35">
                  <a:moveTo>
                    <a:pt x="0" y="0"/>
                  </a:moveTo>
                  <a:lnTo>
                    <a:pt x="59" y="23"/>
                  </a:lnTo>
                  <a:lnTo>
                    <a:pt x="121" y="35"/>
                  </a:lnTo>
                  <a:lnTo>
                    <a:pt x="185" y="35"/>
                  </a:lnTo>
                  <a:lnTo>
                    <a:pt x="246" y="23"/>
                  </a:lnTo>
                  <a:lnTo>
                    <a:pt x="3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1" name="Freeform 29"/>
            <p:cNvSpPr>
              <a:spLocks noChangeAspect="1"/>
            </p:cNvSpPr>
            <p:nvPr/>
          </p:nvSpPr>
          <p:spPr bwMode="auto">
            <a:xfrm>
              <a:off x="5395" y="7764"/>
              <a:ext cx="374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3" y="0"/>
                </a:cxn>
                <a:cxn ang="0">
                  <a:pos x="1121" y="0"/>
                </a:cxn>
              </a:cxnLst>
              <a:rect l="0" t="0" r="r" b="b"/>
              <a:pathLst>
                <a:path w="1121" h="8">
                  <a:moveTo>
                    <a:pt x="0" y="8"/>
                  </a:moveTo>
                  <a:lnTo>
                    <a:pt x="33" y="0"/>
                  </a:lnTo>
                  <a:lnTo>
                    <a:pt x="112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2" name="Freeform 30"/>
            <p:cNvSpPr>
              <a:spLocks noChangeAspect="1"/>
            </p:cNvSpPr>
            <p:nvPr/>
          </p:nvSpPr>
          <p:spPr bwMode="auto">
            <a:xfrm>
              <a:off x="5769" y="7764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5"/>
                </a:cxn>
                <a:cxn ang="0">
                  <a:pos x="53" y="21"/>
                </a:cxn>
                <a:cxn ang="0">
                  <a:pos x="69" y="46"/>
                </a:cxn>
                <a:cxn ang="0">
                  <a:pos x="74" y="74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29" y="5"/>
                  </a:lnTo>
                  <a:lnTo>
                    <a:pt x="53" y="21"/>
                  </a:lnTo>
                  <a:lnTo>
                    <a:pt x="69" y="46"/>
                  </a:lnTo>
                  <a:lnTo>
                    <a:pt x="74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3" name="Line 31"/>
            <p:cNvSpPr>
              <a:spLocks noChangeAspect="1" noChangeShapeType="1"/>
            </p:cNvSpPr>
            <p:nvPr/>
          </p:nvSpPr>
          <p:spPr bwMode="auto">
            <a:xfrm>
              <a:off x="5794" y="7789"/>
              <a:ext cx="1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4" name="Freeform 32"/>
            <p:cNvSpPr>
              <a:spLocks noChangeAspect="1"/>
            </p:cNvSpPr>
            <p:nvPr/>
          </p:nvSpPr>
          <p:spPr bwMode="auto">
            <a:xfrm>
              <a:off x="5794" y="7838"/>
              <a:ext cx="41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77"/>
                </a:cxn>
                <a:cxn ang="0">
                  <a:pos x="33" y="151"/>
                </a:cxn>
                <a:cxn ang="0">
                  <a:pos x="72" y="216"/>
                </a:cxn>
                <a:cxn ang="0">
                  <a:pos x="123" y="274"/>
                </a:cxn>
              </a:cxnLst>
              <a:rect l="0" t="0" r="r" b="b"/>
              <a:pathLst>
                <a:path w="123" h="274">
                  <a:moveTo>
                    <a:pt x="0" y="0"/>
                  </a:moveTo>
                  <a:lnTo>
                    <a:pt x="8" y="77"/>
                  </a:lnTo>
                  <a:lnTo>
                    <a:pt x="33" y="151"/>
                  </a:lnTo>
                  <a:lnTo>
                    <a:pt x="72" y="216"/>
                  </a:lnTo>
                  <a:lnTo>
                    <a:pt x="123" y="2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5" name="Freeform 33"/>
            <p:cNvSpPr>
              <a:spLocks noChangeAspect="1"/>
            </p:cNvSpPr>
            <p:nvPr/>
          </p:nvSpPr>
          <p:spPr bwMode="auto">
            <a:xfrm>
              <a:off x="5835" y="7929"/>
              <a:ext cx="8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26"/>
                </a:cxn>
                <a:cxn ang="0">
                  <a:pos x="25" y="56"/>
                </a:cxn>
              </a:cxnLst>
              <a:rect l="0" t="0" r="r" b="b"/>
              <a:pathLst>
                <a:path w="25" h="56">
                  <a:moveTo>
                    <a:pt x="0" y="0"/>
                  </a:moveTo>
                  <a:lnTo>
                    <a:pt x="19" y="26"/>
                  </a:lnTo>
                  <a:lnTo>
                    <a:pt x="25" y="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6" name="Line 34"/>
            <p:cNvSpPr>
              <a:spLocks noChangeAspect="1" noChangeShapeType="1"/>
            </p:cNvSpPr>
            <p:nvPr/>
          </p:nvSpPr>
          <p:spPr bwMode="auto">
            <a:xfrm>
              <a:off x="5843" y="7948"/>
              <a:ext cx="1" cy="12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7" name="Freeform 35"/>
            <p:cNvSpPr>
              <a:spLocks noChangeAspect="1"/>
            </p:cNvSpPr>
            <p:nvPr/>
          </p:nvSpPr>
          <p:spPr bwMode="auto">
            <a:xfrm>
              <a:off x="5818" y="9168"/>
              <a:ext cx="25" cy="2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9" y="28"/>
                </a:cxn>
                <a:cxn ang="0">
                  <a:pos x="53" y="52"/>
                </a:cxn>
                <a:cxn ang="0">
                  <a:pos x="29" y="68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69" y="28"/>
                  </a:lnTo>
                  <a:lnTo>
                    <a:pt x="53" y="52"/>
                  </a:lnTo>
                  <a:lnTo>
                    <a:pt x="29" y="68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8" name="Line 36"/>
            <p:cNvSpPr>
              <a:spLocks noChangeAspect="1" noChangeShapeType="1"/>
            </p:cNvSpPr>
            <p:nvPr/>
          </p:nvSpPr>
          <p:spPr bwMode="auto">
            <a:xfrm flipH="1">
              <a:off x="4186" y="9193"/>
              <a:ext cx="16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9" name="Freeform 37"/>
            <p:cNvSpPr>
              <a:spLocks noChangeAspect="1"/>
            </p:cNvSpPr>
            <p:nvPr/>
          </p:nvSpPr>
          <p:spPr bwMode="auto">
            <a:xfrm>
              <a:off x="4161" y="9168"/>
              <a:ext cx="25" cy="25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46" y="68"/>
                </a:cxn>
                <a:cxn ang="0">
                  <a:pos x="21" y="52"/>
                </a:cxn>
                <a:cxn ang="0">
                  <a:pos x="5" y="28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46" y="68"/>
                  </a:lnTo>
                  <a:lnTo>
                    <a:pt x="21" y="52"/>
                  </a:lnTo>
                  <a:lnTo>
                    <a:pt x="5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30" name="Freeform 38"/>
            <p:cNvSpPr>
              <a:spLocks noChangeAspect="1"/>
            </p:cNvSpPr>
            <p:nvPr/>
          </p:nvSpPr>
          <p:spPr bwMode="auto">
            <a:xfrm>
              <a:off x="4161" y="7893"/>
              <a:ext cx="84" cy="1275"/>
            </a:xfrm>
            <a:custGeom>
              <a:avLst/>
              <a:gdLst/>
              <a:ahLst/>
              <a:cxnLst>
                <a:cxn ang="0">
                  <a:pos x="0" y="3825"/>
                </a:cxn>
                <a:cxn ang="0">
                  <a:pos x="0" y="2065"/>
                </a:cxn>
                <a:cxn ang="0">
                  <a:pos x="1" y="2055"/>
                </a:cxn>
                <a:cxn ang="0">
                  <a:pos x="253" y="0"/>
                </a:cxn>
              </a:cxnLst>
              <a:rect l="0" t="0" r="r" b="b"/>
              <a:pathLst>
                <a:path w="253" h="3825">
                  <a:moveTo>
                    <a:pt x="0" y="3825"/>
                  </a:moveTo>
                  <a:lnTo>
                    <a:pt x="0" y="2065"/>
                  </a:lnTo>
                  <a:lnTo>
                    <a:pt x="1" y="2055"/>
                  </a:lnTo>
                  <a:lnTo>
                    <a:pt x="25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31" name="Freeform 39"/>
            <p:cNvSpPr>
              <a:spLocks noChangeAspect="1"/>
            </p:cNvSpPr>
            <p:nvPr/>
          </p:nvSpPr>
          <p:spPr bwMode="auto">
            <a:xfrm>
              <a:off x="4245" y="7872"/>
              <a:ext cx="20" cy="21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0" y="35"/>
                </a:cxn>
                <a:cxn ang="0">
                  <a:pos x="30" y="14"/>
                </a:cxn>
                <a:cxn ang="0">
                  <a:pos x="58" y="0"/>
                </a:cxn>
              </a:cxnLst>
              <a:rect l="0" t="0" r="r" b="b"/>
              <a:pathLst>
                <a:path w="58" h="63">
                  <a:moveTo>
                    <a:pt x="0" y="63"/>
                  </a:moveTo>
                  <a:lnTo>
                    <a:pt x="10" y="35"/>
                  </a:lnTo>
                  <a:lnTo>
                    <a:pt x="30" y="14"/>
                  </a:lnTo>
                  <a:lnTo>
                    <a:pt x="5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32" name="Freeform 40"/>
            <p:cNvSpPr>
              <a:spLocks noChangeAspect="1"/>
            </p:cNvSpPr>
            <p:nvPr/>
          </p:nvSpPr>
          <p:spPr bwMode="auto">
            <a:xfrm>
              <a:off x="4265" y="7845"/>
              <a:ext cx="70" cy="2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08" y="49"/>
                </a:cxn>
                <a:cxn ang="0">
                  <a:pos x="210" y="0"/>
                </a:cxn>
              </a:cxnLst>
              <a:rect l="0" t="0" r="r" b="b"/>
              <a:pathLst>
                <a:path w="210" h="81">
                  <a:moveTo>
                    <a:pt x="0" y="81"/>
                  </a:moveTo>
                  <a:lnTo>
                    <a:pt x="108" y="49"/>
                  </a:lnTo>
                  <a:lnTo>
                    <a:pt x="21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33" name="Freeform 41"/>
            <p:cNvSpPr>
              <a:spLocks noChangeAspect="1"/>
            </p:cNvSpPr>
            <p:nvPr/>
          </p:nvSpPr>
          <p:spPr bwMode="auto">
            <a:xfrm>
              <a:off x="4335" y="7764"/>
              <a:ext cx="147" cy="81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404" y="9"/>
                </a:cxn>
                <a:cxn ang="0">
                  <a:pos x="442" y="0"/>
                </a:cxn>
              </a:cxnLst>
              <a:rect l="0" t="0" r="r" b="b"/>
              <a:pathLst>
                <a:path w="442" h="243">
                  <a:moveTo>
                    <a:pt x="0" y="243"/>
                  </a:moveTo>
                  <a:lnTo>
                    <a:pt x="404" y="9"/>
                  </a:lnTo>
                  <a:lnTo>
                    <a:pt x="44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34" name="Freeform 42"/>
            <p:cNvSpPr>
              <a:spLocks noChangeAspect="1"/>
            </p:cNvSpPr>
            <p:nvPr/>
          </p:nvSpPr>
          <p:spPr bwMode="auto">
            <a:xfrm>
              <a:off x="3944" y="7567"/>
              <a:ext cx="24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7"/>
                </a:cxn>
                <a:cxn ang="0">
                  <a:pos x="55" y="26"/>
                </a:cxn>
                <a:cxn ang="0">
                  <a:pos x="70" y="53"/>
                </a:cxn>
                <a:cxn ang="0">
                  <a:pos x="73" y="85"/>
                </a:cxn>
              </a:cxnLst>
              <a:rect l="0" t="0" r="r" b="b"/>
              <a:pathLst>
                <a:path w="73" h="85">
                  <a:moveTo>
                    <a:pt x="0" y="0"/>
                  </a:moveTo>
                  <a:lnTo>
                    <a:pt x="30" y="7"/>
                  </a:lnTo>
                  <a:lnTo>
                    <a:pt x="55" y="26"/>
                  </a:lnTo>
                  <a:lnTo>
                    <a:pt x="70" y="53"/>
                  </a:lnTo>
                  <a:lnTo>
                    <a:pt x="73" y="8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35" name="Freeform 43"/>
            <p:cNvSpPr>
              <a:spLocks noChangeAspect="1"/>
            </p:cNvSpPr>
            <p:nvPr/>
          </p:nvSpPr>
          <p:spPr bwMode="auto">
            <a:xfrm>
              <a:off x="3965" y="7595"/>
              <a:ext cx="209" cy="28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05"/>
                </a:cxn>
                <a:cxn ang="0">
                  <a:pos x="7" y="208"/>
                </a:cxn>
                <a:cxn ang="0">
                  <a:pos x="28" y="312"/>
                </a:cxn>
                <a:cxn ang="0">
                  <a:pos x="65" y="410"/>
                </a:cxn>
                <a:cxn ang="0">
                  <a:pos x="113" y="503"/>
                </a:cxn>
                <a:cxn ang="0">
                  <a:pos x="176" y="588"/>
                </a:cxn>
                <a:cxn ang="0">
                  <a:pos x="249" y="663"/>
                </a:cxn>
                <a:cxn ang="0">
                  <a:pos x="334" y="726"/>
                </a:cxn>
                <a:cxn ang="0">
                  <a:pos x="425" y="778"/>
                </a:cxn>
                <a:cxn ang="0">
                  <a:pos x="524" y="815"/>
                </a:cxn>
                <a:cxn ang="0">
                  <a:pos x="626" y="840"/>
                </a:cxn>
              </a:cxnLst>
              <a:rect l="0" t="0" r="r" b="b"/>
              <a:pathLst>
                <a:path w="626" h="840">
                  <a:moveTo>
                    <a:pt x="8" y="0"/>
                  </a:moveTo>
                  <a:lnTo>
                    <a:pt x="0" y="105"/>
                  </a:lnTo>
                  <a:lnTo>
                    <a:pt x="7" y="208"/>
                  </a:lnTo>
                  <a:lnTo>
                    <a:pt x="28" y="312"/>
                  </a:lnTo>
                  <a:lnTo>
                    <a:pt x="65" y="410"/>
                  </a:lnTo>
                  <a:lnTo>
                    <a:pt x="113" y="503"/>
                  </a:lnTo>
                  <a:lnTo>
                    <a:pt x="176" y="588"/>
                  </a:lnTo>
                  <a:lnTo>
                    <a:pt x="249" y="663"/>
                  </a:lnTo>
                  <a:lnTo>
                    <a:pt x="334" y="726"/>
                  </a:lnTo>
                  <a:lnTo>
                    <a:pt x="425" y="778"/>
                  </a:lnTo>
                  <a:lnTo>
                    <a:pt x="524" y="815"/>
                  </a:lnTo>
                  <a:lnTo>
                    <a:pt x="626" y="8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36" name="Freeform 44"/>
            <p:cNvSpPr>
              <a:spLocks noChangeAspect="1"/>
            </p:cNvSpPr>
            <p:nvPr/>
          </p:nvSpPr>
          <p:spPr bwMode="auto">
            <a:xfrm>
              <a:off x="4174" y="7875"/>
              <a:ext cx="2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9"/>
                </a:cxn>
                <a:cxn ang="0">
                  <a:pos x="47" y="28"/>
                </a:cxn>
                <a:cxn ang="0">
                  <a:pos x="59" y="53"/>
                </a:cxn>
                <a:cxn ang="0">
                  <a:pos x="62" y="82"/>
                </a:cxn>
              </a:cxnLst>
              <a:rect l="0" t="0" r="r" b="b"/>
              <a:pathLst>
                <a:path w="62" h="82">
                  <a:moveTo>
                    <a:pt x="0" y="0"/>
                  </a:moveTo>
                  <a:lnTo>
                    <a:pt x="27" y="9"/>
                  </a:lnTo>
                  <a:lnTo>
                    <a:pt x="47" y="28"/>
                  </a:lnTo>
                  <a:lnTo>
                    <a:pt x="59" y="53"/>
                  </a:lnTo>
                  <a:lnTo>
                    <a:pt x="62" y="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37" name="Line 45"/>
            <p:cNvSpPr>
              <a:spLocks noChangeAspect="1" noChangeShapeType="1"/>
            </p:cNvSpPr>
            <p:nvPr/>
          </p:nvSpPr>
          <p:spPr bwMode="auto">
            <a:xfrm flipH="1">
              <a:off x="4114" y="7903"/>
              <a:ext cx="81" cy="6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38" name="Freeform 46"/>
            <p:cNvSpPr>
              <a:spLocks noChangeAspect="1"/>
            </p:cNvSpPr>
            <p:nvPr/>
          </p:nvSpPr>
          <p:spPr bwMode="auto">
            <a:xfrm>
              <a:off x="4090" y="8555"/>
              <a:ext cx="24" cy="22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65" y="25"/>
                </a:cxn>
                <a:cxn ang="0">
                  <a:pos x="49" y="45"/>
                </a:cxn>
                <a:cxn ang="0">
                  <a:pos x="26" y="59"/>
                </a:cxn>
                <a:cxn ang="0">
                  <a:pos x="0" y="64"/>
                </a:cxn>
              </a:cxnLst>
              <a:rect l="0" t="0" r="r" b="b"/>
              <a:pathLst>
                <a:path w="73" h="64">
                  <a:moveTo>
                    <a:pt x="73" y="0"/>
                  </a:moveTo>
                  <a:lnTo>
                    <a:pt x="65" y="25"/>
                  </a:lnTo>
                  <a:lnTo>
                    <a:pt x="49" y="45"/>
                  </a:lnTo>
                  <a:lnTo>
                    <a:pt x="26" y="59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39" name="Line 47"/>
            <p:cNvSpPr>
              <a:spLocks noChangeAspect="1" noChangeShapeType="1"/>
            </p:cNvSpPr>
            <p:nvPr/>
          </p:nvSpPr>
          <p:spPr bwMode="auto">
            <a:xfrm flipH="1">
              <a:off x="3685" y="8577"/>
              <a:ext cx="4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40" name="Freeform 48"/>
            <p:cNvSpPr>
              <a:spLocks noChangeAspect="1"/>
            </p:cNvSpPr>
            <p:nvPr/>
          </p:nvSpPr>
          <p:spPr bwMode="auto">
            <a:xfrm>
              <a:off x="3661" y="8552"/>
              <a:ext cx="24" cy="25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45" y="69"/>
                </a:cxn>
                <a:cxn ang="0">
                  <a:pos x="21" y="53"/>
                </a:cxn>
                <a:cxn ang="0">
                  <a:pos x="5" y="28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45" y="69"/>
                  </a:lnTo>
                  <a:lnTo>
                    <a:pt x="21" y="53"/>
                  </a:lnTo>
                  <a:lnTo>
                    <a:pt x="5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41" name="Line 49"/>
            <p:cNvSpPr>
              <a:spLocks noChangeAspect="1" noChangeShapeType="1"/>
            </p:cNvSpPr>
            <p:nvPr/>
          </p:nvSpPr>
          <p:spPr bwMode="auto">
            <a:xfrm flipV="1">
              <a:off x="3661" y="7591"/>
              <a:ext cx="1" cy="9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42" name="Freeform 50"/>
            <p:cNvSpPr>
              <a:spLocks noChangeAspect="1"/>
            </p:cNvSpPr>
            <p:nvPr/>
          </p:nvSpPr>
          <p:spPr bwMode="auto">
            <a:xfrm>
              <a:off x="3661" y="7567"/>
              <a:ext cx="24" cy="24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44"/>
                </a:cxn>
                <a:cxn ang="0">
                  <a:pos x="21" y="22"/>
                </a:cxn>
                <a:cxn ang="0">
                  <a:pos x="45" y="5"/>
                </a:cxn>
                <a:cxn ang="0">
                  <a:pos x="74" y="0"/>
                </a:cxn>
              </a:cxnLst>
              <a:rect l="0" t="0" r="r" b="b"/>
              <a:pathLst>
                <a:path w="74" h="73">
                  <a:moveTo>
                    <a:pt x="0" y="73"/>
                  </a:moveTo>
                  <a:lnTo>
                    <a:pt x="5" y="44"/>
                  </a:lnTo>
                  <a:lnTo>
                    <a:pt x="21" y="22"/>
                  </a:lnTo>
                  <a:lnTo>
                    <a:pt x="45" y="5"/>
                  </a:lnTo>
                  <a:lnTo>
                    <a:pt x="7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43" name="Line 51"/>
            <p:cNvSpPr>
              <a:spLocks noChangeAspect="1" noChangeShapeType="1"/>
            </p:cNvSpPr>
            <p:nvPr/>
          </p:nvSpPr>
          <p:spPr bwMode="auto">
            <a:xfrm>
              <a:off x="3685" y="7567"/>
              <a:ext cx="2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44" name="Freeform 52"/>
            <p:cNvSpPr>
              <a:spLocks noChangeAspect="1"/>
            </p:cNvSpPr>
            <p:nvPr/>
          </p:nvSpPr>
          <p:spPr bwMode="auto">
            <a:xfrm>
              <a:off x="3807" y="6849"/>
              <a:ext cx="30" cy="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8" y="0"/>
                </a:cxn>
                <a:cxn ang="0">
                  <a:pos x="55" y="9"/>
                </a:cxn>
                <a:cxn ang="0">
                  <a:pos x="78" y="28"/>
                </a:cxn>
                <a:cxn ang="0">
                  <a:pos x="90" y="53"/>
                </a:cxn>
              </a:cxnLst>
              <a:rect l="0" t="0" r="r" b="b"/>
              <a:pathLst>
                <a:path w="90" h="53">
                  <a:moveTo>
                    <a:pt x="0" y="1"/>
                  </a:moveTo>
                  <a:lnTo>
                    <a:pt x="28" y="0"/>
                  </a:lnTo>
                  <a:lnTo>
                    <a:pt x="55" y="9"/>
                  </a:lnTo>
                  <a:lnTo>
                    <a:pt x="78" y="28"/>
                  </a:lnTo>
                  <a:lnTo>
                    <a:pt x="90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45" name="Line 53"/>
            <p:cNvSpPr>
              <a:spLocks noChangeAspect="1" noChangeShapeType="1"/>
            </p:cNvSpPr>
            <p:nvPr/>
          </p:nvSpPr>
          <p:spPr bwMode="auto">
            <a:xfrm>
              <a:off x="3837" y="6867"/>
              <a:ext cx="29" cy="1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46" name="Freeform 54"/>
            <p:cNvSpPr>
              <a:spLocks noChangeAspect="1"/>
            </p:cNvSpPr>
            <p:nvPr/>
          </p:nvSpPr>
          <p:spPr bwMode="auto">
            <a:xfrm>
              <a:off x="3866" y="6975"/>
              <a:ext cx="216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94"/>
                </a:cxn>
                <a:cxn ang="0">
                  <a:pos x="77" y="184"/>
                </a:cxn>
                <a:cxn ang="0">
                  <a:pos x="134" y="267"/>
                </a:cxn>
                <a:cxn ang="0">
                  <a:pos x="201" y="341"/>
                </a:cxn>
                <a:cxn ang="0">
                  <a:pos x="278" y="405"/>
                </a:cxn>
                <a:cxn ang="0">
                  <a:pos x="361" y="459"/>
                </a:cxn>
                <a:cxn ang="0">
                  <a:pos x="453" y="499"/>
                </a:cxn>
                <a:cxn ang="0">
                  <a:pos x="548" y="529"/>
                </a:cxn>
                <a:cxn ang="0">
                  <a:pos x="647" y="545"/>
                </a:cxn>
              </a:cxnLst>
              <a:rect l="0" t="0" r="r" b="b"/>
              <a:pathLst>
                <a:path w="647" h="545">
                  <a:moveTo>
                    <a:pt x="0" y="0"/>
                  </a:moveTo>
                  <a:lnTo>
                    <a:pt x="33" y="94"/>
                  </a:lnTo>
                  <a:lnTo>
                    <a:pt x="77" y="184"/>
                  </a:lnTo>
                  <a:lnTo>
                    <a:pt x="134" y="267"/>
                  </a:lnTo>
                  <a:lnTo>
                    <a:pt x="201" y="341"/>
                  </a:lnTo>
                  <a:lnTo>
                    <a:pt x="278" y="405"/>
                  </a:lnTo>
                  <a:lnTo>
                    <a:pt x="361" y="459"/>
                  </a:lnTo>
                  <a:lnTo>
                    <a:pt x="453" y="499"/>
                  </a:lnTo>
                  <a:lnTo>
                    <a:pt x="548" y="529"/>
                  </a:lnTo>
                  <a:lnTo>
                    <a:pt x="647" y="5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47" name="Freeform 55"/>
            <p:cNvSpPr>
              <a:spLocks noChangeAspect="1"/>
            </p:cNvSpPr>
            <p:nvPr/>
          </p:nvSpPr>
          <p:spPr bwMode="auto">
            <a:xfrm>
              <a:off x="4082" y="7157"/>
              <a:ext cx="2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48" y="23"/>
                </a:cxn>
                <a:cxn ang="0">
                  <a:pos x="62" y="47"/>
                </a:cxn>
                <a:cxn ang="0">
                  <a:pos x="67" y="73"/>
                </a:cxn>
              </a:cxnLst>
              <a:rect l="0" t="0" r="r" b="b"/>
              <a:pathLst>
                <a:path w="67" h="73">
                  <a:moveTo>
                    <a:pt x="0" y="0"/>
                  </a:moveTo>
                  <a:lnTo>
                    <a:pt x="27" y="7"/>
                  </a:lnTo>
                  <a:lnTo>
                    <a:pt x="48" y="23"/>
                  </a:lnTo>
                  <a:lnTo>
                    <a:pt x="62" y="47"/>
                  </a:lnTo>
                  <a:lnTo>
                    <a:pt x="67" y="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48" name="Freeform 56"/>
            <p:cNvSpPr>
              <a:spLocks noChangeAspect="1"/>
            </p:cNvSpPr>
            <p:nvPr/>
          </p:nvSpPr>
          <p:spPr bwMode="auto">
            <a:xfrm>
              <a:off x="4000" y="7181"/>
              <a:ext cx="104" cy="324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311" y="412"/>
                </a:cxn>
                <a:cxn ang="0">
                  <a:pos x="302" y="449"/>
                </a:cxn>
                <a:cxn ang="0">
                  <a:pos x="0" y="971"/>
                </a:cxn>
              </a:cxnLst>
              <a:rect l="0" t="0" r="r" b="b"/>
              <a:pathLst>
                <a:path w="311" h="971">
                  <a:moveTo>
                    <a:pt x="311" y="0"/>
                  </a:moveTo>
                  <a:lnTo>
                    <a:pt x="311" y="412"/>
                  </a:lnTo>
                  <a:lnTo>
                    <a:pt x="302" y="449"/>
                  </a:lnTo>
                  <a:lnTo>
                    <a:pt x="0" y="97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49" name="Freeform 57"/>
            <p:cNvSpPr>
              <a:spLocks noChangeAspect="1"/>
            </p:cNvSpPr>
            <p:nvPr/>
          </p:nvSpPr>
          <p:spPr bwMode="auto">
            <a:xfrm>
              <a:off x="3979" y="7505"/>
              <a:ext cx="21" cy="1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7" y="21"/>
                </a:cxn>
                <a:cxn ang="0">
                  <a:pos x="26" y="33"/>
                </a:cxn>
                <a:cxn ang="0">
                  <a:pos x="0" y="38"/>
                </a:cxn>
              </a:cxnLst>
              <a:rect l="0" t="0" r="r" b="b"/>
              <a:pathLst>
                <a:path w="65" h="38">
                  <a:moveTo>
                    <a:pt x="65" y="0"/>
                  </a:moveTo>
                  <a:lnTo>
                    <a:pt x="47" y="21"/>
                  </a:lnTo>
                  <a:lnTo>
                    <a:pt x="26" y="33"/>
                  </a:lnTo>
                  <a:lnTo>
                    <a:pt x="0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0" name="Line 58"/>
            <p:cNvSpPr>
              <a:spLocks noChangeAspect="1" noChangeShapeType="1"/>
            </p:cNvSpPr>
            <p:nvPr/>
          </p:nvSpPr>
          <p:spPr bwMode="auto">
            <a:xfrm flipH="1">
              <a:off x="3685" y="7518"/>
              <a:ext cx="29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1" name="Freeform 59"/>
            <p:cNvSpPr>
              <a:spLocks noChangeAspect="1"/>
            </p:cNvSpPr>
            <p:nvPr/>
          </p:nvSpPr>
          <p:spPr bwMode="auto">
            <a:xfrm>
              <a:off x="3661" y="7493"/>
              <a:ext cx="24" cy="25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45" y="69"/>
                </a:cxn>
                <a:cxn ang="0">
                  <a:pos x="21" y="53"/>
                </a:cxn>
                <a:cxn ang="0">
                  <a:pos x="5" y="28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45" y="69"/>
                  </a:lnTo>
                  <a:lnTo>
                    <a:pt x="21" y="53"/>
                  </a:lnTo>
                  <a:lnTo>
                    <a:pt x="5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2" name="Line 60"/>
            <p:cNvSpPr>
              <a:spLocks noChangeAspect="1" noChangeShapeType="1"/>
            </p:cNvSpPr>
            <p:nvPr/>
          </p:nvSpPr>
          <p:spPr bwMode="auto">
            <a:xfrm flipV="1">
              <a:off x="3661" y="6908"/>
              <a:ext cx="1" cy="5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3" name="Freeform 61"/>
            <p:cNvSpPr>
              <a:spLocks noChangeAspect="1"/>
            </p:cNvSpPr>
            <p:nvPr/>
          </p:nvSpPr>
          <p:spPr bwMode="auto">
            <a:xfrm>
              <a:off x="3661" y="6884"/>
              <a:ext cx="18" cy="24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6" y="39"/>
                </a:cxn>
                <a:cxn ang="0">
                  <a:pos x="27" y="14"/>
                </a:cxn>
                <a:cxn ang="0">
                  <a:pos x="55" y="0"/>
                </a:cxn>
              </a:cxnLst>
              <a:rect l="0" t="0" r="r" b="b"/>
              <a:pathLst>
                <a:path w="55" h="71">
                  <a:moveTo>
                    <a:pt x="0" y="71"/>
                  </a:moveTo>
                  <a:lnTo>
                    <a:pt x="6" y="39"/>
                  </a:lnTo>
                  <a:lnTo>
                    <a:pt x="27" y="14"/>
                  </a:lnTo>
                  <a:lnTo>
                    <a:pt x="5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4" name="Line 62"/>
            <p:cNvSpPr>
              <a:spLocks noChangeAspect="1" noChangeShapeType="1"/>
            </p:cNvSpPr>
            <p:nvPr/>
          </p:nvSpPr>
          <p:spPr bwMode="auto">
            <a:xfrm flipV="1">
              <a:off x="3679" y="6849"/>
              <a:ext cx="128" cy="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5" name="Line 63"/>
            <p:cNvSpPr>
              <a:spLocks noChangeAspect="1" noChangeShapeType="1"/>
            </p:cNvSpPr>
            <p:nvPr/>
          </p:nvSpPr>
          <p:spPr bwMode="auto">
            <a:xfrm flipV="1">
              <a:off x="4129" y="7000"/>
              <a:ext cx="1" cy="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6" name="Freeform 64"/>
            <p:cNvSpPr>
              <a:spLocks noChangeAspect="1"/>
            </p:cNvSpPr>
            <p:nvPr/>
          </p:nvSpPr>
          <p:spPr bwMode="auto">
            <a:xfrm>
              <a:off x="4114" y="7044"/>
              <a:ext cx="15" cy="1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1" y="39"/>
                </a:cxn>
                <a:cxn ang="0">
                  <a:pos x="37" y="23"/>
                </a:cxn>
                <a:cxn ang="0">
                  <a:pos x="44" y="0"/>
                </a:cxn>
              </a:cxnLst>
              <a:rect l="0" t="0" r="r" b="b"/>
              <a:pathLst>
                <a:path w="44" h="45">
                  <a:moveTo>
                    <a:pt x="0" y="45"/>
                  </a:moveTo>
                  <a:lnTo>
                    <a:pt x="21" y="39"/>
                  </a:lnTo>
                  <a:lnTo>
                    <a:pt x="37" y="23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7" name="Line 65"/>
            <p:cNvSpPr>
              <a:spLocks noChangeAspect="1" noChangeShapeType="1"/>
            </p:cNvSpPr>
            <p:nvPr/>
          </p:nvSpPr>
          <p:spPr bwMode="auto">
            <a:xfrm>
              <a:off x="4104" y="7059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8" name="Freeform 66"/>
            <p:cNvSpPr>
              <a:spLocks noChangeAspect="1"/>
            </p:cNvSpPr>
            <p:nvPr/>
          </p:nvSpPr>
          <p:spPr bwMode="auto">
            <a:xfrm>
              <a:off x="3961" y="6950"/>
              <a:ext cx="143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78"/>
                </a:cxn>
                <a:cxn ang="0">
                  <a:pos x="71" y="150"/>
                </a:cxn>
                <a:cxn ang="0">
                  <a:pos x="126" y="210"/>
                </a:cxn>
                <a:cxn ang="0">
                  <a:pos x="192" y="261"/>
                </a:cxn>
                <a:cxn ang="0">
                  <a:pos x="266" y="299"/>
                </a:cxn>
                <a:cxn ang="0">
                  <a:pos x="346" y="322"/>
                </a:cxn>
                <a:cxn ang="0">
                  <a:pos x="428" y="329"/>
                </a:cxn>
              </a:cxnLst>
              <a:rect l="0" t="0" r="r" b="b"/>
              <a:pathLst>
                <a:path w="428" h="329">
                  <a:moveTo>
                    <a:pt x="0" y="0"/>
                  </a:moveTo>
                  <a:lnTo>
                    <a:pt x="28" y="78"/>
                  </a:lnTo>
                  <a:lnTo>
                    <a:pt x="71" y="150"/>
                  </a:lnTo>
                  <a:lnTo>
                    <a:pt x="126" y="210"/>
                  </a:lnTo>
                  <a:lnTo>
                    <a:pt x="192" y="261"/>
                  </a:lnTo>
                  <a:lnTo>
                    <a:pt x="266" y="299"/>
                  </a:lnTo>
                  <a:lnTo>
                    <a:pt x="346" y="322"/>
                  </a:lnTo>
                  <a:lnTo>
                    <a:pt x="428" y="3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9" name="Line 67"/>
            <p:cNvSpPr>
              <a:spLocks noChangeAspect="1" noChangeShapeType="1"/>
            </p:cNvSpPr>
            <p:nvPr/>
          </p:nvSpPr>
          <p:spPr bwMode="auto">
            <a:xfrm>
              <a:off x="3929" y="6831"/>
              <a:ext cx="32" cy="1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60" name="Freeform 68"/>
            <p:cNvSpPr>
              <a:spLocks noChangeAspect="1"/>
            </p:cNvSpPr>
            <p:nvPr/>
          </p:nvSpPr>
          <p:spPr bwMode="auto">
            <a:xfrm>
              <a:off x="3928" y="6801"/>
              <a:ext cx="17" cy="3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26" y="13"/>
                </a:cxn>
                <a:cxn ang="0">
                  <a:pos x="10" y="35"/>
                </a:cxn>
                <a:cxn ang="0">
                  <a:pos x="0" y="62"/>
                </a:cxn>
                <a:cxn ang="0">
                  <a:pos x="3" y="89"/>
                </a:cxn>
              </a:cxnLst>
              <a:rect l="0" t="0" r="r" b="b"/>
              <a:pathLst>
                <a:path w="50" h="89">
                  <a:moveTo>
                    <a:pt x="50" y="0"/>
                  </a:moveTo>
                  <a:lnTo>
                    <a:pt x="26" y="13"/>
                  </a:lnTo>
                  <a:lnTo>
                    <a:pt x="10" y="35"/>
                  </a:lnTo>
                  <a:lnTo>
                    <a:pt x="0" y="62"/>
                  </a:lnTo>
                  <a:lnTo>
                    <a:pt x="3" y="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61" name="Line 69"/>
            <p:cNvSpPr>
              <a:spLocks noChangeAspect="1" noChangeShapeType="1"/>
            </p:cNvSpPr>
            <p:nvPr/>
          </p:nvSpPr>
          <p:spPr bwMode="auto">
            <a:xfrm flipV="1">
              <a:off x="3945" y="6745"/>
              <a:ext cx="164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62" name="Freeform 70"/>
            <p:cNvSpPr>
              <a:spLocks noChangeAspect="1"/>
            </p:cNvSpPr>
            <p:nvPr/>
          </p:nvSpPr>
          <p:spPr bwMode="auto">
            <a:xfrm>
              <a:off x="4109" y="6744"/>
              <a:ext cx="20" cy="15"/>
            </a:xfrm>
            <a:custGeom>
              <a:avLst/>
              <a:gdLst/>
              <a:ahLst/>
              <a:cxnLst>
                <a:cxn ang="0">
                  <a:pos x="59" y="45"/>
                </a:cxn>
                <a:cxn ang="0">
                  <a:pos x="54" y="23"/>
                </a:cxn>
                <a:cxn ang="0">
                  <a:pos x="40" y="8"/>
                </a:cxn>
                <a:cxn ang="0">
                  <a:pos x="21" y="0"/>
                </a:cxn>
                <a:cxn ang="0">
                  <a:pos x="0" y="1"/>
                </a:cxn>
              </a:cxnLst>
              <a:rect l="0" t="0" r="r" b="b"/>
              <a:pathLst>
                <a:path w="59" h="45">
                  <a:moveTo>
                    <a:pt x="59" y="45"/>
                  </a:moveTo>
                  <a:lnTo>
                    <a:pt x="54" y="23"/>
                  </a:lnTo>
                  <a:lnTo>
                    <a:pt x="40" y="8"/>
                  </a:lnTo>
                  <a:lnTo>
                    <a:pt x="21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63" name="Line 71"/>
            <p:cNvSpPr>
              <a:spLocks noChangeAspect="1" noChangeShapeType="1"/>
            </p:cNvSpPr>
            <p:nvPr/>
          </p:nvSpPr>
          <p:spPr bwMode="auto">
            <a:xfrm flipV="1">
              <a:off x="4129" y="6759"/>
              <a:ext cx="1" cy="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64" name="Freeform 72"/>
            <p:cNvSpPr>
              <a:spLocks noChangeAspect="1"/>
            </p:cNvSpPr>
            <p:nvPr/>
          </p:nvSpPr>
          <p:spPr bwMode="auto">
            <a:xfrm>
              <a:off x="4129" y="6813"/>
              <a:ext cx="22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23" y="39"/>
                </a:cxn>
                <a:cxn ang="0">
                  <a:pos x="46" y="44"/>
                </a:cxn>
                <a:cxn ang="0">
                  <a:pos x="67" y="38"/>
                </a:cxn>
              </a:cxnLst>
              <a:rect l="0" t="0" r="r" b="b"/>
              <a:pathLst>
                <a:path w="67" h="44">
                  <a:moveTo>
                    <a:pt x="0" y="0"/>
                  </a:moveTo>
                  <a:lnTo>
                    <a:pt x="5" y="23"/>
                  </a:lnTo>
                  <a:lnTo>
                    <a:pt x="23" y="39"/>
                  </a:lnTo>
                  <a:lnTo>
                    <a:pt x="46" y="44"/>
                  </a:lnTo>
                  <a:lnTo>
                    <a:pt x="67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65" name="Line 73"/>
            <p:cNvSpPr>
              <a:spLocks noChangeAspect="1" noChangeShapeType="1"/>
            </p:cNvSpPr>
            <p:nvPr/>
          </p:nvSpPr>
          <p:spPr bwMode="auto">
            <a:xfrm flipH="1">
              <a:off x="4151" y="6800"/>
              <a:ext cx="4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66" name="Freeform 74"/>
            <p:cNvSpPr>
              <a:spLocks noChangeAspect="1"/>
            </p:cNvSpPr>
            <p:nvPr/>
          </p:nvSpPr>
          <p:spPr bwMode="auto">
            <a:xfrm>
              <a:off x="4191" y="6780"/>
              <a:ext cx="12" cy="2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9" y="46"/>
                </a:cxn>
                <a:cxn ang="0">
                  <a:pos x="30" y="25"/>
                </a:cxn>
                <a:cxn ang="0">
                  <a:pos x="35" y="0"/>
                </a:cxn>
              </a:cxnLst>
              <a:rect l="0" t="0" r="r" b="b"/>
              <a:pathLst>
                <a:path w="35" h="62">
                  <a:moveTo>
                    <a:pt x="0" y="62"/>
                  </a:moveTo>
                  <a:lnTo>
                    <a:pt x="19" y="46"/>
                  </a:lnTo>
                  <a:lnTo>
                    <a:pt x="30" y="25"/>
                  </a:lnTo>
                  <a:lnTo>
                    <a:pt x="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67" name="Line 75"/>
            <p:cNvSpPr>
              <a:spLocks noChangeAspect="1" noChangeShapeType="1"/>
            </p:cNvSpPr>
            <p:nvPr/>
          </p:nvSpPr>
          <p:spPr bwMode="auto">
            <a:xfrm>
              <a:off x="4203" y="6680"/>
              <a:ext cx="1" cy="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68" name="Freeform 76"/>
            <p:cNvSpPr>
              <a:spLocks noChangeAspect="1"/>
            </p:cNvSpPr>
            <p:nvPr/>
          </p:nvSpPr>
          <p:spPr bwMode="auto">
            <a:xfrm>
              <a:off x="4140" y="6631"/>
              <a:ext cx="63" cy="49"/>
            </a:xfrm>
            <a:custGeom>
              <a:avLst/>
              <a:gdLst/>
              <a:ahLst/>
              <a:cxnLst>
                <a:cxn ang="0">
                  <a:pos x="187" y="148"/>
                </a:cxn>
                <a:cxn ang="0">
                  <a:pos x="179" y="103"/>
                </a:cxn>
                <a:cxn ang="0">
                  <a:pos x="160" y="63"/>
                </a:cxn>
                <a:cxn ang="0">
                  <a:pos x="129" y="31"/>
                </a:cxn>
                <a:cxn ang="0">
                  <a:pos x="89" y="9"/>
                </a:cxn>
                <a:cxn ang="0">
                  <a:pos x="46" y="0"/>
                </a:cxn>
                <a:cxn ang="0">
                  <a:pos x="0" y="5"/>
                </a:cxn>
              </a:cxnLst>
              <a:rect l="0" t="0" r="r" b="b"/>
              <a:pathLst>
                <a:path w="187" h="148">
                  <a:moveTo>
                    <a:pt x="187" y="148"/>
                  </a:moveTo>
                  <a:lnTo>
                    <a:pt x="179" y="103"/>
                  </a:lnTo>
                  <a:lnTo>
                    <a:pt x="160" y="63"/>
                  </a:lnTo>
                  <a:lnTo>
                    <a:pt x="129" y="31"/>
                  </a:lnTo>
                  <a:lnTo>
                    <a:pt x="89" y="9"/>
                  </a:lnTo>
                  <a:lnTo>
                    <a:pt x="46" y="0"/>
                  </a:lnTo>
                  <a:lnTo>
                    <a:pt x="0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69" name="Line 77"/>
            <p:cNvSpPr>
              <a:spLocks noChangeAspect="1" noChangeShapeType="1"/>
            </p:cNvSpPr>
            <p:nvPr/>
          </p:nvSpPr>
          <p:spPr bwMode="auto">
            <a:xfrm flipV="1">
              <a:off x="3610" y="6633"/>
              <a:ext cx="530" cy="1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70" name="Freeform 78"/>
            <p:cNvSpPr>
              <a:spLocks noChangeAspect="1"/>
            </p:cNvSpPr>
            <p:nvPr/>
          </p:nvSpPr>
          <p:spPr bwMode="auto">
            <a:xfrm>
              <a:off x="3538" y="6774"/>
              <a:ext cx="72" cy="96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59" y="24"/>
                </a:cxn>
                <a:cxn ang="0">
                  <a:pos x="105" y="59"/>
                </a:cxn>
                <a:cxn ang="0">
                  <a:pos x="60" y="107"/>
                </a:cxn>
                <a:cxn ang="0">
                  <a:pos x="27" y="162"/>
                </a:cxn>
                <a:cxn ang="0">
                  <a:pos x="6" y="222"/>
                </a:cxn>
                <a:cxn ang="0">
                  <a:pos x="0" y="286"/>
                </a:cxn>
              </a:cxnLst>
              <a:rect l="0" t="0" r="r" b="b"/>
              <a:pathLst>
                <a:path w="218" h="286">
                  <a:moveTo>
                    <a:pt x="218" y="0"/>
                  </a:moveTo>
                  <a:lnTo>
                    <a:pt x="159" y="24"/>
                  </a:lnTo>
                  <a:lnTo>
                    <a:pt x="105" y="59"/>
                  </a:lnTo>
                  <a:lnTo>
                    <a:pt x="60" y="107"/>
                  </a:lnTo>
                  <a:lnTo>
                    <a:pt x="27" y="162"/>
                  </a:lnTo>
                  <a:lnTo>
                    <a:pt x="6" y="222"/>
                  </a:lnTo>
                  <a:lnTo>
                    <a:pt x="0" y="2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71" name="Line 79"/>
            <p:cNvSpPr>
              <a:spLocks noChangeAspect="1" noChangeShapeType="1"/>
            </p:cNvSpPr>
            <p:nvPr/>
          </p:nvSpPr>
          <p:spPr bwMode="auto">
            <a:xfrm flipV="1">
              <a:off x="3538" y="6870"/>
              <a:ext cx="1" cy="27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72" name="Freeform 80"/>
            <p:cNvSpPr>
              <a:spLocks noChangeAspect="1"/>
            </p:cNvSpPr>
            <p:nvPr/>
          </p:nvSpPr>
          <p:spPr bwMode="auto">
            <a:xfrm>
              <a:off x="3538" y="9621"/>
              <a:ext cx="15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23" y="39"/>
                </a:cxn>
                <a:cxn ang="0">
                  <a:pos x="46" y="44"/>
                </a:cxn>
              </a:cxnLst>
              <a:rect l="0" t="0" r="r" b="b"/>
              <a:pathLst>
                <a:path w="46" h="44">
                  <a:moveTo>
                    <a:pt x="0" y="0"/>
                  </a:moveTo>
                  <a:lnTo>
                    <a:pt x="5" y="23"/>
                  </a:lnTo>
                  <a:lnTo>
                    <a:pt x="23" y="39"/>
                  </a:lnTo>
                  <a:lnTo>
                    <a:pt x="46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73" name="Line 81"/>
            <p:cNvSpPr>
              <a:spLocks noChangeAspect="1" noChangeShapeType="1"/>
            </p:cNvSpPr>
            <p:nvPr/>
          </p:nvSpPr>
          <p:spPr bwMode="auto">
            <a:xfrm flipH="1">
              <a:off x="3553" y="9630"/>
              <a:ext cx="15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74" name="Freeform 82"/>
            <p:cNvSpPr>
              <a:spLocks noChangeAspect="1"/>
            </p:cNvSpPr>
            <p:nvPr/>
          </p:nvSpPr>
          <p:spPr bwMode="auto">
            <a:xfrm>
              <a:off x="3712" y="9581"/>
              <a:ext cx="47" cy="4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45" y="139"/>
                </a:cxn>
                <a:cxn ang="0">
                  <a:pos x="84" y="117"/>
                </a:cxn>
                <a:cxn ang="0">
                  <a:pos x="116" y="85"/>
                </a:cxn>
                <a:cxn ang="0">
                  <a:pos x="135" y="45"/>
                </a:cxn>
                <a:cxn ang="0">
                  <a:pos x="143" y="0"/>
                </a:cxn>
              </a:cxnLst>
              <a:rect l="0" t="0" r="r" b="b"/>
              <a:pathLst>
                <a:path w="143" h="148">
                  <a:moveTo>
                    <a:pt x="0" y="148"/>
                  </a:moveTo>
                  <a:lnTo>
                    <a:pt x="45" y="139"/>
                  </a:lnTo>
                  <a:lnTo>
                    <a:pt x="84" y="117"/>
                  </a:lnTo>
                  <a:lnTo>
                    <a:pt x="116" y="85"/>
                  </a:lnTo>
                  <a:lnTo>
                    <a:pt x="135" y="45"/>
                  </a:lnTo>
                  <a:lnTo>
                    <a:pt x="14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75" name="Line 83"/>
            <p:cNvSpPr>
              <a:spLocks noChangeAspect="1" noChangeShapeType="1"/>
            </p:cNvSpPr>
            <p:nvPr/>
          </p:nvSpPr>
          <p:spPr bwMode="auto">
            <a:xfrm>
              <a:off x="3759" y="9555"/>
              <a:ext cx="1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76" name="Freeform 84"/>
            <p:cNvSpPr>
              <a:spLocks noChangeAspect="1"/>
            </p:cNvSpPr>
            <p:nvPr/>
          </p:nvSpPr>
          <p:spPr bwMode="auto">
            <a:xfrm>
              <a:off x="3734" y="9531"/>
              <a:ext cx="25" cy="24"/>
            </a:xfrm>
            <a:custGeom>
              <a:avLst/>
              <a:gdLst/>
              <a:ahLst/>
              <a:cxnLst>
                <a:cxn ang="0">
                  <a:pos x="77" y="74"/>
                </a:cxn>
                <a:cxn ang="0">
                  <a:pos x="70" y="46"/>
                </a:cxn>
                <a:cxn ang="0">
                  <a:pos x="54" y="22"/>
                </a:cxn>
                <a:cxn ang="0">
                  <a:pos x="28" y="6"/>
                </a:cxn>
                <a:cxn ang="0">
                  <a:pos x="0" y="0"/>
                </a:cxn>
              </a:cxnLst>
              <a:rect l="0" t="0" r="r" b="b"/>
              <a:pathLst>
                <a:path w="77" h="74">
                  <a:moveTo>
                    <a:pt x="77" y="74"/>
                  </a:moveTo>
                  <a:lnTo>
                    <a:pt x="70" y="46"/>
                  </a:lnTo>
                  <a:lnTo>
                    <a:pt x="54" y="22"/>
                  </a:lnTo>
                  <a:lnTo>
                    <a:pt x="28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77" name="Line 85"/>
            <p:cNvSpPr>
              <a:spLocks noChangeAspect="1" noChangeShapeType="1"/>
            </p:cNvSpPr>
            <p:nvPr/>
          </p:nvSpPr>
          <p:spPr bwMode="auto">
            <a:xfrm flipV="1">
              <a:off x="3686" y="9531"/>
              <a:ext cx="4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78" name="Freeform 86"/>
            <p:cNvSpPr>
              <a:spLocks noChangeAspect="1"/>
            </p:cNvSpPr>
            <p:nvPr/>
          </p:nvSpPr>
          <p:spPr bwMode="auto">
            <a:xfrm>
              <a:off x="3661" y="950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9"/>
                </a:cxn>
                <a:cxn ang="0">
                  <a:pos x="23" y="54"/>
                </a:cxn>
                <a:cxn ang="0">
                  <a:pos x="47" y="68"/>
                </a:cxn>
                <a:cxn ang="0">
                  <a:pos x="76" y="74"/>
                </a:cxn>
              </a:cxnLst>
              <a:rect l="0" t="0" r="r" b="b"/>
              <a:pathLst>
                <a:path w="76" h="74">
                  <a:moveTo>
                    <a:pt x="0" y="0"/>
                  </a:moveTo>
                  <a:lnTo>
                    <a:pt x="5" y="29"/>
                  </a:lnTo>
                  <a:lnTo>
                    <a:pt x="23" y="54"/>
                  </a:lnTo>
                  <a:lnTo>
                    <a:pt x="47" y="68"/>
                  </a:lnTo>
                  <a:lnTo>
                    <a:pt x="76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79" name="Line 87"/>
            <p:cNvSpPr>
              <a:spLocks noChangeAspect="1" noChangeShapeType="1"/>
            </p:cNvSpPr>
            <p:nvPr/>
          </p:nvSpPr>
          <p:spPr bwMode="auto">
            <a:xfrm>
              <a:off x="3661" y="9315"/>
              <a:ext cx="1" cy="1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80" name="Freeform 88"/>
            <p:cNvSpPr>
              <a:spLocks noChangeAspect="1"/>
            </p:cNvSpPr>
            <p:nvPr/>
          </p:nvSpPr>
          <p:spPr bwMode="auto">
            <a:xfrm>
              <a:off x="3661" y="9291"/>
              <a:ext cx="24" cy="24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5" y="7"/>
                </a:cxn>
                <a:cxn ang="0">
                  <a:pos x="21" y="22"/>
                </a:cxn>
                <a:cxn ang="0">
                  <a:pos x="5" y="46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45" y="7"/>
                  </a:lnTo>
                  <a:lnTo>
                    <a:pt x="21" y="22"/>
                  </a:lnTo>
                  <a:lnTo>
                    <a:pt x="5" y="46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81" name="Line 89"/>
            <p:cNvSpPr>
              <a:spLocks noChangeAspect="1" noChangeShapeType="1"/>
            </p:cNvSpPr>
            <p:nvPr/>
          </p:nvSpPr>
          <p:spPr bwMode="auto">
            <a:xfrm flipH="1">
              <a:off x="3685" y="9291"/>
              <a:ext cx="44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82" name="Freeform 90"/>
            <p:cNvSpPr>
              <a:spLocks noChangeAspect="1"/>
            </p:cNvSpPr>
            <p:nvPr/>
          </p:nvSpPr>
          <p:spPr bwMode="auto">
            <a:xfrm>
              <a:off x="4129" y="9291"/>
              <a:ext cx="24" cy="24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69" y="46"/>
                </a:cxn>
                <a:cxn ang="0">
                  <a:pos x="53" y="22"/>
                </a:cxn>
                <a:cxn ang="0">
                  <a:pos x="28" y="7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69" y="46"/>
                  </a:lnTo>
                  <a:lnTo>
                    <a:pt x="53" y="22"/>
                  </a:lnTo>
                  <a:lnTo>
                    <a:pt x="28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83" name="Line 91"/>
            <p:cNvSpPr>
              <a:spLocks noChangeAspect="1" noChangeShapeType="1"/>
            </p:cNvSpPr>
            <p:nvPr/>
          </p:nvSpPr>
          <p:spPr bwMode="auto">
            <a:xfrm flipV="1">
              <a:off x="4153" y="9315"/>
              <a:ext cx="1" cy="2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84" name="Freeform 92"/>
            <p:cNvSpPr>
              <a:spLocks noChangeAspect="1"/>
            </p:cNvSpPr>
            <p:nvPr/>
          </p:nvSpPr>
          <p:spPr bwMode="auto">
            <a:xfrm>
              <a:off x="4153" y="9537"/>
              <a:ext cx="99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6"/>
                </a:cxn>
                <a:cxn ang="0">
                  <a:pos x="28" y="129"/>
                </a:cxn>
                <a:cxn ang="0">
                  <a:pos x="65" y="185"/>
                </a:cxn>
                <a:cxn ang="0">
                  <a:pos x="110" y="232"/>
                </a:cxn>
                <a:cxn ang="0">
                  <a:pos x="167" y="267"/>
                </a:cxn>
                <a:cxn ang="0">
                  <a:pos x="229" y="290"/>
                </a:cxn>
                <a:cxn ang="0">
                  <a:pos x="295" y="296"/>
                </a:cxn>
              </a:cxnLst>
              <a:rect l="0" t="0" r="r" b="b"/>
              <a:pathLst>
                <a:path w="295" h="296">
                  <a:moveTo>
                    <a:pt x="0" y="0"/>
                  </a:moveTo>
                  <a:lnTo>
                    <a:pt x="7" y="66"/>
                  </a:lnTo>
                  <a:lnTo>
                    <a:pt x="28" y="129"/>
                  </a:lnTo>
                  <a:lnTo>
                    <a:pt x="65" y="185"/>
                  </a:lnTo>
                  <a:lnTo>
                    <a:pt x="110" y="232"/>
                  </a:lnTo>
                  <a:lnTo>
                    <a:pt x="167" y="267"/>
                  </a:lnTo>
                  <a:lnTo>
                    <a:pt x="229" y="290"/>
                  </a:lnTo>
                  <a:lnTo>
                    <a:pt x="295" y="29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85" name="Line 93"/>
            <p:cNvSpPr>
              <a:spLocks noChangeAspect="1" noChangeShapeType="1"/>
            </p:cNvSpPr>
            <p:nvPr/>
          </p:nvSpPr>
          <p:spPr bwMode="auto">
            <a:xfrm flipH="1">
              <a:off x="4252" y="9636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86" name="Freeform 94"/>
            <p:cNvSpPr>
              <a:spLocks noChangeAspect="1"/>
            </p:cNvSpPr>
            <p:nvPr/>
          </p:nvSpPr>
          <p:spPr bwMode="auto">
            <a:xfrm>
              <a:off x="4276" y="9586"/>
              <a:ext cx="50" cy="50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46" y="142"/>
                </a:cxn>
                <a:cxn ang="0">
                  <a:pos x="88" y="120"/>
                </a:cxn>
                <a:cxn ang="0">
                  <a:pos x="120" y="88"/>
                </a:cxn>
                <a:cxn ang="0">
                  <a:pos x="141" y="46"/>
                </a:cxn>
                <a:cxn ang="0">
                  <a:pos x="148" y="0"/>
                </a:cxn>
              </a:cxnLst>
              <a:rect l="0" t="0" r="r" b="b"/>
              <a:pathLst>
                <a:path w="148" h="148">
                  <a:moveTo>
                    <a:pt x="0" y="148"/>
                  </a:moveTo>
                  <a:lnTo>
                    <a:pt x="46" y="142"/>
                  </a:lnTo>
                  <a:lnTo>
                    <a:pt x="88" y="120"/>
                  </a:lnTo>
                  <a:lnTo>
                    <a:pt x="120" y="88"/>
                  </a:lnTo>
                  <a:lnTo>
                    <a:pt x="141" y="46"/>
                  </a:lnTo>
                  <a:lnTo>
                    <a:pt x="14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87" name="Line 95"/>
            <p:cNvSpPr>
              <a:spLocks noChangeAspect="1" noChangeShapeType="1"/>
            </p:cNvSpPr>
            <p:nvPr/>
          </p:nvSpPr>
          <p:spPr bwMode="auto">
            <a:xfrm>
              <a:off x="4326" y="9528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88" name="Freeform 96"/>
            <p:cNvSpPr>
              <a:spLocks noChangeAspect="1"/>
            </p:cNvSpPr>
            <p:nvPr/>
          </p:nvSpPr>
          <p:spPr bwMode="auto">
            <a:xfrm>
              <a:off x="4311" y="9513"/>
              <a:ext cx="15" cy="15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39" y="21"/>
                </a:cxn>
                <a:cxn ang="0">
                  <a:pos x="21" y="5"/>
                </a:cxn>
                <a:cxn ang="0">
                  <a:pos x="0" y="0"/>
                </a:cxn>
              </a:cxnLst>
              <a:rect l="0" t="0" r="r" b="b"/>
              <a:pathLst>
                <a:path w="44" h="44">
                  <a:moveTo>
                    <a:pt x="44" y="44"/>
                  </a:moveTo>
                  <a:lnTo>
                    <a:pt x="39" y="21"/>
                  </a:lnTo>
                  <a:lnTo>
                    <a:pt x="21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89" name="Line 97"/>
            <p:cNvSpPr>
              <a:spLocks noChangeAspect="1" noChangeShapeType="1"/>
            </p:cNvSpPr>
            <p:nvPr/>
          </p:nvSpPr>
          <p:spPr bwMode="auto">
            <a:xfrm>
              <a:off x="4276" y="9513"/>
              <a:ext cx="3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0" name="Freeform 98"/>
            <p:cNvSpPr>
              <a:spLocks noChangeAspect="1"/>
            </p:cNvSpPr>
            <p:nvPr/>
          </p:nvSpPr>
          <p:spPr bwMode="auto">
            <a:xfrm>
              <a:off x="4252" y="9488"/>
              <a:ext cx="24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8"/>
                </a:cxn>
                <a:cxn ang="0">
                  <a:pos x="21" y="51"/>
                </a:cxn>
                <a:cxn ang="0">
                  <a:pos x="46" y="67"/>
                </a:cxn>
                <a:cxn ang="0">
                  <a:pos x="74" y="74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5" y="28"/>
                  </a:lnTo>
                  <a:lnTo>
                    <a:pt x="21" y="51"/>
                  </a:lnTo>
                  <a:lnTo>
                    <a:pt x="46" y="67"/>
                  </a:lnTo>
                  <a:lnTo>
                    <a:pt x="74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1" name="Line 99"/>
            <p:cNvSpPr>
              <a:spLocks noChangeAspect="1" noChangeShapeType="1"/>
            </p:cNvSpPr>
            <p:nvPr/>
          </p:nvSpPr>
          <p:spPr bwMode="auto">
            <a:xfrm>
              <a:off x="4252" y="9315"/>
              <a:ext cx="1" cy="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2" name="Freeform 100"/>
            <p:cNvSpPr>
              <a:spLocks noChangeAspect="1"/>
            </p:cNvSpPr>
            <p:nvPr/>
          </p:nvSpPr>
          <p:spPr bwMode="auto">
            <a:xfrm>
              <a:off x="4252" y="9291"/>
              <a:ext cx="24" cy="24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6" y="7"/>
                </a:cxn>
                <a:cxn ang="0">
                  <a:pos x="21" y="22"/>
                </a:cxn>
                <a:cxn ang="0">
                  <a:pos x="5" y="46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46" y="7"/>
                  </a:lnTo>
                  <a:lnTo>
                    <a:pt x="21" y="22"/>
                  </a:lnTo>
                  <a:lnTo>
                    <a:pt x="5" y="46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3" name="Line 101"/>
            <p:cNvSpPr>
              <a:spLocks noChangeAspect="1" noChangeShapeType="1"/>
            </p:cNvSpPr>
            <p:nvPr/>
          </p:nvSpPr>
          <p:spPr bwMode="auto">
            <a:xfrm flipH="1">
              <a:off x="4276" y="9291"/>
              <a:ext cx="138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4" name="Freeform 102"/>
            <p:cNvSpPr>
              <a:spLocks noChangeAspect="1"/>
            </p:cNvSpPr>
            <p:nvPr/>
          </p:nvSpPr>
          <p:spPr bwMode="auto">
            <a:xfrm>
              <a:off x="5656" y="9291"/>
              <a:ext cx="25" cy="24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67" y="46"/>
                </a:cxn>
                <a:cxn ang="0">
                  <a:pos x="51" y="22"/>
                </a:cxn>
                <a:cxn ang="0">
                  <a:pos x="28" y="7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67" y="46"/>
                  </a:lnTo>
                  <a:lnTo>
                    <a:pt x="51" y="22"/>
                  </a:lnTo>
                  <a:lnTo>
                    <a:pt x="28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5" name="Line 103"/>
            <p:cNvSpPr>
              <a:spLocks noChangeAspect="1" noChangeShapeType="1"/>
            </p:cNvSpPr>
            <p:nvPr/>
          </p:nvSpPr>
          <p:spPr bwMode="auto">
            <a:xfrm flipV="1">
              <a:off x="5681" y="9315"/>
              <a:ext cx="1" cy="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6" name="Freeform 104"/>
            <p:cNvSpPr>
              <a:spLocks noChangeAspect="1"/>
            </p:cNvSpPr>
            <p:nvPr/>
          </p:nvSpPr>
          <p:spPr bwMode="auto">
            <a:xfrm>
              <a:off x="5656" y="9488"/>
              <a:ext cx="25" cy="2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28" y="67"/>
                </a:cxn>
                <a:cxn ang="0">
                  <a:pos x="51" y="51"/>
                </a:cxn>
                <a:cxn ang="0">
                  <a:pos x="67" y="28"/>
                </a:cxn>
                <a:cxn ang="0">
                  <a:pos x="74" y="0"/>
                </a:cxn>
              </a:cxnLst>
              <a:rect l="0" t="0" r="r" b="b"/>
              <a:pathLst>
                <a:path w="74" h="74">
                  <a:moveTo>
                    <a:pt x="0" y="74"/>
                  </a:moveTo>
                  <a:lnTo>
                    <a:pt x="28" y="67"/>
                  </a:lnTo>
                  <a:lnTo>
                    <a:pt x="51" y="51"/>
                  </a:lnTo>
                  <a:lnTo>
                    <a:pt x="67" y="28"/>
                  </a:lnTo>
                  <a:lnTo>
                    <a:pt x="7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" name="Line 105"/>
            <p:cNvSpPr>
              <a:spLocks noChangeAspect="1" noChangeShapeType="1"/>
            </p:cNvSpPr>
            <p:nvPr/>
          </p:nvSpPr>
          <p:spPr bwMode="auto">
            <a:xfrm>
              <a:off x="5621" y="9513"/>
              <a:ext cx="3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8" name="Freeform 106"/>
            <p:cNvSpPr>
              <a:spLocks noChangeAspect="1"/>
            </p:cNvSpPr>
            <p:nvPr/>
          </p:nvSpPr>
          <p:spPr bwMode="auto">
            <a:xfrm>
              <a:off x="5607" y="9513"/>
              <a:ext cx="14" cy="1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1" y="5"/>
                </a:cxn>
                <a:cxn ang="0">
                  <a:pos x="5" y="21"/>
                </a:cxn>
                <a:cxn ang="0">
                  <a:pos x="0" y="44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21" y="5"/>
                  </a:lnTo>
                  <a:lnTo>
                    <a:pt x="5" y="21"/>
                  </a:lnTo>
                  <a:lnTo>
                    <a:pt x="0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9" name="Line 107"/>
            <p:cNvSpPr>
              <a:spLocks noChangeAspect="1" noChangeShapeType="1"/>
            </p:cNvSpPr>
            <p:nvPr/>
          </p:nvSpPr>
          <p:spPr bwMode="auto">
            <a:xfrm flipV="1">
              <a:off x="5607" y="9528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00" name="Freeform 108"/>
            <p:cNvSpPr>
              <a:spLocks noChangeAspect="1"/>
            </p:cNvSpPr>
            <p:nvPr/>
          </p:nvSpPr>
          <p:spPr bwMode="auto">
            <a:xfrm>
              <a:off x="5607" y="9586"/>
              <a:ext cx="4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6"/>
                </a:cxn>
                <a:cxn ang="0">
                  <a:pos x="28" y="88"/>
                </a:cxn>
                <a:cxn ang="0">
                  <a:pos x="60" y="120"/>
                </a:cxn>
                <a:cxn ang="0">
                  <a:pos x="102" y="142"/>
                </a:cxn>
                <a:cxn ang="0">
                  <a:pos x="148" y="148"/>
                </a:cxn>
              </a:cxnLst>
              <a:rect l="0" t="0" r="r" b="b"/>
              <a:pathLst>
                <a:path w="148" h="148">
                  <a:moveTo>
                    <a:pt x="0" y="0"/>
                  </a:moveTo>
                  <a:lnTo>
                    <a:pt x="7" y="46"/>
                  </a:lnTo>
                  <a:lnTo>
                    <a:pt x="28" y="88"/>
                  </a:lnTo>
                  <a:lnTo>
                    <a:pt x="60" y="120"/>
                  </a:lnTo>
                  <a:lnTo>
                    <a:pt x="102" y="142"/>
                  </a:lnTo>
                  <a:lnTo>
                    <a:pt x="148" y="1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01" name="Line 109"/>
            <p:cNvSpPr>
              <a:spLocks noChangeAspect="1" noChangeShapeType="1"/>
            </p:cNvSpPr>
            <p:nvPr/>
          </p:nvSpPr>
          <p:spPr bwMode="auto">
            <a:xfrm flipH="1">
              <a:off x="5656" y="963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02" name="Freeform 110"/>
            <p:cNvSpPr>
              <a:spLocks noChangeAspect="1"/>
            </p:cNvSpPr>
            <p:nvPr/>
          </p:nvSpPr>
          <p:spPr bwMode="auto">
            <a:xfrm>
              <a:off x="5681" y="9537"/>
              <a:ext cx="98" cy="99"/>
            </a:xfrm>
            <a:custGeom>
              <a:avLst/>
              <a:gdLst/>
              <a:ahLst/>
              <a:cxnLst>
                <a:cxn ang="0">
                  <a:pos x="0" y="296"/>
                </a:cxn>
                <a:cxn ang="0">
                  <a:pos x="65" y="290"/>
                </a:cxn>
                <a:cxn ang="0">
                  <a:pos x="128" y="267"/>
                </a:cxn>
                <a:cxn ang="0">
                  <a:pos x="183" y="232"/>
                </a:cxn>
                <a:cxn ang="0">
                  <a:pos x="230" y="185"/>
                </a:cxn>
                <a:cxn ang="0">
                  <a:pos x="265" y="129"/>
                </a:cxn>
                <a:cxn ang="0">
                  <a:pos x="288" y="66"/>
                </a:cxn>
                <a:cxn ang="0">
                  <a:pos x="295" y="0"/>
                </a:cxn>
              </a:cxnLst>
              <a:rect l="0" t="0" r="r" b="b"/>
              <a:pathLst>
                <a:path w="295" h="296">
                  <a:moveTo>
                    <a:pt x="0" y="296"/>
                  </a:moveTo>
                  <a:lnTo>
                    <a:pt x="65" y="290"/>
                  </a:lnTo>
                  <a:lnTo>
                    <a:pt x="128" y="267"/>
                  </a:lnTo>
                  <a:lnTo>
                    <a:pt x="183" y="232"/>
                  </a:lnTo>
                  <a:lnTo>
                    <a:pt x="230" y="185"/>
                  </a:lnTo>
                  <a:lnTo>
                    <a:pt x="265" y="129"/>
                  </a:lnTo>
                  <a:lnTo>
                    <a:pt x="288" y="66"/>
                  </a:lnTo>
                  <a:lnTo>
                    <a:pt x="29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03" name="Line 111"/>
            <p:cNvSpPr>
              <a:spLocks noChangeAspect="1" noChangeShapeType="1"/>
            </p:cNvSpPr>
            <p:nvPr/>
          </p:nvSpPr>
          <p:spPr bwMode="auto">
            <a:xfrm>
              <a:off x="5779" y="9315"/>
              <a:ext cx="1" cy="2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04" name="Freeform 112"/>
            <p:cNvSpPr>
              <a:spLocks noChangeAspect="1"/>
            </p:cNvSpPr>
            <p:nvPr/>
          </p:nvSpPr>
          <p:spPr bwMode="auto">
            <a:xfrm>
              <a:off x="5779" y="9291"/>
              <a:ext cx="25" cy="24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6" y="7"/>
                </a:cxn>
                <a:cxn ang="0">
                  <a:pos x="21" y="22"/>
                </a:cxn>
                <a:cxn ang="0">
                  <a:pos x="5" y="46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46" y="7"/>
                  </a:lnTo>
                  <a:lnTo>
                    <a:pt x="21" y="22"/>
                  </a:lnTo>
                  <a:lnTo>
                    <a:pt x="5" y="46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05" name="Line 113"/>
            <p:cNvSpPr>
              <a:spLocks noChangeAspect="1" noChangeShapeType="1"/>
            </p:cNvSpPr>
            <p:nvPr/>
          </p:nvSpPr>
          <p:spPr bwMode="auto">
            <a:xfrm flipH="1">
              <a:off x="5804" y="9291"/>
              <a:ext cx="4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06" name="Freeform 114"/>
            <p:cNvSpPr>
              <a:spLocks noChangeAspect="1"/>
            </p:cNvSpPr>
            <p:nvPr/>
          </p:nvSpPr>
          <p:spPr bwMode="auto">
            <a:xfrm>
              <a:off x="6247" y="9291"/>
              <a:ext cx="25" cy="24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69" y="46"/>
                </a:cxn>
                <a:cxn ang="0">
                  <a:pos x="53" y="22"/>
                </a:cxn>
                <a:cxn ang="0">
                  <a:pos x="29" y="7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69" y="46"/>
                  </a:lnTo>
                  <a:lnTo>
                    <a:pt x="53" y="22"/>
                  </a:lnTo>
                  <a:lnTo>
                    <a:pt x="29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07" name="Line 115"/>
            <p:cNvSpPr>
              <a:spLocks noChangeAspect="1" noChangeShapeType="1"/>
            </p:cNvSpPr>
            <p:nvPr/>
          </p:nvSpPr>
          <p:spPr bwMode="auto">
            <a:xfrm flipV="1">
              <a:off x="6272" y="9315"/>
              <a:ext cx="1" cy="1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08" name="Freeform 116"/>
            <p:cNvSpPr>
              <a:spLocks noChangeAspect="1"/>
            </p:cNvSpPr>
            <p:nvPr/>
          </p:nvSpPr>
          <p:spPr bwMode="auto">
            <a:xfrm>
              <a:off x="6246" y="9508"/>
              <a:ext cx="26" cy="2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28" y="68"/>
                </a:cxn>
                <a:cxn ang="0">
                  <a:pos x="53" y="54"/>
                </a:cxn>
                <a:cxn ang="0">
                  <a:pos x="70" y="29"/>
                </a:cxn>
                <a:cxn ang="0">
                  <a:pos x="76" y="0"/>
                </a:cxn>
              </a:cxnLst>
              <a:rect l="0" t="0" r="r" b="b"/>
              <a:pathLst>
                <a:path w="76" h="74">
                  <a:moveTo>
                    <a:pt x="0" y="74"/>
                  </a:moveTo>
                  <a:lnTo>
                    <a:pt x="28" y="68"/>
                  </a:lnTo>
                  <a:lnTo>
                    <a:pt x="53" y="54"/>
                  </a:lnTo>
                  <a:lnTo>
                    <a:pt x="70" y="29"/>
                  </a:lnTo>
                  <a:lnTo>
                    <a:pt x="7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09" name="Line 117"/>
            <p:cNvSpPr>
              <a:spLocks noChangeAspect="1" noChangeShapeType="1"/>
            </p:cNvSpPr>
            <p:nvPr/>
          </p:nvSpPr>
          <p:spPr bwMode="auto">
            <a:xfrm>
              <a:off x="6199" y="9531"/>
              <a:ext cx="4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10" name="Freeform 118"/>
            <p:cNvSpPr>
              <a:spLocks noChangeAspect="1"/>
            </p:cNvSpPr>
            <p:nvPr/>
          </p:nvSpPr>
          <p:spPr bwMode="auto">
            <a:xfrm>
              <a:off x="6173" y="9531"/>
              <a:ext cx="26" cy="2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7" y="6"/>
                </a:cxn>
                <a:cxn ang="0">
                  <a:pos x="23" y="22"/>
                </a:cxn>
                <a:cxn ang="0">
                  <a:pos x="7" y="46"/>
                </a:cxn>
                <a:cxn ang="0">
                  <a:pos x="0" y="74"/>
                </a:cxn>
              </a:cxnLst>
              <a:rect l="0" t="0" r="r" b="b"/>
              <a:pathLst>
                <a:path w="77" h="74">
                  <a:moveTo>
                    <a:pt x="77" y="0"/>
                  </a:moveTo>
                  <a:lnTo>
                    <a:pt x="47" y="6"/>
                  </a:lnTo>
                  <a:lnTo>
                    <a:pt x="23" y="22"/>
                  </a:lnTo>
                  <a:lnTo>
                    <a:pt x="7" y="46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11" name="Line 119"/>
            <p:cNvSpPr>
              <a:spLocks noChangeAspect="1" noChangeShapeType="1"/>
            </p:cNvSpPr>
            <p:nvPr/>
          </p:nvSpPr>
          <p:spPr bwMode="auto">
            <a:xfrm flipV="1">
              <a:off x="6173" y="9555"/>
              <a:ext cx="1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12" name="Freeform 120"/>
            <p:cNvSpPr>
              <a:spLocks noChangeAspect="1"/>
            </p:cNvSpPr>
            <p:nvPr/>
          </p:nvSpPr>
          <p:spPr bwMode="auto">
            <a:xfrm>
              <a:off x="6173" y="9581"/>
              <a:ext cx="48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5"/>
                </a:cxn>
                <a:cxn ang="0">
                  <a:pos x="27" y="85"/>
                </a:cxn>
                <a:cxn ang="0">
                  <a:pos x="59" y="117"/>
                </a:cxn>
                <a:cxn ang="0">
                  <a:pos x="98" y="139"/>
                </a:cxn>
                <a:cxn ang="0">
                  <a:pos x="143" y="148"/>
                </a:cxn>
              </a:cxnLst>
              <a:rect l="0" t="0" r="r" b="b"/>
              <a:pathLst>
                <a:path w="143" h="148">
                  <a:moveTo>
                    <a:pt x="0" y="0"/>
                  </a:moveTo>
                  <a:lnTo>
                    <a:pt x="7" y="45"/>
                  </a:lnTo>
                  <a:lnTo>
                    <a:pt x="27" y="85"/>
                  </a:lnTo>
                  <a:lnTo>
                    <a:pt x="59" y="117"/>
                  </a:lnTo>
                  <a:lnTo>
                    <a:pt x="98" y="139"/>
                  </a:lnTo>
                  <a:lnTo>
                    <a:pt x="143" y="1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13" name="Line 121"/>
            <p:cNvSpPr>
              <a:spLocks noChangeAspect="1" noChangeShapeType="1"/>
            </p:cNvSpPr>
            <p:nvPr/>
          </p:nvSpPr>
          <p:spPr bwMode="auto">
            <a:xfrm flipH="1" flipV="1">
              <a:off x="6221" y="9630"/>
              <a:ext cx="158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14" name="Freeform 122"/>
            <p:cNvSpPr>
              <a:spLocks noChangeAspect="1"/>
            </p:cNvSpPr>
            <p:nvPr/>
          </p:nvSpPr>
          <p:spPr bwMode="auto">
            <a:xfrm>
              <a:off x="6379" y="9621"/>
              <a:ext cx="16" cy="1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3" y="39"/>
                </a:cxn>
                <a:cxn ang="0">
                  <a:pos x="41" y="23"/>
                </a:cxn>
                <a:cxn ang="0">
                  <a:pos x="46" y="0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3" y="39"/>
                  </a:lnTo>
                  <a:lnTo>
                    <a:pt x="41" y="23"/>
                  </a:lnTo>
                  <a:lnTo>
                    <a:pt x="4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15" name="Line 123"/>
            <p:cNvSpPr>
              <a:spLocks noChangeAspect="1" noChangeShapeType="1"/>
            </p:cNvSpPr>
            <p:nvPr/>
          </p:nvSpPr>
          <p:spPr bwMode="auto">
            <a:xfrm>
              <a:off x="6395" y="7552"/>
              <a:ext cx="1" cy="20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16" name="Freeform 124"/>
            <p:cNvSpPr>
              <a:spLocks noChangeAspect="1"/>
            </p:cNvSpPr>
            <p:nvPr/>
          </p:nvSpPr>
          <p:spPr bwMode="auto">
            <a:xfrm>
              <a:off x="6360" y="7518"/>
              <a:ext cx="35" cy="34"/>
            </a:xfrm>
            <a:custGeom>
              <a:avLst/>
              <a:gdLst/>
              <a:ahLst/>
              <a:cxnLst>
                <a:cxn ang="0">
                  <a:pos x="103" y="104"/>
                </a:cxn>
                <a:cxn ang="0">
                  <a:pos x="95" y="63"/>
                </a:cxn>
                <a:cxn ang="0">
                  <a:pos x="74" y="30"/>
                </a:cxn>
                <a:cxn ang="0">
                  <a:pos x="40" y="8"/>
                </a:cxn>
                <a:cxn ang="0">
                  <a:pos x="0" y="0"/>
                </a:cxn>
              </a:cxnLst>
              <a:rect l="0" t="0" r="r" b="b"/>
              <a:pathLst>
                <a:path w="103" h="104">
                  <a:moveTo>
                    <a:pt x="103" y="104"/>
                  </a:moveTo>
                  <a:lnTo>
                    <a:pt x="95" y="63"/>
                  </a:lnTo>
                  <a:lnTo>
                    <a:pt x="74" y="30"/>
                  </a:lnTo>
                  <a:lnTo>
                    <a:pt x="40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17" name="Line 125"/>
            <p:cNvSpPr>
              <a:spLocks noChangeAspect="1" noChangeShapeType="1"/>
            </p:cNvSpPr>
            <p:nvPr/>
          </p:nvSpPr>
          <p:spPr bwMode="auto">
            <a:xfrm>
              <a:off x="6248" y="7518"/>
              <a:ext cx="1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18" name="Freeform 126"/>
            <p:cNvSpPr>
              <a:spLocks noChangeAspect="1"/>
            </p:cNvSpPr>
            <p:nvPr/>
          </p:nvSpPr>
          <p:spPr bwMode="auto">
            <a:xfrm>
              <a:off x="6175" y="7518"/>
              <a:ext cx="73" cy="12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11" y="0"/>
                </a:cxn>
                <a:cxn ang="0">
                  <a:pos x="0" y="38"/>
                </a:cxn>
              </a:cxnLst>
              <a:rect l="0" t="0" r="r" b="b"/>
              <a:pathLst>
                <a:path w="219" h="38">
                  <a:moveTo>
                    <a:pt x="219" y="0"/>
                  </a:moveTo>
                  <a:lnTo>
                    <a:pt x="211" y="0"/>
                  </a:lnTo>
                  <a:lnTo>
                    <a:pt x="0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19" name="Freeform 127"/>
            <p:cNvSpPr>
              <a:spLocks noChangeAspect="1"/>
            </p:cNvSpPr>
            <p:nvPr/>
          </p:nvSpPr>
          <p:spPr bwMode="auto">
            <a:xfrm>
              <a:off x="6163" y="7530"/>
              <a:ext cx="12" cy="1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8" y="8"/>
                </a:cxn>
                <a:cxn ang="0">
                  <a:pos x="6" y="23"/>
                </a:cxn>
                <a:cxn ang="0">
                  <a:pos x="0" y="43"/>
                </a:cxn>
              </a:cxnLst>
              <a:rect l="0" t="0" r="r" b="b"/>
              <a:pathLst>
                <a:path w="37" h="43">
                  <a:moveTo>
                    <a:pt x="37" y="0"/>
                  </a:moveTo>
                  <a:lnTo>
                    <a:pt x="18" y="8"/>
                  </a:lnTo>
                  <a:lnTo>
                    <a:pt x="6" y="23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20" name="Line 128"/>
            <p:cNvSpPr>
              <a:spLocks noChangeAspect="1" noChangeShapeType="1"/>
            </p:cNvSpPr>
            <p:nvPr/>
          </p:nvSpPr>
          <p:spPr bwMode="auto">
            <a:xfrm flipV="1">
              <a:off x="6163" y="7545"/>
              <a:ext cx="1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21" name="Freeform 129"/>
            <p:cNvSpPr>
              <a:spLocks noChangeAspect="1"/>
            </p:cNvSpPr>
            <p:nvPr/>
          </p:nvSpPr>
          <p:spPr bwMode="auto">
            <a:xfrm>
              <a:off x="6163" y="761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8"/>
                </a:cxn>
                <a:cxn ang="0">
                  <a:pos x="22" y="52"/>
                </a:cxn>
                <a:cxn ang="0">
                  <a:pos x="46" y="68"/>
                </a:cxn>
                <a:cxn ang="0">
                  <a:pos x="75" y="74"/>
                </a:cxn>
              </a:cxnLst>
              <a:rect l="0" t="0" r="r" b="b"/>
              <a:pathLst>
                <a:path w="75" h="74">
                  <a:moveTo>
                    <a:pt x="0" y="0"/>
                  </a:moveTo>
                  <a:lnTo>
                    <a:pt x="6" y="28"/>
                  </a:lnTo>
                  <a:lnTo>
                    <a:pt x="22" y="52"/>
                  </a:lnTo>
                  <a:lnTo>
                    <a:pt x="46" y="68"/>
                  </a:lnTo>
                  <a:lnTo>
                    <a:pt x="75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22" name="Line 130"/>
            <p:cNvSpPr>
              <a:spLocks noChangeAspect="1" noChangeShapeType="1"/>
            </p:cNvSpPr>
            <p:nvPr/>
          </p:nvSpPr>
          <p:spPr bwMode="auto">
            <a:xfrm>
              <a:off x="6188" y="7641"/>
              <a:ext cx="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23" name="Freeform 131"/>
            <p:cNvSpPr>
              <a:spLocks noChangeAspect="1"/>
            </p:cNvSpPr>
            <p:nvPr/>
          </p:nvSpPr>
          <p:spPr bwMode="auto">
            <a:xfrm>
              <a:off x="6247" y="7641"/>
              <a:ext cx="25" cy="24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69" y="46"/>
                </a:cxn>
                <a:cxn ang="0">
                  <a:pos x="53" y="21"/>
                </a:cxn>
                <a:cxn ang="0">
                  <a:pos x="29" y="5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69" y="46"/>
                  </a:lnTo>
                  <a:lnTo>
                    <a:pt x="53" y="21"/>
                  </a:lnTo>
                  <a:lnTo>
                    <a:pt x="29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24" name="Line 132"/>
            <p:cNvSpPr>
              <a:spLocks noChangeAspect="1" noChangeShapeType="1"/>
            </p:cNvSpPr>
            <p:nvPr/>
          </p:nvSpPr>
          <p:spPr bwMode="auto">
            <a:xfrm flipV="1">
              <a:off x="6272" y="7665"/>
              <a:ext cx="1" cy="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25" name="Freeform 133"/>
            <p:cNvSpPr>
              <a:spLocks noChangeAspect="1"/>
            </p:cNvSpPr>
            <p:nvPr/>
          </p:nvSpPr>
          <p:spPr bwMode="auto">
            <a:xfrm>
              <a:off x="6247" y="7838"/>
              <a:ext cx="25" cy="24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29" y="67"/>
                </a:cxn>
                <a:cxn ang="0">
                  <a:pos x="53" y="51"/>
                </a:cxn>
                <a:cxn ang="0">
                  <a:pos x="69" y="28"/>
                </a:cxn>
                <a:cxn ang="0">
                  <a:pos x="74" y="0"/>
                </a:cxn>
              </a:cxnLst>
              <a:rect l="0" t="0" r="r" b="b"/>
              <a:pathLst>
                <a:path w="74" h="73">
                  <a:moveTo>
                    <a:pt x="0" y="73"/>
                  </a:moveTo>
                  <a:lnTo>
                    <a:pt x="29" y="67"/>
                  </a:lnTo>
                  <a:lnTo>
                    <a:pt x="53" y="51"/>
                  </a:lnTo>
                  <a:lnTo>
                    <a:pt x="69" y="28"/>
                  </a:lnTo>
                  <a:lnTo>
                    <a:pt x="7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26" name="Line 134"/>
            <p:cNvSpPr>
              <a:spLocks noChangeAspect="1" noChangeShapeType="1"/>
            </p:cNvSpPr>
            <p:nvPr/>
          </p:nvSpPr>
          <p:spPr bwMode="auto">
            <a:xfrm>
              <a:off x="5917" y="7862"/>
              <a:ext cx="3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27" name="Freeform 135"/>
            <p:cNvSpPr>
              <a:spLocks noChangeAspect="1"/>
            </p:cNvSpPr>
            <p:nvPr/>
          </p:nvSpPr>
          <p:spPr bwMode="auto">
            <a:xfrm>
              <a:off x="5892" y="7838"/>
              <a:ext cx="25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8"/>
                </a:cxn>
                <a:cxn ang="0">
                  <a:pos x="23" y="51"/>
                </a:cxn>
                <a:cxn ang="0">
                  <a:pos x="46" y="67"/>
                </a:cxn>
                <a:cxn ang="0">
                  <a:pos x="74" y="73"/>
                </a:cxn>
              </a:cxnLst>
              <a:rect l="0" t="0" r="r" b="b"/>
              <a:pathLst>
                <a:path w="74" h="73">
                  <a:moveTo>
                    <a:pt x="0" y="0"/>
                  </a:moveTo>
                  <a:lnTo>
                    <a:pt x="7" y="28"/>
                  </a:lnTo>
                  <a:lnTo>
                    <a:pt x="23" y="51"/>
                  </a:lnTo>
                  <a:lnTo>
                    <a:pt x="46" y="67"/>
                  </a:lnTo>
                  <a:lnTo>
                    <a:pt x="74" y="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28" name="Line 136"/>
            <p:cNvSpPr>
              <a:spLocks noChangeAspect="1" noChangeShapeType="1"/>
            </p:cNvSpPr>
            <p:nvPr/>
          </p:nvSpPr>
          <p:spPr bwMode="auto">
            <a:xfrm>
              <a:off x="5892" y="7753"/>
              <a:ext cx="1" cy="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29" name="Freeform 137"/>
            <p:cNvSpPr>
              <a:spLocks noChangeAspect="1"/>
            </p:cNvSpPr>
            <p:nvPr/>
          </p:nvSpPr>
          <p:spPr bwMode="auto">
            <a:xfrm>
              <a:off x="5892" y="7732"/>
              <a:ext cx="13" cy="2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8" y="16"/>
                </a:cxn>
                <a:cxn ang="0">
                  <a:pos x="6" y="39"/>
                </a:cxn>
                <a:cxn ang="0">
                  <a:pos x="0" y="63"/>
                </a:cxn>
              </a:cxnLst>
              <a:rect l="0" t="0" r="r" b="b"/>
              <a:pathLst>
                <a:path w="38" h="63">
                  <a:moveTo>
                    <a:pt x="38" y="0"/>
                  </a:moveTo>
                  <a:lnTo>
                    <a:pt x="18" y="16"/>
                  </a:lnTo>
                  <a:lnTo>
                    <a:pt x="6" y="39"/>
                  </a:lnTo>
                  <a:lnTo>
                    <a:pt x="0" y="6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30" name="Line 138"/>
            <p:cNvSpPr>
              <a:spLocks noChangeAspect="1" noChangeShapeType="1"/>
            </p:cNvSpPr>
            <p:nvPr/>
          </p:nvSpPr>
          <p:spPr bwMode="auto">
            <a:xfrm flipH="1">
              <a:off x="5905" y="7703"/>
              <a:ext cx="49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31" name="Freeform 139"/>
            <p:cNvSpPr>
              <a:spLocks noChangeAspect="1"/>
            </p:cNvSpPr>
            <p:nvPr/>
          </p:nvSpPr>
          <p:spPr bwMode="auto">
            <a:xfrm>
              <a:off x="5954" y="7682"/>
              <a:ext cx="12" cy="21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9" y="47"/>
                </a:cxn>
                <a:cxn ang="0">
                  <a:pos x="32" y="25"/>
                </a:cxn>
                <a:cxn ang="0">
                  <a:pos x="36" y="0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19" y="47"/>
                  </a:lnTo>
                  <a:lnTo>
                    <a:pt x="32" y="25"/>
                  </a:lnTo>
                  <a:lnTo>
                    <a:pt x="3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32" name="Line 140"/>
            <p:cNvSpPr>
              <a:spLocks noChangeAspect="1" noChangeShapeType="1"/>
            </p:cNvSpPr>
            <p:nvPr/>
          </p:nvSpPr>
          <p:spPr bwMode="auto">
            <a:xfrm>
              <a:off x="5966" y="7554"/>
              <a:ext cx="1" cy="1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33" name="Freeform 141"/>
            <p:cNvSpPr>
              <a:spLocks noChangeAspect="1"/>
            </p:cNvSpPr>
            <p:nvPr/>
          </p:nvSpPr>
          <p:spPr bwMode="auto">
            <a:xfrm>
              <a:off x="5944" y="7530"/>
              <a:ext cx="22" cy="24"/>
            </a:xfrm>
            <a:custGeom>
              <a:avLst/>
              <a:gdLst/>
              <a:ahLst/>
              <a:cxnLst>
                <a:cxn ang="0">
                  <a:pos x="67" y="74"/>
                </a:cxn>
                <a:cxn ang="0">
                  <a:pos x="62" y="47"/>
                </a:cxn>
                <a:cxn ang="0">
                  <a:pos x="49" y="25"/>
                </a:cxn>
                <a:cxn ang="0">
                  <a:pos x="27" y="7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67" y="74"/>
                  </a:moveTo>
                  <a:lnTo>
                    <a:pt x="62" y="47"/>
                  </a:lnTo>
                  <a:lnTo>
                    <a:pt x="49" y="25"/>
                  </a:lnTo>
                  <a:lnTo>
                    <a:pt x="27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34" name="Line 142"/>
            <p:cNvSpPr>
              <a:spLocks noChangeAspect="1" noChangeShapeType="1"/>
            </p:cNvSpPr>
            <p:nvPr/>
          </p:nvSpPr>
          <p:spPr bwMode="auto">
            <a:xfrm>
              <a:off x="5806" y="7518"/>
              <a:ext cx="138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35" name="Freeform 143"/>
            <p:cNvSpPr>
              <a:spLocks noChangeAspect="1"/>
            </p:cNvSpPr>
            <p:nvPr/>
          </p:nvSpPr>
          <p:spPr bwMode="auto">
            <a:xfrm>
              <a:off x="5779" y="7518"/>
              <a:ext cx="27" cy="3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50" y="4"/>
                </a:cxn>
                <a:cxn ang="0">
                  <a:pos x="23" y="20"/>
                </a:cxn>
                <a:cxn ang="0">
                  <a:pos x="5" y="47"/>
                </a:cxn>
                <a:cxn ang="0">
                  <a:pos x="0" y="78"/>
                </a:cxn>
                <a:cxn ang="0">
                  <a:pos x="9" y="109"/>
                </a:cxn>
              </a:cxnLst>
              <a:rect l="0" t="0" r="r" b="b"/>
              <a:pathLst>
                <a:path w="81" h="109">
                  <a:moveTo>
                    <a:pt x="81" y="0"/>
                  </a:moveTo>
                  <a:lnTo>
                    <a:pt x="50" y="4"/>
                  </a:lnTo>
                  <a:lnTo>
                    <a:pt x="23" y="20"/>
                  </a:lnTo>
                  <a:lnTo>
                    <a:pt x="5" y="47"/>
                  </a:lnTo>
                  <a:lnTo>
                    <a:pt x="0" y="78"/>
                  </a:lnTo>
                  <a:lnTo>
                    <a:pt x="9" y="10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36" name="Line 144"/>
            <p:cNvSpPr>
              <a:spLocks noChangeAspect="1" noChangeShapeType="1"/>
            </p:cNvSpPr>
            <p:nvPr/>
          </p:nvSpPr>
          <p:spPr bwMode="auto">
            <a:xfrm flipH="1" flipV="1">
              <a:off x="5782" y="7554"/>
              <a:ext cx="30" cy="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37" name="Freeform 145"/>
            <p:cNvSpPr>
              <a:spLocks noChangeAspect="1"/>
            </p:cNvSpPr>
            <p:nvPr/>
          </p:nvSpPr>
          <p:spPr bwMode="auto">
            <a:xfrm>
              <a:off x="5807" y="7611"/>
              <a:ext cx="8" cy="29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7" y="60"/>
                </a:cxn>
                <a:cxn ang="0">
                  <a:pos x="23" y="29"/>
                </a:cxn>
                <a:cxn ang="0">
                  <a:pos x="13" y="0"/>
                </a:cxn>
              </a:cxnLst>
              <a:rect l="0" t="0" r="r" b="b"/>
              <a:pathLst>
                <a:path w="23" h="87">
                  <a:moveTo>
                    <a:pt x="0" y="87"/>
                  </a:moveTo>
                  <a:lnTo>
                    <a:pt x="17" y="60"/>
                  </a:lnTo>
                  <a:lnTo>
                    <a:pt x="23" y="29"/>
                  </a:lnTo>
                  <a:lnTo>
                    <a:pt x="1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38" name="Line 146"/>
            <p:cNvSpPr>
              <a:spLocks noChangeAspect="1" noChangeShapeType="1"/>
            </p:cNvSpPr>
            <p:nvPr/>
          </p:nvSpPr>
          <p:spPr bwMode="auto">
            <a:xfrm flipH="1">
              <a:off x="5793" y="7640"/>
              <a:ext cx="14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39" name="Freeform 147"/>
            <p:cNvSpPr>
              <a:spLocks noChangeAspect="1"/>
            </p:cNvSpPr>
            <p:nvPr/>
          </p:nvSpPr>
          <p:spPr bwMode="auto">
            <a:xfrm>
              <a:off x="5773" y="7656"/>
              <a:ext cx="20" cy="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3" y="21"/>
                </a:cxn>
                <a:cxn ang="0">
                  <a:pos x="60" y="0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lnTo>
                    <a:pt x="33" y="21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40" name="Line 148"/>
            <p:cNvSpPr>
              <a:spLocks noChangeAspect="1" noChangeShapeType="1"/>
            </p:cNvSpPr>
            <p:nvPr/>
          </p:nvSpPr>
          <p:spPr bwMode="auto">
            <a:xfrm>
              <a:off x="5370" y="7665"/>
              <a:ext cx="40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41" name="Freeform 149"/>
            <p:cNvSpPr>
              <a:spLocks noChangeAspect="1"/>
            </p:cNvSpPr>
            <p:nvPr/>
          </p:nvSpPr>
          <p:spPr bwMode="auto">
            <a:xfrm>
              <a:off x="5357" y="7665"/>
              <a:ext cx="13" cy="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6" y="6"/>
                </a:cxn>
                <a:cxn ang="0">
                  <a:pos x="0" y="23"/>
                </a:cxn>
              </a:cxnLst>
              <a:rect l="0" t="0" r="r" b="b"/>
              <a:pathLst>
                <a:path w="39" h="23">
                  <a:moveTo>
                    <a:pt x="39" y="0"/>
                  </a:moveTo>
                  <a:lnTo>
                    <a:pt x="16" y="6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42" name="Freeform 150"/>
            <p:cNvSpPr>
              <a:spLocks noChangeAspect="1"/>
            </p:cNvSpPr>
            <p:nvPr/>
          </p:nvSpPr>
          <p:spPr bwMode="auto">
            <a:xfrm>
              <a:off x="5331" y="7673"/>
              <a:ext cx="2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6"/>
                </a:cxn>
                <a:cxn ang="0">
                  <a:pos x="40" y="21"/>
                </a:cxn>
                <a:cxn ang="0">
                  <a:pos x="61" y="16"/>
                </a:cxn>
                <a:cxn ang="0">
                  <a:pos x="77" y="0"/>
                </a:cxn>
              </a:cxnLst>
              <a:rect l="0" t="0" r="r" b="b"/>
              <a:pathLst>
                <a:path w="77" h="21">
                  <a:moveTo>
                    <a:pt x="0" y="0"/>
                  </a:moveTo>
                  <a:lnTo>
                    <a:pt x="17" y="16"/>
                  </a:lnTo>
                  <a:lnTo>
                    <a:pt x="40" y="21"/>
                  </a:lnTo>
                  <a:lnTo>
                    <a:pt x="61" y="16"/>
                  </a:lnTo>
                  <a:lnTo>
                    <a:pt x="7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43" name="Freeform 151"/>
            <p:cNvSpPr>
              <a:spLocks noChangeAspect="1"/>
            </p:cNvSpPr>
            <p:nvPr/>
          </p:nvSpPr>
          <p:spPr bwMode="auto">
            <a:xfrm>
              <a:off x="5319" y="7665"/>
              <a:ext cx="12" cy="8"/>
            </a:xfrm>
            <a:custGeom>
              <a:avLst/>
              <a:gdLst/>
              <a:ahLst/>
              <a:cxnLst>
                <a:cxn ang="0">
                  <a:pos x="37" y="23"/>
                </a:cxn>
                <a:cxn ang="0">
                  <a:pos x="21" y="6"/>
                </a:cxn>
                <a:cxn ang="0">
                  <a:pos x="0" y="0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lnTo>
                    <a:pt x="21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44" name="Line 152"/>
            <p:cNvSpPr>
              <a:spLocks noChangeAspect="1" noChangeShapeType="1"/>
            </p:cNvSpPr>
            <p:nvPr/>
          </p:nvSpPr>
          <p:spPr bwMode="auto">
            <a:xfrm>
              <a:off x="4482" y="7665"/>
              <a:ext cx="83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45" name="Freeform 153"/>
            <p:cNvSpPr>
              <a:spLocks noChangeAspect="1"/>
            </p:cNvSpPr>
            <p:nvPr/>
          </p:nvSpPr>
          <p:spPr bwMode="auto">
            <a:xfrm>
              <a:off x="4420" y="7665"/>
              <a:ext cx="62" cy="17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20" y="5"/>
                </a:cxn>
                <a:cxn ang="0">
                  <a:pos x="58" y="23"/>
                </a:cxn>
                <a:cxn ang="0">
                  <a:pos x="0" y="50"/>
                </a:cxn>
              </a:cxnLst>
              <a:rect l="0" t="0" r="r" b="b"/>
              <a:pathLst>
                <a:path w="185" h="50">
                  <a:moveTo>
                    <a:pt x="185" y="0"/>
                  </a:moveTo>
                  <a:lnTo>
                    <a:pt x="120" y="5"/>
                  </a:lnTo>
                  <a:lnTo>
                    <a:pt x="58" y="23"/>
                  </a:lnTo>
                  <a:lnTo>
                    <a:pt x="0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46" name="Line 154"/>
            <p:cNvSpPr>
              <a:spLocks noChangeAspect="1" noChangeShapeType="1"/>
            </p:cNvSpPr>
            <p:nvPr/>
          </p:nvSpPr>
          <p:spPr bwMode="auto">
            <a:xfrm flipV="1">
              <a:off x="4285" y="7682"/>
              <a:ext cx="135" cy="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47" name="Freeform 155"/>
            <p:cNvSpPr>
              <a:spLocks noChangeAspect="1"/>
            </p:cNvSpPr>
            <p:nvPr/>
          </p:nvSpPr>
          <p:spPr bwMode="auto">
            <a:xfrm>
              <a:off x="4064" y="7558"/>
              <a:ext cx="221" cy="22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7" y="70"/>
                </a:cxn>
                <a:cxn ang="0">
                  <a:pos x="7" y="145"/>
                </a:cxn>
                <a:cxn ang="0">
                  <a:pos x="0" y="222"/>
                </a:cxn>
                <a:cxn ang="0">
                  <a:pos x="7" y="299"/>
                </a:cxn>
                <a:cxn ang="0">
                  <a:pos x="27" y="374"/>
                </a:cxn>
                <a:cxn ang="0">
                  <a:pos x="59" y="444"/>
                </a:cxn>
                <a:cxn ang="0">
                  <a:pos x="103" y="507"/>
                </a:cxn>
                <a:cxn ang="0">
                  <a:pos x="159" y="562"/>
                </a:cxn>
                <a:cxn ang="0">
                  <a:pos x="222" y="607"/>
                </a:cxn>
                <a:cxn ang="0">
                  <a:pos x="292" y="639"/>
                </a:cxn>
                <a:cxn ang="0">
                  <a:pos x="366" y="659"/>
                </a:cxn>
                <a:cxn ang="0">
                  <a:pos x="444" y="666"/>
                </a:cxn>
                <a:cxn ang="0">
                  <a:pos x="521" y="659"/>
                </a:cxn>
                <a:cxn ang="0">
                  <a:pos x="595" y="639"/>
                </a:cxn>
                <a:cxn ang="0">
                  <a:pos x="665" y="607"/>
                </a:cxn>
              </a:cxnLst>
              <a:rect l="0" t="0" r="r" b="b"/>
              <a:pathLst>
                <a:path w="665" h="666">
                  <a:moveTo>
                    <a:pt x="59" y="0"/>
                  </a:moveTo>
                  <a:lnTo>
                    <a:pt x="27" y="70"/>
                  </a:lnTo>
                  <a:lnTo>
                    <a:pt x="7" y="145"/>
                  </a:lnTo>
                  <a:lnTo>
                    <a:pt x="0" y="222"/>
                  </a:lnTo>
                  <a:lnTo>
                    <a:pt x="7" y="299"/>
                  </a:lnTo>
                  <a:lnTo>
                    <a:pt x="27" y="374"/>
                  </a:lnTo>
                  <a:lnTo>
                    <a:pt x="59" y="444"/>
                  </a:lnTo>
                  <a:lnTo>
                    <a:pt x="103" y="507"/>
                  </a:lnTo>
                  <a:lnTo>
                    <a:pt x="159" y="562"/>
                  </a:lnTo>
                  <a:lnTo>
                    <a:pt x="222" y="607"/>
                  </a:lnTo>
                  <a:lnTo>
                    <a:pt x="292" y="639"/>
                  </a:lnTo>
                  <a:lnTo>
                    <a:pt x="366" y="659"/>
                  </a:lnTo>
                  <a:lnTo>
                    <a:pt x="444" y="666"/>
                  </a:lnTo>
                  <a:lnTo>
                    <a:pt x="521" y="659"/>
                  </a:lnTo>
                  <a:lnTo>
                    <a:pt x="595" y="639"/>
                  </a:lnTo>
                  <a:lnTo>
                    <a:pt x="665" y="60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48" name="Line 156"/>
            <p:cNvSpPr>
              <a:spLocks noChangeAspect="1" noChangeShapeType="1"/>
            </p:cNvSpPr>
            <p:nvPr/>
          </p:nvSpPr>
          <p:spPr bwMode="auto">
            <a:xfrm flipH="1">
              <a:off x="4083" y="7375"/>
              <a:ext cx="106" cy="1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49" name="Freeform 157"/>
            <p:cNvSpPr>
              <a:spLocks noChangeAspect="1"/>
            </p:cNvSpPr>
            <p:nvPr/>
          </p:nvSpPr>
          <p:spPr bwMode="auto">
            <a:xfrm>
              <a:off x="4189" y="7325"/>
              <a:ext cx="14" cy="50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29" y="76"/>
                </a:cxn>
                <a:cxn ang="0">
                  <a:pos x="40" y="0"/>
                </a:cxn>
              </a:cxnLst>
              <a:rect l="0" t="0" r="r" b="b"/>
              <a:pathLst>
                <a:path w="40" h="148">
                  <a:moveTo>
                    <a:pt x="0" y="148"/>
                  </a:moveTo>
                  <a:lnTo>
                    <a:pt x="29" y="76"/>
                  </a:lnTo>
                  <a:lnTo>
                    <a:pt x="4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50" name="Line 158"/>
            <p:cNvSpPr>
              <a:spLocks noChangeAspect="1" noChangeShapeType="1"/>
            </p:cNvSpPr>
            <p:nvPr/>
          </p:nvSpPr>
          <p:spPr bwMode="auto">
            <a:xfrm>
              <a:off x="4203" y="7034"/>
              <a:ext cx="1" cy="29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51" name="Freeform 159"/>
            <p:cNvSpPr>
              <a:spLocks noChangeAspect="1"/>
            </p:cNvSpPr>
            <p:nvPr/>
          </p:nvSpPr>
          <p:spPr bwMode="auto">
            <a:xfrm>
              <a:off x="4191" y="7013"/>
              <a:ext cx="12" cy="21"/>
            </a:xfrm>
            <a:custGeom>
              <a:avLst/>
              <a:gdLst/>
              <a:ahLst/>
              <a:cxnLst>
                <a:cxn ang="0">
                  <a:pos x="35" y="62"/>
                </a:cxn>
                <a:cxn ang="0">
                  <a:pos x="30" y="38"/>
                </a:cxn>
                <a:cxn ang="0">
                  <a:pos x="19" y="16"/>
                </a:cxn>
                <a:cxn ang="0">
                  <a:pos x="0" y="0"/>
                </a:cxn>
              </a:cxnLst>
              <a:rect l="0" t="0" r="r" b="b"/>
              <a:pathLst>
                <a:path w="35" h="62">
                  <a:moveTo>
                    <a:pt x="35" y="62"/>
                  </a:moveTo>
                  <a:lnTo>
                    <a:pt x="30" y="38"/>
                  </a:lnTo>
                  <a:lnTo>
                    <a:pt x="19" y="1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52" name="Line 160"/>
            <p:cNvSpPr>
              <a:spLocks noChangeAspect="1" noChangeShapeType="1"/>
            </p:cNvSpPr>
            <p:nvPr/>
          </p:nvSpPr>
          <p:spPr bwMode="auto">
            <a:xfrm>
              <a:off x="4151" y="6988"/>
              <a:ext cx="40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53" name="Freeform 161"/>
            <p:cNvSpPr>
              <a:spLocks noChangeAspect="1"/>
            </p:cNvSpPr>
            <p:nvPr/>
          </p:nvSpPr>
          <p:spPr bwMode="auto">
            <a:xfrm>
              <a:off x="4129" y="6986"/>
              <a:ext cx="22" cy="14"/>
            </a:xfrm>
            <a:custGeom>
              <a:avLst/>
              <a:gdLst/>
              <a:ahLst/>
              <a:cxnLst>
                <a:cxn ang="0">
                  <a:pos x="67" y="7"/>
                </a:cxn>
                <a:cxn ang="0">
                  <a:pos x="46" y="0"/>
                </a:cxn>
                <a:cxn ang="0">
                  <a:pos x="23" y="5"/>
                </a:cxn>
                <a:cxn ang="0">
                  <a:pos x="5" y="22"/>
                </a:cxn>
                <a:cxn ang="0">
                  <a:pos x="0" y="44"/>
                </a:cxn>
              </a:cxnLst>
              <a:rect l="0" t="0" r="r" b="b"/>
              <a:pathLst>
                <a:path w="67" h="44">
                  <a:moveTo>
                    <a:pt x="67" y="7"/>
                  </a:moveTo>
                  <a:lnTo>
                    <a:pt x="46" y="0"/>
                  </a:lnTo>
                  <a:lnTo>
                    <a:pt x="23" y="5"/>
                  </a:lnTo>
                  <a:lnTo>
                    <a:pt x="5" y="22"/>
                  </a:lnTo>
                  <a:lnTo>
                    <a:pt x="0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54" name="Line 162"/>
            <p:cNvSpPr>
              <a:spLocks noChangeAspect="1" noChangeShapeType="1"/>
            </p:cNvSpPr>
            <p:nvPr/>
          </p:nvSpPr>
          <p:spPr bwMode="auto">
            <a:xfrm>
              <a:off x="7109" y="7458"/>
              <a:ext cx="1" cy="3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55" name="Freeform 163"/>
            <p:cNvSpPr>
              <a:spLocks noChangeAspect="1"/>
            </p:cNvSpPr>
            <p:nvPr/>
          </p:nvSpPr>
          <p:spPr bwMode="auto">
            <a:xfrm>
              <a:off x="7085" y="7764"/>
              <a:ext cx="24" cy="2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8" y="28"/>
                </a:cxn>
                <a:cxn ang="0">
                  <a:pos x="52" y="52"/>
                </a:cxn>
                <a:cxn ang="0">
                  <a:pos x="28" y="68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68" y="28"/>
                  </a:lnTo>
                  <a:lnTo>
                    <a:pt x="52" y="52"/>
                  </a:lnTo>
                  <a:lnTo>
                    <a:pt x="28" y="68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56" name="Line 164"/>
            <p:cNvSpPr>
              <a:spLocks noChangeAspect="1" noChangeShapeType="1"/>
            </p:cNvSpPr>
            <p:nvPr/>
          </p:nvSpPr>
          <p:spPr bwMode="auto">
            <a:xfrm flipH="1">
              <a:off x="6961" y="7789"/>
              <a:ext cx="1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57" name="Freeform 165"/>
            <p:cNvSpPr>
              <a:spLocks noChangeAspect="1"/>
            </p:cNvSpPr>
            <p:nvPr/>
          </p:nvSpPr>
          <p:spPr bwMode="auto">
            <a:xfrm>
              <a:off x="6937" y="7764"/>
              <a:ext cx="24" cy="25"/>
            </a:xfrm>
            <a:custGeom>
              <a:avLst/>
              <a:gdLst/>
              <a:ahLst/>
              <a:cxnLst>
                <a:cxn ang="0">
                  <a:pos x="72" y="74"/>
                </a:cxn>
                <a:cxn ang="0">
                  <a:pos x="44" y="68"/>
                </a:cxn>
                <a:cxn ang="0">
                  <a:pos x="21" y="52"/>
                </a:cxn>
                <a:cxn ang="0">
                  <a:pos x="5" y="28"/>
                </a:cxn>
                <a:cxn ang="0">
                  <a:pos x="0" y="0"/>
                </a:cxn>
              </a:cxnLst>
              <a:rect l="0" t="0" r="r" b="b"/>
              <a:pathLst>
                <a:path w="72" h="74">
                  <a:moveTo>
                    <a:pt x="72" y="74"/>
                  </a:moveTo>
                  <a:lnTo>
                    <a:pt x="44" y="68"/>
                  </a:lnTo>
                  <a:lnTo>
                    <a:pt x="21" y="52"/>
                  </a:lnTo>
                  <a:lnTo>
                    <a:pt x="5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58" name="Line 166"/>
            <p:cNvSpPr>
              <a:spLocks noChangeAspect="1" noChangeShapeType="1"/>
            </p:cNvSpPr>
            <p:nvPr/>
          </p:nvSpPr>
          <p:spPr bwMode="auto">
            <a:xfrm flipV="1">
              <a:off x="6937" y="7508"/>
              <a:ext cx="1" cy="2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59" name="Freeform 167"/>
            <p:cNvSpPr>
              <a:spLocks noChangeAspect="1"/>
            </p:cNvSpPr>
            <p:nvPr/>
          </p:nvSpPr>
          <p:spPr bwMode="auto">
            <a:xfrm>
              <a:off x="6930" y="7467"/>
              <a:ext cx="7" cy="41"/>
            </a:xfrm>
            <a:custGeom>
              <a:avLst/>
              <a:gdLst/>
              <a:ahLst/>
              <a:cxnLst>
                <a:cxn ang="0">
                  <a:pos x="22" y="123"/>
                </a:cxn>
                <a:cxn ang="0">
                  <a:pos x="16" y="60"/>
                </a:cxn>
                <a:cxn ang="0">
                  <a:pos x="0" y="0"/>
                </a:cxn>
              </a:cxnLst>
              <a:rect l="0" t="0" r="r" b="b"/>
              <a:pathLst>
                <a:path w="22" h="123">
                  <a:moveTo>
                    <a:pt x="22" y="123"/>
                  </a:moveTo>
                  <a:lnTo>
                    <a:pt x="16" y="6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60" name="Freeform 168"/>
            <p:cNvSpPr>
              <a:spLocks noChangeAspect="1"/>
            </p:cNvSpPr>
            <p:nvPr/>
          </p:nvSpPr>
          <p:spPr bwMode="auto">
            <a:xfrm>
              <a:off x="6928" y="7434"/>
              <a:ext cx="25" cy="33"/>
            </a:xfrm>
            <a:custGeom>
              <a:avLst/>
              <a:gdLst/>
              <a:ahLst/>
              <a:cxnLst>
                <a:cxn ang="0">
                  <a:pos x="4" y="99"/>
                </a:cxn>
                <a:cxn ang="0">
                  <a:pos x="0" y="72"/>
                </a:cxn>
                <a:cxn ang="0">
                  <a:pos x="7" y="43"/>
                </a:cxn>
                <a:cxn ang="0">
                  <a:pos x="23" y="21"/>
                </a:cxn>
                <a:cxn ang="0">
                  <a:pos x="46" y="6"/>
                </a:cxn>
                <a:cxn ang="0">
                  <a:pos x="74" y="0"/>
                </a:cxn>
              </a:cxnLst>
              <a:rect l="0" t="0" r="r" b="b"/>
              <a:pathLst>
                <a:path w="74" h="99">
                  <a:moveTo>
                    <a:pt x="4" y="99"/>
                  </a:moveTo>
                  <a:lnTo>
                    <a:pt x="0" y="72"/>
                  </a:lnTo>
                  <a:lnTo>
                    <a:pt x="7" y="43"/>
                  </a:lnTo>
                  <a:lnTo>
                    <a:pt x="23" y="21"/>
                  </a:lnTo>
                  <a:lnTo>
                    <a:pt x="46" y="6"/>
                  </a:lnTo>
                  <a:lnTo>
                    <a:pt x="7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61" name="Line 169"/>
            <p:cNvSpPr>
              <a:spLocks noChangeAspect="1" noChangeShapeType="1"/>
            </p:cNvSpPr>
            <p:nvPr/>
          </p:nvSpPr>
          <p:spPr bwMode="auto">
            <a:xfrm>
              <a:off x="6953" y="7434"/>
              <a:ext cx="1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62" name="Freeform 170"/>
            <p:cNvSpPr>
              <a:spLocks noChangeAspect="1"/>
            </p:cNvSpPr>
            <p:nvPr/>
          </p:nvSpPr>
          <p:spPr bwMode="auto">
            <a:xfrm>
              <a:off x="7085" y="7434"/>
              <a:ext cx="24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6"/>
                </a:cxn>
                <a:cxn ang="0">
                  <a:pos x="52" y="22"/>
                </a:cxn>
                <a:cxn ang="0">
                  <a:pos x="68" y="46"/>
                </a:cxn>
                <a:cxn ang="0">
                  <a:pos x="74" y="74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28" y="6"/>
                  </a:lnTo>
                  <a:lnTo>
                    <a:pt x="52" y="22"/>
                  </a:lnTo>
                  <a:lnTo>
                    <a:pt x="68" y="46"/>
                  </a:lnTo>
                  <a:lnTo>
                    <a:pt x="74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63" name="Freeform 171"/>
            <p:cNvSpPr>
              <a:spLocks noChangeAspect="1"/>
            </p:cNvSpPr>
            <p:nvPr/>
          </p:nvSpPr>
          <p:spPr bwMode="auto">
            <a:xfrm>
              <a:off x="7087" y="7168"/>
              <a:ext cx="22" cy="2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2" y="27"/>
                </a:cxn>
                <a:cxn ang="0">
                  <a:pos x="48" y="50"/>
                </a:cxn>
                <a:cxn ang="0">
                  <a:pos x="26" y="66"/>
                </a:cxn>
                <a:cxn ang="0">
                  <a:pos x="0" y="74"/>
                </a:cxn>
              </a:cxnLst>
              <a:rect l="0" t="0" r="r" b="b"/>
              <a:pathLst>
                <a:path w="68" h="74">
                  <a:moveTo>
                    <a:pt x="68" y="0"/>
                  </a:moveTo>
                  <a:lnTo>
                    <a:pt x="62" y="27"/>
                  </a:lnTo>
                  <a:lnTo>
                    <a:pt x="48" y="50"/>
                  </a:lnTo>
                  <a:lnTo>
                    <a:pt x="26" y="66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64" name="Line 172"/>
            <p:cNvSpPr>
              <a:spLocks noChangeAspect="1" noChangeShapeType="1"/>
            </p:cNvSpPr>
            <p:nvPr/>
          </p:nvSpPr>
          <p:spPr bwMode="auto">
            <a:xfrm flipH="1">
              <a:off x="7033" y="7193"/>
              <a:ext cx="5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65" name="Freeform 173"/>
            <p:cNvSpPr>
              <a:spLocks noChangeAspect="1"/>
            </p:cNvSpPr>
            <p:nvPr/>
          </p:nvSpPr>
          <p:spPr bwMode="auto">
            <a:xfrm>
              <a:off x="7011" y="7197"/>
              <a:ext cx="22" cy="49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41" y="8"/>
                </a:cxn>
                <a:cxn ang="0">
                  <a:pos x="20" y="24"/>
                </a:cxn>
                <a:cxn ang="0">
                  <a:pos x="5" y="47"/>
                </a:cxn>
                <a:cxn ang="0">
                  <a:pos x="0" y="74"/>
                </a:cxn>
                <a:cxn ang="0">
                  <a:pos x="5" y="101"/>
                </a:cxn>
                <a:cxn ang="0">
                  <a:pos x="20" y="124"/>
                </a:cxn>
                <a:cxn ang="0">
                  <a:pos x="41" y="140"/>
                </a:cxn>
                <a:cxn ang="0">
                  <a:pos x="67" y="147"/>
                </a:cxn>
              </a:cxnLst>
              <a:rect l="0" t="0" r="r" b="b"/>
              <a:pathLst>
                <a:path w="67" h="147">
                  <a:moveTo>
                    <a:pt x="67" y="0"/>
                  </a:moveTo>
                  <a:lnTo>
                    <a:pt x="41" y="8"/>
                  </a:lnTo>
                  <a:lnTo>
                    <a:pt x="20" y="24"/>
                  </a:lnTo>
                  <a:lnTo>
                    <a:pt x="5" y="47"/>
                  </a:lnTo>
                  <a:lnTo>
                    <a:pt x="0" y="74"/>
                  </a:lnTo>
                  <a:lnTo>
                    <a:pt x="5" y="101"/>
                  </a:lnTo>
                  <a:lnTo>
                    <a:pt x="20" y="124"/>
                  </a:lnTo>
                  <a:lnTo>
                    <a:pt x="41" y="140"/>
                  </a:lnTo>
                  <a:lnTo>
                    <a:pt x="67" y="14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66" name="Line 174"/>
            <p:cNvSpPr>
              <a:spLocks noChangeAspect="1" noChangeShapeType="1"/>
            </p:cNvSpPr>
            <p:nvPr/>
          </p:nvSpPr>
          <p:spPr bwMode="auto">
            <a:xfrm>
              <a:off x="7033" y="7246"/>
              <a:ext cx="5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67" name="Freeform 175"/>
            <p:cNvSpPr>
              <a:spLocks noChangeAspect="1"/>
            </p:cNvSpPr>
            <p:nvPr/>
          </p:nvSpPr>
          <p:spPr bwMode="auto">
            <a:xfrm>
              <a:off x="7087" y="7251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6"/>
                </a:cxn>
                <a:cxn ang="0">
                  <a:pos x="48" y="24"/>
                </a:cxn>
                <a:cxn ang="0">
                  <a:pos x="62" y="47"/>
                </a:cxn>
                <a:cxn ang="0">
                  <a:pos x="68" y="74"/>
                </a:cxn>
              </a:cxnLst>
              <a:rect l="0" t="0" r="r" b="b"/>
              <a:pathLst>
                <a:path w="68" h="74">
                  <a:moveTo>
                    <a:pt x="0" y="0"/>
                  </a:moveTo>
                  <a:lnTo>
                    <a:pt x="26" y="6"/>
                  </a:lnTo>
                  <a:lnTo>
                    <a:pt x="48" y="24"/>
                  </a:lnTo>
                  <a:lnTo>
                    <a:pt x="62" y="47"/>
                  </a:lnTo>
                  <a:lnTo>
                    <a:pt x="68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68" name="Line 176"/>
            <p:cNvSpPr>
              <a:spLocks noChangeAspect="1" noChangeShapeType="1"/>
            </p:cNvSpPr>
            <p:nvPr/>
          </p:nvSpPr>
          <p:spPr bwMode="auto">
            <a:xfrm>
              <a:off x="7109" y="7276"/>
              <a:ext cx="1" cy="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69" name="Freeform 177"/>
            <p:cNvSpPr>
              <a:spLocks noChangeAspect="1"/>
            </p:cNvSpPr>
            <p:nvPr/>
          </p:nvSpPr>
          <p:spPr bwMode="auto">
            <a:xfrm>
              <a:off x="7085" y="7360"/>
              <a:ext cx="24" cy="24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8" y="29"/>
                </a:cxn>
                <a:cxn ang="0">
                  <a:pos x="52" y="53"/>
                </a:cxn>
                <a:cxn ang="0">
                  <a:pos x="28" y="69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68" y="29"/>
                  </a:lnTo>
                  <a:lnTo>
                    <a:pt x="52" y="53"/>
                  </a:lnTo>
                  <a:lnTo>
                    <a:pt x="28" y="69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70" name="Line 178"/>
            <p:cNvSpPr>
              <a:spLocks noChangeAspect="1" noChangeShapeType="1"/>
            </p:cNvSpPr>
            <p:nvPr/>
          </p:nvSpPr>
          <p:spPr bwMode="auto">
            <a:xfrm flipH="1">
              <a:off x="6739" y="7384"/>
              <a:ext cx="3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71" name="Freeform 179"/>
            <p:cNvSpPr>
              <a:spLocks noChangeAspect="1"/>
            </p:cNvSpPr>
            <p:nvPr/>
          </p:nvSpPr>
          <p:spPr bwMode="auto">
            <a:xfrm>
              <a:off x="6715" y="7360"/>
              <a:ext cx="24" cy="24"/>
            </a:xfrm>
            <a:custGeom>
              <a:avLst/>
              <a:gdLst/>
              <a:ahLst/>
              <a:cxnLst>
                <a:cxn ang="0">
                  <a:pos x="72" y="74"/>
                </a:cxn>
                <a:cxn ang="0">
                  <a:pos x="44" y="69"/>
                </a:cxn>
                <a:cxn ang="0">
                  <a:pos x="21" y="53"/>
                </a:cxn>
                <a:cxn ang="0">
                  <a:pos x="5" y="29"/>
                </a:cxn>
                <a:cxn ang="0">
                  <a:pos x="0" y="0"/>
                </a:cxn>
              </a:cxnLst>
              <a:rect l="0" t="0" r="r" b="b"/>
              <a:pathLst>
                <a:path w="72" h="74">
                  <a:moveTo>
                    <a:pt x="72" y="74"/>
                  </a:moveTo>
                  <a:lnTo>
                    <a:pt x="44" y="69"/>
                  </a:lnTo>
                  <a:lnTo>
                    <a:pt x="21" y="53"/>
                  </a:lnTo>
                  <a:lnTo>
                    <a:pt x="5" y="2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72" name="Line 180"/>
            <p:cNvSpPr>
              <a:spLocks noChangeAspect="1" noChangeShapeType="1"/>
            </p:cNvSpPr>
            <p:nvPr/>
          </p:nvSpPr>
          <p:spPr bwMode="auto">
            <a:xfrm flipV="1">
              <a:off x="6715" y="7284"/>
              <a:ext cx="1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73" name="Freeform 181"/>
            <p:cNvSpPr>
              <a:spLocks noChangeAspect="1"/>
            </p:cNvSpPr>
            <p:nvPr/>
          </p:nvSpPr>
          <p:spPr bwMode="auto">
            <a:xfrm>
              <a:off x="6715" y="7260"/>
              <a:ext cx="23" cy="24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" y="47"/>
                </a:cxn>
                <a:cxn ang="0">
                  <a:pos x="18" y="24"/>
                </a:cxn>
                <a:cxn ang="0">
                  <a:pos x="40" y="8"/>
                </a:cxn>
                <a:cxn ang="0">
                  <a:pos x="67" y="0"/>
                </a:cxn>
              </a:cxnLst>
              <a:rect l="0" t="0" r="r" b="b"/>
              <a:pathLst>
                <a:path w="67" h="74">
                  <a:moveTo>
                    <a:pt x="0" y="74"/>
                  </a:moveTo>
                  <a:lnTo>
                    <a:pt x="4" y="47"/>
                  </a:lnTo>
                  <a:lnTo>
                    <a:pt x="18" y="24"/>
                  </a:lnTo>
                  <a:lnTo>
                    <a:pt x="40" y="8"/>
                  </a:lnTo>
                  <a:lnTo>
                    <a:pt x="6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74" name="Line 182"/>
            <p:cNvSpPr>
              <a:spLocks noChangeAspect="1" noChangeShapeType="1"/>
            </p:cNvSpPr>
            <p:nvPr/>
          </p:nvSpPr>
          <p:spPr bwMode="auto">
            <a:xfrm flipV="1">
              <a:off x="6738" y="7246"/>
              <a:ext cx="152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75" name="Freeform 183"/>
            <p:cNvSpPr>
              <a:spLocks noChangeAspect="1"/>
            </p:cNvSpPr>
            <p:nvPr/>
          </p:nvSpPr>
          <p:spPr bwMode="auto">
            <a:xfrm>
              <a:off x="6890" y="7197"/>
              <a:ext cx="22" cy="49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40"/>
                </a:cxn>
                <a:cxn ang="0">
                  <a:pos x="47" y="124"/>
                </a:cxn>
                <a:cxn ang="0">
                  <a:pos x="62" y="101"/>
                </a:cxn>
                <a:cxn ang="0">
                  <a:pos x="68" y="74"/>
                </a:cxn>
                <a:cxn ang="0">
                  <a:pos x="62" y="47"/>
                </a:cxn>
                <a:cxn ang="0">
                  <a:pos x="47" y="2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68" h="147">
                  <a:moveTo>
                    <a:pt x="0" y="147"/>
                  </a:moveTo>
                  <a:lnTo>
                    <a:pt x="26" y="140"/>
                  </a:lnTo>
                  <a:lnTo>
                    <a:pt x="47" y="124"/>
                  </a:lnTo>
                  <a:lnTo>
                    <a:pt x="62" y="101"/>
                  </a:lnTo>
                  <a:lnTo>
                    <a:pt x="68" y="74"/>
                  </a:lnTo>
                  <a:lnTo>
                    <a:pt x="62" y="47"/>
                  </a:lnTo>
                  <a:lnTo>
                    <a:pt x="47" y="24"/>
                  </a:lnTo>
                  <a:lnTo>
                    <a:pt x="26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76" name="Line 184"/>
            <p:cNvSpPr>
              <a:spLocks noChangeAspect="1" noChangeShapeType="1"/>
            </p:cNvSpPr>
            <p:nvPr/>
          </p:nvSpPr>
          <p:spPr bwMode="auto">
            <a:xfrm flipH="1" flipV="1">
              <a:off x="6738" y="7184"/>
              <a:ext cx="15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77" name="Freeform 185"/>
            <p:cNvSpPr>
              <a:spLocks noChangeAspect="1"/>
            </p:cNvSpPr>
            <p:nvPr/>
          </p:nvSpPr>
          <p:spPr bwMode="auto">
            <a:xfrm>
              <a:off x="6715" y="7160"/>
              <a:ext cx="23" cy="24"/>
            </a:xfrm>
            <a:custGeom>
              <a:avLst/>
              <a:gdLst/>
              <a:ahLst/>
              <a:cxnLst>
                <a:cxn ang="0">
                  <a:pos x="67" y="73"/>
                </a:cxn>
                <a:cxn ang="0">
                  <a:pos x="40" y="66"/>
                </a:cxn>
                <a:cxn ang="0">
                  <a:pos x="18" y="50"/>
                </a:cxn>
                <a:cxn ang="0">
                  <a:pos x="4" y="27"/>
                </a:cxn>
                <a:cxn ang="0">
                  <a:pos x="0" y="0"/>
                </a:cxn>
              </a:cxnLst>
              <a:rect l="0" t="0" r="r" b="b"/>
              <a:pathLst>
                <a:path w="67" h="73">
                  <a:moveTo>
                    <a:pt x="67" y="73"/>
                  </a:moveTo>
                  <a:lnTo>
                    <a:pt x="40" y="66"/>
                  </a:lnTo>
                  <a:lnTo>
                    <a:pt x="18" y="50"/>
                  </a:lnTo>
                  <a:lnTo>
                    <a:pt x="4" y="2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78" name="Line 186"/>
            <p:cNvSpPr>
              <a:spLocks noChangeAspect="1" noChangeShapeType="1"/>
            </p:cNvSpPr>
            <p:nvPr/>
          </p:nvSpPr>
          <p:spPr bwMode="auto">
            <a:xfrm flipV="1">
              <a:off x="6715" y="7088"/>
              <a:ext cx="1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79" name="Freeform 187"/>
            <p:cNvSpPr>
              <a:spLocks noChangeAspect="1"/>
            </p:cNvSpPr>
            <p:nvPr/>
          </p:nvSpPr>
          <p:spPr bwMode="auto">
            <a:xfrm>
              <a:off x="6715" y="7063"/>
              <a:ext cx="23" cy="2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" y="47"/>
                </a:cxn>
                <a:cxn ang="0">
                  <a:pos x="18" y="22"/>
                </a:cxn>
                <a:cxn ang="0">
                  <a:pos x="40" y="6"/>
                </a:cxn>
                <a:cxn ang="0">
                  <a:pos x="67" y="0"/>
                </a:cxn>
              </a:cxnLst>
              <a:rect l="0" t="0" r="r" b="b"/>
              <a:pathLst>
                <a:path w="67" h="74">
                  <a:moveTo>
                    <a:pt x="0" y="74"/>
                  </a:moveTo>
                  <a:lnTo>
                    <a:pt x="4" y="47"/>
                  </a:lnTo>
                  <a:lnTo>
                    <a:pt x="18" y="22"/>
                  </a:lnTo>
                  <a:lnTo>
                    <a:pt x="40" y="6"/>
                  </a:lnTo>
                  <a:lnTo>
                    <a:pt x="6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80" name="Line 188"/>
            <p:cNvSpPr>
              <a:spLocks noChangeAspect="1" noChangeShapeType="1"/>
            </p:cNvSpPr>
            <p:nvPr/>
          </p:nvSpPr>
          <p:spPr bwMode="auto">
            <a:xfrm flipV="1">
              <a:off x="6738" y="7049"/>
              <a:ext cx="152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81" name="Freeform 189"/>
            <p:cNvSpPr>
              <a:spLocks noChangeAspect="1"/>
            </p:cNvSpPr>
            <p:nvPr/>
          </p:nvSpPr>
          <p:spPr bwMode="auto">
            <a:xfrm>
              <a:off x="6890" y="7000"/>
              <a:ext cx="22" cy="49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40"/>
                </a:cxn>
                <a:cxn ang="0">
                  <a:pos x="47" y="124"/>
                </a:cxn>
                <a:cxn ang="0">
                  <a:pos x="62" y="100"/>
                </a:cxn>
                <a:cxn ang="0">
                  <a:pos x="68" y="73"/>
                </a:cxn>
                <a:cxn ang="0">
                  <a:pos x="62" y="48"/>
                </a:cxn>
                <a:cxn ang="0">
                  <a:pos x="47" y="23"/>
                </a:cxn>
                <a:cxn ang="0">
                  <a:pos x="26" y="7"/>
                </a:cxn>
                <a:cxn ang="0">
                  <a:pos x="0" y="0"/>
                </a:cxn>
              </a:cxnLst>
              <a:rect l="0" t="0" r="r" b="b"/>
              <a:pathLst>
                <a:path w="68" h="147">
                  <a:moveTo>
                    <a:pt x="0" y="147"/>
                  </a:moveTo>
                  <a:lnTo>
                    <a:pt x="26" y="140"/>
                  </a:lnTo>
                  <a:lnTo>
                    <a:pt x="47" y="124"/>
                  </a:lnTo>
                  <a:lnTo>
                    <a:pt x="62" y="100"/>
                  </a:lnTo>
                  <a:lnTo>
                    <a:pt x="68" y="73"/>
                  </a:lnTo>
                  <a:lnTo>
                    <a:pt x="62" y="48"/>
                  </a:lnTo>
                  <a:lnTo>
                    <a:pt x="47" y="23"/>
                  </a:lnTo>
                  <a:lnTo>
                    <a:pt x="26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82" name="Line 190"/>
            <p:cNvSpPr>
              <a:spLocks noChangeAspect="1" noChangeShapeType="1"/>
            </p:cNvSpPr>
            <p:nvPr/>
          </p:nvSpPr>
          <p:spPr bwMode="auto">
            <a:xfrm flipH="1" flipV="1">
              <a:off x="6738" y="6987"/>
              <a:ext cx="15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83" name="Freeform 191"/>
            <p:cNvSpPr>
              <a:spLocks noChangeAspect="1"/>
            </p:cNvSpPr>
            <p:nvPr/>
          </p:nvSpPr>
          <p:spPr bwMode="auto">
            <a:xfrm>
              <a:off x="6715" y="6962"/>
              <a:ext cx="23" cy="25"/>
            </a:xfrm>
            <a:custGeom>
              <a:avLst/>
              <a:gdLst/>
              <a:ahLst/>
              <a:cxnLst>
                <a:cxn ang="0">
                  <a:pos x="67" y="74"/>
                </a:cxn>
                <a:cxn ang="0">
                  <a:pos x="40" y="67"/>
                </a:cxn>
                <a:cxn ang="0">
                  <a:pos x="18" y="51"/>
                </a:cxn>
                <a:cxn ang="0">
                  <a:pos x="4" y="27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67" y="74"/>
                  </a:moveTo>
                  <a:lnTo>
                    <a:pt x="40" y="67"/>
                  </a:lnTo>
                  <a:lnTo>
                    <a:pt x="18" y="51"/>
                  </a:lnTo>
                  <a:lnTo>
                    <a:pt x="4" y="2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84" name="Line 192"/>
            <p:cNvSpPr>
              <a:spLocks noChangeAspect="1" noChangeShapeType="1"/>
            </p:cNvSpPr>
            <p:nvPr/>
          </p:nvSpPr>
          <p:spPr bwMode="auto">
            <a:xfrm flipV="1">
              <a:off x="6715" y="6902"/>
              <a:ext cx="1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85" name="Freeform 193"/>
            <p:cNvSpPr>
              <a:spLocks noChangeAspect="1"/>
            </p:cNvSpPr>
            <p:nvPr/>
          </p:nvSpPr>
          <p:spPr bwMode="auto">
            <a:xfrm>
              <a:off x="6715" y="6877"/>
              <a:ext cx="24" cy="2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5" y="46"/>
                </a:cxn>
                <a:cxn ang="0">
                  <a:pos x="21" y="22"/>
                </a:cxn>
                <a:cxn ang="0">
                  <a:pos x="44" y="6"/>
                </a:cxn>
                <a:cxn ang="0">
                  <a:pos x="72" y="0"/>
                </a:cxn>
              </a:cxnLst>
              <a:rect l="0" t="0" r="r" b="b"/>
              <a:pathLst>
                <a:path w="72" h="74">
                  <a:moveTo>
                    <a:pt x="0" y="74"/>
                  </a:moveTo>
                  <a:lnTo>
                    <a:pt x="5" y="46"/>
                  </a:lnTo>
                  <a:lnTo>
                    <a:pt x="21" y="22"/>
                  </a:lnTo>
                  <a:lnTo>
                    <a:pt x="44" y="6"/>
                  </a:lnTo>
                  <a:lnTo>
                    <a:pt x="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86" name="Line 194"/>
            <p:cNvSpPr>
              <a:spLocks noChangeAspect="1" noChangeShapeType="1"/>
            </p:cNvSpPr>
            <p:nvPr/>
          </p:nvSpPr>
          <p:spPr bwMode="auto">
            <a:xfrm>
              <a:off x="6739" y="6877"/>
              <a:ext cx="3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87" name="Freeform 195"/>
            <p:cNvSpPr>
              <a:spLocks noChangeAspect="1"/>
            </p:cNvSpPr>
            <p:nvPr/>
          </p:nvSpPr>
          <p:spPr bwMode="auto">
            <a:xfrm>
              <a:off x="7085" y="6877"/>
              <a:ext cx="24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6"/>
                </a:cxn>
                <a:cxn ang="0">
                  <a:pos x="52" y="22"/>
                </a:cxn>
                <a:cxn ang="0">
                  <a:pos x="68" y="46"/>
                </a:cxn>
                <a:cxn ang="0">
                  <a:pos x="74" y="74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28" y="6"/>
                  </a:lnTo>
                  <a:lnTo>
                    <a:pt x="52" y="22"/>
                  </a:lnTo>
                  <a:lnTo>
                    <a:pt x="68" y="46"/>
                  </a:lnTo>
                  <a:lnTo>
                    <a:pt x="74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88" name="Line 196"/>
            <p:cNvSpPr>
              <a:spLocks noChangeAspect="1" noChangeShapeType="1"/>
            </p:cNvSpPr>
            <p:nvPr/>
          </p:nvSpPr>
          <p:spPr bwMode="auto">
            <a:xfrm>
              <a:off x="7109" y="6902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89" name="Freeform 197"/>
            <p:cNvSpPr>
              <a:spLocks noChangeAspect="1"/>
            </p:cNvSpPr>
            <p:nvPr/>
          </p:nvSpPr>
          <p:spPr bwMode="auto">
            <a:xfrm>
              <a:off x="7087" y="6971"/>
              <a:ext cx="22" cy="2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2" y="27"/>
                </a:cxn>
                <a:cxn ang="0">
                  <a:pos x="48" y="50"/>
                </a:cxn>
                <a:cxn ang="0">
                  <a:pos x="26" y="66"/>
                </a:cxn>
                <a:cxn ang="0">
                  <a:pos x="0" y="73"/>
                </a:cxn>
              </a:cxnLst>
              <a:rect l="0" t="0" r="r" b="b"/>
              <a:pathLst>
                <a:path w="68" h="73">
                  <a:moveTo>
                    <a:pt x="68" y="0"/>
                  </a:moveTo>
                  <a:lnTo>
                    <a:pt x="62" y="27"/>
                  </a:lnTo>
                  <a:lnTo>
                    <a:pt x="48" y="50"/>
                  </a:lnTo>
                  <a:lnTo>
                    <a:pt x="26" y="66"/>
                  </a:lnTo>
                  <a:lnTo>
                    <a:pt x="0" y="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0" name="Line 198"/>
            <p:cNvSpPr>
              <a:spLocks noChangeAspect="1" noChangeShapeType="1"/>
            </p:cNvSpPr>
            <p:nvPr/>
          </p:nvSpPr>
          <p:spPr bwMode="auto">
            <a:xfrm flipH="1">
              <a:off x="7033" y="6996"/>
              <a:ext cx="5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1" name="Freeform 199"/>
            <p:cNvSpPr>
              <a:spLocks noChangeAspect="1"/>
            </p:cNvSpPr>
            <p:nvPr/>
          </p:nvSpPr>
          <p:spPr bwMode="auto">
            <a:xfrm>
              <a:off x="7011" y="7000"/>
              <a:ext cx="22" cy="49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41" y="7"/>
                </a:cxn>
                <a:cxn ang="0">
                  <a:pos x="20" y="23"/>
                </a:cxn>
                <a:cxn ang="0">
                  <a:pos x="5" y="48"/>
                </a:cxn>
                <a:cxn ang="0">
                  <a:pos x="0" y="73"/>
                </a:cxn>
                <a:cxn ang="0">
                  <a:pos x="5" y="100"/>
                </a:cxn>
                <a:cxn ang="0">
                  <a:pos x="20" y="124"/>
                </a:cxn>
                <a:cxn ang="0">
                  <a:pos x="41" y="140"/>
                </a:cxn>
                <a:cxn ang="0">
                  <a:pos x="67" y="147"/>
                </a:cxn>
              </a:cxnLst>
              <a:rect l="0" t="0" r="r" b="b"/>
              <a:pathLst>
                <a:path w="67" h="147">
                  <a:moveTo>
                    <a:pt x="67" y="0"/>
                  </a:moveTo>
                  <a:lnTo>
                    <a:pt x="41" y="7"/>
                  </a:lnTo>
                  <a:lnTo>
                    <a:pt x="20" y="23"/>
                  </a:lnTo>
                  <a:lnTo>
                    <a:pt x="5" y="48"/>
                  </a:lnTo>
                  <a:lnTo>
                    <a:pt x="0" y="73"/>
                  </a:lnTo>
                  <a:lnTo>
                    <a:pt x="5" y="100"/>
                  </a:lnTo>
                  <a:lnTo>
                    <a:pt x="20" y="124"/>
                  </a:lnTo>
                  <a:lnTo>
                    <a:pt x="41" y="140"/>
                  </a:lnTo>
                  <a:lnTo>
                    <a:pt x="67" y="14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2" name="Line 200"/>
            <p:cNvSpPr>
              <a:spLocks noChangeAspect="1" noChangeShapeType="1"/>
            </p:cNvSpPr>
            <p:nvPr/>
          </p:nvSpPr>
          <p:spPr bwMode="auto">
            <a:xfrm>
              <a:off x="7033" y="7049"/>
              <a:ext cx="5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3" name="Freeform 201"/>
            <p:cNvSpPr>
              <a:spLocks noChangeAspect="1"/>
            </p:cNvSpPr>
            <p:nvPr/>
          </p:nvSpPr>
          <p:spPr bwMode="auto">
            <a:xfrm>
              <a:off x="7087" y="7054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"/>
                </a:cxn>
                <a:cxn ang="0">
                  <a:pos x="48" y="23"/>
                </a:cxn>
                <a:cxn ang="0">
                  <a:pos x="62" y="46"/>
                </a:cxn>
                <a:cxn ang="0">
                  <a:pos x="68" y="73"/>
                </a:cxn>
              </a:cxnLst>
              <a:rect l="0" t="0" r="r" b="b"/>
              <a:pathLst>
                <a:path w="68" h="73">
                  <a:moveTo>
                    <a:pt x="0" y="0"/>
                  </a:moveTo>
                  <a:lnTo>
                    <a:pt x="26" y="7"/>
                  </a:lnTo>
                  <a:lnTo>
                    <a:pt x="48" y="23"/>
                  </a:lnTo>
                  <a:lnTo>
                    <a:pt x="62" y="46"/>
                  </a:lnTo>
                  <a:lnTo>
                    <a:pt x="68" y="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4" name="Line 202"/>
            <p:cNvSpPr>
              <a:spLocks noChangeAspect="1" noChangeShapeType="1"/>
            </p:cNvSpPr>
            <p:nvPr/>
          </p:nvSpPr>
          <p:spPr bwMode="auto">
            <a:xfrm>
              <a:off x="7109" y="7079"/>
              <a:ext cx="1" cy="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5" name="Freeform 203"/>
            <p:cNvSpPr>
              <a:spLocks noChangeAspect="1"/>
            </p:cNvSpPr>
            <p:nvPr/>
          </p:nvSpPr>
          <p:spPr bwMode="auto">
            <a:xfrm>
              <a:off x="7085" y="5547"/>
              <a:ext cx="24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6"/>
                </a:cxn>
                <a:cxn ang="0">
                  <a:pos x="52" y="22"/>
                </a:cxn>
                <a:cxn ang="0">
                  <a:pos x="68" y="46"/>
                </a:cxn>
                <a:cxn ang="0">
                  <a:pos x="74" y="75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28" y="6"/>
                  </a:lnTo>
                  <a:lnTo>
                    <a:pt x="52" y="22"/>
                  </a:lnTo>
                  <a:lnTo>
                    <a:pt x="68" y="46"/>
                  </a:lnTo>
                  <a:lnTo>
                    <a:pt x="74" y="7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6" name="Line 204"/>
            <p:cNvSpPr>
              <a:spLocks noChangeAspect="1" noChangeShapeType="1"/>
            </p:cNvSpPr>
            <p:nvPr/>
          </p:nvSpPr>
          <p:spPr bwMode="auto">
            <a:xfrm>
              <a:off x="7109" y="5572"/>
              <a:ext cx="1" cy="12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7" name="Freeform 205"/>
            <p:cNvSpPr>
              <a:spLocks noChangeAspect="1"/>
            </p:cNvSpPr>
            <p:nvPr/>
          </p:nvSpPr>
          <p:spPr bwMode="auto">
            <a:xfrm>
              <a:off x="7085" y="6803"/>
              <a:ext cx="24" cy="2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8" y="29"/>
                </a:cxn>
                <a:cxn ang="0">
                  <a:pos x="52" y="53"/>
                </a:cxn>
                <a:cxn ang="0">
                  <a:pos x="28" y="69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68" y="29"/>
                  </a:lnTo>
                  <a:lnTo>
                    <a:pt x="52" y="53"/>
                  </a:lnTo>
                  <a:lnTo>
                    <a:pt x="28" y="69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8" name="Line 206"/>
            <p:cNvSpPr>
              <a:spLocks noChangeAspect="1" noChangeShapeType="1"/>
            </p:cNvSpPr>
            <p:nvPr/>
          </p:nvSpPr>
          <p:spPr bwMode="auto">
            <a:xfrm flipH="1">
              <a:off x="6754" y="6828"/>
              <a:ext cx="33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9" name="Freeform 207"/>
            <p:cNvSpPr>
              <a:spLocks noChangeAspect="1"/>
            </p:cNvSpPr>
            <p:nvPr/>
          </p:nvSpPr>
          <p:spPr bwMode="auto">
            <a:xfrm>
              <a:off x="6730" y="6803"/>
              <a:ext cx="24" cy="25"/>
            </a:xfrm>
            <a:custGeom>
              <a:avLst/>
              <a:gdLst/>
              <a:ahLst/>
              <a:cxnLst>
                <a:cxn ang="0">
                  <a:pos x="73" y="74"/>
                </a:cxn>
                <a:cxn ang="0">
                  <a:pos x="44" y="69"/>
                </a:cxn>
                <a:cxn ang="0">
                  <a:pos x="22" y="53"/>
                </a:cxn>
                <a:cxn ang="0">
                  <a:pos x="5" y="29"/>
                </a:cxn>
                <a:cxn ang="0">
                  <a:pos x="0" y="0"/>
                </a:cxn>
              </a:cxnLst>
              <a:rect l="0" t="0" r="r" b="b"/>
              <a:pathLst>
                <a:path w="73" h="74">
                  <a:moveTo>
                    <a:pt x="73" y="74"/>
                  </a:moveTo>
                  <a:lnTo>
                    <a:pt x="44" y="69"/>
                  </a:lnTo>
                  <a:lnTo>
                    <a:pt x="22" y="53"/>
                  </a:lnTo>
                  <a:lnTo>
                    <a:pt x="5" y="2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0" name="Line 208"/>
            <p:cNvSpPr>
              <a:spLocks noChangeAspect="1" noChangeShapeType="1"/>
            </p:cNvSpPr>
            <p:nvPr/>
          </p:nvSpPr>
          <p:spPr bwMode="auto">
            <a:xfrm flipV="1">
              <a:off x="6730" y="5572"/>
              <a:ext cx="1" cy="12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1" name="Freeform 209"/>
            <p:cNvSpPr>
              <a:spLocks noChangeAspect="1"/>
            </p:cNvSpPr>
            <p:nvPr/>
          </p:nvSpPr>
          <p:spPr bwMode="auto">
            <a:xfrm>
              <a:off x="6730" y="5547"/>
              <a:ext cx="24" cy="2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5" y="46"/>
                </a:cxn>
                <a:cxn ang="0">
                  <a:pos x="22" y="22"/>
                </a:cxn>
                <a:cxn ang="0">
                  <a:pos x="44" y="6"/>
                </a:cxn>
                <a:cxn ang="0">
                  <a:pos x="73" y="0"/>
                </a:cxn>
              </a:cxnLst>
              <a:rect l="0" t="0" r="r" b="b"/>
              <a:pathLst>
                <a:path w="73" h="75">
                  <a:moveTo>
                    <a:pt x="0" y="75"/>
                  </a:moveTo>
                  <a:lnTo>
                    <a:pt x="5" y="46"/>
                  </a:lnTo>
                  <a:lnTo>
                    <a:pt x="22" y="22"/>
                  </a:lnTo>
                  <a:lnTo>
                    <a:pt x="44" y="6"/>
                  </a:lnTo>
                  <a:lnTo>
                    <a:pt x="7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2" name="Line 210"/>
            <p:cNvSpPr>
              <a:spLocks noChangeAspect="1" noChangeShapeType="1"/>
            </p:cNvSpPr>
            <p:nvPr/>
          </p:nvSpPr>
          <p:spPr bwMode="auto">
            <a:xfrm>
              <a:off x="6754" y="5547"/>
              <a:ext cx="33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3" name="Line 211"/>
            <p:cNvSpPr>
              <a:spLocks noChangeAspect="1" noChangeShapeType="1"/>
            </p:cNvSpPr>
            <p:nvPr/>
          </p:nvSpPr>
          <p:spPr bwMode="auto">
            <a:xfrm flipH="1">
              <a:off x="5675" y="6104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4" name="Freeform 212"/>
            <p:cNvSpPr>
              <a:spLocks noChangeAspect="1"/>
            </p:cNvSpPr>
            <p:nvPr/>
          </p:nvSpPr>
          <p:spPr bwMode="auto">
            <a:xfrm>
              <a:off x="5651" y="6104"/>
              <a:ext cx="24" cy="1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41" y="7"/>
                </a:cxn>
                <a:cxn ang="0">
                  <a:pos x="15" y="26"/>
                </a:cxn>
                <a:cxn ang="0">
                  <a:pos x="0" y="54"/>
                </a:cxn>
              </a:cxnLst>
              <a:rect l="0" t="0" r="r" b="b"/>
              <a:pathLst>
                <a:path w="72" h="54">
                  <a:moveTo>
                    <a:pt x="72" y="0"/>
                  </a:moveTo>
                  <a:lnTo>
                    <a:pt x="41" y="7"/>
                  </a:lnTo>
                  <a:lnTo>
                    <a:pt x="15" y="26"/>
                  </a:lnTo>
                  <a:lnTo>
                    <a:pt x="0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5" name="Line 213"/>
            <p:cNvSpPr>
              <a:spLocks noChangeAspect="1" noChangeShapeType="1"/>
            </p:cNvSpPr>
            <p:nvPr/>
          </p:nvSpPr>
          <p:spPr bwMode="auto">
            <a:xfrm flipH="1">
              <a:off x="5625" y="6122"/>
              <a:ext cx="26" cy="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6" name="Freeform 214"/>
            <p:cNvSpPr>
              <a:spLocks noChangeAspect="1"/>
            </p:cNvSpPr>
            <p:nvPr/>
          </p:nvSpPr>
          <p:spPr bwMode="auto">
            <a:xfrm>
              <a:off x="5601" y="6219"/>
              <a:ext cx="24" cy="1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56" y="28"/>
                </a:cxn>
                <a:cxn ang="0">
                  <a:pos x="31" y="47"/>
                </a:cxn>
                <a:cxn ang="0">
                  <a:pos x="0" y="54"/>
                </a:cxn>
              </a:cxnLst>
              <a:rect l="0" t="0" r="r" b="b"/>
              <a:pathLst>
                <a:path w="71" h="54">
                  <a:moveTo>
                    <a:pt x="71" y="0"/>
                  </a:moveTo>
                  <a:lnTo>
                    <a:pt x="56" y="28"/>
                  </a:lnTo>
                  <a:lnTo>
                    <a:pt x="31" y="47"/>
                  </a:lnTo>
                  <a:lnTo>
                    <a:pt x="0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7" name="Line 215"/>
            <p:cNvSpPr>
              <a:spLocks noChangeAspect="1" noChangeShapeType="1"/>
            </p:cNvSpPr>
            <p:nvPr/>
          </p:nvSpPr>
          <p:spPr bwMode="auto">
            <a:xfrm flipH="1">
              <a:off x="5478" y="6237"/>
              <a:ext cx="1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8" name="Freeform 216"/>
            <p:cNvSpPr>
              <a:spLocks noChangeAspect="1"/>
            </p:cNvSpPr>
            <p:nvPr/>
          </p:nvSpPr>
          <p:spPr bwMode="auto">
            <a:xfrm>
              <a:off x="5355" y="6237"/>
              <a:ext cx="123" cy="112"/>
            </a:xfrm>
            <a:custGeom>
              <a:avLst/>
              <a:gdLst/>
              <a:ahLst/>
              <a:cxnLst>
                <a:cxn ang="0">
                  <a:pos x="369" y="0"/>
                </a:cxn>
                <a:cxn ang="0">
                  <a:pos x="300" y="7"/>
                </a:cxn>
                <a:cxn ang="0">
                  <a:pos x="234" y="25"/>
                </a:cxn>
                <a:cxn ang="0">
                  <a:pos x="174" y="56"/>
                </a:cxn>
                <a:cxn ang="0">
                  <a:pos x="118" y="97"/>
                </a:cxn>
                <a:cxn ang="0">
                  <a:pos x="73" y="148"/>
                </a:cxn>
                <a:cxn ang="0">
                  <a:pos x="38" y="206"/>
                </a:cxn>
                <a:cxn ang="0">
                  <a:pos x="12" y="270"/>
                </a:cxn>
                <a:cxn ang="0">
                  <a:pos x="0" y="338"/>
                </a:cxn>
              </a:cxnLst>
              <a:rect l="0" t="0" r="r" b="b"/>
              <a:pathLst>
                <a:path w="369" h="338">
                  <a:moveTo>
                    <a:pt x="369" y="0"/>
                  </a:moveTo>
                  <a:lnTo>
                    <a:pt x="300" y="7"/>
                  </a:lnTo>
                  <a:lnTo>
                    <a:pt x="234" y="25"/>
                  </a:lnTo>
                  <a:lnTo>
                    <a:pt x="174" y="56"/>
                  </a:lnTo>
                  <a:lnTo>
                    <a:pt x="118" y="97"/>
                  </a:lnTo>
                  <a:lnTo>
                    <a:pt x="73" y="148"/>
                  </a:lnTo>
                  <a:lnTo>
                    <a:pt x="38" y="206"/>
                  </a:lnTo>
                  <a:lnTo>
                    <a:pt x="12" y="270"/>
                  </a:lnTo>
                  <a:lnTo>
                    <a:pt x="0" y="3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9" name="Line 217"/>
            <p:cNvSpPr>
              <a:spLocks noChangeAspect="1" noChangeShapeType="1"/>
            </p:cNvSpPr>
            <p:nvPr/>
          </p:nvSpPr>
          <p:spPr bwMode="auto">
            <a:xfrm flipH="1">
              <a:off x="5331" y="6349"/>
              <a:ext cx="24" cy="2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10" name="Freeform 218"/>
            <p:cNvSpPr>
              <a:spLocks noChangeAspect="1"/>
            </p:cNvSpPr>
            <p:nvPr/>
          </p:nvSpPr>
          <p:spPr bwMode="auto">
            <a:xfrm>
              <a:off x="5331" y="6627"/>
              <a:ext cx="7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9"/>
                </a:cxn>
                <a:cxn ang="0">
                  <a:pos x="22" y="158"/>
                </a:cxn>
              </a:cxnLst>
              <a:rect l="0" t="0" r="r" b="b"/>
              <a:pathLst>
                <a:path w="22" h="158">
                  <a:moveTo>
                    <a:pt x="0" y="0"/>
                  </a:moveTo>
                  <a:lnTo>
                    <a:pt x="3" y="79"/>
                  </a:lnTo>
                  <a:lnTo>
                    <a:pt x="22" y="15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11" name="Freeform 219"/>
            <p:cNvSpPr>
              <a:spLocks noChangeAspect="1"/>
            </p:cNvSpPr>
            <p:nvPr/>
          </p:nvSpPr>
          <p:spPr bwMode="auto">
            <a:xfrm>
              <a:off x="5325" y="6680"/>
              <a:ext cx="15" cy="3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5" y="27"/>
                </a:cxn>
                <a:cxn ang="0">
                  <a:pos x="39" y="54"/>
                </a:cxn>
                <a:cxn ang="0">
                  <a:pos x="23" y="77"/>
                </a:cxn>
                <a:cxn ang="0">
                  <a:pos x="0" y="93"/>
                </a:cxn>
              </a:cxnLst>
              <a:rect l="0" t="0" r="r" b="b"/>
              <a:pathLst>
                <a:path w="45" h="93">
                  <a:moveTo>
                    <a:pt x="41" y="0"/>
                  </a:moveTo>
                  <a:lnTo>
                    <a:pt x="45" y="27"/>
                  </a:lnTo>
                  <a:lnTo>
                    <a:pt x="39" y="54"/>
                  </a:lnTo>
                  <a:lnTo>
                    <a:pt x="23" y="77"/>
                  </a:lnTo>
                  <a:lnTo>
                    <a:pt x="0" y="9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12" name="Freeform 220"/>
            <p:cNvSpPr>
              <a:spLocks noChangeAspect="1"/>
            </p:cNvSpPr>
            <p:nvPr/>
          </p:nvSpPr>
          <p:spPr bwMode="auto">
            <a:xfrm>
              <a:off x="5257" y="6711"/>
              <a:ext cx="68" cy="94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140" y="37"/>
                </a:cxn>
                <a:cxn ang="0">
                  <a:pos x="86" y="85"/>
                </a:cxn>
                <a:cxn ang="0">
                  <a:pos x="43" y="144"/>
                </a:cxn>
                <a:cxn ang="0">
                  <a:pos x="15" y="211"/>
                </a:cxn>
                <a:cxn ang="0">
                  <a:pos x="0" y="284"/>
                </a:cxn>
              </a:cxnLst>
              <a:rect l="0" t="0" r="r" b="b"/>
              <a:pathLst>
                <a:path w="203" h="284">
                  <a:moveTo>
                    <a:pt x="203" y="0"/>
                  </a:moveTo>
                  <a:lnTo>
                    <a:pt x="140" y="37"/>
                  </a:lnTo>
                  <a:lnTo>
                    <a:pt x="86" y="85"/>
                  </a:lnTo>
                  <a:lnTo>
                    <a:pt x="43" y="144"/>
                  </a:lnTo>
                  <a:lnTo>
                    <a:pt x="15" y="211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13" name="Freeform 221"/>
            <p:cNvSpPr>
              <a:spLocks noChangeAspect="1"/>
            </p:cNvSpPr>
            <p:nvPr/>
          </p:nvSpPr>
          <p:spPr bwMode="auto">
            <a:xfrm>
              <a:off x="5233" y="6805"/>
              <a:ext cx="24" cy="2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66" y="26"/>
                </a:cxn>
                <a:cxn ang="0">
                  <a:pos x="50" y="49"/>
                </a:cxn>
                <a:cxn ang="0">
                  <a:pos x="27" y="62"/>
                </a:cxn>
                <a:cxn ang="0">
                  <a:pos x="0" y="67"/>
                </a:cxn>
              </a:cxnLst>
              <a:rect l="0" t="0" r="r" b="b"/>
              <a:pathLst>
                <a:path w="73" h="67">
                  <a:moveTo>
                    <a:pt x="73" y="0"/>
                  </a:moveTo>
                  <a:lnTo>
                    <a:pt x="66" y="26"/>
                  </a:lnTo>
                  <a:lnTo>
                    <a:pt x="50" y="49"/>
                  </a:lnTo>
                  <a:lnTo>
                    <a:pt x="27" y="62"/>
                  </a:lnTo>
                  <a:lnTo>
                    <a:pt x="0" y="6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14" name="Line 222"/>
            <p:cNvSpPr>
              <a:spLocks noChangeAspect="1" noChangeShapeType="1"/>
            </p:cNvSpPr>
            <p:nvPr/>
          </p:nvSpPr>
          <p:spPr bwMode="auto">
            <a:xfrm flipH="1">
              <a:off x="4965" y="6828"/>
              <a:ext cx="26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15" name="Freeform 223"/>
            <p:cNvSpPr>
              <a:spLocks noChangeAspect="1"/>
            </p:cNvSpPr>
            <p:nvPr/>
          </p:nvSpPr>
          <p:spPr bwMode="auto">
            <a:xfrm>
              <a:off x="4941" y="6799"/>
              <a:ext cx="24" cy="29"/>
            </a:xfrm>
            <a:custGeom>
              <a:avLst/>
              <a:gdLst/>
              <a:ahLst/>
              <a:cxnLst>
                <a:cxn ang="0">
                  <a:pos x="73" y="86"/>
                </a:cxn>
                <a:cxn ang="0">
                  <a:pos x="40" y="80"/>
                </a:cxn>
                <a:cxn ang="0">
                  <a:pos x="16" y="59"/>
                </a:cxn>
                <a:cxn ang="0">
                  <a:pos x="1" y="31"/>
                </a:cxn>
                <a:cxn ang="0">
                  <a:pos x="0" y="0"/>
                </a:cxn>
              </a:cxnLst>
              <a:rect l="0" t="0" r="r" b="b"/>
              <a:pathLst>
                <a:path w="73" h="86">
                  <a:moveTo>
                    <a:pt x="73" y="86"/>
                  </a:moveTo>
                  <a:lnTo>
                    <a:pt x="40" y="80"/>
                  </a:lnTo>
                  <a:lnTo>
                    <a:pt x="16" y="59"/>
                  </a:lnTo>
                  <a:lnTo>
                    <a:pt x="1" y="3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16" name="Line 224"/>
            <p:cNvSpPr>
              <a:spLocks noChangeAspect="1" noChangeShapeType="1"/>
            </p:cNvSpPr>
            <p:nvPr/>
          </p:nvSpPr>
          <p:spPr bwMode="auto">
            <a:xfrm flipV="1">
              <a:off x="4941" y="6790"/>
              <a:ext cx="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17" name="Freeform 225"/>
            <p:cNvSpPr>
              <a:spLocks noChangeAspect="1"/>
            </p:cNvSpPr>
            <p:nvPr/>
          </p:nvSpPr>
          <p:spPr bwMode="auto">
            <a:xfrm>
              <a:off x="4934" y="6720"/>
              <a:ext cx="10" cy="70"/>
            </a:xfrm>
            <a:custGeom>
              <a:avLst/>
              <a:gdLst/>
              <a:ahLst/>
              <a:cxnLst>
                <a:cxn ang="0">
                  <a:pos x="25" y="211"/>
                </a:cxn>
                <a:cxn ang="0">
                  <a:pos x="31" y="140"/>
                </a:cxn>
                <a:cxn ang="0">
                  <a:pos x="22" y="67"/>
                </a:cxn>
                <a:cxn ang="0">
                  <a:pos x="0" y="0"/>
                </a:cxn>
              </a:cxnLst>
              <a:rect l="0" t="0" r="r" b="b"/>
              <a:pathLst>
                <a:path w="31" h="211">
                  <a:moveTo>
                    <a:pt x="25" y="211"/>
                  </a:moveTo>
                  <a:lnTo>
                    <a:pt x="31" y="140"/>
                  </a:lnTo>
                  <a:lnTo>
                    <a:pt x="22" y="6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18" name="Freeform 226"/>
            <p:cNvSpPr>
              <a:spLocks noChangeAspect="1"/>
            </p:cNvSpPr>
            <p:nvPr/>
          </p:nvSpPr>
          <p:spPr bwMode="auto">
            <a:xfrm>
              <a:off x="4932" y="5479"/>
              <a:ext cx="151" cy="1241"/>
            </a:xfrm>
            <a:custGeom>
              <a:avLst/>
              <a:gdLst/>
              <a:ahLst/>
              <a:cxnLst>
                <a:cxn ang="0">
                  <a:pos x="6" y="3721"/>
                </a:cxn>
                <a:cxn ang="0">
                  <a:pos x="0" y="3682"/>
                </a:cxn>
                <a:cxn ang="0">
                  <a:pos x="453" y="0"/>
                </a:cxn>
              </a:cxnLst>
              <a:rect l="0" t="0" r="r" b="b"/>
              <a:pathLst>
                <a:path w="453" h="3721">
                  <a:moveTo>
                    <a:pt x="6" y="3721"/>
                  </a:moveTo>
                  <a:lnTo>
                    <a:pt x="0" y="3682"/>
                  </a:lnTo>
                  <a:lnTo>
                    <a:pt x="45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19" name="Freeform 227"/>
            <p:cNvSpPr>
              <a:spLocks noChangeAspect="1"/>
            </p:cNvSpPr>
            <p:nvPr/>
          </p:nvSpPr>
          <p:spPr bwMode="auto">
            <a:xfrm>
              <a:off x="5083" y="5458"/>
              <a:ext cx="19" cy="21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9" y="35"/>
                </a:cxn>
                <a:cxn ang="0">
                  <a:pos x="29" y="12"/>
                </a:cxn>
                <a:cxn ang="0">
                  <a:pos x="57" y="0"/>
                </a:cxn>
              </a:cxnLst>
              <a:rect l="0" t="0" r="r" b="b"/>
              <a:pathLst>
                <a:path w="57" h="63">
                  <a:moveTo>
                    <a:pt x="0" y="63"/>
                  </a:moveTo>
                  <a:lnTo>
                    <a:pt x="9" y="35"/>
                  </a:lnTo>
                  <a:lnTo>
                    <a:pt x="29" y="12"/>
                  </a:lnTo>
                  <a:lnTo>
                    <a:pt x="5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20" name="Freeform 228"/>
            <p:cNvSpPr>
              <a:spLocks noChangeAspect="1"/>
            </p:cNvSpPr>
            <p:nvPr/>
          </p:nvSpPr>
          <p:spPr bwMode="auto">
            <a:xfrm>
              <a:off x="5102" y="5431"/>
              <a:ext cx="70" cy="2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8" y="50"/>
                </a:cxn>
                <a:cxn ang="0">
                  <a:pos x="211" y="0"/>
                </a:cxn>
              </a:cxnLst>
              <a:rect l="0" t="0" r="r" b="b"/>
              <a:pathLst>
                <a:path w="211" h="82">
                  <a:moveTo>
                    <a:pt x="0" y="82"/>
                  </a:moveTo>
                  <a:lnTo>
                    <a:pt x="108" y="50"/>
                  </a:lnTo>
                  <a:lnTo>
                    <a:pt x="2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21" name="Freeform 229"/>
            <p:cNvSpPr>
              <a:spLocks noChangeAspect="1"/>
            </p:cNvSpPr>
            <p:nvPr/>
          </p:nvSpPr>
          <p:spPr bwMode="auto">
            <a:xfrm>
              <a:off x="5172" y="5350"/>
              <a:ext cx="491" cy="81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403" y="11"/>
                </a:cxn>
                <a:cxn ang="0">
                  <a:pos x="441" y="0"/>
                </a:cxn>
                <a:cxn ang="0">
                  <a:pos x="1471" y="0"/>
                </a:cxn>
              </a:cxnLst>
              <a:rect l="0" t="0" r="r" b="b"/>
              <a:pathLst>
                <a:path w="1471" h="244">
                  <a:moveTo>
                    <a:pt x="0" y="244"/>
                  </a:moveTo>
                  <a:lnTo>
                    <a:pt x="403" y="11"/>
                  </a:lnTo>
                  <a:lnTo>
                    <a:pt x="441" y="0"/>
                  </a:lnTo>
                  <a:lnTo>
                    <a:pt x="147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22" name="Freeform 230"/>
            <p:cNvSpPr>
              <a:spLocks noChangeAspect="1"/>
            </p:cNvSpPr>
            <p:nvPr/>
          </p:nvSpPr>
          <p:spPr bwMode="auto">
            <a:xfrm>
              <a:off x="5663" y="5350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6"/>
                </a:cxn>
                <a:cxn ang="0">
                  <a:pos x="34" y="17"/>
                </a:cxn>
                <a:cxn ang="0">
                  <a:pos x="43" y="34"/>
                </a:cxn>
              </a:cxnLst>
              <a:rect l="0" t="0" r="r" b="b"/>
              <a:pathLst>
                <a:path w="43" h="34">
                  <a:moveTo>
                    <a:pt x="0" y="0"/>
                  </a:moveTo>
                  <a:lnTo>
                    <a:pt x="19" y="6"/>
                  </a:lnTo>
                  <a:lnTo>
                    <a:pt x="34" y="17"/>
                  </a:lnTo>
                  <a:lnTo>
                    <a:pt x="43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23" name="Freeform 231"/>
            <p:cNvSpPr>
              <a:spLocks noChangeAspect="1"/>
            </p:cNvSpPr>
            <p:nvPr/>
          </p:nvSpPr>
          <p:spPr bwMode="auto">
            <a:xfrm>
              <a:off x="5677" y="5361"/>
              <a:ext cx="4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6"/>
                </a:cxn>
                <a:cxn ang="0">
                  <a:pos x="33" y="44"/>
                </a:cxn>
                <a:cxn ang="0">
                  <a:pos x="58" y="54"/>
                </a:cxn>
                <a:cxn ang="0">
                  <a:pos x="85" y="54"/>
                </a:cxn>
                <a:cxn ang="0">
                  <a:pos x="111" y="44"/>
                </a:cxn>
                <a:cxn ang="0">
                  <a:pos x="131" y="26"/>
                </a:cxn>
                <a:cxn ang="0">
                  <a:pos x="143" y="0"/>
                </a:cxn>
              </a:cxnLst>
              <a:rect l="0" t="0" r="r" b="b"/>
              <a:pathLst>
                <a:path w="143" h="54">
                  <a:moveTo>
                    <a:pt x="0" y="0"/>
                  </a:moveTo>
                  <a:lnTo>
                    <a:pt x="12" y="26"/>
                  </a:lnTo>
                  <a:lnTo>
                    <a:pt x="33" y="44"/>
                  </a:lnTo>
                  <a:lnTo>
                    <a:pt x="58" y="54"/>
                  </a:lnTo>
                  <a:lnTo>
                    <a:pt x="85" y="54"/>
                  </a:lnTo>
                  <a:lnTo>
                    <a:pt x="111" y="44"/>
                  </a:lnTo>
                  <a:lnTo>
                    <a:pt x="131" y="26"/>
                  </a:lnTo>
                  <a:lnTo>
                    <a:pt x="14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24" name="Freeform 232"/>
            <p:cNvSpPr>
              <a:spLocks noChangeAspect="1"/>
            </p:cNvSpPr>
            <p:nvPr/>
          </p:nvSpPr>
          <p:spPr bwMode="auto">
            <a:xfrm>
              <a:off x="5725" y="5350"/>
              <a:ext cx="14" cy="1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9" y="17"/>
                </a:cxn>
                <a:cxn ang="0">
                  <a:pos x="24" y="6"/>
                </a:cxn>
                <a:cxn ang="0">
                  <a:pos x="43" y="0"/>
                </a:cxn>
              </a:cxnLst>
              <a:rect l="0" t="0" r="r" b="b"/>
              <a:pathLst>
                <a:path w="43" h="34">
                  <a:moveTo>
                    <a:pt x="0" y="34"/>
                  </a:moveTo>
                  <a:lnTo>
                    <a:pt x="9" y="17"/>
                  </a:lnTo>
                  <a:lnTo>
                    <a:pt x="24" y="6"/>
                  </a:lnTo>
                  <a:lnTo>
                    <a:pt x="4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25" name="Line 233"/>
            <p:cNvSpPr>
              <a:spLocks noChangeAspect="1" noChangeShapeType="1"/>
            </p:cNvSpPr>
            <p:nvPr/>
          </p:nvSpPr>
          <p:spPr bwMode="auto">
            <a:xfrm>
              <a:off x="5739" y="5350"/>
              <a:ext cx="5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26" name="Freeform 234"/>
            <p:cNvSpPr>
              <a:spLocks noChangeAspect="1"/>
            </p:cNvSpPr>
            <p:nvPr/>
          </p:nvSpPr>
          <p:spPr bwMode="auto">
            <a:xfrm>
              <a:off x="6258" y="5350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6"/>
                </a:cxn>
                <a:cxn ang="0">
                  <a:pos x="34" y="17"/>
                </a:cxn>
                <a:cxn ang="0">
                  <a:pos x="42" y="34"/>
                </a:cxn>
              </a:cxnLst>
              <a:rect l="0" t="0" r="r" b="b"/>
              <a:pathLst>
                <a:path w="42" h="34">
                  <a:moveTo>
                    <a:pt x="0" y="0"/>
                  </a:moveTo>
                  <a:lnTo>
                    <a:pt x="19" y="6"/>
                  </a:lnTo>
                  <a:lnTo>
                    <a:pt x="34" y="17"/>
                  </a:lnTo>
                  <a:lnTo>
                    <a:pt x="42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27" name="Freeform 235"/>
            <p:cNvSpPr>
              <a:spLocks noChangeAspect="1"/>
            </p:cNvSpPr>
            <p:nvPr/>
          </p:nvSpPr>
          <p:spPr bwMode="auto">
            <a:xfrm>
              <a:off x="6272" y="5361"/>
              <a:ext cx="4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6"/>
                </a:cxn>
                <a:cxn ang="0">
                  <a:pos x="32" y="44"/>
                </a:cxn>
                <a:cxn ang="0">
                  <a:pos x="58" y="54"/>
                </a:cxn>
                <a:cxn ang="0">
                  <a:pos x="86" y="54"/>
                </a:cxn>
                <a:cxn ang="0">
                  <a:pos x="111" y="44"/>
                </a:cxn>
                <a:cxn ang="0">
                  <a:pos x="132" y="26"/>
                </a:cxn>
                <a:cxn ang="0">
                  <a:pos x="144" y="0"/>
                </a:cxn>
              </a:cxnLst>
              <a:rect l="0" t="0" r="r" b="b"/>
              <a:pathLst>
                <a:path w="144" h="54">
                  <a:moveTo>
                    <a:pt x="0" y="0"/>
                  </a:moveTo>
                  <a:lnTo>
                    <a:pt x="12" y="26"/>
                  </a:lnTo>
                  <a:lnTo>
                    <a:pt x="32" y="44"/>
                  </a:lnTo>
                  <a:lnTo>
                    <a:pt x="58" y="54"/>
                  </a:lnTo>
                  <a:lnTo>
                    <a:pt x="86" y="54"/>
                  </a:lnTo>
                  <a:lnTo>
                    <a:pt x="111" y="44"/>
                  </a:lnTo>
                  <a:lnTo>
                    <a:pt x="132" y="26"/>
                  </a:lnTo>
                  <a:lnTo>
                    <a:pt x="1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28" name="Freeform 236"/>
            <p:cNvSpPr>
              <a:spLocks noChangeAspect="1"/>
            </p:cNvSpPr>
            <p:nvPr/>
          </p:nvSpPr>
          <p:spPr bwMode="auto">
            <a:xfrm>
              <a:off x="6320" y="5350"/>
              <a:ext cx="15" cy="1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8" y="17"/>
                </a:cxn>
                <a:cxn ang="0">
                  <a:pos x="24" y="6"/>
                </a:cxn>
                <a:cxn ang="0">
                  <a:pos x="43" y="0"/>
                </a:cxn>
              </a:cxnLst>
              <a:rect l="0" t="0" r="r" b="b"/>
              <a:pathLst>
                <a:path w="43" h="34">
                  <a:moveTo>
                    <a:pt x="0" y="34"/>
                  </a:moveTo>
                  <a:lnTo>
                    <a:pt x="8" y="17"/>
                  </a:lnTo>
                  <a:lnTo>
                    <a:pt x="24" y="6"/>
                  </a:lnTo>
                  <a:lnTo>
                    <a:pt x="4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29" name="Line 237"/>
            <p:cNvSpPr>
              <a:spLocks noChangeAspect="1" noChangeShapeType="1"/>
            </p:cNvSpPr>
            <p:nvPr/>
          </p:nvSpPr>
          <p:spPr bwMode="auto">
            <a:xfrm>
              <a:off x="6335" y="5350"/>
              <a:ext cx="27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30" name="Freeform 238"/>
            <p:cNvSpPr>
              <a:spLocks noChangeAspect="1"/>
            </p:cNvSpPr>
            <p:nvPr/>
          </p:nvSpPr>
          <p:spPr bwMode="auto">
            <a:xfrm>
              <a:off x="6607" y="5350"/>
              <a:ext cx="24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7"/>
                </a:cxn>
                <a:cxn ang="0">
                  <a:pos x="52" y="23"/>
                </a:cxn>
                <a:cxn ang="0">
                  <a:pos x="68" y="46"/>
                </a:cxn>
                <a:cxn ang="0">
                  <a:pos x="74" y="74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28" y="7"/>
                  </a:lnTo>
                  <a:lnTo>
                    <a:pt x="52" y="23"/>
                  </a:lnTo>
                  <a:lnTo>
                    <a:pt x="68" y="46"/>
                  </a:lnTo>
                  <a:lnTo>
                    <a:pt x="74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31" name="Line 239"/>
            <p:cNvSpPr>
              <a:spLocks noChangeAspect="1" noChangeShapeType="1"/>
            </p:cNvSpPr>
            <p:nvPr/>
          </p:nvSpPr>
          <p:spPr bwMode="auto">
            <a:xfrm>
              <a:off x="6631" y="5374"/>
              <a:ext cx="1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32" name="Freeform 240"/>
            <p:cNvSpPr>
              <a:spLocks noChangeAspect="1"/>
            </p:cNvSpPr>
            <p:nvPr/>
          </p:nvSpPr>
          <p:spPr bwMode="auto">
            <a:xfrm>
              <a:off x="6631" y="5424"/>
              <a:ext cx="41" cy="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78"/>
                </a:cxn>
                <a:cxn ang="0">
                  <a:pos x="32" y="151"/>
                </a:cxn>
                <a:cxn ang="0">
                  <a:pos x="71" y="218"/>
                </a:cxn>
                <a:cxn ang="0">
                  <a:pos x="122" y="276"/>
                </a:cxn>
              </a:cxnLst>
              <a:rect l="0" t="0" r="r" b="b"/>
              <a:pathLst>
                <a:path w="122" h="276">
                  <a:moveTo>
                    <a:pt x="0" y="0"/>
                  </a:moveTo>
                  <a:lnTo>
                    <a:pt x="8" y="78"/>
                  </a:lnTo>
                  <a:lnTo>
                    <a:pt x="32" y="151"/>
                  </a:lnTo>
                  <a:lnTo>
                    <a:pt x="71" y="218"/>
                  </a:lnTo>
                  <a:lnTo>
                    <a:pt x="122" y="27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33" name="Freeform 241"/>
            <p:cNvSpPr>
              <a:spLocks noChangeAspect="1"/>
            </p:cNvSpPr>
            <p:nvPr/>
          </p:nvSpPr>
          <p:spPr bwMode="auto">
            <a:xfrm>
              <a:off x="6672" y="5516"/>
              <a:ext cx="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25"/>
                </a:cxn>
                <a:cxn ang="0">
                  <a:pos x="26" y="55"/>
                </a:cxn>
              </a:cxnLst>
              <a:rect l="0" t="0" r="r" b="b"/>
              <a:pathLst>
                <a:path w="26" h="55">
                  <a:moveTo>
                    <a:pt x="0" y="0"/>
                  </a:moveTo>
                  <a:lnTo>
                    <a:pt x="19" y="25"/>
                  </a:lnTo>
                  <a:lnTo>
                    <a:pt x="26" y="5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34" name="Line 242"/>
            <p:cNvSpPr>
              <a:spLocks noChangeAspect="1" noChangeShapeType="1"/>
            </p:cNvSpPr>
            <p:nvPr/>
          </p:nvSpPr>
          <p:spPr bwMode="auto">
            <a:xfrm>
              <a:off x="6681" y="5534"/>
              <a:ext cx="1" cy="11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35" name="Freeform 243"/>
            <p:cNvSpPr>
              <a:spLocks noChangeAspect="1"/>
            </p:cNvSpPr>
            <p:nvPr/>
          </p:nvSpPr>
          <p:spPr bwMode="auto">
            <a:xfrm>
              <a:off x="6656" y="6651"/>
              <a:ext cx="25" cy="24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9" y="28"/>
                </a:cxn>
                <a:cxn ang="0">
                  <a:pos x="52" y="52"/>
                </a:cxn>
                <a:cxn ang="0">
                  <a:pos x="28" y="68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69" y="28"/>
                  </a:lnTo>
                  <a:lnTo>
                    <a:pt x="52" y="52"/>
                  </a:lnTo>
                  <a:lnTo>
                    <a:pt x="28" y="68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36" name="Line 244"/>
            <p:cNvSpPr>
              <a:spLocks noChangeAspect="1" noChangeShapeType="1"/>
            </p:cNvSpPr>
            <p:nvPr/>
          </p:nvSpPr>
          <p:spPr bwMode="auto">
            <a:xfrm flipH="1">
              <a:off x="6582" y="6675"/>
              <a:ext cx="7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37" name="Freeform 245"/>
            <p:cNvSpPr>
              <a:spLocks noChangeAspect="1"/>
            </p:cNvSpPr>
            <p:nvPr/>
          </p:nvSpPr>
          <p:spPr bwMode="auto">
            <a:xfrm>
              <a:off x="6557" y="6675"/>
              <a:ext cx="25" cy="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5" y="5"/>
                </a:cxn>
                <a:cxn ang="0">
                  <a:pos x="21" y="21"/>
                </a:cxn>
                <a:cxn ang="0">
                  <a:pos x="6" y="46"/>
                </a:cxn>
                <a:cxn ang="0">
                  <a:pos x="0" y="74"/>
                </a:cxn>
                <a:cxn ang="0">
                  <a:pos x="6" y="102"/>
                </a:cxn>
                <a:cxn ang="0">
                  <a:pos x="21" y="125"/>
                </a:cxn>
                <a:cxn ang="0">
                  <a:pos x="45" y="141"/>
                </a:cxn>
                <a:cxn ang="0">
                  <a:pos x="74" y="148"/>
                </a:cxn>
              </a:cxnLst>
              <a:rect l="0" t="0" r="r" b="b"/>
              <a:pathLst>
                <a:path w="74" h="148">
                  <a:moveTo>
                    <a:pt x="74" y="0"/>
                  </a:moveTo>
                  <a:lnTo>
                    <a:pt x="45" y="5"/>
                  </a:lnTo>
                  <a:lnTo>
                    <a:pt x="21" y="21"/>
                  </a:lnTo>
                  <a:lnTo>
                    <a:pt x="6" y="46"/>
                  </a:lnTo>
                  <a:lnTo>
                    <a:pt x="0" y="74"/>
                  </a:lnTo>
                  <a:lnTo>
                    <a:pt x="6" y="102"/>
                  </a:lnTo>
                  <a:lnTo>
                    <a:pt x="21" y="125"/>
                  </a:lnTo>
                  <a:lnTo>
                    <a:pt x="45" y="141"/>
                  </a:lnTo>
                  <a:lnTo>
                    <a:pt x="74" y="1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38" name="Line 246"/>
            <p:cNvSpPr>
              <a:spLocks noChangeAspect="1" noChangeShapeType="1"/>
            </p:cNvSpPr>
            <p:nvPr/>
          </p:nvSpPr>
          <p:spPr bwMode="auto">
            <a:xfrm>
              <a:off x="6582" y="6725"/>
              <a:ext cx="7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39" name="Freeform 247"/>
            <p:cNvSpPr>
              <a:spLocks noChangeAspect="1"/>
            </p:cNvSpPr>
            <p:nvPr/>
          </p:nvSpPr>
          <p:spPr bwMode="auto">
            <a:xfrm>
              <a:off x="6656" y="6725"/>
              <a:ext cx="25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"/>
                </a:cxn>
                <a:cxn ang="0">
                  <a:pos x="52" y="21"/>
                </a:cxn>
                <a:cxn ang="0">
                  <a:pos x="69" y="44"/>
                </a:cxn>
                <a:cxn ang="0">
                  <a:pos x="74" y="73"/>
                </a:cxn>
              </a:cxnLst>
              <a:rect l="0" t="0" r="r" b="b"/>
              <a:pathLst>
                <a:path w="74" h="73">
                  <a:moveTo>
                    <a:pt x="0" y="0"/>
                  </a:moveTo>
                  <a:lnTo>
                    <a:pt x="28" y="5"/>
                  </a:lnTo>
                  <a:lnTo>
                    <a:pt x="52" y="21"/>
                  </a:lnTo>
                  <a:lnTo>
                    <a:pt x="69" y="44"/>
                  </a:lnTo>
                  <a:lnTo>
                    <a:pt x="74" y="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40" name="Line 248"/>
            <p:cNvSpPr>
              <a:spLocks noChangeAspect="1" noChangeShapeType="1"/>
            </p:cNvSpPr>
            <p:nvPr/>
          </p:nvSpPr>
          <p:spPr bwMode="auto">
            <a:xfrm>
              <a:off x="6681" y="6749"/>
              <a:ext cx="1" cy="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41" name="Freeform 249"/>
            <p:cNvSpPr>
              <a:spLocks noChangeAspect="1"/>
            </p:cNvSpPr>
            <p:nvPr/>
          </p:nvSpPr>
          <p:spPr bwMode="auto">
            <a:xfrm>
              <a:off x="6656" y="6803"/>
              <a:ext cx="25" cy="2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9" y="29"/>
                </a:cxn>
                <a:cxn ang="0">
                  <a:pos x="52" y="53"/>
                </a:cxn>
                <a:cxn ang="0">
                  <a:pos x="28" y="69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69" y="29"/>
                  </a:lnTo>
                  <a:lnTo>
                    <a:pt x="52" y="53"/>
                  </a:lnTo>
                  <a:lnTo>
                    <a:pt x="28" y="69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42" name="Line 250"/>
            <p:cNvSpPr>
              <a:spLocks noChangeAspect="1" noChangeShapeType="1"/>
            </p:cNvSpPr>
            <p:nvPr/>
          </p:nvSpPr>
          <p:spPr bwMode="auto">
            <a:xfrm flipH="1">
              <a:off x="6276" y="6828"/>
              <a:ext cx="38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43" name="Freeform 251"/>
            <p:cNvSpPr>
              <a:spLocks noChangeAspect="1"/>
            </p:cNvSpPr>
            <p:nvPr/>
          </p:nvSpPr>
          <p:spPr bwMode="auto">
            <a:xfrm>
              <a:off x="6252" y="6805"/>
              <a:ext cx="24" cy="23"/>
            </a:xfrm>
            <a:custGeom>
              <a:avLst/>
              <a:gdLst/>
              <a:ahLst/>
              <a:cxnLst>
                <a:cxn ang="0">
                  <a:pos x="74" y="67"/>
                </a:cxn>
                <a:cxn ang="0">
                  <a:pos x="47" y="62"/>
                </a:cxn>
                <a:cxn ang="0">
                  <a:pos x="23" y="49"/>
                </a:cxn>
                <a:cxn ang="0">
                  <a:pos x="6" y="26"/>
                </a:cxn>
                <a:cxn ang="0">
                  <a:pos x="0" y="0"/>
                </a:cxn>
              </a:cxnLst>
              <a:rect l="0" t="0" r="r" b="b"/>
              <a:pathLst>
                <a:path w="74" h="67">
                  <a:moveTo>
                    <a:pt x="74" y="67"/>
                  </a:moveTo>
                  <a:lnTo>
                    <a:pt x="47" y="62"/>
                  </a:lnTo>
                  <a:lnTo>
                    <a:pt x="23" y="49"/>
                  </a:lnTo>
                  <a:lnTo>
                    <a:pt x="6" y="2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44" name="Freeform 252"/>
            <p:cNvSpPr>
              <a:spLocks noChangeAspect="1"/>
            </p:cNvSpPr>
            <p:nvPr/>
          </p:nvSpPr>
          <p:spPr bwMode="auto">
            <a:xfrm>
              <a:off x="6184" y="6711"/>
              <a:ext cx="68" cy="94"/>
            </a:xfrm>
            <a:custGeom>
              <a:avLst/>
              <a:gdLst/>
              <a:ahLst/>
              <a:cxnLst>
                <a:cxn ang="0">
                  <a:pos x="204" y="284"/>
                </a:cxn>
                <a:cxn ang="0">
                  <a:pos x="190" y="211"/>
                </a:cxn>
                <a:cxn ang="0">
                  <a:pos x="161" y="144"/>
                </a:cxn>
                <a:cxn ang="0">
                  <a:pos x="119" y="85"/>
                </a:cxn>
                <a:cxn ang="0">
                  <a:pos x="64" y="37"/>
                </a:cxn>
                <a:cxn ang="0">
                  <a:pos x="0" y="0"/>
                </a:cxn>
              </a:cxnLst>
              <a:rect l="0" t="0" r="r" b="b"/>
              <a:pathLst>
                <a:path w="204" h="284">
                  <a:moveTo>
                    <a:pt x="204" y="284"/>
                  </a:moveTo>
                  <a:lnTo>
                    <a:pt x="190" y="211"/>
                  </a:lnTo>
                  <a:lnTo>
                    <a:pt x="161" y="144"/>
                  </a:lnTo>
                  <a:lnTo>
                    <a:pt x="119" y="85"/>
                  </a:lnTo>
                  <a:lnTo>
                    <a:pt x="64" y="3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45" name="Freeform 253"/>
            <p:cNvSpPr>
              <a:spLocks noChangeAspect="1"/>
            </p:cNvSpPr>
            <p:nvPr/>
          </p:nvSpPr>
          <p:spPr bwMode="auto">
            <a:xfrm>
              <a:off x="6169" y="6680"/>
              <a:ext cx="15" cy="31"/>
            </a:xfrm>
            <a:custGeom>
              <a:avLst/>
              <a:gdLst/>
              <a:ahLst/>
              <a:cxnLst>
                <a:cxn ang="0">
                  <a:pos x="44" y="93"/>
                </a:cxn>
                <a:cxn ang="0">
                  <a:pos x="22" y="77"/>
                </a:cxn>
                <a:cxn ang="0">
                  <a:pos x="7" y="54"/>
                </a:cxn>
                <a:cxn ang="0">
                  <a:pos x="0" y="27"/>
                </a:cxn>
                <a:cxn ang="0">
                  <a:pos x="5" y="0"/>
                </a:cxn>
              </a:cxnLst>
              <a:rect l="0" t="0" r="r" b="b"/>
              <a:pathLst>
                <a:path w="44" h="93">
                  <a:moveTo>
                    <a:pt x="44" y="93"/>
                  </a:moveTo>
                  <a:lnTo>
                    <a:pt x="22" y="77"/>
                  </a:lnTo>
                  <a:lnTo>
                    <a:pt x="7" y="54"/>
                  </a:lnTo>
                  <a:lnTo>
                    <a:pt x="0" y="27"/>
                  </a:ln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46" name="Freeform 254"/>
            <p:cNvSpPr>
              <a:spLocks noChangeAspect="1"/>
            </p:cNvSpPr>
            <p:nvPr/>
          </p:nvSpPr>
          <p:spPr bwMode="auto">
            <a:xfrm>
              <a:off x="6171" y="6627"/>
              <a:ext cx="7" cy="53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9" y="79"/>
                </a:cxn>
                <a:cxn ang="0">
                  <a:pos x="21" y="0"/>
                </a:cxn>
              </a:cxnLst>
              <a:rect l="0" t="0" r="r" b="b"/>
              <a:pathLst>
                <a:path w="21" h="158">
                  <a:moveTo>
                    <a:pt x="0" y="158"/>
                  </a:moveTo>
                  <a:lnTo>
                    <a:pt x="19" y="79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47" name="Line 255"/>
            <p:cNvSpPr>
              <a:spLocks noChangeAspect="1" noChangeShapeType="1"/>
            </p:cNvSpPr>
            <p:nvPr/>
          </p:nvSpPr>
          <p:spPr bwMode="auto">
            <a:xfrm flipH="1" flipV="1">
              <a:off x="6153" y="6349"/>
              <a:ext cx="25" cy="2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48" name="Freeform 256"/>
            <p:cNvSpPr>
              <a:spLocks noChangeAspect="1"/>
            </p:cNvSpPr>
            <p:nvPr/>
          </p:nvSpPr>
          <p:spPr bwMode="auto">
            <a:xfrm>
              <a:off x="6031" y="6237"/>
              <a:ext cx="122" cy="112"/>
            </a:xfrm>
            <a:custGeom>
              <a:avLst/>
              <a:gdLst/>
              <a:ahLst/>
              <a:cxnLst>
                <a:cxn ang="0">
                  <a:pos x="368" y="338"/>
                </a:cxn>
                <a:cxn ang="0">
                  <a:pos x="356" y="270"/>
                </a:cxn>
                <a:cxn ang="0">
                  <a:pos x="331" y="206"/>
                </a:cxn>
                <a:cxn ang="0">
                  <a:pos x="295" y="148"/>
                </a:cxn>
                <a:cxn ang="0">
                  <a:pos x="249" y="97"/>
                </a:cxn>
                <a:cxn ang="0">
                  <a:pos x="196" y="56"/>
                </a:cxn>
                <a:cxn ang="0">
                  <a:pos x="134" y="25"/>
                </a:cxn>
                <a:cxn ang="0">
                  <a:pos x="68" y="7"/>
                </a:cxn>
                <a:cxn ang="0">
                  <a:pos x="0" y="0"/>
                </a:cxn>
              </a:cxnLst>
              <a:rect l="0" t="0" r="r" b="b"/>
              <a:pathLst>
                <a:path w="368" h="338">
                  <a:moveTo>
                    <a:pt x="368" y="338"/>
                  </a:moveTo>
                  <a:lnTo>
                    <a:pt x="356" y="270"/>
                  </a:lnTo>
                  <a:lnTo>
                    <a:pt x="331" y="206"/>
                  </a:lnTo>
                  <a:lnTo>
                    <a:pt x="295" y="148"/>
                  </a:lnTo>
                  <a:lnTo>
                    <a:pt x="249" y="97"/>
                  </a:lnTo>
                  <a:lnTo>
                    <a:pt x="196" y="56"/>
                  </a:lnTo>
                  <a:lnTo>
                    <a:pt x="134" y="25"/>
                  </a:lnTo>
                  <a:lnTo>
                    <a:pt x="68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49" name="Line 257"/>
            <p:cNvSpPr>
              <a:spLocks noChangeAspect="1" noChangeShapeType="1"/>
            </p:cNvSpPr>
            <p:nvPr/>
          </p:nvSpPr>
          <p:spPr bwMode="auto">
            <a:xfrm flipH="1">
              <a:off x="5907" y="6237"/>
              <a:ext cx="1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50" name="Freeform 258"/>
            <p:cNvSpPr>
              <a:spLocks noChangeAspect="1"/>
            </p:cNvSpPr>
            <p:nvPr/>
          </p:nvSpPr>
          <p:spPr bwMode="auto">
            <a:xfrm>
              <a:off x="5884" y="6219"/>
              <a:ext cx="23" cy="18"/>
            </a:xfrm>
            <a:custGeom>
              <a:avLst/>
              <a:gdLst/>
              <a:ahLst/>
              <a:cxnLst>
                <a:cxn ang="0">
                  <a:pos x="71" y="54"/>
                </a:cxn>
                <a:cxn ang="0">
                  <a:pos x="40" y="47"/>
                </a:cxn>
                <a:cxn ang="0">
                  <a:pos x="14" y="28"/>
                </a:cxn>
                <a:cxn ang="0">
                  <a:pos x="0" y="0"/>
                </a:cxn>
              </a:cxnLst>
              <a:rect l="0" t="0" r="r" b="b"/>
              <a:pathLst>
                <a:path w="71" h="54">
                  <a:moveTo>
                    <a:pt x="71" y="54"/>
                  </a:moveTo>
                  <a:lnTo>
                    <a:pt x="40" y="47"/>
                  </a:lnTo>
                  <a:lnTo>
                    <a:pt x="14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51" name="Line 259"/>
            <p:cNvSpPr>
              <a:spLocks noChangeAspect="1" noChangeShapeType="1"/>
            </p:cNvSpPr>
            <p:nvPr/>
          </p:nvSpPr>
          <p:spPr bwMode="auto">
            <a:xfrm flipH="1" flipV="1">
              <a:off x="5858" y="6122"/>
              <a:ext cx="26" cy="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52" name="Freeform 260"/>
            <p:cNvSpPr>
              <a:spLocks noChangeAspect="1"/>
            </p:cNvSpPr>
            <p:nvPr/>
          </p:nvSpPr>
          <p:spPr bwMode="auto">
            <a:xfrm>
              <a:off x="5834" y="6104"/>
              <a:ext cx="24" cy="18"/>
            </a:xfrm>
            <a:custGeom>
              <a:avLst/>
              <a:gdLst/>
              <a:ahLst/>
              <a:cxnLst>
                <a:cxn ang="0">
                  <a:pos x="71" y="54"/>
                </a:cxn>
                <a:cxn ang="0">
                  <a:pos x="56" y="26"/>
                </a:cxn>
                <a:cxn ang="0">
                  <a:pos x="30" y="7"/>
                </a:cxn>
                <a:cxn ang="0">
                  <a:pos x="0" y="0"/>
                </a:cxn>
              </a:cxnLst>
              <a:rect l="0" t="0" r="r" b="b"/>
              <a:pathLst>
                <a:path w="71" h="54">
                  <a:moveTo>
                    <a:pt x="71" y="54"/>
                  </a:moveTo>
                  <a:lnTo>
                    <a:pt x="56" y="26"/>
                  </a:lnTo>
                  <a:lnTo>
                    <a:pt x="30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53" name="Line 261"/>
            <p:cNvSpPr>
              <a:spLocks noChangeAspect="1" noChangeShapeType="1"/>
            </p:cNvSpPr>
            <p:nvPr/>
          </p:nvSpPr>
          <p:spPr bwMode="auto">
            <a:xfrm flipH="1">
              <a:off x="5828" y="6104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54" name="Freeform 262"/>
            <p:cNvSpPr>
              <a:spLocks noChangeAspect="1"/>
            </p:cNvSpPr>
            <p:nvPr/>
          </p:nvSpPr>
          <p:spPr bwMode="auto">
            <a:xfrm>
              <a:off x="5804" y="6104"/>
              <a:ext cx="24" cy="24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6" y="6"/>
                </a:cxn>
                <a:cxn ang="0">
                  <a:pos x="22" y="22"/>
                </a:cxn>
                <a:cxn ang="0">
                  <a:pos x="5" y="46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46" y="6"/>
                  </a:lnTo>
                  <a:lnTo>
                    <a:pt x="22" y="22"/>
                  </a:lnTo>
                  <a:lnTo>
                    <a:pt x="5" y="46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55" name="Line 263"/>
            <p:cNvSpPr>
              <a:spLocks noChangeAspect="1" noChangeShapeType="1"/>
            </p:cNvSpPr>
            <p:nvPr/>
          </p:nvSpPr>
          <p:spPr bwMode="auto">
            <a:xfrm>
              <a:off x="5804" y="6128"/>
              <a:ext cx="1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56" name="Freeform 264"/>
            <p:cNvSpPr>
              <a:spLocks noChangeAspect="1"/>
            </p:cNvSpPr>
            <p:nvPr/>
          </p:nvSpPr>
          <p:spPr bwMode="auto">
            <a:xfrm>
              <a:off x="5775" y="6204"/>
              <a:ext cx="29" cy="2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79" y="31"/>
                </a:cxn>
                <a:cxn ang="0">
                  <a:pos x="59" y="56"/>
                </a:cxn>
                <a:cxn ang="0">
                  <a:pos x="32" y="71"/>
                </a:cxn>
                <a:cxn ang="0">
                  <a:pos x="0" y="73"/>
                </a:cxn>
              </a:cxnLst>
              <a:rect l="0" t="0" r="r" b="b"/>
              <a:pathLst>
                <a:path w="86" h="73">
                  <a:moveTo>
                    <a:pt x="86" y="0"/>
                  </a:moveTo>
                  <a:lnTo>
                    <a:pt x="79" y="31"/>
                  </a:lnTo>
                  <a:lnTo>
                    <a:pt x="59" y="56"/>
                  </a:lnTo>
                  <a:lnTo>
                    <a:pt x="32" y="71"/>
                  </a:lnTo>
                  <a:lnTo>
                    <a:pt x="0" y="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57" name="Freeform 265"/>
            <p:cNvSpPr>
              <a:spLocks noChangeAspect="1"/>
            </p:cNvSpPr>
            <p:nvPr/>
          </p:nvSpPr>
          <p:spPr bwMode="auto">
            <a:xfrm>
              <a:off x="5734" y="6227"/>
              <a:ext cx="41" cy="2"/>
            </a:xfrm>
            <a:custGeom>
              <a:avLst/>
              <a:gdLst/>
              <a:ahLst/>
              <a:cxnLst>
                <a:cxn ang="0">
                  <a:pos x="124" y="6"/>
                </a:cxn>
                <a:cxn ang="0">
                  <a:pos x="62" y="0"/>
                </a:cxn>
                <a:cxn ang="0">
                  <a:pos x="0" y="6"/>
                </a:cxn>
              </a:cxnLst>
              <a:rect l="0" t="0" r="r" b="b"/>
              <a:pathLst>
                <a:path w="124" h="6">
                  <a:moveTo>
                    <a:pt x="124" y="6"/>
                  </a:moveTo>
                  <a:lnTo>
                    <a:pt x="62" y="0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58" name="Freeform 266"/>
            <p:cNvSpPr>
              <a:spLocks noChangeAspect="1"/>
            </p:cNvSpPr>
            <p:nvPr/>
          </p:nvSpPr>
          <p:spPr bwMode="auto">
            <a:xfrm>
              <a:off x="5705" y="6204"/>
              <a:ext cx="29" cy="25"/>
            </a:xfrm>
            <a:custGeom>
              <a:avLst/>
              <a:gdLst/>
              <a:ahLst/>
              <a:cxnLst>
                <a:cxn ang="0">
                  <a:pos x="86" y="73"/>
                </a:cxn>
                <a:cxn ang="0">
                  <a:pos x="55" y="71"/>
                </a:cxn>
                <a:cxn ang="0">
                  <a:pos x="27" y="56"/>
                </a:cxn>
                <a:cxn ang="0">
                  <a:pos x="6" y="31"/>
                </a:cxn>
                <a:cxn ang="0">
                  <a:pos x="0" y="0"/>
                </a:cxn>
              </a:cxnLst>
              <a:rect l="0" t="0" r="r" b="b"/>
              <a:pathLst>
                <a:path w="86" h="73">
                  <a:moveTo>
                    <a:pt x="86" y="73"/>
                  </a:moveTo>
                  <a:lnTo>
                    <a:pt x="55" y="71"/>
                  </a:lnTo>
                  <a:lnTo>
                    <a:pt x="27" y="56"/>
                  </a:lnTo>
                  <a:lnTo>
                    <a:pt x="6" y="3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59" name="Line 267"/>
            <p:cNvSpPr>
              <a:spLocks noChangeAspect="1" noChangeShapeType="1"/>
            </p:cNvSpPr>
            <p:nvPr/>
          </p:nvSpPr>
          <p:spPr bwMode="auto">
            <a:xfrm flipV="1">
              <a:off x="5705" y="6128"/>
              <a:ext cx="1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60" name="Freeform 268"/>
            <p:cNvSpPr>
              <a:spLocks noChangeAspect="1"/>
            </p:cNvSpPr>
            <p:nvPr/>
          </p:nvSpPr>
          <p:spPr bwMode="auto">
            <a:xfrm>
              <a:off x="5681" y="6104"/>
              <a:ext cx="24" cy="24"/>
            </a:xfrm>
            <a:custGeom>
              <a:avLst/>
              <a:gdLst/>
              <a:ahLst/>
              <a:cxnLst>
                <a:cxn ang="0">
                  <a:pos x="73" y="74"/>
                </a:cxn>
                <a:cxn ang="0">
                  <a:pos x="67" y="46"/>
                </a:cxn>
                <a:cxn ang="0">
                  <a:pos x="51" y="22"/>
                </a:cxn>
                <a:cxn ang="0">
                  <a:pos x="28" y="6"/>
                </a:cxn>
                <a:cxn ang="0">
                  <a:pos x="0" y="0"/>
                </a:cxn>
              </a:cxnLst>
              <a:rect l="0" t="0" r="r" b="b"/>
              <a:pathLst>
                <a:path w="73" h="74">
                  <a:moveTo>
                    <a:pt x="73" y="74"/>
                  </a:moveTo>
                  <a:lnTo>
                    <a:pt x="67" y="46"/>
                  </a:lnTo>
                  <a:lnTo>
                    <a:pt x="51" y="22"/>
                  </a:lnTo>
                  <a:lnTo>
                    <a:pt x="28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61" name="Line 269"/>
            <p:cNvSpPr>
              <a:spLocks noChangeAspect="1" noChangeShapeType="1"/>
            </p:cNvSpPr>
            <p:nvPr/>
          </p:nvSpPr>
          <p:spPr bwMode="auto">
            <a:xfrm flipV="1">
              <a:off x="4498" y="5178"/>
              <a:ext cx="1" cy="14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62" name="Freeform 270"/>
            <p:cNvSpPr>
              <a:spLocks noChangeAspect="1"/>
            </p:cNvSpPr>
            <p:nvPr/>
          </p:nvSpPr>
          <p:spPr bwMode="auto">
            <a:xfrm>
              <a:off x="4498" y="5153"/>
              <a:ext cx="25" cy="2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6" y="45"/>
                </a:cxn>
                <a:cxn ang="0">
                  <a:pos x="22" y="21"/>
                </a:cxn>
                <a:cxn ang="0">
                  <a:pos x="46" y="5"/>
                </a:cxn>
                <a:cxn ang="0">
                  <a:pos x="74" y="0"/>
                </a:cxn>
              </a:cxnLst>
              <a:rect l="0" t="0" r="r" b="b"/>
              <a:pathLst>
                <a:path w="74" h="74">
                  <a:moveTo>
                    <a:pt x="0" y="74"/>
                  </a:moveTo>
                  <a:lnTo>
                    <a:pt x="6" y="45"/>
                  </a:lnTo>
                  <a:lnTo>
                    <a:pt x="22" y="21"/>
                  </a:lnTo>
                  <a:lnTo>
                    <a:pt x="46" y="5"/>
                  </a:lnTo>
                  <a:lnTo>
                    <a:pt x="7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63" name="Line 271"/>
            <p:cNvSpPr>
              <a:spLocks noChangeAspect="1" noChangeShapeType="1"/>
            </p:cNvSpPr>
            <p:nvPr/>
          </p:nvSpPr>
          <p:spPr bwMode="auto">
            <a:xfrm>
              <a:off x="4523" y="5153"/>
              <a:ext cx="25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64" name="Freeform 272"/>
            <p:cNvSpPr>
              <a:spLocks noChangeAspect="1"/>
            </p:cNvSpPr>
            <p:nvPr/>
          </p:nvSpPr>
          <p:spPr bwMode="auto">
            <a:xfrm>
              <a:off x="4781" y="5153"/>
              <a:ext cx="24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6"/>
                </a:cxn>
                <a:cxn ang="0">
                  <a:pos x="55" y="25"/>
                </a:cxn>
                <a:cxn ang="0">
                  <a:pos x="70" y="53"/>
                </a:cxn>
                <a:cxn ang="0">
                  <a:pos x="72" y="84"/>
                </a:cxn>
              </a:cxnLst>
              <a:rect l="0" t="0" r="r" b="b"/>
              <a:pathLst>
                <a:path w="72" h="84">
                  <a:moveTo>
                    <a:pt x="0" y="0"/>
                  </a:moveTo>
                  <a:lnTo>
                    <a:pt x="29" y="6"/>
                  </a:lnTo>
                  <a:lnTo>
                    <a:pt x="55" y="25"/>
                  </a:lnTo>
                  <a:lnTo>
                    <a:pt x="70" y="53"/>
                  </a:lnTo>
                  <a:lnTo>
                    <a:pt x="72" y="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65" name="Freeform 273"/>
            <p:cNvSpPr>
              <a:spLocks noChangeAspect="1"/>
            </p:cNvSpPr>
            <p:nvPr/>
          </p:nvSpPr>
          <p:spPr bwMode="auto">
            <a:xfrm>
              <a:off x="4803" y="5181"/>
              <a:ext cx="208" cy="28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05"/>
                </a:cxn>
                <a:cxn ang="0">
                  <a:pos x="7" y="210"/>
                </a:cxn>
                <a:cxn ang="0">
                  <a:pos x="29" y="314"/>
                </a:cxn>
                <a:cxn ang="0">
                  <a:pos x="65" y="412"/>
                </a:cxn>
                <a:cxn ang="0">
                  <a:pos x="115" y="505"/>
                </a:cxn>
                <a:cxn ang="0">
                  <a:pos x="177" y="590"/>
                </a:cxn>
                <a:cxn ang="0">
                  <a:pos x="251" y="665"/>
                </a:cxn>
                <a:cxn ang="0">
                  <a:pos x="334" y="728"/>
                </a:cxn>
                <a:cxn ang="0">
                  <a:pos x="426" y="780"/>
                </a:cxn>
                <a:cxn ang="0">
                  <a:pos x="524" y="817"/>
                </a:cxn>
                <a:cxn ang="0">
                  <a:pos x="626" y="840"/>
                </a:cxn>
              </a:cxnLst>
              <a:rect l="0" t="0" r="r" b="b"/>
              <a:pathLst>
                <a:path w="626" h="840">
                  <a:moveTo>
                    <a:pt x="8" y="0"/>
                  </a:moveTo>
                  <a:lnTo>
                    <a:pt x="0" y="105"/>
                  </a:lnTo>
                  <a:lnTo>
                    <a:pt x="7" y="210"/>
                  </a:lnTo>
                  <a:lnTo>
                    <a:pt x="29" y="314"/>
                  </a:lnTo>
                  <a:lnTo>
                    <a:pt x="65" y="412"/>
                  </a:lnTo>
                  <a:lnTo>
                    <a:pt x="115" y="505"/>
                  </a:lnTo>
                  <a:lnTo>
                    <a:pt x="177" y="590"/>
                  </a:lnTo>
                  <a:lnTo>
                    <a:pt x="251" y="665"/>
                  </a:lnTo>
                  <a:lnTo>
                    <a:pt x="334" y="728"/>
                  </a:lnTo>
                  <a:lnTo>
                    <a:pt x="426" y="780"/>
                  </a:lnTo>
                  <a:lnTo>
                    <a:pt x="524" y="817"/>
                  </a:lnTo>
                  <a:lnTo>
                    <a:pt x="626" y="8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66" name="Freeform 274"/>
            <p:cNvSpPr>
              <a:spLocks noChangeAspect="1"/>
            </p:cNvSpPr>
            <p:nvPr/>
          </p:nvSpPr>
          <p:spPr bwMode="auto">
            <a:xfrm>
              <a:off x="5011" y="5461"/>
              <a:ext cx="21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1"/>
                </a:cxn>
                <a:cxn ang="0">
                  <a:pos x="48" y="30"/>
                </a:cxn>
                <a:cxn ang="0">
                  <a:pos x="60" y="54"/>
                </a:cxn>
                <a:cxn ang="0">
                  <a:pos x="62" y="82"/>
                </a:cxn>
              </a:cxnLst>
              <a:rect l="0" t="0" r="r" b="b"/>
              <a:pathLst>
                <a:path w="62" h="82">
                  <a:moveTo>
                    <a:pt x="0" y="0"/>
                  </a:moveTo>
                  <a:lnTo>
                    <a:pt x="27" y="11"/>
                  </a:lnTo>
                  <a:lnTo>
                    <a:pt x="48" y="30"/>
                  </a:lnTo>
                  <a:lnTo>
                    <a:pt x="60" y="54"/>
                  </a:lnTo>
                  <a:lnTo>
                    <a:pt x="62" y="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67" name="Line 275"/>
            <p:cNvSpPr>
              <a:spLocks noChangeAspect="1" noChangeShapeType="1"/>
            </p:cNvSpPr>
            <p:nvPr/>
          </p:nvSpPr>
          <p:spPr bwMode="auto">
            <a:xfrm flipH="1">
              <a:off x="4893" y="5488"/>
              <a:ext cx="139" cy="11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68" name="Freeform 276"/>
            <p:cNvSpPr>
              <a:spLocks noChangeAspect="1"/>
            </p:cNvSpPr>
            <p:nvPr/>
          </p:nvSpPr>
          <p:spPr bwMode="auto">
            <a:xfrm>
              <a:off x="4868" y="6624"/>
              <a:ext cx="25" cy="22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65" y="26"/>
                </a:cxn>
                <a:cxn ang="0">
                  <a:pos x="48" y="47"/>
                </a:cxn>
                <a:cxn ang="0">
                  <a:pos x="26" y="61"/>
                </a:cxn>
                <a:cxn ang="0">
                  <a:pos x="0" y="66"/>
                </a:cxn>
              </a:cxnLst>
              <a:rect l="0" t="0" r="r" b="b"/>
              <a:pathLst>
                <a:path w="73" h="66">
                  <a:moveTo>
                    <a:pt x="73" y="0"/>
                  </a:moveTo>
                  <a:lnTo>
                    <a:pt x="65" y="26"/>
                  </a:lnTo>
                  <a:lnTo>
                    <a:pt x="48" y="47"/>
                  </a:lnTo>
                  <a:lnTo>
                    <a:pt x="26" y="61"/>
                  </a:lnTo>
                  <a:lnTo>
                    <a:pt x="0" y="6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69" name="Line 277"/>
            <p:cNvSpPr>
              <a:spLocks noChangeAspect="1" noChangeShapeType="1"/>
            </p:cNvSpPr>
            <p:nvPr/>
          </p:nvSpPr>
          <p:spPr bwMode="auto">
            <a:xfrm flipH="1">
              <a:off x="4523" y="6646"/>
              <a:ext cx="34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70" name="Freeform 278"/>
            <p:cNvSpPr>
              <a:spLocks noChangeAspect="1"/>
            </p:cNvSpPr>
            <p:nvPr/>
          </p:nvSpPr>
          <p:spPr bwMode="auto">
            <a:xfrm>
              <a:off x="4498" y="6621"/>
              <a:ext cx="25" cy="25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46" y="67"/>
                </a:cxn>
                <a:cxn ang="0">
                  <a:pos x="22" y="53"/>
                </a:cxn>
                <a:cxn ang="0">
                  <a:pos x="6" y="28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46" y="67"/>
                  </a:lnTo>
                  <a:lnTo>
                    <a:pt x="22" y="53"/>
                  </a:lnTo>
                  <a:lnTo>
                    <a:pt x="6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71" name="Freeform 279"/>
            <p:cNvSpPr>
              <a:spLocks noChangeAspect="1"/>
            </p:cNvSpPr>
            <p:nvPr/>
          </p:nvSpPr>
          <p:spPr bwMode="auto">
            <a:xfrm>
              <a:off x="4838" y="4905"/>
              <a:ext cx="103" cy="186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302" y="38"/>
                </a:cxn>
                <a:cxn ang="0">
                  <a:pos x="0" y="560"/>
                </a:cxn>
              </a:cxnLst>
              <a:rect l="0" t="0" r="r" b="b"/>
              <a:pathLst>
                <a:path w="311" h="560">
                  <a:moveTo>
                    <a:pt x="311" y="0"/>
                  </a:moveTo>
                  <a:lnTo>
                    <a:pt x="302" y="38"/>
                  </a:lnTo>
                  <a:lnTo>
                    <a:pt x="0" y="56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72" name="Freeform 280"/>
            <p:cNvSpPr>
              <a:spLocks noChangeAspect="1"/>
            </p:cNvSpPr>
            <p:nvPr/>
          </p:nvSpPr>
          <p:spPr bwMode="auto">
            <a:xfrm>
              <a:off x="4816" y="5091"/>
              <a:ext cx="22" cy="1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7" y="20"/>
                </a:cxn>
                <a:cxn ang="0">
                  <a:pos x="25" y="33"/>
                </a:cxn>
                <a:cxn ang="0">
                  <a:pos x="0" y="37"/>
                </a:cxn>
              </a:cxnLst>
              <a:rect l="0" t="0" r="r" b="b"/>
              <a:pathLst>
                <a:path w="64" h="37">
                  <a:moveTo>
                    <a:pt x="64" y="0"/>
                  </a:moveTo>
                  <a:lnTo>
                    <a:pt x="47" y="20"/>
                  </a:lnTo>
                  <a:lnTo>
                    <a:pt x="25" y="33"/>
                  </a:lnTo>
                  <a:lnTo>
                    <a:pt x="0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73" name="Line 281"/>
            <p:cNvSpPr>
              <a:spLocks noChangeAspect="1" noChangeShapeType="1"/>
            </p:cNvSpPr>
            <p:nvPr/>
          </p:nvSpPr>
          <p:spPr bwMode="auto">
            <a:xfrm flipH="1">
              <a:off x="4523" y="5104"/>
              <a:ext cx="29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74" name="Freeform 282"/>
            <p:cNvSpPr>
              <a:spLocks noChangeAspect="1"/>
            </p:cNvSpPr>
            <p:nvPr/>
          </p:nvSpPr>
          <p:spPr bwMode="auto">
            <a:xfrm>
              <a:off x="4498" y="5079"/>
              <a:ext cx="25" cy="25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46" y="68"/>
                </a:cxn>
                <a:cxn ang="0">
                  <a:pos x="22" y="52"/>
                </a:cxn>
                <a:cxn ang="0">
                  <a:pos x="6" y="28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46" y="68"/>
                  </a:lnTo>
                  <a:lnTo>
                    <a:pt x="22" y="52"/>
                  </a:lnTo>
                  <a:lnTo>
                    <a:pt x="6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75" name="Line 283"/>
            <p:cNvSpPr>
              <a:spLocks noChangeAspect="1" noChangeShapeType="1"/>
            </p:cNvSpPr>
            <p:nvPr/>
          </p:nvSpPr>
          <p:spPr bwMode="auto">
            <a:xfrm flipV="1">
              <a:off x="4498" y="4494"/>
              <a:ext cx="1" cy="5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76" name="Freeform 284"/>
            <p:cNvSpPr>
              <a:spLocks noChangeAspect="1"/>
            </p:cNvSpPr>
            <p:nvPr/>
          </p:nvSpPr>
          <p:spPr bwMode="auto">
            <a:xfrm>
              <a:off x="4498" y="4470"/>
              <a:ext cx="18" cy="24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" y="41"/>
                </a:cxn>
                <a:cxn ang="0">
                  <a:pos x="27" y="15"/>
                </a:cxn>
                <a:cxn ang="0">
                  <a:pos x="55" y="0"/>
                </a:cxn>
              </a:cxnLst>
              <a:rect l="0" t="0" r="r" b="b"/>
              <a:pathLst>
                <a:path w="55" h="72">
                  <a:moveTo>
                    <a:pt x="0" y="72"/>
                  </a:moveTo>
                  <a:lnTo>
                    <a:pt x="7" y="41"/>
                  </a:lnTo>
                  <a:lnTo>
                    <a:pt x="27" y="15"/>
                  </a:lnTo>
                  <a:lnTo>
                    <a:pt x="5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77" name="Line 285"/>
            <p:cNvSpPr>
              <a:spLocks noChangeAspect="1" noChangeShapeType="1"/>
            </p:cNvSpPr>
            <p:nvPr/>
          </p:nvSpPr>
          <p:spPr bwMode="auto">
            <a:xfrm flipV="1">
              <a:off x="4516" y="4436"/>
              <a:ext cx="128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78" name="Freeform 286"/>
            <p:cNvSpPr>
              <a:spLocks noChangeAspect="1"/>
            </p:cNvSpPr>
            <p:nvPr/>
          </p:nvSpPr>
          <p:spPr bwMode="auto">
            <a:xfrm>
              <a:off x="4644" y="4435"/>
              <a:ext cx="30" cy="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55" y="10"/>
                </a:cxn>
                <a:cxn ang="0">
                  <a:pos x="78" y="28"/>
                </a:cxn>
                <a:cxn ang="0">
                  <a:pos x="90" y="55"/>
                </a:cxn>
              </a:cxnLst>
              <a:rect l="0" t="0" r="r" b="b"/>
              <a:pathLst>
                <a:path w="90" h="55">
                  <a:moveTo>
                    <a:pt x="0" y="3"/>
                  </a:moveTo>
                  <a:lnTo>
                    <a:pt x="28" y="0"/>
                  </a:lnTo>
                  <a:lnTo>
                    <a:pt x="55" y="10"/>
                  </a:lnTo>
                  <a:lnTo>
                    <a:pt x="78" y="28"/>
                  </a:lnTo>
                  <a:lnTo>
                    <a:pt x="90" y="5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79" name="Line 287"/>
            <p:cNvSpPr>
              <a:spLocks noChangeAspect="1" noChangeShapeType="1"/>
            </p:cNvSpPr>
            <p:nvPr/>
          </p:nvSpPr>
          <p:spPr bwMode="auto">
            <a:xfrm>
              <a:off x="4674" y="4453"/>
              <a:ext cx="30" cy="1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80" name="Freeform 288"/>
            <p:cNvSpPr>
              <a:spLocks noChangeAspect="1"/>
            </p:cNvSpPr>
            <p:nvPr/>
          </p:nvSpPr>
          <p:spPr bwMode="auto">
            <a:xfrm>
              <a:off x="4704" y="4562"/>
              <a:ext cx="215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94"/>
                </a:cxn>
                <a:cxn ang="0">
                  <a:pos x="77" y="183"/>
                </a:cxn>
                <a:cxn ang="0">
                  <a:pos x="133" y="266"/>
                </a:cxn>
                <a:cxn ang="0">
                  <a:pos x="200" y="341"/>
                </a:cxn>
                <a:cxn ang="0">
                  <a:pos x="277" y="404"/>
                </a:cxn>
                <a:cxn ang="0">
                  <a:pos x="361" y="458"/>
                </a:cxn>
                <a:cxn ang="0">
                  <a:pos x="452" y="499"/>
                </a:cxn>
                <a:cxn ang="0">
                  <a:pos x="548" y="529"/>
                </a:cxn>
                <a:cxn ang="0">
                  <a:pos x="646" y="544"/>
                </a:cxn>
              </a:cxnLst>
              <a:rect l="0" t="0" r="r" b="b"/>
              <a:pathLst>
                <a:path w="646" h="544">
                  <a:moveTo>
                    <a:pt x="0" y="0"/>
                  </a:moveTo>
                  <a:lnTo>
                    <a:pt x="32" y="94"/>
                  </a:lnTo>
                  <a:lnTo>
                    <a:pt x="77" y="183"/>
                  </a:lnTo>
                  <a:lnTo>
                    <a:pt x="133" y="266"/>
                  </a:lnTo>
                  <a:lnTo>
                    <a:pt x="200" y="341"/>
                  </a:lnTo>
                  <a:lnTo>
                    <a:pt x="277" y="404"/>
                  </a:lnTo>
                  <a:lnTo>
                    <a:pt x="361" y="458"/>
                  </a:lnTo>
                  <a:lnTo>
                    <a:pt x="452" y="499"/>
                  </a:lnTo>
                  <a:lnTo>
                    <a:pt x="548" y="529"/>
                  </a:lnTo>
                  <a:lnTo>
                    <a:pt x="646" y="5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81" name="Freeform 289"/>
            <p:cNvSpPr>
              <a:spLocks noChangeAspect="1"/>
            </p:cNvSpPr>
            <p:nvPr/>
          </p:nvSpPr>
          <p:spPr bwMode="auto">
            <a:xfrm>
              <a:off x="4919" y="4743"/>
              <a:ext cx="2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8"/>
                </a:cxn>
                <a:cxn ang="0">
                  <a:pos x="49" y="24"/>
                </a:cxn>
                <a:cxn ang="0">
                  <a:pos x="62" y="47"/>
                </a:cxn>
                <a:cxn ang="0">
                  <a:pos x="67" y="74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27" y="8"/>
                  </a:lnTo>
                  <a:lnTo>
                    <a:pt x="49" y="24"/>
                  </a:lnTo>
                  <a:lnTo>
                    <a:pt x="62" y="47"/>
                  </a:lnTo>
                  <a:lnTo>
                    <a:pt x="67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82" name="Line 290"/>
            <p:cNvSpPr>
              <a:spLocks noChangeAspect="1" noChangeShapeType="1"/>
            </p:cNvSpPr>
            <p:nvPr/>
          </p:nvSpPr>
          <p:spPr bwMode="auto">
            <a:xfrm>
              <a:off x="4941" y="4768"/>
              <a:ext cx="1" cy="1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83" name="Freeform 291"/>
            <p:cNvSpPr>
              <a:spLocks noChangeAspect="1"/>
            </p:cNvSpPr>
            <p:nvPr/>
          </p:nvSpPr>
          <p:spPr bwMode="auto">
            <a:xfrm>
              <a:off x="6616" y="7742"/>
              <a:ext cx="12" cy="2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7" y="16"/>
                </a:cxn>
                <a:cxn ang="0">
                  <a:pos x="4" y="38"/>
                </a:cxn>
                <a:cxn ang="0">
                  <a:pos x="0" y="63"/>
                </a:cxn>
              </a:cxnLst>
              <a:rect l="0" t="0" r="r" b="b"/>
              <a:pathLst>
                <a:path w="35" h="63">
                  <a:moveTo>
                    <a:pt x="35" y="0"/>
                  </a:moveTo>
                  <a:lnTo>
                    <a:pt x="17" y="16"/>
                  </a:lnTo>
                  <a:lnTo>
                    <a:pt x="4" y="38"/>
                  </a:lnTo>
                  <a:lnTo>
                    <a:pt x="0" y="6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84" name="Line 292"/>
            <p:cNvSpPr>
              <a:spLocks noChangeAspect="1" noChangeShapeType="1"/>
            </p:cNvSpPr>
            <p:nvPr/>
          </p:nvSpPr>
          <p:spPr bwMode="auto">
            <a:xfrm flipV="1">
              <a:off x="6616" y="7763"/>
              <a:ext cx="1" cy="1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85" name="Freeform 293"/>
            <p:cNvSpPr>
              <a:spLocks noChangeAspect="1"/>
            </p:cNvSpPr>
            <p:nvPr/>
          </p:nvSpPr>
          <p:spPr bwMode="auto">
            <a:xfrm>
              <a:off x="6616" y="7897"/>
              <a:ext cx="15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3" y="39"/>
                </a:cxn>
                <a:cxn ang="0">
                  <a:pos x="45" y="45"/>
                </a:cxn>
              </a:cxnLst>
              <a:rect l="0" t="0" r="r" b="b"/>
              <a:pathLst>
                <a:path w="45" h="45">
                  <a:moveTo>
                    <a:pt x="0" y="0"/>
                  </a:moveTo>
                  <a:lnTo>
                    <a:pt x="6" y="23"/>
                  </a:lnTo>
                  <a:lnTo>
                    <a:pt x="23" y="39"/>
                  </a:lnTo>
                  <a:lnTo>
                    <a:pt x="45" y="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86" name="Line 294"/>
            <p:cNvSpPr>
              <a:spLocks noChangeAspect="1" noChangeShapeType="1"/>
            </p:cNvSpPr>
            <p:nvPr/>
          </p:nvSpPr>
          <p:spPr bwMode="auto">
            <a:xfrm flipH="1">
              <a:off x="6631" y="7912"/>
              <a:ext cx="50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87" name="Freeform 295"/>
            <p:cNvSpPr>
              <a:spLocks noChangeAspect="1"/>
            </p:cNvSpPr>
            <p:nvPr/>
          </p:nvSpPr>
          <p:spPr bwMode="auto">
            <a:xfrm>
              <a:off x="7134" y="7813"/>
              <a:ext cx="98" cy="99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64" y="288"/>
                </a:cxn>
                <a:cxn ang="0">
                  <a:pos x="128" y="266"/>
                </a:cxn>
                <a:cxn ang="0">
                  <a:pos x="183" y="230"/>
                </a:cxn>
                <a:cxn ang="0">
                  <a:pos x="230" y="184"/>
                </a:cxn>
                <a:cxn ang="0">
                  <a:pos x="265" y="128"/>
                </a:cxn>
                <a:cxn ang="0">
                  <a:pos x="288" y="66"/>
                </a:cxn>
                <a:cxn ang="0">
                  <a:pos x="295" y="0"/>
                </a:cxn>
              </a:cxnLst>
              <a:rect l="0" t="0" r="r" b="b"/>
              <a:pathLst>
                <a:path w="295" h="295">
                  <a:moveTo>
                    <a:pt x="0" y="295"/>
                  </a:moveTo>
                  <a:lnTo>
                    <a:pt x="64" y="288"/>
                  </a:lnTo>
                  <a:lnTo>
                    <a:pt x="128" y="266"/>
                  </a:lnTo>
                  <a:lnTo>
                    <a:pt x="183" y="230"/>
                  </a:lnTo>
                  <a:lnTo>
                    <a:pt x="230" y="184"/>
                  </a:lnTo>
                  <a:lnTo>
                    <a:pt x="265" y="128"/>
                  </a:lnTo>
                  <a:lnTo>
                    <a:pt x="288" y="66"/>
                  </a:lnTo>
                  <a:lnTo>
                    <a:pt x="29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88" name="Line 296"/>
            <p:cNvSpPr>
              <a:spLocks noChangeAspect="1" noChangeShapeType="1"/>
            </p:cNvSpPr>
            <p:nvPr/>
          </p:nvSpPr>
          <p:spPr bwMode="auto">
            <a:xfrm>
              <a:off x="7232" y="5138"/>
              <a:ext cx="1" cy="26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89" name="Freeform 297"/>
            <p:cNvSpPr>
              <a:spLocks noChangeAspect="1"/>
            </p:cNvSpPr>
            <p:nvPr/>
          </p:nvSpPr>
          <p:spPr bwMode="auto">
            <a:xfrm>
              <a:off x="7198" y="5104"/>
              <a:ext cx="34" cy="34"/>
            </a:xfrm>
            <a:custGeom>
              <a:avLst/>
              <a:gdLst/>
              <a:ahLst/>
              <a:cxnLst>
                <a:cxn ang="0">
                  <a:pos x="104" y="103"/>
                </a:cxn>
                <a:cxn ang="0">
                  <a:pos x="96" y="64"/>
                </a:cxn>
                <a:cxn ang="0">
                  <a:pos x="74" y="31"/>
                </a:cxn>
                <a:cxn ang="0">
                  <a:pos x="40" y="8"/>
                </a:cxn>
                <a:cxn ang="0">
                  <a:pos x="0" y="0"/>
                </a:cxn>
              </a:cxnLst>
              <a:rect l="0" t="0" r="r" b="b"/>
              <a:pathLst>
                <a:path w="104" h="103">
                  <a:moveTo>
                    <a:pt x="104" y="103"/>
                  </a:moveTo>
                  <a:lnTo>
                    <a:pt x="96" y="64"/>
                  </a:lnTo>
                  <a:lnTo>
                    <a:pt x="74" y="31"/>
                  </a:lnTo>
                  <a:lnTo>
                    <a:pt x="40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0" name="Line 298"/>
            <p:cNvSpPr>
              <a:spLocks noChangeAspect="1" noChangeShapeType="1"/>
            </p:cNvSpPr>
            <p:nvPr/>
          </p:nvSpPr>
          <p:spPr bwMode="auto">
            <a:xfrm>
              <a:off x="7086" y="5104"/>
              <a:ext cx="1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1" name="Freeform 299"/>
            <p:cNvSpPr>
              <a:spLocks noChangeAspect="1"/>
            </p:cNvSpPr>
            <p:nvPr/>
          </p:nvSpPr>
          <p:spPr bwMode="auto">
            <a:xfrm>
              <a:off x="7013" y="5104"/>
              <a:ext cx="73" cy="1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12" y="1"/>
                </a:cxn>
                <a:cxn ang="0">
                  <a:pos x="0" y="37"/>
                </a:cxn>
              </a:cxnLst>
              <a:rect l="0" t="0" r="r" b="b"/>
              <a:pathLst>
                <a:path w="220" h="37">
                  <a:moveTo>
                    <a:pt x="220" y="0"/>
                  </a:moveTo>
                  <a:lnTo>
                    <a:pt x="212" y="1"/>
                  </a:lnTo>
                  <a:lnTo>
                    <a:pt x="0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2" name="Freeform 300"/>
            <p:cNvSpPr>
              <a:spLocks noChangeAspect="1"/>
            </p:cNvSpPr>
            <p:nvPr/>
          </p:nvSpPr>
          <p:spPr bwMode="auto">
            <a:xfrm>
              <a:off x="7001" y="5116"/>
              <a:ext cx="12" cy="1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9" y="8"/>
                </a:cxn>
                <a:cxn ang="0">
                  <a:pos x="5" y="25"/>
                </a:cxn>
                <a:cxn ang="0">
                  <a:pos x="0" y="45"/>
                </a:cxn>
              </a:cxnLst>
              <a:rect l="0" t="0" r="r" b="b"/>
              <a:pathLst>
                <a:path w="36" h="45">
                  <a:moveTo>
                    <a:pt x="36" y="0"/>
                  </a:moveTo>
                  <a:lnTo>
                    <a:pt x="19" y="8"/>
                  </a:lnTo>
                  <a:lnTo>
                    <a:pt x="5" y="25"/>
                  </a:lnTo>
                  <a:lnTo>
                    <a:pt x="0" y="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3" name="Line 301"/>
            <p:cNvSpPr>
              <a:spLocks noChangeAspect="1" noChangeShapeType="1"/>
            </p:cNvSpPr>
            <p:nvPr/>
          </p:nvSpPr>
          <p:spPr bwMode="auto">
            <a:xfrm flipV="1">
              <a:off x="7001" y="5131"/>
              <a:ext cx="1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4" name="Freeform 302"/>
            <p:cNvSpPr>
              <a:spLocks noChangeAspect="1"/>
            </p:cNvSpPr>
            <p:nvPr/>
          </p:nvSpPr>
          <p:spPr bwMode="auto">
            <a:xfrm>
              <a:off x="7001" y="5202"/>
              <a:ext cx="24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8"/>
                </a:cxn>
                <a:cxn ang="0">
                  <a:pos x="21" y="52"/>
                </a:cxn>
                <a:cxn ang="0">
                  <a:pos x="46" y="68"/>
                </a:cxn>
                <a:cxn ang="0">
                  <a:pos x="74" y="74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5" y="28"/>
                  </a:lnTo>
                  <a:lnTo>
                    <a:pt x="21" y="52"/>
                  </a:lnTo>
                  <a:lnTo>
                    <a:pt x="46" y="68"/>
                  </a:lnTo>
                  <a:lnTo>
                    <a:pt x="74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5" name="Line 303"/>
            <p:cNvSpPr>
              <a:spLocks noChangeAspect="1" noChangeShapeType="1"/>
            </p:cNvSpPr>
            <p:nvPr/>
          </p:nvSpPr>
          <p:spPr bwMode="auto">
            <a:xfrm flipH="1">
              <a:off x="7025" y="5227"/>
              <a:ext cx="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6" name="Freeform 304"/>
            <p:cNvSpPr>
              <a:spLocks noChangeAspect="1"/>
            </p:cNvSpPr>
            <p:nvPr/>
          </p:nvSpPr>
          <p:spPr bwMode="auto">
            <a:xfrm>
              <a:off x="7085" y="5227"/>
              <a:ext cx="24" cy="25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68" y="45"/>
                </a:cxn>
                <a:cxn ang="0">
                  <a:pos x="52" y="21"/>
                </a:cxn>
                <a:cxn ang="0">
                  <a:pos x="28" y="5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68" y="45"/>
                  </a:lnTo>
                  <a:lnTo>
                    <a:pt x="52" y="21"/>
                  </a:lnTo>
                  <a:lnTo>
                    <a:pt x="28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7" name="Line 305"/>
            <p:cNvSpPr>
              <a:spLocks noChangeAspect="1" noChangeShapeType="1"/>
            </p:cNvSpPr>
            <p:nvPr/>
          </p:nvSpPr>
          <p:spPr bwMode="auto">
            <a:xfrm flipV="1">
              <a:off x="7109" y="5252"/>
              <a:ext cx="1" cy="1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8" name="Freeform 306"/>
            <p:cNvSpPr>
              <a:spLocks noChangeAspect="1"/>
            </p:cNvSpPr>
            <p:nvPr/>
          </p:nvSpPr>
          <p:spPr bwMode="auto">
            <a:xfrm>
              <a:off x="7085" y="5424"/>
              <a:ext cx="24" cy="24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28" y="69"/>
                </a:cxn>
                <a:cxn ang="0">
                  <a:pos x="52" y="53"/>
                </a:cxn>
                <a:cxn ang="0">
                  <a:pos x="68" y="29"/>
                </a:cxn>
                <a:cxn ang="0">
                  <a:pos x="74" y="0"/>
                </a:cxn>
              </a:cxnLst>
              <a:rect l="0" t="0" r="r" b="b"/>
              <a:pathLst>
                <a:path w="74" h="74">
                  <a:moveTo>
                    <a:pt x="0" y="74"/>
                  </a:moveTo>
                  <a:lnTo>
                    <a:pt x="28" y="69"/>
                  </a:lnTo>
                  <a:lnTo>
                    <a:pt x="52" y="53"/>
                  </a:lnTo>
                  <a:lnTo>
                    <a:pt x="68" y="29"/>
                  </a:lnTo>
                  <a:lnTo>
                    <a:pt x="7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9" name="Line 307"/>
            <p:cNvSpPr>
              <a:spLocks noChangeAspect="1" noChangeShapeType="1"/>
            </p:cNvSpPr>
            <p:nvPr/>
          </p:nvSpPr>
          <p:spPr bwMode="auto">
            <a:xfrm>
              <a:off x="6754" y="5448"/>
              <a:ext cx="33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0" name="Freeform 308"/>
            <p:cNvSpPr>
              <a:spLocks noChangeAspect="1"/>
            </p:cNvSpPr>
            <p:nvPr/>
          </p:nvSpPr>
          <p:spPr bwMode="auto">
            <a:xfrm>
              <a:off x="6730" y="5424"/>
              <a:ext cx="24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9"/>
                </a:cxn>
                <a:cxn ang="0">
                  <a:pos x="22" y="53"/>
                </a:cxn>
                <a:cxn ang="0">
                  <a:pos x="44" y="69"/>
                </a:cxn>
                <a:cxn ang="0">
                  <a:pos x="73" y="74"/>
                </a:cxn>
              </a:cxnLst>
              <a:rect l="0" t="0" r="r" b="b"/>
              <a:pathLst>
                <a:path w="73" h="74">
                  <a:moveTo>
                    <a:pt x="0" y="0"/>
                  </a:moveTo>
                  <a:lnTo>
                    <a:pt x="5" y="29"/>
                  </a:lnTo>
                  <a:lnTo>
                    <a:pt x="22" y="53"/>
                  </a:lnTo>
                  <a:lnTo>
                    <a:pt x="44" y="69"/>
                  </a:lnTo>
                  <a:lnTo>
                    <a:pt x="73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1" name="Line 309"/>
            <p:cNvSpPr>
              <a:spLocks noChangeAspect="1" noChangeShapeType="1"/>
            </p:cNvSpPr>
            <p:nvPr/>
          </p:nvSpPr>
          <p:spPr bwMode="auto">
            <a:xfrm>
              <a:off x="6730" y="5339"/>
              <a:ext cx="1" cy="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2" name="Freeform 310"/>
            <p:cNvSpPr>
              <a:spLocks noChangeAspect="1"/>
            </p:cNvSpPr>
            <p:nvPr/>
          </p:nvSpPr>
          <p:spPr bwMode="auto">
            <a:xfrm>
              <a:off x="6730" y="5318"/>
              <a:ext cx="12" cy="2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6" y="17"/>
                </a:cxn>
                <a:cxn ang="0">
                  <a:pos x="4" y="39"/>
                </a:cxn>
                <a:cxn ang="0">
                  <a:pos x="0" y="64"/>
                </a:cxn>
              </a:cxnLst>
              <a:rect l="0" t="0" r="r" b="b"/>
              <a:pathLst>
                <a:path w="36" h="64">
                  <a:moveTo>
                    <a:pt x="36" y="0"/>
                  </a:moveTo>
                  <a:lnTo>
                    <a:pt x="16" y="17"/>
                  </a:lnTo>
                  <a:lnTo>
                    <a:pt x="4" y="39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3" name="Line 311"/>
            <p:cNvSpPr>
              <a:spLocks noChangeAspect="1" noChangeShapeType="1"/>
            </p:cNvSpPr>
            <p:nvPr/>
          </p:nvSpPr>
          <p:spPr bwMode="auto">
            <a:xfrm flipH="1">
              <a:off x="6742" y="5289"/>
              <a:ext cx="50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4" name="Freeform 312"/>
            <p:cNvSpPr>
              <a:spLocks noChangeAspect="1"/>
            </p:cNvSpPr>
            <p:nvPr/>
          </p:nvSpPr>
          <p:spPr bwMode="auto">
            <a:xfrm>
              <a:off x="6792" y="5268"/>
              <a:ext cx="12" cy="2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8" y="48"/>
                </a:cxn>
                <a:cxn ang="0">
                  <a:pos x="32" y="25"/>
                </a:cxn>
                <a:cxn ang="0">
                  <a:pos x="36" y="0"/>
                </a:cxn>
              </a:cxnLst>
              <a:rect l="0" t="0" r="r" b="b"/>
              <a:pathLst>
                <a:path w="36" h="64">
                  <a:moveTo>
                    <a:pt x="0" y="64"/>
                  </a:moveTo>
                  <a:lnTo>
                    <a:pt x="18" y="48"/>
                  </a:lnTo>
                  <a:lnTo>
                    <a:pt x="32" y="25"/>
                  </a:lnTo>
                  <a:lnTo>
                    <a:pt x="3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5" name="Line 313"/>
            <p:cNvSpPr>
              <a:spLocks noChangeAspect="1" noChangeShapeType="1"/>
            </p:cNvSpPr>
            <p:nvPr/>
          </p:nvSpPr>
          <p:spPr bwMode="auto">
            <a:xfrm>
              <a:off x="6804" y="5140"/>
              <a:ext cx="1" cy="1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6" name="Freeform 314"/>
            <p:cNvSpPr>
              <a:spLocks noChangeAspect="1"/>
            </p:cNvSpPr>
            <p:nvPr/>
          </p:nvSpPr>
          <p:spPr bwMode="auto">
            <a:xfrm>
              <a:off x="6781" y="5116"/>
              <a:ext cx="23" cy="24"/>
            </a:xfrm>
            <a:custGeom>
              <a:avLst/>
              <a:gdLst/>
              <a:ahLst/>
              <a:cxnLst>
                <a:cxn ang="0">
                  <a:pos x="67" y="73"/>
                </a:cxn>
                <a:cxn ang="0">
                  <a:pos x="61" y="46"/>
                </a:cxn>
                <a:cxn ang="0">
                  <a:pos x="48" y="23"/>
                </a:cxn>
                <a:cxn ang="0">
                  <a:pos x="26" y="7"/>
                </a:cxn>
                <a:cxn ang="0">
                  <a:pos x="0" y="0"/>
                </a:cxn>
              </a:cxnLst>
              <a:rect l="0" t="0" r="r" b="b"/>
              <a:pathLst>
                <a:path w="67" h="73">
                  <a:moveTo>
                    <a:pt x="67" y="73"/>
                  </a:moveTo>
                  <a:lnTo>
                    <a:pt x="61" y="46"/>
                  </a:lnTo>
                  <a:lnTo>
                    <a:pt x="48" y="23"/>
                  </a:lnTo>
                  <a:lnTo>
                    <a:pt x="26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7" name="Line 315"/>
            <p:cNvSpPr>
              <a:spLocks noChangeAspect="1" noChangeShapeType="1"/>
            </p:cNvSpPr>
            <p:nvPr/>
          </p:nvSpPr>
          <p:spPr bwMode="auto">
            <a:xfrm>
              <a:off x="6643" y="5104"/>
              <a:ext cx="138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8" name="Freeform 316"/>
            <p:cNvSpPr>
              <a:spLocks noChangeAspect="1"/>
            </p:cNvSpPr>
            <p:nvPr/>
          </p:nvSpPr>
          <p:spPr bwMode="auto">
            <a:xfrm>
              <a:off x="6616" y="5104"/>
              <a:ext cx="27" cy="3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50" y="4"/>
                </a:cxn>
                <a:cxn ang="0">
                  <a:pos x="23" y="20"/>
                </a:cxn>
                <a:cxn ang="0">
                  <a:pos x="6" y="47"/>
                </a:cxn>
                <a:cxn ang="0">
                  <a:pos x="0" y="78"/>
                </a:cxn>
                <a:cxn ang="0">
                  <a:pos x="10" y="108"/>
                </a:cxn>
              </a:cxnLst>
              <a:rect l="0" t="0" r="r" b="b"/>
              <a:pathLst>
                <a:path w="81" h="108">
                  <a:moveTo>
                    <a:pt x="81" y="0"/>
                  </a:moveTo>
                  <a:lnTo>
                    <a:pt x="50" y="4"/>
                  </a:lnTo>
                  <a:lnTo>
                    <a:pt x="23" y="20"/>
                  </a:lnTo>
                  <a:lnTo>
                    <a:pt x="6" y="47"/>
                  </a:lnTo>
                  <a:lnTo>
                    <a:pt x="0" y="78"/>
                  </a:lnTo>
                  <a:lnTo>
                    <a:pt x="10" y="10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9" name="Line 317"/>
            <p:cNvSpPr>
              <a:spLocks noChangeAspect="1" noChangeShapeType="1"/>
            </p:cNvSpPr>
            <p:nvPr/>
          </p:nvSpPr>
          <p:spPr bwMode="auto">
            <a:xfrm flipH="1" flipV="1">
              <a:off x="6620" y="5140"/>
              <a:ext cx="30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10" name="Freeform 318"/>
            <p:cNvSpPr>
              <a:spLocks noChangeAspect="1"/>
            </p:cNvSpPr>
            <p:nvPr/>
          </p:nvSpPr>
          <p:spPr bwMode="auto">
            <a:xfrm>
              <a:off x="6645" y="5196"/>
              <a:ext cx="7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8" y="62"/>
                </a:cxn>
                <a:cxn ang="0">
                  <a:pos x="23" y="31"/>
                </a:cxn>
                <a:cxn ang="0">
                  <a:pos x="15" y="0"/>
                </a:cxn>
              </a:cxnLst>
              <a:rect l="0" t="0" r="r" b="b"/>
              <a:pathLst>
                <a:path w="23" h="88">
                  <a:moveTo>
                    <a:pt x="0" y="88"/>
                  </a:moveTo>
                  <a:lnTo>
                    <a:pt x="18" y="62"/>
                  </a:lnTo>
                  <a:lnTo>
                    <a:pt x="23" y="31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11" name="Line 319"/>
            <p:cNvSpPr>
              <a:spLocks noChangeAspect="1" noChangeShapeType="1"/>
            </p:cNvSpPr>
            <p:nvPr/>
          </p:nvSpPr>
          <p:spPr bwMode="auto">
            <a:xfrm flipH="1">
              <a:off x="6630" y="5226"/>
              <a:ext cx="15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12" name="Freeform 320"/>
            <p:cNvSpPr>
              <a:spLocks noChangeAspect="1"/>
            </p:cNvSpPr>
            <p:nvPr/>
          </p:nvSpPr>
          <p:spPr bwMode="auto">
            <a:xfrm>
              <a:off x="6611" y="5242"/>
              <a:ext cx="19" cy="1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2" y="21"/>
                </a:cxn>
                <a:cxn ang="0">
                  <a:pos x="59" y="0"/>
                </a:cxn>
              </a:cxnLst>
              <a:rect l="0" t="0" r="r" b="b"/>
              <a:pathLst>
                <a:path w="59" h="29">
                  <a:moveTo>
                    <a:pt x="0" y="29"/>
                  </a:moveTo>
                  <a:lnTo>
                    <a:pt x="32" y="21"/>
                  </a:lnTo>
                  <a:lnTo>
                    <a:pt x="5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13" name="Line 321"/>
            <p:cNvSpPr>
              <a:spLocks noChangeAspect="1" noChangeShapeType="1"/>
            </p:cNvSpPr>
            <p:nvPr/>
          </p:nvSpPr>
          <p:spPr bwMode="auto">
            <a:xfrm>
              <a:off x="5319" y="5252"/>
              <a:ext cx="129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14" name="Freeform 322"/>
            <p:cNvSpPr>
              <a:spLocks noChangeAspect="1"/>
            </p:cNvSpPr>
            <p:nvPr/>
          </p:nvSpPr>
          <p:spPr bwMode="auto">
            <a:xfrm>
              <a:off x="5258" y="5252"/>
              <a:ext cx="61" cy="16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20" y="5"/>
                </a:cxn>
                <a:cxn ang="0">
                  <a:pos x="58" y="21"/>
                </a:cxn>
                <a:cxn ang="0">
                  <a:pos x="0" y="49"/>
                </a:cxn>
              </a:cxnLst>
              <a:rect l="0" t="0" r="r" b="b"/>
              <a:pathLst>
                <a:path w="184" h="49">
                  <a:moveTo>
                    <a:pt x="184" y="0"/>
                  </a:moveTo>
                  <a:lnTo>
                    <a:pt x="120" y="5"/>
                  </a:lnTo>
                  <a:lnTo>
                    <a:pt x="58" y="21"/>
                  </a:lnTo>
                  <a:lnTo>
                    <a:pt x="0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15" name="Line 323"/>
            <p:cNvSpPr>
              <a:spLocks noChangeAspect="1" noChangeShapeType="1"/>
            </p:cNvSpPr>
            <p:nvPr/>
          </p:nvSpPr>
          <p:spPr bwMode="auto">
            <a:xfrm flipV="1">
              <a:off x="5123" y="5268"/>
              <a:ext cx="135" cy="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16" name="Freeform 324"/>
            <p:cNvSpPr>
              <a:spLocks noChangeAspect="1"/>
            </p:cNvSpPr>
            <p:nvPr/>
          </p:nvSpPr>
          <p:spPr bwMode="auto">
            <a:xfrm>
              <a:off x="4901" y="5144"/>
              <a:ext cx="222" cy="22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7" y="70"/>
                </a:cxn>
                <a:cxn ang="0">
                  <a:pos x="7" y="145"/>
                </a:cxn>
                <a:cxn ang="0">
                  <a:pos x="0" y="222"/>
                </a:cxn>
                <a:cxn ang="0">
                  <a:pos x="7" y="298"/>
                </a:cxn>
                <a:cxn ang="0">
                  <a:pos x="27" y="372"/>
                </a:cxn>
                <a:cxn ang="0">
                  <a:pos x="59" y="444"/>
                </a:cxn>
                <a:cxn ang="0">
                  <a:pos x="104" y="507"/>
                </a:cxn>
                <a:cxn ang="0">
                  <a:pos x="159" y="561"/>
                </a:cxn>
                <a:cxn ang="0">
                  <a:pos x="222" y="605"/>
                </a:cxn>
                <a:cxn ang="0">
                  <a:pos x="292" y="638"/>
                </a:cxn>
                <a:cxn ang="0">
                  <a:pos x="366" y="658"/>
                </a:cxn>
                <a:cxn ang="0">
                  <a:pos x="445" y="665"/>
                </a:cxn>
                <a:cxn ang="0">
                  <a:pos x="521" y="658"/>
                </a:cxn>
                <a:cxn ang="0">
                  <a:pos x="595" y="638"/>
                </a:cxn>
                <a:cxn ang="0">
                  <a:pos x="665" y="605"/>
                </a:cxn>
              </a:cxnLst>
              <a:rect l="0" t="0" r="r" b="b"/>
              <a:pathLst>
                <a:path w="665" h="665">
                  <a:moveTo>
                    <a:pt x="59" y="0"/>
                  </a:moveTo>
                  <a:lnTo>
                    <a:pt x="27" y="70"/>
                  </a:lnTo>
                  <a:lnTo>
                    <a:pt x="7" y="145"/>
                  </a:lnTo>
                  <a:lnTo>
                    <a:pt x="0" y="222"/>
                  </a:lnTo>
                  <a:lnTo>
                    <a:pt x="7" y="298"/>
                  </a:lnTo>
                  <a:lnTo>
                    <a:pt x="27" y="372"/>
                  </a:lnTo>
                  <a:lnTo>
                    <a:pt x="59" y="444"/>
                  </a:lnTo>
                  <a:lnTo>
                    <a:pt x="104" y="507"/>
                  </a:lnTo>
                  <a:lnTo>
                    <a:pt x="159" y="561"/>
                  </a:lnTo>
                  <a:lnTo>
                    <a:pt x="222" y="605"/>
                  </a:lnTo>
                  <a:lnTo>
                    <a:pt x="292" y="638"/>
                  </a:lnTo>
                  <a:lnTo>
                    <a:pt x="366" y="658"/>
                  </a:lnTo>
                  <a:lnTo>
                    <a:pt x="445" y="665"/>
                  </a:lnTo>
                  <a:lnTo>
                    <a:pt x="521" y="658"/>
                  </a:lnTo>
                  <a:lnTo>
                    <a:pt x="595" y="638"/>
                  </a:lnTo>
                  <a:lnTo>
                    <a:pt x="665" y="60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17" name="Line 325"/>
            <p:cNvSpPr>
              <a:spLocks noChangeAspect="1" noChangeShapeType="1"/>
            </p:cNvSpPr>
            <p:nvPr/>
          </p:nvSpPr>
          <p:spPr bwMode="auto">
            <a:xfrm flipH="1">
              <a:off x="4921" y="4961"/>
              <a:ext cx="106" cy="1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18" name="Freeform 326"/>
            <p:cNvSpPr>
              <a:spLocks noChangeAspect="1"/>
            </p:cNvSpPr>
            <p:nvPr/>
          </p:nvSpPr>
          <p:spPr bwMode="auto">
            <a:xfrm>
              <a:off x="5027" y="4912"/>
              <a:ext cx="13" cy="4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30" y="76"/>
                </a:cxn>
                <a:cxn ang="0">
                  <a:pos x="41" y="0"/>
                </a:cxn>
              </a:cxnLst>
              <a:rect l="0" t="0" r="r" b="b"/>
              <a:pathLst>
                <a:path w="41" h="148">
                  <a:moveTo>
                    <a:pt x="0" y="148"/>
                  </a:moveTo>
                  <a:lnTo>
                    <a:pt x="30" y="76"/>
                  </a:lnTo>
                  <a:lnTo>
                    <a:pt x="4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19" name="Line 327"/>
            <p:cNvSpPr>
              <a:spLocks noChangeAspect="1" noChangeShapeType="1"/>
            </p:cNvSpPr>
            <p:nvPr/>
          </p:nvSpPr>
          <p:spPr bwMode="auto">
            <a:xfrm>
              <a:off x="5040" y="4620"/>
              <a:ext cx="1" cy="2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20" name="Freeform 328"/>
            <p:cNvSpPr>
              <a:spLocks noChangeAspect="1"/>
            </p:cNvSpPr>
            <p:nvPr/>
          </p:nvSpPr>
          <p:spPr bwMode="auto">
            <a:xfrm>
              <a:off x="5029" y="4599"/>
              <a:ext cx="11" cy="21"/>
            </a:xfrm>
            <a:custGeom>
              <a:avLst/>
              <a:gdLst/>
              <a:ahLst/>
              <a:cxnLst>
                <a:cxn ang="0">
                  <a:pos x="35" y="63"/>
                </a:cxn>
                <a:cxn ang="0">
                  <a:pos x="29" y="39"/>
                </a:cxn>
                <a:cxn ang="0">
                  <a:pos x="18" y="17"/>
                </a:cxn>
                <a:cxn ang="0">
                  <a:pos x="0" y="0"/>
                </a:cxn>
              </a:cxnLst>
              <a:rect l="0" t="0" r="r" b="b"/>
              <a:pathLst>
                <a:path w="35" h="63">
                  <a:moveTo>
                    <a:pt x="35" y="63"/>
                  </a:moveTo>
                  <a:lnTo>
                    <a:pt x="29" y="39"/>
                  </a:lnTo>
                  <a:lnTo>
                    <a:pt x="18" y="1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21" name="Line 329"/>
            <p:cNvSpPr>
              <a:spLocks noChangeAspect="1" noChangeShapeType="1"/>
            </p:cNvSpPr>
            <p:nvPr/>
          </p:nvSpPr>
          <p:spPr bwMode="auto">
            <a:xfrm>
              <a:off x="4989" y="4574"/>
              <a:ext cx="40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22" name="Freeform 330"/>
            <p:cNvSpPr>
              <a:spLocks noChangeAspect="1"/>
            </p:cNvSpPr>
            <p:nvPr/>
          </p:nvSpPr>
          <p:spPr bwMode="auto">
            <a:xfrm>
              <a:off x="4966" y="4572"/>
              <a:ext cx="23" cy="14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46" y="0"/>
                </a:cxn>
                <a:cxn ang="0">
                  <a:pos x="23" y="5"/>
                </a:cxn>
                <a:cxn ang="0">
                  <a:pos x="6" y="21"/>
                </a:cxn>
                <a:cxn ang="0">
                  <a:pos x="0" y="44"/>
                </a:cxn>
              </a:cxnLst>
              <a:rect l="0" t="0" r="r" b="b"/>
              <a:pathLst>
                <a:path w="68" h="44">
                  <a:moveTo>
                    <a:pt x="68" y="6"/>
                  </a:moveTo>
                  <a:lnTo>
                    <a:pt x="46" y="0"/>
                  </a:lnTo>
                  <a:lnTo>
                    <a:pt x="23" y="5"/>
                  </a:lnTo>
                  <a:lnTo>
                    <a:pt x="6" y="21"/>
                  </a:lnTo>
                  <a:lnTo>
                    <a:pt x="0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23" name="Line 331"/>
            <p:cNvSpPr>
              <a:spLocks noChangeAspect="1" noChangeShapeType="1"/>
            </p:cNvSpPr>
            <p:nvPr/>
          </p:nvSpPr>
          <p:spPr bwMode="auto">
            <a:xfrm flipV="1">
              <a:off x="4966" y="4586"/>
              <a:ext cx="1" cy="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24" name="Freeform 332"/>
            <p:cNvSpPr>
              <a:spLocks noChangeAspect="1"/>
            </p:cNvSpPr>
            <p:nvPr/>
          </p:nvSpPr>
          <p:spPr bwMode="auto">
            <a:xfrm>
              <a:off x="4951" y="4631"/>
              <a:ext cx="15" cy="1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2" y="39"/>
                </a:cxn>
                <a:cxn ang="0">
                  <a:pos x="38" y="23"/>
                </a:cxn>
                <a:cxn ang="0">
                  <a:pos x="44" y="0"/>
                </a:cxn>
              </a:cxnLst>
              <a:rect l="0" t="0" r="r" b="b"/>
              <a:pathLst>
                <a:path w="44" h="45">
                  <a:moveTo>
                    <a:pt x="0" y="45"/>
                  </a:moveTo>
                  <a:lnTo>
                    <a:pt x="22" y="39"/>
                  </a:lnTo>
                  <a:lnTo>
                    <a:pt x="38" y="23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25" name="Line 333"/>
            <p:cNvSpPr>
              <a:spLocks noChangeAspect="1" noChangeShapeType="1"/>
            </p:cNvSpPr>
            <p:nvPr/>
          </p:nvSpPr>
          <p:spPr bwMode="auto">
            <a:xfrm>
              <a:off x="4941" y="4646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26" name="Freeform 334"/>
            <p:cNvSpPr>
              <a:spLocks noChangeAspect="1"/>
            </p:cNvSpPr>
            <p:nvPr/>
          </p:nvSpPr>
          <p:spPr bwMode="auto">
            <a:xfrm>
              <a:off x="4799" y="4536"/>
              <a:ext cx="142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77"/>
                </a:cxn>
                <a:cxn ang="0">
                  <a:pos x="72" y="148"/>
                </a:cxn>
                <a:cxn ang="0">
                  <a:pos x="127" y="210"/>
                </a:cxn>
                <a:cxn ang="0">
                  <a:pos x="193" y="260"/>
                </a:cxn>
                <a:cxn ang="0">
                  <a:pos x="267" y="298"/>
                </a:cxn>
                <a:cxn ang="0">
                  <a:pos x="346" y="321"/>
                </a:cxn>
                <a:cxn ang="0">
                  <a:pos x="428" y="329"/>
                </a:cxn>
              </a:cxnLst>
              <a:rect l="0" t="0" r="r" b="b"/>
              <a:pathLst>
                <a:path w="428" h="329">
                  <a:moveTo>
                    <a:pt x="0" y="0"/>
                  </a:moveTo>
                  <a:lnTo>
                    <a:pt x="29" y="77"/>
                  </a:lnTo>
                  <a:lnTo>
                    <a:pt x="72" y="148"/>
                  </a:lnTo>
                  <a:lnTo>
                    <a:pt x="127" y="210"/>
                  </a:lnTo>
                  <a:lnTo>
                    <a:pt x="193" y="260"/>
                  </a:lnTo>
                  <a:lnTo>
                    <a:pt x="267" y="298"/>
                  </a:lnTo>
                  <a:lnTo>
                    <a:pt x="346" y="321"/>
                  </a:lnTo>
                  <a:lnTo>
                    <a:pt x="428" y="3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27" name="Line 335"/>
            <p:cNvSpPr>
              <a:spLocks noChangeAspect="1" noChangeShapeType="1"/>
            </p:cNvSpPr>
            <p:nvPr/>
          </p:nvSpPr>
          <p:spPr bwMode="auto">
            <a:xfrm>
              <a:off x="4767" y="4417"/>
              <a:ext cx="32" cy="1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28" name="Freeform 336"/>
            <p:cNvSpPr>
              <a:spLocks noChangeAspect="1"/>
            </p:cNvSpPr>
            <p:nvPr/>
          </p:nvSpPr>
          <p:spPr bwMode="auto">
            <a:xfrm>
              <a:off x="4766" y="4388"/>
              <a:ext cx="17" cy="2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26" y="13"/>
                </a:cxn>
                <a:cxn ang="0">
                  <a:pos x="9" y="35"/>
                </a:cxn>
                <a:cxn ang="0">
                  <a:pos x="0" y="60"/>
                </a:cxn>
                <a:cxn ang="0">
                  <a:pos x="3" y="89"/>
                </a:cxn>
              </a:cxnLst>
              <a:rect l="0" t="0" r="r" b="b"/>
              <a:pathLst>
                <a:path w="50" h="89">
                  <a:moveTo>
                    <a:pt x="50" y="0"/>
                  </a:moveTo>
                  <a:lnTo>
                    <a:pt x="26" y="13"/>
                  </a:lnTo>
                  <a:lnTo>
                    <a:pt x="9" y="35"/>
                  </a:lnTo>
                  <a:lnTo>
                    <a:pt x="0" y="60"/>
                  </a:lnTo>
                  <a:lnTo>
                    <a:pt x="3" y="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29" name="Line 337"/>
            <p:cNvSpPr>
              <a:spLocks noChangeAspect="1" noChangeShapeType="1"/>
            </p:cNvSpPr>
            <p:nvPr/>
          </p:nvSpPr>
          <p:spPr bwMode="auto">
            <a:xfrm flipH="1">
              <a:off x="4783" y="4331"/>
              <a:ext cx="163" cy="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30" name="Freeform 338"/>
            <p:cNvSpPr>
              <a:spLocks noChangeAspect="1"/>
            </p:cNvSpPr>
            <p:nvPr/>
          </p:nvSpPr>
          <p:spPr bwMode="auto">
            <a:xfrm>
              <a:off x="4946" y="4331"/>
              <a:ext cx="20" cy="14"/>
            </a:xfrm>
            <a:custGeom>
              <a:avLst/>
              <a:gdLst/>
              <a:ahLst/>
              <a:cxnLst>
                <a:cxn ang="0">
                  <a:pos x="59" y="43"/>
                </a:cxn>
                <a:cxn ang="0">
                  <a:pos x="54" y="23"/>
                </a:cxn>
                <a:cxn ang="0">
                  <a:pos x="41" y="7"/>
                </a:cxn>
                <a:cxn ang="0">
                  <a:pos x="22" y="0"/>
                </a:cxn>
                <a:cxn ang="0">
                  <a:pos x="0" y="1"/>
                </a:cxn>
              </a:cxnLst>
              <a:rect l="0" t="0" r="r" b="b"/>
              <a:pathLst>
                <a:path w="59" h="43">
                  <a:moveTo>
                    <a:pt x="59" y="43"/>
                  </a:moveTo>
                  <a:lnTo>
                    <a:pt x="54" y="23"/>
                  </a:lnTo>
                  <a:lnTo>
                    <a:pt x="41" y="7"/>
                  </a:lnTo>
                  <a:lnTo>
                    <a:pt x="22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31" name="Line 339"/>
            <p:cNvSpPr>
              <a:spLocks noChangeAspect="1" noChangeShapeType="1"/>
            </p:cNvSpPr>
            <p:nvPr/>
          </p:nvSpPr>
          <p:spPr bwMode="auto">
            <a:xfrm flipV="1">
              <a:off x="4966" y="4345"/>
              <a:ext cx="1" cy="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32" name="Freeform 340"/>
            <p:cNvSpPr>
              <a:spLocks noChangeAspect="1"/>
            </p:cNvSpPr>
            <p:nvPr/>
          </p:nvSpPr>
          <p:spPr bwMode="auto">
            <a:xfrm>
              <a:off x="4966" y="4399"/>
              <a:ext cx="23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3" y="39"/>
                </a:cxn>
                <a:cxn ang="0">
                  <a:pos x="46" y="44"/>
                </a:cxn>
                <a:cxn ang="0">
                  <a:pos x="68" y="38"/>
                </a:cxn>
              </a:cxnLst>
              <a:rect l="0" t="0" r="r" b="b"/>
              <a:pathLst>
                <a:path w="68" h="44">
                  <a:moveTo>
                    <a:pt x="0" y="0"/>
                  </a:moveTo>
                  <a:lnTo>
                    <a:pt x="6" y="23"/>
                  </a:lnTo>
                  <a:lnTo>
                    <a:pt x="23" y="39"/>
                  </a:lnTo>
                  <a:lnTo>
                    <a:pt x="46" y="44"/>
                  </a:lnTo>
                  <a:lnTo>
                    <a:pt x="68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33" name="Line 341"/>
            <p:cNvSpPr>
              <a:spLocks noChangeAspect="1" noChangeShapeType="1"/>
            </p:cNvSpPr>
            <p:nvPr/>
          </p:nvSpPr>
          <p:spPr bwMode="auto">
            <a:xfrm flipH="1">
              <a:off x="4989" y="4387"/>
              <a:ext cx="40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34" name="Freeform 342"/>
            <p:cNvSpPr>
              <a:spLocks noChangeAspect="1"/>
            </p:cNvSpPr>
            <p:nvPr/>
          </p:nvSpPr>
          <p:spPr bwMode="auto">
            <a:xfrm>
              <a:off x="5029" y="4366"/>
              <a:ext cx="11" cy="21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8" y="46"/>
                </a:cxn>
                <a:cxn ang="0">
                  <a:pos x="29" y="24"/>
                </a:cxn>
                <a:cxn ang="0">
                  <a:pos x="35" y="0"/>
                </a:cxn>
              </a:cxnLst>
              <a:rect l="0" t="0" r="r" b="b"/>
              <a:pathLst>
                <a:path w="35" h="63">
                  <a:moveTo>
                    <a:pt x="0" y="63"/>
                  </a:moveTo>
                  <a:lnTo>
                    <a:pt x="18" y="46"/>
                  </a:lnTo>
                  <a:lnTo>
                    <a:pt x="29" y="24"/>
                  </a:lnTo>
                  <a:lnTo>
                    <a:pt x="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35" name="Line 343"/>
            <p:cNvSpPr>
              <a:spLocks noChangeAspect="1" noChangeShapeType="1"/>
            </p:cNvSpPr>
            <p:nvPr/>
          </p:nvSpPr>
          <p:spPr bwMode="auto">
            <a:xfrm>
              <a:off x="5040" y="4266"/>
              <a:ext cx="1" cy="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36" name="Freeform 344"/>
            <p:cNvSpPr>
              <a:spLocks noChangeAspect="1"/>
            </p:cNvSpPr>
            <p:nvPr/>
          </p:nvSpPr>
          <p:spPr bwMode="auto">
            <a:xfrm>
              <a:off x="4978" y="4217"/>
              <a:ext cx="62" cy="49"/>
            </a:xfrm>
            <a:custGeom>
              <a:avLst/>
              <a:gdLst/>
              <a:ahLst/>
              <a:cxnLst>
                <a:cxn ang="0">
                  <a:pos x="188" y="146"/>
                </a:cxn>
                <a:cxn ang="0">
                  <a:pos x="180" y="102"/>
                </a:cxn>
                <a:cxn ang="0">
                  <a:pos x="161" y="61"/>
                </a:cxn>
                <a:cxn ang="0">
                  <a:pos x="130" y="29"/>
                </a:cxn>
                <a:cxn ang="0">
                  <a:pos x="89" y="8"/>
                </a:cxn>
                <a:cxn ang="0">
                  <a:pos x="46" y="0"/>
                </a:cxn>
                <a:cxn ang="0">
                  <a:pos x="0" y="4"/>
                </a:cxn>
              </a:cxnLst>
              <a:rect l="0" t="0" r="r" b="b"/>
              <a:pathLst>
                <a:path w="188" h="146">
                  <a:moveTo>
                    <a:pt x="188" y="146"/>
                  </a:moveTo>
                  <a:lnTo>
                    <a:pt x="180" y="102"/>
                  </a:lnTo>
                  <a:lnTo>
                    <a:pt x="161" y="61"/>
                  </a:lnTo>
                  <a:lnTo>
                    <a:pt x="130" y="29"/>
                  </a:lnTo>
                  <a:lnTo>
                    <a:pt x="89" y="8"/>
                  </a:lnTo>
                  <a:lnTo>
                    <a:pt x="46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37" name="Line 345"/>
            <p:cNvSpPr>
              <a:spLocks noChangeAspect="1" noChangeShapeType="1"/>
            </p:cNvSpPr>
            <p:nvPr/>
          </p:nvSpPr>
          <p:spPr bwMode="auto">
            <a:xfrm flipV="1">
              <a:off x="4448" y="4219"/>
              <a:ext cx="530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38" name="Freeform 346"/>
            <p:cNvSpPr>
              <a:spLocks noChangeAspect="1"/>
            </p:cNvSpPr>
            <p:nvPr/>
          </p:nvSpPr>
          <p:spPr bwMode="auto">
            <a:xfrm>
              <a:off x="4375" y="4361"/>
              <a:ext cx="73" cy="95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59" y="23"/>
                </a:cxn>
                <a:cxn ang="0">
                  <a:pos x="105" y="59"/>
                </a:cxn>
                <a:cxn ang="0">
                  <a:pos x="61" y="105"/>
                </a:cxn>
                <a:cxn ang="0">
                  <a:pos x="27" y="160"/>
                </a:cxn>
                <a:cxn ang="0">
                  <a:pos x="7" y="221"/>
                </a:cxn>
                <a:cxn ang="0">
                  <a:pos x="0" y="285"/>
                </a:cxn>
              </a:cxnLst>
              <a:rect l="0" t="0" r="r" b="b"/>
              <a:pathLst>
                <a:path w="218" h="285">
                  <a:moveTo>
                    <a:pt x="218" y="0"/>
                  </a:moveTo>
                  <a:lnTo>
                    <a:pt x="159" y="23"/>
                  </a:lnTo>
                  <a:lnTo>
                    <a:pt x="105" y="59"/>
                  </a:lnTo>
                  <a:lnTo>
                    <a:pt x="61" y="105"/>
                  </a:lnTo>
                  <a:lnTo>
                    <a:pt x="27" y="160"/>
                  </a:lnTo>
                  <a:lnTo>
                    <a:pt x="7" y="221"/>
                  </a:lnTo>
                  <a:lnTo>
                    <a:pt x="0" y="28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39" name="Line 347"/>
            <p:cNvSpPr>
              <a:spLocks noChangeAspect="1" noChangeShapeType="1"/>
            </p:cNvSpPr>
            <p:nvPr/>
          </p:nvSpPr>
          <p:spPr bwMode="auto">
            <a:xfrm flipV="1">
              <a:off x="4375" y="4456"/>
              <a:ext cx="1" cy="24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40" name="Freeform 348"/>
            <p:cNvSpPr>
              <a:spLocks noChangeAspect="1"/>
            </p:cNvSpPr>
            <p:nvPr/>
          </p:nvSpPr>
          <p:spPr bwMode="auto">
            <a:xfrm>
              <a:off x="4375" y="6912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22" y="38"/>
                </a:cxn>
                <a:cxn ang="0">
                  <a:pos x="45" y="44"/>
                </a:cxn>
              </a:cxnLst>
              <a:rect l="0" t="0" r="r" b="b"/>
              <a:pathLst>
                <a:path w="45" h="44">
                  <a:moveTo>
                    <a:pt x="0" y="0"/>
                  </a:moveTo>
                  <a:lnTo>
                    <a:pt x="6" y="22"/>
                  </a:lnTo>
                  <a:lnTo>
                    <a:pt x="22" y="38"/>
                  </a:lnTo>
                  <a:lnTo>
                    <a:pt x="45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41" name="Line 349"/>
            <p:cNvSpPr>
              <a:spLocks noChangeAspect="1" noChangeShapeType="1"/>
            </p:cNvSpPr>
            <p:nvPr/>
          </p:nvSpPr>
          <p:spPr bwMode="auto">
            <a:xfrm flipH="1">
              <a:off x="4390" y="6926"/>
              <a:ext cx="10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42" name="Freeform 350"/>
            <p:cNvSpPr>
              <a:spLocks noChangeAspect="1"/>
            </p:cNvSpPr>
            <p:nvPr/>
          </p:nvSpPr>
          <p:spPr bwMode="auto">
            <a:xfrm>
              <a:off x="4498" y="6902"/>
              <a:ext cx="25" cy="24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28" y="69"/>
                </a:cxn>
                <a:cxn ang="0">
                  <a:pos x="53" y="53"/>
                </a:cxn>
                <a:cxn ang="0">
                  <a:pos x="69" y="29"/>
                </a:cxn>
                <a:cxn ang="0">
                  <a:pos x="74" y="0"/>
                </a:cxn>
              </a:cxnLst>
              <a:rect l="0" t="0" r="r" b="b"/>
              <a:pathLst>
                <a:path w="74" h="74">
                  <a:moveTo>
                    <a:pt x="0" y="74"/>
                  </a:moveTo>
                  <a:lnTo>
                    <a:pt x="28" y="69"/>
                  </a:lnTo>
                  <a:lnTo>
                    <a:pt x="53" y="53"/>
                  </a:lnTo>
                  <a:lnTo>
                    <a:pt x="69" y="29"/>
                  </a:lnTo>
                  <a:lnTo>
                    <a:pt x="7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43" name="Line 351"/>
            <p:cNvSpPr>
              <a:spLocks noChangeAspect="1" noChangeShapeType="1"/>
            </p:cNvSpPr>
            <p:nvPr/>
          </p:nvSpPr>
          <p:spPr bwMode="auto">
            <a:xfrm>
              <a:off x="4523" y="6769"/>
              <a:ext cx="1" cy="1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44" name="Freeform 352"/>
            <p:cNvSpPr>
              <a:spLocks noChangeAspect="1"/>
            </p:cNvSpPr>
            <p:nvPr/>
          </p:nvSpPr>
          <p:spPr bwMode="auto">
            <a:xfrm>
              <a:off x="4523" y="6744"/>
              <a:ext cx="24" cy="2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6" y="5"/>
                </a:cxn>
                <a:cxn ang="0">
                  <a:pos x="22" y="21"/>
                </a:cxn>
                <a:cxn ang="0">
                  <a:pos x="6" y="46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46" y="5"/>
                  </a:lnTo>
                  <a:lnTo>
                    <a:pt x="22" y="21"/>
                  </a:lnTo>
                  <a:lnTo>
                    <a:pt x="6" y="46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45" name="Line 353"/>
            <p:cNvSpPr>
              <a:spLocks noChangeAspect="1" noChangeShapeType="1"/>
            </p:cNvSpPr>
            <p:nvPr/>
          </p:nvSpPr>
          <p:spPr bwMode="auto">
            <a:xfrm flipH="1">
              <a:off x="4547" y="6744"/>
              <a:ext cx="27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46" name="Freeform 354"/>
            <p:cNvSpPr>
              <a:spLocks noChangeAspect="1"/>
            </p:cNvSpPr>
            <p:nvPr/>
          </p:nvSpPr>
          <p:spPr bwMode="auto">
            <a:xfrm>
              <a:off x="4821" y="6744"/>
              <a:ext cx="24" cy="29"/>
            </a:xfrm>
            <a:custGeom>
              <a:avLst/>
              <a:gdLst/>
              <a:ahLst/>
              <a:cxnLst>
                <a:cxn ang="0">
                  <a:pos x="72" y="87"/>
                </a:cxn>
                <a:cxn ang="0">
                  <a:pos x="71" y="55"/>
                </a:cxn>
                <a:cxn ang="0">
                  <a:pos x="56" y="27"/>
                </a:cxn>
                <a:cxn ang="0">
                  <a:pos x="31" y="6"/>
                </a:cxn>
                <a:cxn ang="0">
                  <a:pos x="0" y="0"/>
                </a:cxn>
              </a:cxnLst>
              <a:rect l="0" t="0" r="r" b="b"/>
              <a:pathLst>
                <a:path w="72" h="87">
                  <a:moveTo>
                    <a:pt x="72" y="87"/>
                  </a:moveTo>
                  <a:lnTo>
                    <a:pt x="71" y="55"/>
                  </a:lnTo>
                  <a:lnTo>
                    <a:pt x="56" y="27"/>
                  </a:lnTo>
                  <a:lnTo>
                    <a:pt x="31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47" name="Line 355"/>
            <p:cNvSpPr>
              <a:spLocks noChangeAspect="1" noChangeShapeType="1"/>
            </p:cNvSpPr>
            <p:nvPr/>
          </p:nvSpPr>
          <p:spPr bwMode="auto">
            <a:xfrm flipV="1">
              <a:off x="4823" y="6773"/>
              <a:ext cx="22" cy="1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48" name="Freeform 356"/>
            <p:cNvSpPr>
              <a:spLocks noChangeAspect="1"/>
            </p:cNvSpPr>
            <p:nvPr/>
          </p:nvSpPr>
          <p:spPr bwMode="auto">
            <a:xfrm>
              <a:off x="4823" y="6897"/>
              <a:ext cx="2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16" y="61"/>
                </a:cxn>
                <a:cxn ang="0">
                  <a:pos x="42" y="79"/>
                </a:cxn>
                <a:cxn ang="0">
                  <a:pos x="73" y="87"/>
                </a:cxn>
              </a:cxnLst>
              <a:rect l="0" t="0" r="r" b="b"/>
              <a:pathLst>
                <a:path w="73" h="87">
                  <a:moveTo>
                    <a:pt x="0" y="0"/>
                  </a:moveTo>
                  <a:lnTo>
                    <a:pt x="2" y="32"/>
                  </a:lnTo>
                  <a:lnTo>
                    <a:pt x="16" y="61"/>
                  </a:lnTo>
                  <a:lnTo>
                    <a:pt x="42" y="79"/>
                  </a:lnTo>
                  <a:lnTo>
                    <a:pt x="73" y="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49" name="Line 357"/>
            <p:cNvSpPr>
              <a:spLocks noChangeAspect="1" noChangeShapeType="1"/>
            </p:cNvSpPr>
            <p:nvPr/>
          </p:nvSpPr>
          <p:spPr bwMode="auto">
            <a:xfrm flipH="1">
              <a:off x="4848" y="6926"/>
              <a:ext cx="48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50" name="Freeform 358"/>
            <p:cNvSpPr>
              <a:spLocks noChangeAspect="1"/>
            </p:cNvSpPr>
            <p:nvPr/>
          </p:nvSpPr>
          <p:spPr bwMode="auto">
            <a:xfrm>
              <a:off x="5331" y="6902"/>
              <a:ext cx="24" cy="24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28" y="69"/>
                </a:cxn>
                <a:cxn ang="0">
                  <a:pos x="52" y="53"/>
                </a:cxn>
                <a:cxn ang="0">
                  <a:pos x="68" y="29"/>
                </a:cxn>
                <a:cxn ang="0">
                  <a:pos x="74" y="0"/>
                </a:cxn>
              </a:cxnLst>
              <a:rect l="0" t="0" r="r" b="b"/>
              <a:pathLst>
                <a:path w="74" h="74">
                  <a:moveTo>
                    <a:pt x="0" y="74"/>
                  </a:moveTo>
                  <a:lnTo>
                    <a:pt x="28" y="69"/>
                  </a:lnTo>
                  <a:lnTo>
                    <a:pt x="52" y="53"/>
                  </a:lnTo>
                  <a:lnTo>
                    <a:pt x="68" y="29"/>
                  </a:lnTo>
                  <a:lnTo>
                    <a:pt x="7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51" name="Line 359"/>
            <p:cNvSpPr>
              <a:spLocks noChangeAspect="1" noChangeShapeType="1"/>
            </p:cNvSpPr>
            <p:nvPr/>
          </p:nvSpPr>
          <p:spPr bwMode="auto">
            <a:xfrm>
              <a:off x="5355" y="6814"/>
              <a:ext cx="1" cy="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52" name="Freeform 360"/>
            <p:cNvSpPr>
              <a:spLocks noChangeAspect="1"/>
            </p:cNvSpPr>
            <p:nvPr/>
          </p:nvSpPr>
          <p:spPr bwMode="auto">
            <a:xfrm>
              <a:off x="5355" y="6800"/>
              <a:ext cx="16" cy="14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24" y="5"/>
                </a:cxn>
                <a:cxn ang="0">
                  <a:pos x="7" y="21"/>
                </a:cxn>
                <a:cxn ang="0">
                  <a:pos x="0" y="44"/>
                </a:cxn>
              </a:cxnLst>
              <a:rect l="0" t="0" r="r" b="b"/>
              <a:pathLst>
                <a:path w="47" h="44">
                  <a:moveTo>
                    <a:pt x="47" y="0"/>
                  </a:moveTo>
                  <a:lnTo>
                    <a:pt x="24" y="5"/>
                  </a:lnTo>
                  <a:lnTo>
                    <a:pt x="7" y="21"/>
                  </a:lnTo>
                  <a:lnTo>
                    <a:pt x="0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53" name="Line 361"/>
            <p:cNvSpPr>
              <a:spLocks noChangeAspect="1" noChangeShapeType="1"/>
            </p:cNvSpPr>
            <p:nvPr/>
          </p:nvSpPr>
          <p:spPr bwMode="auto">
            <a:xfrm flipH="1" flipV="1">
              <a:off x="5371" y="6800"/>
              <a:ext cx="67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54" name="Freeform 362"/>
            <p:cNvSpPr>
              <a:spLocks noChangeAspect="1"/>
            </p:cNvSpPr>
            <p:nvPr/>
          </p:nvSpPr>
          <p:spPr bwMode="auto">
            <a:xfrm>
              <a:off x="5438" y="6788"/>
              <a:ext cx="16" cy="1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3" y="39"/>
                </a:cxn>
                <a:cxn ang="0">
                  <a:pos x="40" y="23"/>
                </a:cxn>
                <a:cxn ang="0">
                  <a:pos x="47" y="0"/>
                </a:cxn>
              </a:cxnLst>
              <a:rect l="0" t="0" r="r" b="b"/>
              <a:pathLst>
                <a:path w="47" h="44">
                  <a:moveTo>
                    <a:pt x="0" y="44"/>
                  </a:moveTo>
                  <a:lnTo>
                    <a:pt x="23" y="39"/>
                  </a:lnTo>
                  <a:lnTo>
                    <a:pt x="40" y="23"/>
                  </a:lnTo>
                  <a:lnTo>
                    <a:pt x="4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55" name="Line 363"/>
            <p:cNvSpPr>
              <a:spLocks noChangeAspect="1" noChangeShapeType="1"/>
            </p:cNvSpPr>
            <p:nvPr/>
          </p:nvSpPr>
          <p:spPr bwMode="auto">
            <a:xfrm>
              <a:off x="5454" y="6680"/>
              <a:ext cx="1" cy="1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56" name="Freeform 364"/>
            <p:cNvSpPr>
              <a:spLocks noChangeAspect="1"/>
            </p:cNvSpPr>
            <p:nvPr/>
          </p:nvSpPr>
          <p:spPr bwMode="auto">
            <a:xfrm>
              <a:off x="5441" y="6659"/>
              <a:ext cx="13" cy="21"/>
            </a:xfrm>
            <a:custGeom>
              <a:avLst/>
              <a:gdLst/>
              <a:ahLst/>
              <a:cxnLst>
                <a:cxn ang="0">
                  <a:pos x="38" y="65"/>
                </a:cxn>
                <a:cxn ang="0">
                  <a:pos x="33" y="39"/>
                </a:cxn>
                <a:cxn ang="0">
                  <a:pos x="21" y="16"/>
                </a:cxn>
                <a:cxn ang="0">
                  <a:pos x="0" y="0"/>
                </a:cxn>
              </a:cxnLst>
              <a:rect l="0" t="0" r="r" b="b"/>
              <a:pathLst>
                <a:path w="38" h="65">
                  <a:moveTo>
                    <a:pt x="38" y="65"/>
                  </a:moveTo>
                  <a:lnTo>
                    <a:pt x="33" y="39"/>
                  </a:lnTo>
                  <a:lnTo>
                    <a:pt x="21" y="1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57" name="Freeform 365"/>
            <p:cNvSpPr>
              <a:spLocks noChangeAspect="1"/>
            </p:cNvSpPr>
            <p:nvPr/>
          </p:nvSpPr>
          <p:spPr bwMode="auto">
            <a:xfrm>
              <a:off x="5429" y="6635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7"/>
                </a:cxn>
                <a:cxn ang="0">
                  <a:pos x="16" y="53"/>
                </a:cxn>
                <a:cxn ang="0">
                  <a:pos x="36" y="70"/>
                </a:cxn>
              </a:cxnLst>
              <a:rect l="0" t="0" r="r" b="b"/>
              <a:pathLst>
                <a:path w="36" h="70">
                  <a:moveTo>
                    <a:pt x="0" y="0"/>
                  </a:moveTo>
                  <a:lnTo>
                    <a:pt x="3" y="27"/>
                  </a:lnTo>
                  <a:lnTo>
                    <a:pt x="16" y="53"/>
                  </a:lnTo>
                  <a:lnTo>
                    <a:pt x="36" y="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58" name="Line 366"/>
            <p:cNvSpPr>
              <a:spLocks noChangeAspect="1" noChangeShapeType="1"/>
            </p:cNvSpPr>
            <p:nvPr/>
          </p:nvSpPr>
          <p:spPr bwMode="auto">
            <a:xfrm flipH="1">
              <a:off x="5429" y="6358"/>
              <a:ext cx="25" cy="2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59" name="Freeform 367"/>
            <p:cNvSpPr>
              <a:spLocks noChangeAspect="1"/>
            </p:cNvSpPr>
            <p:nvPr/>
          </p:nvSpPr>
          <p:spPr bwMode="auto">
            <a:xfrm>
              <a:off x="5454" y="6335"/>
              <a:ext cx="24" cy="2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7" y="5"/>
                </a:cxn>
                <a:cxn ang="0">
                  <a:pos x="24" y="19"/>
                </a:cxn>
                <a:cxn ang="0">
                  <a:pos x="6" y="42"/>
                </a:cxn>
                <a:cxn ang="0">
                  <a:pos x="0" y="67"/>
                </a:cxn>
              </a:cxnLst>
              <a:rect l="0" t="0" r="r" b="b"/>
              <a:pathLst>
                <a:path w="74" h="67">
                  <a:moveTo>
                    <a:pt x="74" y="0"/>
                  </a:moveTo>
                  <a:lnTo>
                    <a:pt x="47" y="5"/>
                  </a:lnTo>
                  <a:lnTo>
                    <a:pt x="24" y="19"/>
                  </a:lnTo>
                  <a:lnTo>
                    <a:pt x="6" y="42"/>
                  </a:lnTo>
                  <a:lnTo>
                    <a:pt x="0" y="6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60" name="Line 368"/>
            <p:cNvSpPr>
              <a:spLocks noChangeAspect="1" noChangeShapeType="1"/>
            </p:cNvSpPr>
            <p:nvPr/>
          </p:nvSpPr>
          <p:spPr bwMode="auto">
            <a:xfrm flipH="1">
              <a:off x="5478" y="6335"/>
              <a:ext cx="25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61" name="Line 369"/>
            <p:cNvSpPr>
              <a:spLocks noChangeAspect="1" noChangeShapeType="1"/>
            </p:cNvSpPr>
            <p:nvPr/>
          </p:nvSpPr>
          <p:spPr bwMode="auto">
            <a:xfrm flipV="1">
              <a:off x="5728" y="6332"/>
              <a:ext cx="1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62" name="Freeform 370"/>
            <p:cNvSpPr>
              <a:spLocks noChangeAspect="1"/>
            </p:cNvSpPr>
            <p:nvPr/>
          </p:nvSpPr>
          <p:spPr bwMode="auto">
            <a:xfrm>
              <a:off x="5738" y="6325"/>
              <a:ext cx="32" cy="7"/>
            </a:xfrm>
            <a:custGeom>
              <a:avLst/>
              <a:gdLst/>
              <a:ahLst/>
              <a:cxnLst>
                <a:cxn ang="0">
                  <a:pos x="97" y="19"/>
                </a:cxn>
                <a:cxn ang="0">
                  <a:pos x="76" y="6"/>
                </a:cxn>
                <a:cxn ang="0">
                  <a:pos x="49" y="0"/>
                </a:cxn>
                <a:cxn ang="0">
                  <a:pos x="23" y="6"/>
                </a:cxn>
                <a:cxn ang="0">
                  <a:pos x="0" y="19"/>
                </a:cxn>
              </a:cxnLst>
              <a:rect l="0" t="0" r="r" b="b"/>
              <a:pathLst>
                <a:path w="97" h="19">
                  <a:moveTo>
                    <a:pt x="97" y="19"/>
                  </a:moveTo>
                  <a:lnTo>
                    <a:pt x="76" y="6"/>
                  </a:lnTo>
                  <a:lnTo>
                    <a:pt x="49" y="0"/>
                  </a:lnTo>
                  <a:lnTo>
                    <a:pt x="23" y="6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63" name="Freeform 371"/>
            <p:cNvSpPr>
              <a:spLocks noChangeAspect="1"/>
            </p:cNvSpPr>
            <p:nvPr/>
          </p:nvSpPr>
          <p:spPr bwMode="auto">
            <a:xfrm>
              <a:off x="5770" y="6332"/>
              <a:ext cx="26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11"/>
                </a:cxn>
                <a:cxn ang="0">
                  <a:pos x="781" y="11"/>
                </a:cxn>
              </a:cxnLst>
              <a:rect l="0" t="0" r="r" b="b"/>
              <a:pathLst>
                <a:path w="781" h="11">
                  <a:moveTo>
                    <a:pt x="0" y="0"/>
                  </a:moveTo>
                  <a:lnTo>
                    <a:pt x="30" y="11"/>
                  </a:lnTo>
                  <a:lnTo>
                    <a:pt x="781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64" name="Freeform 372"/>
            <p:cNvSpPr>
              <a:spLocks noChangeAspect="1"/>
            </p:cNvSpPr>
            <p:nvPr/>
          </p:nvSpPr>
          <p:spPr bwMode="auto">
            <a:xfrm>
              <a:off x="6031" y="6335"/>
              <a:ext cx="24" cy="23"/>
            </a:xfrm>
            <a:custGeom>
              <a:avLst/>
              <a:gdLst/>
              <a:ahLst/>
              <a:cxnLst>
                <a:cxn ang="0">
                  <a:pos x="73" y="67"/>
                </a:cxn>
                <a:cxn ang="0">
                  <a:pos x="66" y="42"/>
                </a:cxn>
                <a:cxn ang="0">
                  <a:pos x="50" y="19"/>
                </a:cxn>
                <a:cxn ang="0">
                  <a:pos x="27" y="5"/>
                </a:cxn>
                <a:cxn ang="0">
                  <a:pos x="0" y="0"/>
                </a:cxn>
              </a:cxnLst>
              <a:rect l="0" t="0" r="r" b="b"/>
              <a:pathLst>
                <a:path w="73" h="67">
                  <a:moveTo>
                    <a:pt x="73" y="67"/>
                  </a:moveTo>
                  <a:lnTo>
                    <a:pt x="66" y="42"/>
                  </a:lnTo>
                  <a:lnTo>
                    <a:pt x="50" y="19"/>
                  </a:lnTo>
                  <a:lnTo>
                    <a:pt x="27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65" name="Line 373"/>
            <p:cNvSpPr>
              <a:spLocks noChangeAspect="1" noChangeShapeType="1"/>
            </p:cNvSpPr>
            <p:nvPr/>
          </p:nvSpPr>
          <p:spPr bwMode="auto">
            <a:xfrm flipH="1" flipV="1">
              <a:off x="6055" y="6358"/>
              <a:ext cx="24" cy="2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66" name="Freeform 374"/>
            <p:cNvSpPr>
              <a:spLocks noChangeAspect="1"/>
            </p:cNvSpPr>
            <p:nvPr/>
          </p:nvSpPr>
          <p:spPr bwMode="auto">
            <a:xfrm>
              <a:off x="6067" y="6635"/>
              <a:ext cx="12" cy="2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22" y="53"/>
                </a:cxn>
                <a:cxn ang="0">
                  <a:pos x="34" y="27"/>
                </a:cxn>
                <a:cxn ang="0">
                  <a:pos x="37" y="0"/>
                </a:cxn>
              </a:cxnLst>
              <a:rect l="0" t="0" r="r" b="b"/>
              <a:pathLst>
                <a:path w="37" h="70">
                  <a:moveTo>
                    <a:pt x="0" y="70"/>
                  </a:moveTo>
                  <a:lnTo>
                    <a:pt x="22" y="53"/>
                  </a:lnTo>
                  <a:lnTo>
                    <a:pt x="34" y="27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67" name="Freeform 375"/>
            <p:cNvSpPr>
              <a:spLocks noChangeAspect="1"/>
            </p:cNvSpPr>
            <p:nvPr/>
          </p:nvSpPr>
          <p:spPr bwMode="auto">
            <a:xfrm>
              <a:off x="6055" y="6659"/>
              <a:ext cx="12" cy="2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7" y="16"/>
                </a:cxn>
                <a:cxn ang="0">
                  <a:pos x="4" y="39"/>
                </a:cxn>
                <a:cxn ang="0">
                  <a:pos x="0" y="65"/>
                </a:cxn>
              </a:cxnLst>
              <a:rect l="0" t="0" r="r" b="b"/>
              <a:pathLst>
                <a:path w="36" h="65">
                  <a:moveTo>
                    <a:pt x="36" y="0"/>
                  </a:moveTo>
                  <a:lnTo>
                    <a:pt x="17" y="16"/>
                  </a:lnTo>
                  <a:lnTo>
                    <a:pt x="4" y="39"/>
                  </a:lnTo>
                  <a:lnTo>
                    <a:pt x="0" y="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68" name="Line 376"/>
            <p:cNvSpPr>
              <a:spLocks noChangeAspect="1" noChangeShapeType="1"/>
            </p:cNvSpPr>
            <p:nvPr/>
          </p:nvSpPr>
          <p:spPr bwMode="auto">
            <a:xfrm flipV="1">
              <a:off x="6055" y="6680"/>
              <a:ext cx="1" cy="1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69" name="Freeform 377"/>
            <p:cNvSpPr>
              <a:spLocks noChangeAspect="1"/>
            </p:cNvSpPr>
            <p:nvPr/>
          </p:nvSpPr>
          <p:spPr bwMode="auto">
            <a:xfrm>
              <a:off x="6055" y="6788"/>
              <a:ext cx="15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23" y="39"/>
                </a:cxn>
                <a:cxn ang="0">
                  <a:pos x="46" y="44"/>
                </a:cxn>
              </a:cxnLst>
              <a:rect l="0" t="0" r="r" b="b"/>
              <a:pathLst>
                <a:path w="46" h="44">
                  <a:moveTo>
                    <a:pt x="0" y="0"/>
                  </a:moveTo>
                  <a:lnTo>
                    <a:pt x="5" y="23"/>
                  </a:lnTo>
                  <a:lnTo>
                    <a:pt x="23" y="39"/>
                  </a:lnTo>
                  <a:lnTo>
                    <a:pt x="46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70" name="Line 378"/>
            <p:cNvSpPr>
              <a:spLocks noChangeAspect="1" noChangeShapeType="1"/>
            </p:cNvSpPr>
            <p:nvPr/>
          </p:nvSpPr>
          <p:spPr bwMode="auto">
            <a:xfrm flipH="1">
              <a:off x="6070" y="6800"/>
              <a:ext cx="68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71" name="Freeform 379"/>
            <p:cNvSpPr>
              <a:spLocks noChangeAspect="1"/>
            </p:cNvSpPr>
            <p:nvPr/>
          </p:nvSpPr>
          <p:spPr bwMode="auto">
            <a:xfrm>
              <a:off x="6138" y="6800"/>
              <a:ext cx="15" cy="14"/>
            </a:xfrm>
            <a:custGeom>
              <a:avLst/>
              <a:gdLst/>
              <a:ahLst/>
              <a:cxnLst>
                <a:cxn ang="0">
                  <a:pos x="46" y="44"/>
                </a:cxn>
                <a:cxn ang="0">
                  <a:pos x="40" y="21"/>
                </a:cxn>
                <a:cxn ang="0">
                  <a:pos x="23" y="5"/>
                </a:cxn>
                <a:cxn ang="0">
                  <a:pos x="0" y="0"/>
                </a:cxn>
              </a:cxnLst>
              <a:rect l="0" t="0" r="r" b="b"/>
              <a:pathLst>
                <a:path w="46" h="44">
                  <a:moveTo>
                    <a:pt x="46" y="44"/>
                  </a:moveTo>
                  <a:lnTo>
                    <a:pt x="40" y="21"/>
                  </a:lnTo>
                  <a:lnTo>
                    <a:pt x="23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72" name="Line 380"/>
            <p:cNvSpPr>
              <a:spLocks noChangeAspect="1" noChangeShapeType="1"/>
            </p:cNvSpPr>
            <p:nvPr/>
          </p:nvSpPr>
          <p:spPr bwMode="auto">
            <a:xfrm flipV="1">
              <a:off x="6153" y="6814"/>
              <a:ext cx="1" cy="9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73" name="Freeform 381"/>
            <p:cNvSpPr>
              <a:spLocks noChangeAspect="1"/>
            </p:cNvSpPr>
            <p:nvPr/>
          </p:nvSpPr>
          <p:spPr bwMode="auto">
            <a:xfrm>
              <a:off x="6153" y="6912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2"/>
                </a:cxn>
                <a:cxn ang="0">
                  <a:pos x="23" y="38"/>
                </a:cxn>
                <a:cxn ang="0">
                  <a:pos x="44" y="44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7" y="22"/>
                  </a:lnTo>
                  <a:lnTo>
                    <a:pt x="23" y="38"/>
                  </a:lnTo>
                  <a:lnTo>
                    <a:pt x="44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74" name="Line 382"/>
            <p:cNvSpPr>
              <a:spLocks noChangeAspect="1" noChangeShapeType="1"/>
            </p:cNvSpPr>
            <p:nvPr/>
          </p:nvSpPr>
          <p:spPr bwMode="auto">
            <a:xfrm flipH="1">
              <a:off x="6168" y="6926"/>
              <a:ext cx="4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75" name="Freeform 383"/>
            <p:cNvSpPr>
              <a:spLocks noChangeAspect="1"/>
            </p:cNvSpPr>
            <p:nvPr/>
          </p:nvSpPr>
          <p:spPr bwMode="auto">
            <a:xfrm>
              <a:off x="6592" y="6926"/>
              <a:ext cx="24" cy="25"/>
            </a:xfrm>
            <a:custGeom>
              <a:avLst/>
              <a:gdLst/>
              <a:ahLst/>
              <a:cxnLst>
                <a:cxn ang="0">
                  <a:pos x="74" y="74"/>
                </a:cxn>
                <a:cxn ang="0">
                  <a:pos x="69" y="46"/>
                </a:cxn>
                <a:cxn ang="0">
                  <a:pos x="53" y="22"/>
                </a:cxn>
                <a:cxn ang="0">
                  <a:pos x="29" y="6"/>
                </a:cxn>
                <a:cxn ang="0">
                  <a:pos x="0" y="0"/>
                </a:cxn>
              </a:cxnLst>
              <a:rect l="0" t="0" r="r" b="b"/>
              <a:pathLst>
                <a:path w="74" h="74">
                  <a:moveTo>
                    <a:pt x="74" y="74"/>
                  </a:moveTo>
                  <a:lnTo>
                    <a:pt x="69" y="46"/>
                  </a:lnTo>
                  <a:lnTo>
                    <a:pt x="53" y="22"/>
                  </a:lnTo>
                  <a:lnTo>
                    <a:pt x="29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76" name="Line 384"/>
            <p:cNvSpPr>
              <a:spLocks noChangeAspect="1" noChangeShapeType="1"/>
            </p:cNvSpPr>
            <p:nvPr/>
          </p:nvSpPr>
          <p:spPr bwMode="auto">
            <a:xfrm flipV="1">
              <a:off x="6616" y="6951"/>
              <a:ext cx="1" cy="5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77" name="Freeform 385"/>
            <p:cNvSpPr>
              <a:spLocks noChangeAspect="1"/>
            </p:cNvSpPr>
            <p:nvPr/>
          </p:nvSpPr>
          <p:spPr bwMode="auto">
            <a:xfrm>
              <a:off x="6616" y="7509"/>
              <a:ext cx="1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4"/>
                </a:cxn>
                <a:cxn ang="0">
                  <a:pos x="17" y="46"/>
                </a:cxn>
                <a:cxn ang="0">
                  <a:pos x="35" y="62"/>
                </a:cxn>
              </a:cxnLst>
              <a:rect l="0" t="0" r="r" b="b"/>
              <a:pathLst>
                <a:path w="35" h="62">
                  <a:moveTo>
                    <a:pt x="0" y="0"/>
                  </a:moveTo>
                  <a:lnTo>
                    <a:pt x="4" y="24"/>
                  </a:lnTo>
                  <a:lnTo>
                    <a:pt x="17" y="46"/>
                  </a:lnTo>
                  <a:lnTo>
                    <a:pt x="35" y="6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78" name="Line 386"/>
            <p:cNvSpPr>
              <a:spLocks noChangeAspect="1" noChangeShapeType="1"/>
            </p:cNvSpPr>
            <p:nvPr/>
          </p:nvSpPr>
          <p:spPr bwMode="auto">
            <a:xfrm flipH="1" flipV="1">
              <a:off x="6628" y="7529"/>
              <a:ext cx="40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79" name="Freeform 387"/>
            <p:cNvSpPr>
              <a:spLocks noChangeAspect="1"/>
            </p:cNvSpPr>
            <p:nvPr/>
          </p:nvSpPr>
          <p:spPr bwMode="auto">
            <a:xfrm>
              <a:off x="6668" y="7542"/>
              <a:ext cx="23" cy="1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3" y="44"/>
                </a:cxn>
                <a:cxn ang="0">
                  <a:pos x="46" y="38"/>
                </a:cxn>
                <a:cxn ang="0">
                  <a:pos x="62" y="22"/>
                </a:cxn>
                <a:cxn ang="0">
                  <a:pos x="69" y="0"/>
                </a:cxn>
              </a:cxnLst>
              <a:rect l="0" t="0" r="r" b="b"/>
              <a:pathLst>
                <a:path w="69" h="44">
                  <a:moveTo>
                    <a:pt x="0" y="36"/>
                  </a:moveTo>
                  <a:lnTo>
                    <a:pt x="23" y="44"/>
                  </a:lnTo>
                  <a:lnTo>
                    <a:pt x="46" y="38"/>
                  </a:lnTo>
                  <a:lnTo>
                    <a:pt x="62" y="22"/>
                  </a:lnTo>
                  <a:lnTo>
                    <a:pt x="6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80" name="Line 388"/>
            <p:cNvSpPr>
              <a:spLocks noChangeAspect="1" noChangeShapeType="1"/>
            </p:cNvSpPr>
            <p:nvPr/>
          </p:nvSpPr>
          <p:spPr bwMode="auto">
            <a:xfrm>
              <a:off x="6691" y="7508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81" name="Freeform 389"/>
            <p:cNvSpPr>
              <a:spLocks noChangeAspect="1"/>
            </p:cNvSpPr>
            <p:nvPr/>
          </p:nvSpPr>
          <p:spPr bwMode="auto">
            <a:xfrm>
              <a:off x="6691" y="7483"/>
              <a:ext cx="24" cy="2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5" y="6"/>
                </a:cxn>
                <a:cxn ang="0">
                  <a:pos x="21" y="22"/>
                </a:cxn>
                <a:cxn ang="0">
                  <a:pos x="5" y="46"/>
                </a:cxn>
                <a:cxn ang="0">
                  <a:pos x="0" y="74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lnTo>
                    <a:pt x="45" y="6"/>
                  </a:lnTo>
                  <a:lnTo>
                    <a:pt x="21" y="22"/>
                  </a:lnTo>
                  <a:lnTo>
                    <a:pt x="5" y="46"/>
                  </a:lnTo>
                  <a:lnTo>
                    <a:pt x="0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82" name="Line 390"/>
            <p:cNvSpPr>
              <a:spLocks noChangeAspect="1" noChangeShapeType="1"/>
            </p:cNvSpPr>
            <p:nvPr/>
          </p:nvSpPr>
          <p:spPr bwMode="auto">
            <a:xfrm flipH="1">
              <a:off x="6715" y="7483"/>
              <a:ext cx="9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83" name="Freeform 391"/>
            <p:cNvSpPr>
              <a:spLocks noChangeAspect="1"/>
            </p:cNvSpPr>
            <p:nvPr/>
          </p:nvSpPr>
          <p:spPr bwMode="auto">
            <a:xfrm>
              <a:off x="6813" y="7483"/>
              <a:ext cx="25" cy="25"/>
            </a:xfrm>
            <a:custGeom>
              <a:avLst/>
              <a:gdLst/>
              <a:ahLst/>
              <a:cxnLst>
                <a:cxn ang="0">
                  <a:pos x="75" y="74"/>
                </a:cxn>
                <a:cxn ang="0">
                  <a:pos x="69" y="46"/>
                </a:cxn>
                <a:cxn ang="0">
                  <a:pos x="53" y="22"/>
                </a:cxn>
                <a:cxn ang="0">
                  <a:pos x="29" y="6"/>
                </a:cxn>
                <a:cxn ang="0">
                  <a:pos x="0" y="0"/>
                </a:cxn>
              </a:cxnLst>
              <a:rect l="0" t="0" r="r" b="b"/>
              <a:pathLst>
                <a:path w="75" h="74">
                  <a:moveTo>
                    <a:pt x="75" y="74"/>
                  </a:moveTo>
                  <a:lnTo>
                    <a:pt x="69" y="46"/>
                  </a:lnTo>
                  <a:lnTo>
                    <a:pt x="53" y="22"/>
                  </a:lnTo>
                  <a:lnTo>
                    <a:pt x="29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84" name="Line 392"/>
            <p:cNvSpPr>
              <a:spLocks noChangeAspect="1" noChangeShapeType="1"/>
            </p:cNvSpPr>
            <p:nvPr/>
          </p:nvSpPr>
          <p:spPr bwMode="auto">
            <a:xfrm flipV="1">
              <a:off x="6838" y="7508"/>
              <a:ext cx="1" cy="2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85" name="Freeform 393"/>
            <p:cNvSpPr>
              <a:spLocks noChangeAspect="1"/>
            </p:cNvSpPr>
            <p:nvPr/>
          </p:nvSpPr>
          <p:spPr bwMode="auto">
            <a:xfrm>
              <a:off x="6813" y="7764"/>
              <a:ext cx="25" cy="2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29" y="68"/>
                </a:cxn>
                <a:cxn ang="0">
                  <a:pos x="53" y="52"/>
                </a:cxn>
                <a:cxn ang="0">
                  <a:pos x="69" y="28"/>
                </a:cxn>
                <a:cxn ang="0">
                  <a:pos x="75" y="0"/>
                </a:cxn>
              </a:cxnLst>
              <a:rect l="0" t="0" r="r" b="b"/>
              <a:pathLst>
                <a:path w="75" h="74">
                  <a:moveTo>
                    <a:pt x="0" y="74"/>
                  </a:moveTo>
                  <a:lnTo>
                    <a:pt x="29" y="68"/>
                  </a:lnTo>
                  <a:lnTo>
                    <a:pt x="53" y="52"/>
                  </a:lnTo>
                  <a:lnTo>
                    <a:pt x="69" y="28"/>
                  </a:lnTo>
                  <a:lnTo>
                    <a:pt x="7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86" name="Line 394"/>
            <p:cNvSpPr>
              <a:spLocks noChangeAspect="1" noChangeShapeType="1"/>
            </p:cNvSpPr>
            <p:nvPr/>
          </p:nvSpPr>
          <p:spPr bwMode="auto">
            <a:xfrm>
              <a:off x="6715" y="7789"/>
              <a:ext cx="9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87" name="Freeform 395"/>
            <p:cNvSpPr>
              <a:spLocks noChangeAspect="1"/>
            </p:cNvSpPr>
            <p:nvPr/>
          </p:nvSpPr>
          <p:spPr bwMode="auto">
            <a:xfrm>
              <a:off x="6691" y="7764"/>
              <a:ext cx="24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8"/>
                </a:cxn>
                <a:cxn ang="0">
                  <a:pos x="21" y="52"/>
                </a:cxn>
                <a:cxn ang="0">
                  <a:pos x="45" y="68"/>
                </a:cxn>
                <a:cxn ang="0">
                  <a:pos x="74" y="74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lnTo>
                    <a:pt x="5" y="28"/>
                  </a:lnTo>
                  <a:lnTo>
                    <a:pt x="21" y="52"/>
                  </a:lnTo>
                  <a:lnTo>
                    <a:pt x="45" y="68"/>
                  </a:lnTo>
                  <a:lnTo>
                    <a:pt x="74" y="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88" name="Line 396"/>
            <p:cNvSpPr>
              <a:spLocks noChangeAspect="1" noChangeShapeType="1"/>
            </p:cNvSpPr>
            <p:nvPr/>
          </p:nvSpPr>
          <p:spPr bwMode="auto">
            <a:xfrm>
              <a:off x="6691" y="7729"/>
              <a:ext cx="1" cy="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89" name="Freeform 397"/>
            <p:cNvSpPr>
              <a:spLocks noChangeAspect="1"/>
            </p:cNvSpPr>
            <p:nvPr/>
          </p:nvSpPr>
          <p:spPr bwMode="auto">
            <a:xfrm>
              <a:off x="6668" y="7715"/>
              <a:ext cx="23" cy="14"/>
            </a:xfrm>
            <a:custGeom>
              <a:avLst/>
              <a:gdLst/>
              <a:ahLst/>
              <a:cxnLst>
                <a:cxn ang="0">
                  <a:pos x="69" y="44"/>
                </a:cxn>
                <a:cxn ang="0">
                  <a:pos x="62" y="21"/>
                </a:cxn>
                <a:cxn ang="0">
                  <a:pos x="46" y="5"/>
                </a:cxn>
                <a:cxn ang="0">
                  <a:pos x="23" y="0"/>
                </a:cxn>
                <a:cxn ang="0">
                  <a:pos x="0" y="7"/>
                </a:cxn>
              </a:cxnLst>
              <a:rect l="0" t="0" r="r" b="b"/>
              <a:pathLst>
                <a:path w="69" h="44">
                  <a:moveTo>
                    <a:pt x="69" y="44"/>
                  </a:moveTo>
                  <a:lnTo>
                    <a:pt x="62" y="21"/>
                  </a:lnTo>
                  <a:lnTo>
                    <a:pt x="46" y="5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90" name="Line 398"/>
            <p:cNvSpPr>
              <a:spLocks noChangeAspect="1" noChangeShapeType="1"/>
            </p:cNvSpPr>
            <p:nvPr/>
          </p:nvSpPr>
          <p:spPr bwMode="auto">
            <a:xfrm flipV="1">
              <a:off x="6628" y="7717"/>
              <a:ext cx="40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91" name="Line 399"/>
            <p:cNvSpPr>
              <a:spLocks noChangeAspect="1" noChangeShapeType="1"/>
            </p:cNvSpPr>
            <p:nvPr/>
          </p:nvSpPr>
          <p:spPr bwMode="auto">
            <a:xfrm flipV="1">
              <a:off x="4266" y="8060"/>
              <a:ext cx="57" cy="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92" name="Line 400"/>
            <p:cNvSpPr>
              <a:spLocks noChangeAspect="1" noChangeShapeType="1"/>
            </p:cNvSpPr>
            <p:nvPr/>
          </p:nvSpPr>
          <p:spPr bwMode="auto">
            <a:xfrm flipV="1">
              <a:off x="4266" y="8152"/>
              <a:ext cx="75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93" name="Line 401"/>
            <p:cNvSpPr>
              <a:spLocks noChangeAspect="1" noChangeShapeType="1"/>
            </p:cNvSpPr>
            <p:nvPr/>
          </p:nvSpPr>
          <p:spPr bwMode="auto">
            <a:xfrm flipV="1">
              <a:off x="4266" y="8263"/>
              <a:ext cx="75" cy="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94" name="Line 402"/>
            <p:cNvSpPr>
              <a:spLocks noChangeAspect="1" noChangeShapeType="1"/>
            </p:cNvSpPr>
            <p:nvPr/>
          </p:nvSpPr>
          <p:spPr bwMode="auto">
            <a:xfrm flipV="1">
              <a:off x="4266" y="8373"/>
              <a:ext cx="75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95" name="Line 403"/>
            <p:cNvSpPr>
              <a:spLocks noChangeAspect="1" noChangeShapeType="1"/>
            </p:cNvSpPr>
            <p:nvPr/>
          </p:nvSpPr>
          <p:spPr bwMode="auto">
            <a:xfrm flipV="1">
              <a:off x="4266" y="8484"/>
              <a:ext cx="75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96" name="Line 404"/>
            <p:cNvSpPr>
              <a:spLocks noChangeAspect="1" noChangeShapeType="1"/>
            </p:cNvSpPr>
            <p:nvPr/>
          </p:nvSpPr>
          <p:spPr bwMode="auto">
            <a:xfrm flipV="1">
              <a:off x="4266" y="8594"/>
              <a:ext cx="75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97" name="Line 405"/>
            <p:cNvSpPr>
              <a:spLocks noChangeAspect="1" noChangeShapeType="1"/>
            </p:cNvSpPr>
            <p:nvPr/>
          </p:nvSpPr>
          <p:spPr bwMode="auto">
            <a:xfrm flipV="1">
              <a:off x="4266" y="8705"/>
              <a:ext cx="75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98" name="Line 406"/>
            <p:cNvSpPr>
              <a:spLocks noChangeAspect="1" noChangeShapeType="1"/>
            </p:cNvSpPr>
            <p:nvPr/>
          </p:nvSpPr>
          <p:spPr bwMode="auto">
            <a:xfrm flipV="1">
              <a:off x="4266" y="8815"/>
              <a:ext cx="75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99" name="Line 407"/>
            <p:cNvSpPr>
              <a:spLocks noChangeAspect="1" noChangeShapeType="1"/>
            </p:cNvSpPr>
            <p:nvPr/>
          </p:nvSpPr>
          <p:spPr bwMode="auto">
            <a:xfrm flipV="1">
              <a:off x="4269" y="8926"/>
              <a:ext cx="72" cy="7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00" name="Line 408"/>
            <p:cNvSpPr>
              <a:spLocks noChangeAspect="1" noChangeShapeType="1"/>
            </p:cNvSpPr>
            <p:nvPr/>
          </p:nvSpPr>
          <p:spPr bwMode="auto">
            <a:xfrm flipV="1">
              <a:off x="4306" y="9019"/>
              <a:ext cx="52" cy="5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01" name="Line 409"/>
            <p:cNvSpPr>
              <a:spLocks noChangeAspect="1" noChangeShapeType="1"/>
            </p:cNvSpPr>
            <p:nvPr/>
          </p:nvSpPr>
          <p:spPr bwMode="auto">
            <a:xfrm flipV="1">
              <a:off x="4376" y="9049"/>
              <a:ext cx="62" cy="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02" name="Line 410"/>
            <p:cNvSpPr>
              <a:spLocks noChangeAspect="1" noChangeShapeType="1"/>
            </p:cNvSpPr>
            <p:nvPr/>
          </p:nvSpPr>
          <p:spPr bwMode="auto">
            <a:xfrm flipV="1">
              <a:off x="4469" y="9066"/>
              <a:ext cx="64" cy="6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03" name="Line 411"/>
            <p:cNvSpPr>
              <a:spLocks noChangeAspect="1" noChangeShapeType="1"/>
            </p:cNvSpPr>
            <p:nvPr/>
          </p:nvSpPr>
          <p:spPr bwMode="auto">
            <a:xfrm flipV="1">
              <a:off x="4563" y="9082"/>
              <a:ext cx="63" cy="6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04" name="Line 412"/>
            <p:cNvSpPr>
              <a:spLocks noChangeAspect="1" noChangeShapeType="1"/>
            </p:cNvSpPr>
            <p:nvPr/>
          </p:nvSpPr>
          <p:spPr bwMode="auto">
            <a:xfrm flipV="1">
              <a:off x="5744" y="7961"/>
              <a:ext cx="4" cy="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05" name="Line 413"/>
            <p:cNvSpPr>
              <a:spLocks noChangeAspect="1" noChangeShapeType="1"/>
            </p:cNvSpPr>
            <p:nvPr/>
          </p:nvSpPr>
          <p:spPr bwMode="auto">
            <a:xfrm flipV="1">
              <a:off x="4657" y="9099"/>
              <a:ext cx="64" cy="6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06" name="Line 414"/>
            <p:cNvSpPr>
              <a:spLocks noChangeAspect="1" noChangeShapeType="1"/>
            </p:cNvSpPr>
            <p:nvPr/>
          </p:nvSpPr>
          <p:spPr bwMode="auto">
            <a:xfrm flipV="1">
              <a:off x="5744" y="8001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07" name="Line 415"/>
            <p:cNvSpPr>
              <a:spLocks noChangeAspect="1" noChangeShapeType="1"/>
            </p:cNvSpPr>
            <p:nvPr/>
          </p:nvSpPr>
          <p:spPr bwMode="auto">
            <a:xfrm flipV="1">
              <a:off x="4751" y="9115"/>
              <a:ext cx="63" cy="6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08" name="Line 416"/>
            <p:cNvSpPr>
              <a:spLocks noChangeAspect="1" noChangeShapeType="1"/>
            </p:cNvSpPr>
            <p:nvPr/>
          </p:nvSpPr>
          <p:spPr bwMode="auto">
            <a:xfrm flipV="1">
              <a:off x="5744" y="8112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09" name="Line 417"/>
            <p:cNvSpPr>
              <a:spLocks noChangeAspect="1" noChangeShapeType="1"/>
            </p:cNvSpPr>
            <p:nvPr/>
          </p:nvSpPr>
          <p:spPr bwMode="auto">
            <a:xfrm flipV="1">
              <a:off x="4848" y="9119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10" name="Line 418"/>
            <p:cNvSpPr>
              <a:spLocks noChangeAspect="1" noChangeShapeType="1"/>
            </p:cNvSpPr>
            <p:nvPr/>
          </p:nvSpPr>
          <p:spPr bwMode="auto">
            <a:xfrm flipV="1">
              <a:off x="5744" y="8222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11" name="Line 419"/>
            <p:cNvSpPr>
              <a:spLocks noChangeAspect="1" noChangeShapeType="1"/>
            </p:cNvSpPr>
            <p:nvPr/>
          </p:nvSpPr>
          <p:spPr bwMode="auto">
            <a:xfrm flipV="1">
              <a:off x="4959" y="9119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12" name="Line 420"/>
            <p:cNvSpPr>
              <a:spLocks noChangeAspect="1" noChangeShapeType="1"/>
            </p:cNvSpPr>
            <p:nvPr/>
          </p:nvSpPr>
          <p:spPr bwMode="auto">
            <a:xfrm flipV="1">
              <a:off x="5744" y="8333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13" name="Line 421"/>
            <p:cNvSpPr>
              <a:spLocks noChangeAspect="1" noChangeShapeType="1"/>
            </p:cNvSpPr>
            <p:nvPr/>
          </p:nvSpPr>
          <p:spPr bwMode="auto">
            <a:xfrm flipV="1">
              <a:off x="5069" y="9119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14" name="Line 422"/>
            <p:cNvSpPr>
              <a:spLocks noChangeAspect="1" noChangeShapeType="1"/>
            </p:cNvSpPr>
            <p:nvPr/>
          </p:nvSpPr>
          <p:spPr bwMode="auto">
            <a:xfrm flipV="1">
              <a:off x="5744" y="8444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15" name="Line 423"/>
            <p:cNvSpPr>
              <a:spLocks noChangeAspect="1" noChangeShapeType="1"/>
            </p:cNvSpPr>
            <p:nvPr/>
          </p:nvSpPr>
          <p:spPr bwMode="auto">
            <a:xfrm flipV="1">
              <a:off x="5180" y="9119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16" name="Line 424"/>
            <p:cNvSpPr>
              <a:spLocks noChangeAspect="1" noChangeShapeType="1"/>
            </p:cNvSpPr>
            <p:nvPr/>
          </p:nvSpPr>
          <p:spPr bwMode="auto">
            <a:xfrm flipV="1">
              <a:off x="5744" y="8554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17" name="Line 425"/>
            <p:cNvSpPr>
              <a:spLocks noChangeAspect="1" noChangeShapeType="1"/>
            </p:cNvSpPr>
            <p:nvPr/>
          </p:nvSpPr>
          <p:spPr bwMode="auto">
            <a:xfrm flipV="1">
              <a:off x="5291" y="9119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18" name="Line 426"/>
            <p:cNvSpPr>
              <a:spLocks noChangeAspect="1" noChangeShapeType="1"/>
            </p:cNvSpPr>
            <p:nvPr/>
          </p:nvSpPr>
          <p:spPr bwMode="auto">
            <a:xfrm flipV="1">
              <a:off x="5744" y="8665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19" name="Line 427"/>
            <p:cNvSpPr>
              <a:spLocks noChangeAspect="1" noChangeShapeType="1"/>
            </p:cNvSpPr>
            <p:nvPr/>
          </p:nvSpPr>
          <p:spPr bwMode="auto">
            <a:xfrm flipV="1">
              <a:off x="5402" y="9119"/>
              <a:ext cx="73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20" name="Line 428"/>
            <p:cNvSpPr>
              <a:spLocks noChangeAspect="1" noChangeShapeType="1"/>
            </p:cNvSpPr>
            <p:nvPr/>
          </p:nvSpPr>
          <p:spPr bwMode="auto">
            <a:xfrm flipV="1">
              <a:off x="5744" y="8775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21" name="Line 429"/>
            <p:cNvSpPr>
              <a:spLocks noChangeAspect="1" noChangeShapeType="1"/>
            </p:cNvSpPr>
            <p:nvPr/>
          </p:nvSpPr>
          <p:spPr bwMode="auto">
            <a:xfrm flipV="1">
              <a:off x="5512" y="9119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22" name="Line 430"/>
            <p:cNvSpPr>
              <a:spLocks noChangeAspect="1" noChangeShapeType="1"/>
            </p:cNvSpPr>
            <p:nvPr/>
          </p:nvSpPr>
          <p:spPr bwMode="auto">
            <a:xfrm flipV="1">
              <a:off x="5744" y="8886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23" name="Line 431"/>
            <p:cNvSpPr>
              <a:spLocks noChangeAspect="1" noChangeShapeType="1"/>
            </p:cNvSpPr>
            <p:nvPr/>
          </p:nvSpPr>
          <p:spPr bwMode="auto">
            <a:xfrm flipV="1">
              <a:off x="5623" y="9110"/>
              <a:ext cx="82" cy="8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24" name="Line 432"/>
            <p:cNvSpPr>
              <a:spLocks noChangeAspect="1" noChangeShapeType="1"/>
            </p:cNvSpPr>
            <p:nvPr/>
          </p:nvSpPr>
          <p:spPr bwMode="auto">
            <a:xfrm flipV="1">
              <a:off x="5736" y="8997"/>
              <a:ext cx="82" cy="8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25" name="Line 433"/>
            <p:cNvSpPr>
              <a:spLocks noChangeAspect="1" noChangeShapeType="1"/>
            </p:cNvSpPr>
            <p:nvPr/>
          </p:nvSpPr>
          <p:spPr bwMode="auto">
            <a:xfrm>
              <a:off x="5744" y="7961"/>
              <a:ext cx="74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26" name="Line 434"/>
            <p:cNvSpPr>
              <a:spLocks noChangeAspect="1" noChangeShapeType="1"/>
            </p:cNvSpPr>
            <p:nvPr/>
          </p:nvSpPr>
          <p:spPr bwMode="auto">
            <a:xfrm flipV="1">
              <a:off x="5744" y="7961"/>
              <a:ext cx="1" cy="108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27" name="Freeform 435"/>
            <p:cNvSpPr>
              <a:spLocks noChangeAspect="1"/>
            </p:cNvSpPr>
            <p:nvPr/>
          </p:nvSpPr>
          <p:spPr bwMode="auto">
            <a:xfrm>
              <a:off x="5671" y="9045"/>
              <a:ext cx="73" cy="74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57" y="214"/>
                </a:cxn>
                <a:cxn ang="0">
                  <a:pos x="111" y="192"/>
                </a:cxn>
                <a:cxn ang="0">
                  <a:pos x="157" y="157"/>
                </a:cxn>
                <a:cxn ang="0">
                  <a:pos x="192" y="111"/>
                </a:cxn>
                <a:cxn ang="0">
                  <a:pos x="214" y="58"/>
                </a:cxn>
                <a:cxn ang="0">
                  <a:pos x="221" y="0"/>
                </a:cxn>
              </a:cxnLst>
              <a:rect l="0" t="0" r="r" b="b"/>
              <a:pathLst>
                <a:path w="221" h="222">
                  <a:moveTo>
                    <a:pt x="0" y="222"/>
                  </a:moveTo>
                  <a:lnTo>
                    <a:pt x="57" y="214"/>
                  </a:lnTo>
                  <a:lnTo>
                    <a:pt x="111" y="192"/>
                  </a:lnTo>
                  <a:lnTo>
                    <a:pt x="157" y="157"/>
                  </a:lnTo>
                  <a:lnTo>
                    <a:pt x="192" y="111"/>
                  </a:lnTo>
                  <a:lnTo>
                    <a:pt x="214" y="58"/>
                  </a:lnTo>
                  <a:lnTo>
                    <a:pt x="221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28" name="Line 436"/>
            <p:cNvSpPr>
              <a:spLocks noChangeAspect="1" noChangeShapeType="1"/>
            </p:cNvSpPr>
            <p:nvPr/>
          </p:nvSpPr>
          <p:spPr bwMode="auto">
            <a:xfrm>
              <a:off x="4832" y="9119"/>
              <a:ext cx="839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29" name="Line 437"/>
            <p:cNvSpPr>
              <a:spLocks noChangeAspect="1" noChangeShapeType="1"/>
            </p:cNvSpPr>
            <p:nvPr/>
          </p:nvSpPr>
          <p:spPr bwMode="auto">
            <a:xfrm>
              <a:off x="4402" y="9043"/>
              <a:ext cx="430" cy="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30" name="Freeform 438"/>
            <p:cNvSpPr>
              <a:spLocks noChangeAspect="1"/>
            </p:cNvSpPr>
            <p:nvPr/>
          </p:nvSpPr>
          <p:spPr bwMode="auto">
            <a:xfrm>
              <a:off x="4341" y="8970"/>
              <a:ext cx="61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1"/>
                </a:cxn>
                <a:cxn ang="0">
                  <a:pos x="33" y="117"/>
                </a:cxn>
                <a:cxn ang="0">
                  <a:pos x="72" y="164"/>
                </a:cxn>
                <a:cxn ang="0">
                  <a:pos x="123" y="199"/>
                </a:cxn>
                <a:cxn ang="0">
                  <a:pos x="183" y="218"/>
                </a:cxn>
              </a:cxnLst>
              <a:rect l="0" t="0" r="r" b="b"/>
              <a:pathLst>
                <a:path w="183" h="218">
                  <a:moveTo>
                    <a:pt x="0" y="0"/>
                  </a:moveTo>
                  <a:lnTo>
                    <a:pt x="8" y="61"/>
                  </a:lnTo>
                  <a:lnTo>
                    <a:pt x="33" y="117"/>
                  </a:lnTo>
                  <a:lnTo>
                    <a:pt x="72" y="164"/>
                  </a:lnTo>
                  <a:lnTo>
                    <a:pt x="123" y="199"/>
                  </a:lnTo>
                  <a:lnTo>
                    <a:pt x="183" y="21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31" name="Line 439"/>
            <p:cNvSpPr>
              <a:spLocks noChangeAspect="1" noChangeShapeType="1"/>
            </p:cNvSpPr>
            <p:nvPr/>
          </p:nvSpPr>
          <p:spPr bwMode="auto">
            <a:xfrm>
              <a:off x="4341" y="8060"/>
              <a:ext cx="1" cy="91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32" name="Line 440"/>
            <p:cNvSpPr>
              <a:spLocks noChangeAspect="1" noChangeShapeType="1"/>
            </p:cNvSpPr>
            <p:nvPr/>
          </p:nvSpPr>
          <p:spPr bwMode="auto">
            <a:xfrm>
              <a:off x="4266" y="8060"/>
              <a:ext cx="75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33" name="Line 441"/>
            <p:cNvSpPr>
              <a:spLocks noChangeAspect="1" noChangeShapeType="1"/>
            </p:cNvSpPr>
            <p:nvPr/>
          </p:nvSpPr>
          <p:spPr bwMode="auto">
            <a:xfrm>
              <a:off x="4266" y="8060"/>
              <a:ext cx="1" cy="91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34" name="Freeform 442"/>
            <p:cNvSpPr>
              <a:spLocks noChangeAspect="1"/>
            </p:cNvSpPr>
            <p:nvPr/>
          </p:nvSpPr>
          <p:spPr bwMode="auto">
            <a:xfrm>
              <a:off x="4266" y="8970"/>
              <a:ext cx="123" cy="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7"/>
                </a:cxn>
                <a:cxn ang="0">
                  <a:pos x="27" y="151"/>
                </a:cxn>
                <a:cxn ang="0">
                  <a:pos x="60" y="221"/>
                </a:cxn>
                <a:cxn ang="0">
                  <a:pos x="104" y="284"/>
                </a:cxn>
                <a:cxn ang="0">
                  <a:pos x="159" y="339"/>
                </a:cxn>
                <a:cxn ang="0">
                  <a:pos x="223" y="384"/>
                </a:cxn>
                <a:cxn ang="0">
                  <a:pos x="293" y="416"/>
                </a:cxn>
                <a:cxn ang="0">
                  <a:pos x="367" y="436"/>
                </a:cxn>
              </a:cxnLst>
              <a:rect l="0" t="0" r="r" b="b"/>
              <a:pathLst>
                <a:path w="367" h="436">
                  <a:moveTo>
                    <a:pt x="0" y="0"/>
                  </a:moveTo>
                  <a:lnTo>
                    <a:pt x="7" y="77"/>
                  </a:lnTo>
                  <a:lnTo>
                    <a:pt x="27" y="151"/>
                  </a:lnTo>
                  <a:lnTo>
                    <a:pt x="60" y="221"/>
                  </a:lnTo>
                  <a:lnTo>
                    <a:pt x="104" y="284"/>
                  </a:lnTo>
                  <a:lnTo>
                    <a:pt x="159" y="339"/>
                  </a:lnTo>
                  <a:lnTo>
                    <a:pt x="223" y="384"/>
                  </a:lnTo>
                  <a:lnTo>
                    <a:pt x="293" y="416"/>
                  </a:lnTo>
                  <a:lnTo>
                    <a:pt x="367" y="43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35" name="Freeform 443"/>
            <p:cNvSpPr>
              <a:spLocks noChangeAspect="1"/>
            </p:cNvSpPr>
            <p:nvPr/>
          </p:nvSpPr>
          <p:spPr bwMode="auto">
            <a:xfrm>
              <a:off x="4389" y="9115"/>
              <a:ext cx="1282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0" y="232"/>
                </a:cxn>
                <a:cxn ang="0">
                  <a:pos x="3846" y="232"/>
                </a:cxn>
              </a:cxnLst>
              <a:rect l="0" t="0" r="r" b="b"/>
              <a:pathLst>
                <a:path w="3846" h="232">
                  <a:moveTo>
                    <a:pt x="0" y="0"/>
                  </a:moveTo>
                  <a:lnTo>
                    <a:pt x="1310" y="232"/>
                  </a:lnTo>
                  <a:lnTo>
                    <a:pt x="3846" y="23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36" name="Freeform 444"/>
            <p:cNvSpPr>
              <a:spLocks noChangeAspect="1"/>
            </p:cNvSpPr>
            <p:nvPr/>
          </p:nvSpPr>
          <p:spPr bwMode="auto">
            <a:xfrm>
              <a:off x="5671" y="9045"/>
              <a:ext cx="147" cy="148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77" y="437"/>
                </a:cxn>
                <a:cxn ang="0">
                  <a:pos x="151" y="417"/>
                </a:cxn>
                <a:cxn ang="0">
                  <a:pos x="221" y="385"/>
                </a:cxn>
                <a:cxn ang="0">
                  <a:pos x="285" y="340"/>
                </a:cxn>
                <a:cxn ang="0">
                  <a:pos x="340" y="285"/>
                </a:cxn>
                <a:cxn ang="0">
                  <a:pos x="384" y="222"/>
                </a:cxn>
                <a:cxn ang="0">
                  <a:pos x="416" y="152"/>
                </a:cxn>
                <a:cxn ang="0">
                  <a:pos x="437" y="76"/>
                </a:cxn>
                <a:cxn ang="0">
                  <a:pos x="443" y="0"/>
                </a:cxn>
              </a:cxnLst>
              <a:rect l="0" t="0" r="r" b="b"/>
              <a:pathLst>
                <a:path w="443" h="444">
                  <a:moveTo>
                    <a:pt x="0" y="444"/>
                  </a:moveTo>
                  <a:lnTo>
                    <a:pt x="77" y="437"/>
                  </a:lnTo>
                  <a:lnTo>
                    <a:pt x="151" y="417"/>
                  </a:lnTo>
                  <a:lnTo>
                    <a:pt x="221" y="385"/>
                  </a:lnTo>
                  <a:lnTo>
                    <a:pt x="285" y="340"/>
                  </a:lnTo>
                  <a:lnTo>
                    <a:pt x="340" y="285"/>
                  </a:lnTo>
                  <a:lnTo>
                    <a:pt x="384" y="222"/>
                  </a:lnTo>
                  <a:lnTo>
                    <a:pt x="416" y="152"/>
                  </a:lnTo>
                  <a:lnTo>
                    <a:pt x="437" y="76"/>
                  </a:lnTo>
                  <a:lnTo>
                    <a:pt x="443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37" name="Line 445"/>
            <p:cNvSpPr>
              <a:spLocks noChangeAspect="1" noChangeShapeType="1"/>
            </p:cNvSpPr>
            <p:nvPr/>
          </p:nvSpPr>
          <p:spPr bwMode="auto">
            <a:xfrm flipV="1">
              <a:off x="5818" y="7961"/>
              <a:ext cx="1" cy="108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38" name="Line 446"/>
            <p:cNvSpPr>
              <a:spLocks noChangeAspect="1" noChangeShapeType="1"/>
            </p:cNvSpPr>
            <p:nvPr/>
          </p:nvSpPr>
          <p:spPr bwMode="auto">
            <a:xfrm>
              <a:off x="6458" y="5379"/>
              <a:ext cx="83" cy="8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39" name="Line 447"/>
            <p:cNvSpPr>
              <a:spLocks noChangeAspect="1" noChangeShapeType="1"/>
            </p:cNvSpPr>
            <p:nvPr/>
          </p:nvSpPr>
          <p:spPr bwMode="auto">
            <a:xfrm>
              <a:off x="6572" y="5493"/>
              <a:ext cx="82" cy="8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40" name="Line 448"/>
            <p:cNvSpPr>
              <a:spLocks noChangeAspect="1" noChangeShapeType="1"/>
            </p:cNvSpPr>
            <p:nvPr/>
          </p:nvSpPr>
          <p:spPr bwMode="auto">
            <a:xfrm>
              <a:off x="6348" y="5379"/>
              <a:ext cx="73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41" name="Line 449"/>
            <p:cNvSpPr>
              <a:spLocks noChangeAspect="1" noChangeShapeType="1"/>
            </p:cNvSpPr>
            <p:nvPr/>
          </p:nvSpPr>
          <p:spPr bwMode="auto">
            <a:xfrm>
              <a:off x="6580" y="5612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42" name="Line 450"/>
            <p:cNvSpPr>
              <a:spLocks noChangeAspect="1" noChangeShapeType="1"/>
            </p:cNvSpPr>
            <p:nvPr/>
          </p:nvSpPr>
          <p:spPr bwMode="auto">
            <a:xfrm>
              <a:off x="6237" y="5379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43" name="Line 451"/>
            <p:cNvSpPr>
              <a:spLocks noChangeAspect="1" noChangeShapeType="1"/>
            </p:cNvSpPr>
            <p:nvPr/>
          </p:nvSpPr>
          <p:spPr bwMode="auto">
            <a:xfrm>
              <a:off x="6580" y="5723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44" name="Line 452"/>
            <p:cNvSpPr>
              <a:spLocks noChangeAspect="1" noChangeShapeType="1"/>
            </p:cNvSpPr>
            <p:nvPr/>
          </p:nvSpPr>
          <p:spPr bwMode="auto">
            <a:xfrm>
              <a:off x="6126" y="5379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45" name="Line 453"/>
            <p:cNvSpPr>
              <a:spLocks noChangeAspect="1" noChangeShapeType="1"/>
            </p:cNvSpPr>
            <p:nvPr/>
          </p:nvSpPr>
          <p:spPr bwMode="auto">
            <a:xfrm>
              <a:off x="6580" y="5833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46" name="Line 454"/>
            <p:cNvSpPr>
              <a:spLocks noChangeAspect="1" noChangeShapeType="1"/>
            </p:cNvSpPr>
            <p:nvPr/>
          </p:nvSpPr>
          <p:spPr bwMode="auto">
            <a:xfrm>
              <a:off x="6016" y="5379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47" name="Line 455"/>
            <p:cNvSpPr>
              <a:spLocks noChangeAspect="1" noChangeShapeType="1"/>
            </p:cNvSpPr>
            <p:nvPr/>
          </p:nvSpPr>
          <p:spPr bwMode="auto">
            <a:xfrm>
              <a:off x="6580" y="5944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48" name="Line 456"/>
            <p:cNvSpPr>
              <a:spLocks noChangeAspect="1" noChangeShapeType="1"/>
            </p:cNvSpPr>
            <p:nvPr/>
          </p:nvSpPr>
          <p:spPr bwMode="auto">
            <a:xfrm>
              <a:off x="5905" y="5379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49" name="Line 457"/>
            <p:cNvSpPr>
              <a:spLocks noChangeAspect="1" noChangeShapeType="1"/>
            </p:cNvSpPr>
            <p:nvPr/>
          </p:nvSpPr>
          <p:spPr bwMode="auto">
            <a:xfrm>
              <a:off x="6580" y="6054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50" name="Line 458"/>
            <p:cNvSpPr>
              <a:spLocks noChangeAspect="1" noChangeShapeType="1"/>
            </p:cNvSpPr>
            <p:nvPr/>
          </p:nvSpPr>
          <p:spPr bwMode="auto">
            <a:xfrm>
              <a:off x="5795" y="5379"/>
              <a:ext cx="73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51" name="Line 459"/>
            <p:cNvSpPr>
              <a:spLocks noChangeAspect="1" noChangeShapeType="1"/>
            </p:cNvSpPr>
            <p:nvPr/>
          </p:nvSpPr>
          <p:spPr bwMode="auto">
            <a:xfrm>
              <a:off x="6580" y="6165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52" name="Line 460"/>
            <p:cNvSpPr>
              <a:spLocks noChangeAspect="1" noChangeShapeType="1"/>
            </p:cNvSpPr>
            <p:nvPr/>
          </p:nvSpPr>
          <p:spPr bwMode="auto">
            <a:xfrm>
              <a:off x="5684" y="5379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53" name="Line 461"/>
            <p:cNvSpPr>
              <a:spLocks noChangeAspect="1" noChangeShapeType="1"/>
            </p:cNvSpPr>
            <p:nvPr/>
          </p:nvSpPr>
          <p:spPr bwMode="auto">
            <a:xfrm>
              <a:off x="6580" y="6276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54" name="Line 462"/>
            <p:cNvSpPr>
              <a:spLocks noChangeAspect="1" noChangeShapeType="1"/>
            </p:cNvSpPr>
            <p:nvPr/>
          </p:nvSpPr>
          <p:spPr bwMode="auto">
            <a:xfrm>
              <a:off x="5586" y="5393"/>
              <a:ext cx="64" cy="6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55" name="Line 463"/>
            <p:cNvSpPr>
              <a:spLocks noChangeAspect="1" noChangeShapeType="1"/>
            </p:cNvSpPr>
            <p:nvPr/>
          </p:nvSpPr>
          <p:spPr bwMode="auto">
            <a:xfrm>
              <a:off x="6580" y="6386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56" name="Line 464"/>
            <p:cNvSpPr>
              <a:spLocks noChangeAspect="1" noChangeShapeType="1"/>
            </p:cNvSpPr>
            <p:nvPr/>
          </p:nvSpPr>
          <p:spPr bwMode="auto">
            <a:xfrm>
              <a:off x="5493" y="5409"/>
              <a:ext cx="63" cy="6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57" name="Line 465"/>
            <p:cNvSpPr>
              <a:spLocks noChangeAspect="1" noChangeShapeType="1"/>
            </p:cNvSpPr>
            <p:nvPr/>
          </p:nvSpPr>
          <p:spPr bwMode="auto">
            <a:xfrm>
              <a:off x="6580" y="6497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58" name="Line 466"/>
            <p:cNvSpPr>
              <a:spLocks noChangeAspect="1" noChangeShapeType="1"/>
            </p:cNvSpPr>
            <p:nvPr/>
          </p:nvSpPr>
          <p:spPr bwMode="auto">
            <a:xfrm>
              <a:off x="5398" y="5426"/>
              <a:ext cx="64" cy="6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59" name="Line 467"/>
            <p:cNvSpPr>
              <a:spLocks noChangeAspect="1" noChangeShapeType="1"/>
            </p:cNvSpPr>
            <p:nvPr/>
          </p:nvSpPr>
          <p:spPr bwMode="auto">
            <a:xfrm>
              <a:off x="6580" y="6608"/>
              <a:ext cx="4" cy="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60" name="Line 468"/>
            <p:cNvSpPr>
              <a:spLocks noChangeAspect="1" noChangeShapeType="1"/>
            </p:cNvSpPr>
            <p:nvPr/>
          </p:nvSpPr>
          <p:spPr bwMode="auto">
            <a:xfrm>
              <a:off x="5305" y="5443"/>
              <a:ext cx="63" cy="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61" name="Line 469"/>
            <p:cNvSpPr>
              <a:spLocks noChangeAspect="1" noChangeShapeType="1"/>
            </p:cNvSpPr>
            <p:nvPr/>
          </p:nvSpPr>
          <p:spPr bwMode="auto">
            <a:xfrm>
              <a:off x="5211" y="5460"/>
              <a:ext cx="63" cy="6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62" name="Line 470"/>
            <p:cNvSpPr>
              <a:spLocks noChangeAspect="1" noChangeShapeType="1"/>
            </p:cNvSpPr>
            <p:nvPr/>
          </p:nvSpPr>
          <p:spPr bwMode="auto">
            <a:xfrm>
              <a:off x="5142" y="5501"/>
              <a:ext cx="52" cy="5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63" name="Line 471"/>
            <p:cNvSpPr>
              <a:spLocks noChangeAspect="1" noChangeShapeType="1"/>
            </p:cNvSpPr>
            <p:nvPr/>
          </p:nvSpPr>
          <p:spPr bwMode="auto">
            <a:xfrm>
              <a:off x="5105" y="5575"/>
              <a:ext cx="71" cy="7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64" name="Line 472"/>
            <p:cNvSpPr>
              <a:spLocks noChangeAspect="1" noChangeShapeType="1"/>
            </p:cNvSpPr>
            <p:nvPr/>
          </p:nvSpPr>
          <p:spPr bwMode="auto">
            <a:xfrm>
              <a:off x="5102" y="5683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65" name="Line 473"/>
            <p:cNvSpPr>
              <a:spLocks noChangeAspect="1" noChangeShapeType="1"/>
            </p:cNvSpPr>
            <p:nvPr/>
          </p:nvSpPr>
          <p:spPr bwMode="auto">
            <a:xfrm>
              <a:off x="5102" y="5793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66" name="Line 474"/>
            <p:cNvSpPr>
              <a:spLocks noChangeAspect="1" noChangeShapeType="1"/>
            </p:cNvSpPr>
            <p:nvPr/>
          </p:nvSpPr>
          <p:spPr bwMode="auto">
            <a:xfrm>
              <a:off x="5102" y="5904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67" name="Line 475"/>
            <p:cNvSpPr>
              <a:spLocks noChangeAspect="1" noChangeShapeType="1"/>
            </p:cNvSpPr>
            <p:nvPr/>
          </p:nvSpPr>
          <p:spPr bwMode="auto">
            <a:xfrm>
              <a:off x="5102" y="6015"/>
              <a:ext cx="74" cy="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68" name="Line 476"/>
            <p:cNvSpPr>
              <a:spLocks noChangeAspect="1" noChangeShapeType="1"/>
            </p:cNvSpPr>
            <p:nvPr/>
          </p:nvSpPr>
          <p:spPr bwMode="auto">
            <a:xfrm>
              <a:off x="5102" y="6125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69" name="Line 477"/>
            <p:cNvSpPr>
              <a:spLocks noChangeAspect="1" noChangeShapeType="1"/>
            </p:cNvSpPr>
            <p:nvPr/>
          </p:nvSpPr>
          <p:spPr bwMode="auto">
            <a:xfrm>
              <a:off x="5102" y="6236"/>
              <a:ext cx="74" cy="7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70" name="Line 478"/>
            <p:cNvSpPr>
              <a:spLocks noChangeAspect="1" noChangeShapeType="1"/>
            </p:cNvSpPr>
            <p:nvPr/>
          </p:nvSpPr>
          <p:spPr bwMode="auto">
            <a:xfrm>
              <a:off x="5102" y="6346"/>
              <a:ext cx="74" cy="7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71" name="Line 479"/>
            <p:cNvSpPr>
              <a:spLocks noChangeAspect="1" noChangeShapeType="1"/>
            </p:cNvSpPr>
            <p:nvPr/>
          </p:nvSpPr>
          <p:spPr bwMode="auto">
            <a:xfrm>
              <a:off x="5102" y="6457"/>
              <a:ext cx="56" cy="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72" name="Freeform 480"/>
            <p:cNvSpPr>
              <a:spLocks noChangeAspect="1"/>
            </p:cNvSpPr>
            <p:nvPr/>
          </p:nvSpPr>
          <p:spPr bwMode="auto">
            <a:xfrm>
              <a:off x="6580" y="5527"/>
              <a:ext cx="74" cy="1084"/>
            </a:xfrm>
            <a:custGeom>
              <a:avLst/>
              <a:gdLst/>
              <a:ahLst/>
              <a:cxnLst>
                <a:cxn ang="0">
                  <a:pos x="0" y="3251"/>
                </a:cxn>
                <a:cxn ang="0">
                  <a:pos x="222" y="3251"/>
                </a:cxn>
                <a:cxn ang="0">
                  <a:pos x="222" y="0"/>
                </a:cxn>
              </a:cxnLst>
              <a:rect l="0" t="0" r="r" b="b"/>
              <a:pathLst>
                <a:path w="222" h="3251">
                  <a:moveTo>
                    <a:pt x="0" y="3251"/>
                  </a:moveTo>
                  <a:lnTo>
                    <a:pt x="222" y="3251"/>
                  </a:lnTo>
                  <a:lnTo>
                    <a:pt x="222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73" name="Freeform 481"/>
            <p:cNvSpPr>
              <a:spLocks noChangeAspect="1"/>
            </p:cNvSpPr>
            <p:nvPr/>
          </p:nvSpPr>
          <p:spPr bwMode="auto">
            <a:xfrm>
              <a:off x="6506" y="5379"/>
              <a:ext cx="148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7"/>
                </a:cxn>
                <a:cxn ang="0">
                  <a:pos x="152" y="27"/>
                </a:cxn>
                <a:cxn ang="0">
                  <a:pos x="222" y="61"/>
                </a:cxn>
                <a:cxn ang="0">
                  <a:pos x="286" y="104"/>
                </a:cxn>
                <a:cxn ang="0">
                  <a:pos x="341" y="159"/>
                </a:cxn>
                <a:cxn ang="0">
                  <a:pos x="384" y="222"/>
                </a:cxn>
                <a:cxn ang="0">
                  <a:pos x="418" y="292"/>
                </a:cxn>
                <a:cxn ang="0">
                  <a:pos x="438" y="368"/>
                </a:cxn>
                <a:cxn ang="0">
                  <a:pos x="444" y="444"/>
                </a:cxn>
              </a:cxnLst>
              <a:rect l="0" t="0" r="r" b="b"/>
              <a:pathLst>
                <a:path w="444" h="444">
                  <a:moveTo>
                    <a:pt x="0" y="0"/>
                  </a:moveTo>
                  <a:lnTo>
                    <a:pt x="77" y="7"/>
                  </a:lnTo>
                  <a:lnTo>
                    <a:pt x="152" y="27"/>
                  </a:lnTo>
                  <a:lnTo>
                    <a:pt x="222" y="61"/>
                  </a:lnTo>
                  <a:lnTo>
                    <a:pt x="286" y="104"/>
                  </a:lnTo>
                  <a:lnTo>
                    <a:pt x="341" y="159"/>
                  </a:lnTo>
                  <a:lnTo>
                    <a:pt x="384" y="222"/>
                  </a:lnTo>
                  <a:lnTo>
                    <a:pt x="418" y="292"/>
                  </a:lnTo>
                  <a:lnTo>
                    <a:pt x="438" y="368"/>
                  </a:lnTo>
                  <a:lnTo>
                    <a:pt x="444" y="44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74" name="Line 482"/>
            <p:cNvSpPr>
              <a:spLocks noChangeAspect="1" noChangeShapeType="1"/>
            </p:cNvSpPr>
            <p:nvPr/>
          </p:nvSpPr>
          <p:spPr bwMode="auto">
            <a:xfrm>
              <a:off x="5661" y="5379"/>
              <a:ext cx="845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75" name="Line 483"/>
            <p:cNvSpPr>
              <a:spLocks noChangeAspect="1" noChangeShapeType="1"/>
            </p:cNvSpPr>
            <p:nvPr/>
          </p:nvSpPr>
          <p:spPr bwMode="auto">
            <a:xfrm flipV="1">
              <a:off x="5224" y="5379"/>
              <a:ext cx="437" cy="7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76" name="Freeform 484"/>
            <p:cNvSpPr>
              <a:spLocks noChangeAspect="1"/>
            </p:cNvSpPr>
            <p:nvPr/>
          </p:nvSpPr>
          <p:spPr bwMode="auto">
            <a:xfrm>
              <a:off x="5102" y="5457"/>
              <a:ext cx="122" cy="145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7" y="359"/>
                </a:cxn>
                <a:cxn ang="0">
                  <a:pos x="27" y="285"/>
                </a:cxn>
                <a:cxn ang="0">
                  <a:pos x="60" y="215"/>
                </a:cxn>
                <a:cxn ang="0">
                  <a:pos x="104" y="152"/>
                </a:cxn>
                <a:cxn ang="0">
                  <a:pos x="159" y="97"/>
                </a:cxn>
                <a:cxn ang="0">
                  <a:pos x="223" y="52"/>
                </a:cxn>
                <a:cxn ang="0">
                  <a:pos x="293" y="20"/>
                </a:cxn>
                <a:cxn ang="0">
                  <a:pos x="367" y="0"/>
                </a:cxn>
              </a:cxnLst>
              <a:rect l="0" t="0" r="r" b="b"/>
              <a:pathLst>
                <a:path w="367" h="436">
                  <a:moveTo>
                    <a:pt x="0" y="436"/>
                  </a:moveTo>
                  <a:lnTo>
                    <a:pt x="7" y="359"/>
                  </a:lnTo>
                  <a:lnTo>
                    <a:pt x="27" y="285"/>
                  </a:lnTo>
                  <a:lnTo>
                    <a:pt x="60" y="215"/>
                  </a:lnTo>
                  <a:lnTo>
                    <a:pt x="104" y="152"/>
                  </a:lnTo>
                  <a:lnTo>
                    <a:pt x="159" y="97"/>
                  </a:lnTo>
                  <a:lnTo>
                    <a:pt x="223" y="52"/>
                  </a:lnTo>
                  <a:lnTo>
                    <a:pt x="293" y="20"/>
                  </a:lnTo>
                  <a:lnTo>
                    <a:pt x="367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77" name="Line 485"/>
            <p:cNvSpPr>
              <a:spLocks noChangeAspect="1" noChangeShapeType="1"/>
            </p:cNvSpPr>
            <p:nvPr/>
          </p:nvSpPr>
          <p:spPr bwMode="auto">
            <a:xfrm flipV="1">
              <a:off x="5102" y="5602"/>
              <a:ext cx="1" cy="91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78" name="Freeform 486"/>
            <p:cNvSpPr>
              <a:spLocks noChangeAspect="1"/>
            </p:cNvSpPr>
            <p:nvPr/>
          </p:nvSpPr>
          <p:spPr bwMode="auto">
            <a:xfrm>
              <a:off x="5102" y="5602"/>
              <a:ext cx="74" cy="910"/>
            </a:xfrm>
            <a:custGeom>
              <a:avLst/>
              <a:gdLst/>
              <a:ahLst/>
              <a:cxnLst>
                <a:cxn ang="0">
                  <a:pos x="0" y="2731"/>
                </a:cxn>
                <a:cxn ang="0">
                  <a:pos x="223" y="2731"/>
                </a:cxn>
                <a:cxn ang="0">
                  <a:pos x="223" y="0"/>
                </a:cxn>
              </a:cxnLst>
              <a:rect l="0" t="0" r="r" b="b"/>
              <a:pathLst>
                <a:path w="223" h="2731">
                  <a:moveTo>
                    <a:pt x="0" y="2731"/>
                  </a:moveTo>
                  <a:lnTo>
                    <a:pt x="223" y="2731"/>
                  </a:lnTo>
                  <a:lnTo>
                    <a:pt x="223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79" name="Freeform 487"/>
            <p:cNvSpPr>
              <a:spLocks noChangeAspect="1"/>
            </p:cNvSpPr>
            <p:nvPr/>
          </p:nvSpPr>
          <p:spPr bwMode="auto">
            <a:xfrm>
              <a:off x="5176" y="5529"/>
              <a:ext cx="61" cy="73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" y="157"/>
                </a:cxn>
                <a:cxn ang="0">
                  <a:pos x="33" y="101"/>
                </a:cxn>
                <a:cxn ang="0">
                  <a:pos x="72" y="53"/>
                </a:cxn>
                <a:cxn ang="0">
                  <a:pos x="123" y="19"/>
                </a:cxn>
                <a:cxn ang="0">
                  <a:pos x="183" y="0"/>
                </a:cxn>
              </a:cxnLst>
              <a:rect l="0" t="0" r="r" b="b"/>
              <a:pathLst>
                <a:path w="183" h="218">
                  <a:moveTo>
                    <a:pt x="0" y="218"/>
                  </a:moveTo>
                  <a:lnTo>
                    <a:pt x="8" y="157"/>
                  </a:lnTo>
                  <a:lnTo>
                    <a:pt x="33" y="101"/>
                  </a:lnTo>
                  <a:lnTo>
                    <a:pt x="72" y="53"/>
                  </a:lnTo>
                  <a:lnTo>
                    <a:pt x="123" y="19"/>
                  </a:lnTo>
                  <a:lnTo>
                    <a:pt x="183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80" name="Freeform 488"/>
            <p:cNvSpPr>
              <a:spLocks noChangeAspect="1"/>
            </p:cNvSpPr>
            <p:nvPr/>
          </p:nvSpPr>
          <p:spPr bwMode="auto">
            <a:xfrm>
              <a:off x="5237" y="5453"/>
              <a:ext cx="1269" cy="7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1290" y="0"/>
                </a:cxn>
                <a:cxn ang="0">
                  <a:pos x="3806" y="0"/>
                </a:cxn>
              </a:cxnLst>
              <a:rect l="0" t="0" r="r" b="b"/>
              <a:pathLst>
                <a:path w="3806" h="228">
                  <a:moveTo>
                    <a:pt x="0" y="228"/>
                  </a:moveTo>
                  <a:lnTo>
                    <a:pt x="1290" y="0"/>
                  </a:lnTo>
                  <a:lnTo>
                    <a:pt x="3806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81" name="Freeform 489"/>
            <p:cNvSpPr>
              <a:spLocks noChangeAspect="1"/>
            </p:cNvSpPr>
            <p:nvPr/>
          </p:nvSpPr>
          <p:spPr bwMode="auto">
            <a:xfrm>
              <a:off x="6506" y="5453"/>
              <a:ext cx="74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8"/>
                </a:cxn>
                <a:cxn ang="0">
                  <a:pos x="112" y="30"/>
                </a:cxn>
                <a:cxn ang="0">
                  <a:pos x="158" y="65"/>
                </a:cxn>
                <a:cxn ang="0">
                  <a:pos x="193" y="111"/>
                </a:cxn>
                <a:cxn ang="0">
                  <a:pos x="214" y="164"/>
                </a:cxn>
                <a:cxn ang="0">
                  <a:pos x="222" y="222"/>
                </a:cxn>
              </a:cxnLst>
              <a:rect l="0" t="0" r="r" b="b"/>
              <a:pathLst>
                <a:path w="222" h="222">
                  <a:moveTo>
                    <a:pt x="0" y="0"/>
                  </a:moveTo>
                  <a:lnTo>
                    <a:pt x="58" y="8"/>
                  </a:lnTo>
                  <a:lnTo>
                    <a:pt x="112" y="30"/>
                  </a:lnTo>
                  <a:lnTo>
                    <a:pt x="158" y="65"/>
                  </a:lnTo>
                  <a:lnTo>
                    <a:pt x="193" y="111"/>
                  </a:lnTo>
                  <a:lnTo>
                    <a:pt x="214" y="164"/>
                  </a:lnTo>
                  <a:lnTo>
                    <a:pt x="222" y="22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82" name="Line 490"/>
            <p:cNvSpPr>
              <a:spLocks noChangeAspect="1" noChangeShapeType="1"/>
            </p:cNvSpPr>
            <p:nvPr/>
          </p:nvSpPr>
          <p:spPr bwMode="auto">
            <a:xfrm>
              <a:off x="6580" y="5527"/>
              <a:ext cx="1" cy="108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83" name="Freeform 491"/>
            <p:cNvSpPr>
              <a:spLocks noChangeAspect="1"/>
            </p:cNvSpPr>
            <p:nvPr/>
          </p:nvSpPr>
          <p:spPr bwMode="auto">
            <a:xfrm>
              <a:off x="7003" y="4979"/>
              <a:ext cx="84" cy="17"/>
            </a:xfrm>
            <a:custGeom>
              <a:avLst/>
              <a:gdLst/>
              <a:ahLst/>
              <a:cxnLst>
                <a:cxn ang="0">
                  <a:pos x="253" y="52"/>
                </a:cxn>
                <a:cxn ang="0">
                  <a:pos x="95" y="10"/>
                </a:cxn>
                <a:cxn ang="0">
                  <a:pos x="0" y="0"/>
                </a:cxn>
              </a:cxnLst>
              <a:rect l="0" t="0" r="r" b="b"/>
              <a:pathLst>
                <a:path w="253" h="52">
                  <a:moveTo>
                    <a:pt x="253" y="52"/>
                  </a:moveTo>
                  <a:lnTo>
                    <a:pt x="95" y="1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84" name="Freeform 492"/>
            <p:cNvSpPr>
              <a:spLocks noChangeAspect="1"/>
            </p:cNvSpPr>
            <p:nvPr/>
          </p:nvSpPr>
          <p:spPr bwMode="auto">
            <a:xfrm>
              <a:off x="6988" y="4964"/>
              <a:ext cx="15" cy="15"/>
            </a:xfrm>
            <a:custGeom>
              <a:avLst/>
              <a:gdLst/>
              <a:ahLst/>
              <a:cxnLst>
                <a:cxn ang="0">
                  <a:pos x="46" y="45"/>
                </a:cxn>
                <a:cxn ang="0">
                  <a:pos x="23" y="39"/>
                </a:cxn>
                <a:cxn ang="0">
                  <a:pos x="5" y="23"/>
                </a:cxn>
                <a:cxn ang="0">
                  <a:pos x="0" y="0"/>
                </a:cxn>
              </a:cxnLst>
              <a:rect l="0" t="0" r="r" b="b"/>
              <a:pathLst>
                <a:path w="46" h="45">
                  <a:moveTo>
                    <a:pt x="46" y="45"/>
                  </a:moveTo>
                  <a:lnTo>
                    <a:pt x="23" y="39"/>
                  </a:lnTo>
                  <a:lnTo>
                    <a:pt x="5" y="2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85" name="Line 493"/>
            <p:cNvSpPr>
              <a:spLocks noChangeAspect="1" noChangeShapeType="1"/>
            </p:cNvSpPr>
            <p:nvPr/>
          </p:nvSpPr>
          <p:spPr bwMode="auto">
            <a:xfrm flipV="1">
              <a:off x="6988" y="4348"/>
              <a:ext cx="1" cy="6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86" name="Freeform 494"/>
            <p:cNvSpPr>
              <a:spLocks noChangeAspect="1"/>
            </p:cNvSpPr>
            <p:nvPr/>
          </p:nvSpPr>
          <p:spPr bwMode="auto">
            <a:xfrm>
              <a:off x="6988" y="4333"/>
              <a:ext cx="18" cy="1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" y="24"/>
                </a:cxn>
                <a:cxn ang="0">
                  <a:pos x="17" y="9"/>
                </a:cxn>
                <a:cxn ang="0">
                  <a:pos x="35" y="0"/>
                </a:cxn>
                <a:cxn ang="0">
                  <a:pos x="55" y="1"/>
                </a:cxn>
              </a:cxnLst>
              <a:rect l="0" t="0" r="r" b="b"/>
              <a:pathLst>
                <a:path w="55" h="44">
                  <a:moveTo>
                    <a:pt x="0" y="44"/>
                  </a:moveTo>
                  <a:lnTo>
                    <a:pt x="4" y="24"/>
                  </a:lnTo>
                  <a:lnTo>
                    <a:pt x="17" y="9"/>
                  </a:lnTo>
                  <a:lnTo>
                    <a:pt x="35" y="0"/>
                  </a:lnTo>
                  <a:lnTo>
                    <a:pt x="55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87" name="Line 495"/>
            <p:cNvSpPr>
              <a:spLocks noChangeAspect="1" noChangeShapeType="1"/>
            </p:cNvSpPr>
            <p:nvPr/>
          </p:nvSpPr>
          <p:spPr bwMode="auto">
            <a:xfrm>
              <a:off x="7006" y="4333"/>
              <a:ext cx="8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88" name="Freeform 496"/>
            <p:cNvSpPr>
              <a:spLocks noChangeAspect="1"/>
            </p:cNvSpPr>
            <p:nvPr/>
          </p:nvSpPr>
          <p:spPr bwMode="auto">
            <a:xfrm>
              <a:off x="7088" y="4355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47" y="40"/>
                </a:cxn>
                <a:cxn ang="0">
                  <a:pos x="54" y="71"/>
                </a:cxn>
              </a:cxnLst>
              <a:rect l="0" t="0" r="r" b="b"/>
              <a:pathLst>
                <a:path w="54" h="71">
                  <a:moveTo>
                    <a:pt x="0" y="0"/>
                  </a:moveTo>
                  <a:lnTo>
                    <a:pt x="28" y="15"/>
                  </a:lnTo>
                  <a:lnTo>
                    <a:pt x="47" y="40"/>
                  </a:lnTo>
                  <a:lnTo>
                    <a:pt x="54" y="7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89" name="Line 497"/>
            <p:cNvSpPr>
              <a:spLocks noChangeAspect="1" noChangeShapeType="1"/>
            </p:cNvSpPr>
            <p:nvPr/>
          </p:nvSpPr>
          <p:spPr bwMode="auto">
            <a:xfrm>
              <a:off x="7106" y="4379"/>
              <a:ext cx="1" cy="6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0" name="Freeform 498"/>
            <p:cNvSpPr>
              <a:spLocks noChangeAspect="1"/>
            </p:cNvSpPr>
            <p:nvPr/>
          </p:nvSpPr>
          <p:spPr bwMode="auto">
            <a:xfrm>
              <a:off x="7087" y="4982"/>
              <a:ext cx="19" cy="1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1" y="19"/>
                </a:cxn>
                <a:cxn ang="0">
                  <a:pos x="38" y="35"/>
                </a:cxn>
                <a:cxn ang="0">
                  <a:pos x="20" y="43"/>
                </a:cxn>
                <a:cxn ang="0">
                  <a:pos x="0" y="43"/>
                </a:cxn>
              </a:cxnLst>
              <a:rect l="0" t="0" r="r" b="b"/>
              <a:pathLst>
                <a:path w="55" h="43">
                  <a:moveTo>
                    <a:pt x="55" y="0"/>
                  </a:moveTo>
                  <a:lnTo>
                    <a:pt x="51" y="19"/>
                  </a:lnTo>
                  <a:lnTo>
                    <a:pt x="38" y="35"/>
                  </a:lnTo>
                  <a:lnTo>
                    <a:pt x="20" y="43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1" name="Freeform 499"/>
            <p:cNvSpPr>
              <a:spLocks noChangeAspect="1"/>
            </p:cNvSpPr>
            <p:nvPr/>
          </p:nvSpPr>
          <p:spPr bwMode="auto">
            <a:xfrm>
              <a:off x="6993" y="5083"/>
              <a:ext cx="5" cy="84"/>
            </a:xfrm>
            <a:custGeom>
              <a:avLst/>
              <a:gdLst/>
              <a:ahLst/>
              <a:cxnLst>
                <a:cxn ang="0">
                  <a:pos x="2" y="252"/>
                </a:cxn>
                <a:cxn ang="0">
                  <a:pos x="13" y="223"/>
                </a:cxn>
                <a:cxn ang="0">
                  <a:pos x="13" y="135"/>
                </a:cxn>
                <a:cxn ang="0">
                  <a:pos x="0" y="0"/>
                </a:cxn>
              </a:cxnLst>
              <a:rect l="0" t="0" r="r" b="b"/>
              <a:pathLst>
                <a:path w="13" h="252">
                  <a:moveTo>
                    <a:pt x="2" y="252"/>
                  </a:moveTo>
                  <a:lnTo>
                    <a:pt x="13" y="223"/>
                  </a:lnTo>
                  <a:lnTo>
                    <a:pt x="13" y="13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2" name="Freeform 500"/>
            <p:cNvSpPr>
              <a:spLocks noChangeAspect="1"/>
            </p:cNvSpPr>
            <p:nvPr/>
          </p:nvSpPr>
          <p:spPr bwMode="auto">
            <a:xfrm>
              <a:off x="6993" y="5068"/>
              <a:ext cx="19" cy="1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5" y="0"/>
                </a:cxn>
                <a:cxn ang="0">
                  <a:pos x="15" y="9"/>
                </a:cxn>
                <a:cxn ang="0">
                  <a:pos x="3" y="27"/>
                </a:cxn>
                <a:cxn ang="0">
                  <a:pos x="0" y="47"/>
                </a:cxn>
              </a:cxnLst>
              <a:rect l="0" t="0" r="r" b="b"/>
              <a:pathLst>
                <a:path w="56" h="47">
                  <a:moveTo>
                    <a:pt x="56" y="0"/>
                  </a:moveTo>
                  <a:lnTo>
                    <a:pt x="35" y="0"/>
                  </a:lnTo>
                  <a:lnTo>
                    <a:pt x="15" y="9"/>
                  </a:lnTo>
                  <a:lnTo>
                    <a:pt x="3" y="27"/>
                  </a:lnTo>
                  <a:lnTo>
                    <a:pt x="0" y="4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3" name="Freeform 501"/>
            <p:cNvSpPr>
              <a:spLocks noChangeAspect="1"/>
            </p:cNvSpPr>
            <p:nvPr/>
          </p:nvSpPr>
          <p:spPr bwMode="auto">
            <a:xfrm>
              <a:off x="7012" y="5068"/>
              <a:ext cx="168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1" y="108"/>
                </a:cxn>
                <a:cxn ang="0">
                  <a:pos x="503" y="108"/>
                </a:cxn>
              </a:cxnLst>
              <a:rect l="0" t="0" r="r" b="b"/>
              <a:pathLst>
                <a:path w="503" h="108">
                  <a:moveTo>
                    <a:pt x="0" y="0"/>
                  </a:moveTo>
                  <a:lnTo>
                    <a:pt x="401" y="108"/>
                  </a:lnTo>
                  <a:lnTo>
                    <a:pt x="503" y="10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4" name="Freeform 502"/>
            <p:cNvSpPr>
              <a:spLocks noChangeAspect="1"/>
            </p:cNvSpPr>
            <p:nvPr/>
          </p:nvSpPr>
          <p:spPr bwMode="auto">
            <a:xfrm>
              <a:off x="7180" y="5089"/>
              <a:ext cx="15" cy="1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2" y="39"/>
                </a:cxn>
                <a:cxn ang="0">
                  <a:pos x="38" y="23"/>
                </a:cxn>
                <a:cxn ang="0">
                  <a:pos x="45" y="0"/>
                </a:cxn>
              </a:cxnLst>
              <a:rect l="0" t="0" r="r" b="b"/>
              <a:pathLst>
                <a:path w="45" h="45">
                  <a:moveTo>
                    <a:pt x="0" y="45"/>
                  </a:moveTo>
                  <a:lnTo>
                    <a:pt x="22" y="39"/>
                  </a:lnTo>
                  <a:lnTo>
                    <a:pt x="38" y="23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5" name="Line 503"/>
            <p:cNvSpPr>
              <a:spLocks noChangeAspect="1" noChangeShapeType="1"/>
            </p:cNvSpPr>
            <p:nvPr/>
          </p:nvSpPr>
          <p:spPr bwMode="auto">
            <a:xfrm>
              <a:off x="7195" y="4368"/>
              <a:ext cx="1" cy="7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6" name="Freeform 504"/>
            <p:cNvSpPr>
              <a:spLocks noChangeAspect="1"/>
            </p:cNvSpPr>
            <p:nvPr/>
          </p:nvSpPr>
          <p:spPr bwMode="auto">
            <a:xfrm>
              <a:off x="7121" y="4273"/>
              <a:ext cx="74" cy="95"/>
            </a:xfrm>
            <a:custGeom>
              <a:avLst/>
              <a:gdLst/>
              <a:ahLst/>
              <a:cxnLst>
                <a:cxn ang="0">
                  <a:pos x="220" y="286"/>
                </a:cxn>
                <a:cxn ang="0">
                  <a:pos x="212" y="221"/>
                </a:cxn>
                <a:cxn ang="0">
                  <a:pos x="191" y="161"/>
                </a:cxn>
                <a:cxn ang="0">
                  <a:pos x="158" y="105"/>
                </a:cxn>
                <a:cxn ang="0">
                  <a:pos x="113" y="60"/>
                </a:cxn>
                <a:cxn ang="0">
                  <a:pos x="61" y="23"/>
                </a:cxn>
                <a:cxn ang="0">
                  <a:pos x="0" y="0"/>
                </a:cxn>
              </a:cxnLst>
              <a:rect l="0" t="0" r="r" b="b"/>
              <a:pathLst>
                <a:path w="220" h="286">
                  <a:moveTo>
                    <a:pt x="220" y="286"/>
                  </a:moveTo>
                  <a:lnTo>
                    <a:pt x="212" y="221"/>
                  </a:lnTo>
                  <a:lnTo>
                    <a:pt x="191" y="161"/>
                  </a:lnTo>
                  <a:lnTo>
                    <a:pt x="158" y="105"/>
                  </a:lnTo>
                  <a:lnTo>
                    <a:pt x="113" y="60"/>
                  </a:lnTo>
                  <a:lnTo>
                    <a:pt x="61" y="2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7" name="Line 505"/>
            <p:cNvSpPr>
              <a:spLocks noChangeAspect="1" noChangeShapeType="1"/>
            </p:cNvSpPr>
            <p:nvPr/>
          </p:nvSpPr>
          <p:spPr bwMode="auto">
            <a:xfrm>
              <a:off x="6918" y="4218"/>
              <a:ext cx="203" cy="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8" name="Freeform 506"/>
            <p:cNvSpPr>
              <a:spLocks noChangeAspect="1"/>
            </p:cNvSpPr>
            <p:nvPr/>
          </p:nvSpPr>
          <p:spPr bwMode="auto">
            <a:xfrm>
              <a:off x="6899" y="4217"/>
              <a:ext cx="19" cy="15"/>
            </a:xfrm>
            <a:custGeom>
              <a:avLst/>
              <a:gdLst/>
              <a:ahLst/>
              <a:cxnLst>
                <a:cxn ang="0">
                  <a:pos x="57" y="1"/>
                </a:cxn>
                <a:cxn ang="0">
                  <a:pos x="37" y="0"/>
                </a:cxn>
                <a:cxn ang="0">
                  <a:pos x="18" y="8"/>
                </a:cxn>
                <a:cxn ang="0">
                  <a:pos x="4" y="24"/>
                </a:cxn>
                <a:cxn ang="0">
                  <a:pos x="0" y="43"/>
                </a:cxn>
              </a:cxnLst>
              <a:rect l="0" t="0" r="r" b="b"/>
              <a:pathLst>
                <a:path w="57" h="43">
                  <a:moveTo>
                    <a:pt x="57" y="1"/>
                  </a:moveTo>
                  <a:lnTo>
                    <a:pt x="37" y="0"/>
                  </a:lnTo>
                  <a:lnTo>
                    <a:pt x="18" y="8"/>
                  </a:lnTo>
                  <a:lnTo>
                    <a:pt x="4" y="24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9" name="Freeform 507"/>
            <p:cNvSpPr>
              <a:spLocks noChangeAspect="1"/>
            </p:cNvSpPr>
            <p:nvPr/>
          </p:nvSpPr>
          <p:spPr bwMode="auto">
            <a:xfrm>
              <a:off x="6896" y="4232"/>
              <a:ext cx="3" cy="9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675"/>
                </a:cxn>
                <a:cxn ang="0">
                  <a:pos x="0" y="2702"/>
                </a:cxn>
              </a:cxnLst>
              <a:rect l="0" t="0" r="r" b="b"/>
              <a:pathLst>
                <a:path w="8" h="2702">
                  <a:moveTo>
                    <a:pt x="8" y="0"/>
                  </a:moveTo>
                  <a:lnTo>
                    <a:pt x="8" y="2675"/>
                  </a:lnTo>
                  <a:lnTo>
                    <a:pt x="0" y="270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0" name="Freeform 508"/>
            <p:cNvSpPr>
              <a:spLocks noChangeAspect="1"/>
            </p:cNvSpPr>
            <p:nvPr/>
          </p:nvSpPr>
          <p:spPr bwMode="auto">
            <a:xfrm>
              <a:off x="6823" y="5132"/>
              <a:ext cx="73" cy="144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130" y="134"/>
                </a:cxn>
                <a:cxn ang="0">
                  <a:pos x="58" y="278"/>
                </a:cxn>
                <a:cxn ang="0">
                  <a:pos x="0" y="430"/>
                </a:cxn>
              </a:cxnLst>
              <a:rect l="0" t="0" r="r" b="b"/>
              <a:pathLst>
                <a:path w="219" h="430">
                  <a:moveTo>
                    <a:pt x="219" y="0"/>
                  </a:moveTo>
                  <a:lnTo>
                    <a:pt x="130" y="134"/>
                  </a:lnTo>
                  <a:lnTo>
                    <a:pt x="58" y="278"/>
                  </a:lnTo>
                  <a:lnTo>
                    <a:pt x="0" y="4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1" name="Freeform 509"/>
            <p:cNvSpPr>
              <a:spLocks noChangeAspect="1"/>
            </p:cNvSpPr>
            <p:nvPr/>
          </p:nvSpPr>
          <p:spPr bwMode="auto">
            <a:xfrm>
              <a:off x="6809" y="5276"/>
              <a:ext cx="14" cy="1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6" y="22"/>
                </a:cxn>
                <a:cxn ang="0">
                  <a:pos x="41" y="0"/>
                </a:cxn>
              </a:cxnLst>
              <a:rect l="0" t="0" r="r" b="b"/>
              <a:pathLst>
                <a:path w="41" h="31">
                  <a:moveTo>
                    <a:pt x="0" y="31"/>
                  </a:moveTo>
                  <a:lnTo>
                    <a:pt x="26" y="22"/>
                  </a:lnTo>
                  <a:lnTo>
                    <a:pt x="4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2" name="Freeform 510"/>
            <p:cNvSpPr>
              <a:spLocks noChangeAspect="1"/>
            </p:cNvSpPr>
            <p:nvPr/>
          </p:nvSpPr>
          <p:spPr bwMode="auto">
            <a:xfrm>
              <a:off x="6761" y="5286"/>
              <a:ext cx="49" cy="98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00" y="8"/>
                </a:cxn>
                <a:cxn ang="0">
                  <a:pos x="59" y="30"/>
                </a:cxn>
                <a:cxn ang="0">
                  <a:pos x="27" y="62"/>
                </a:cxn>
                <a:cxn ang="0">
                  <a:pos x="7" y="104"/>
                </a:cxn>
                <a:cxn ang="0">
                  <a:pos x="0" y="148"/>
                </a:cxn>
                <a:cxn ang="0">
                  <a:pos x="7" y="194"/>
                </a:cxn>
                <a:cxn ang="0">
                  <a:pos x="28" y="236"/>
                </a:cxn>
                <a:cxn ang="0">
                  <a:pos x="61" y="268"/>
                </a:cxn>
                <a:cxn ang="0">
                  <a:pos x="102" y="288"/>
                </a:cxn>
                <a:cxn ang="0">
                  <a:pos x="147" y="295"/>
                </a:cxn>
              </a:cxnLst>
              <a:rect l="0" t="0" r="r" b="b"/>
              <a:pathLst>
                <a:path w="147" h="295">
                  <a:moveTo>
                    <a:pt x="145" y="0"/>
                  </a:moveTo>
                  <a:lnTo>
                    <a:pt x="100" y="8"/>
                  </a:lnTo>
                  <a:lnTo>
                    <a:pt x="59" y="30"/>
                  </a:lnTo>
                  <a:lnTo>
                    <a:pt x="27" y="62"/>
                  </a:lnTo>
                  <a:lnTo>
                    <a:pt x="7" y="104"/>
                  </a:lnTo>
                  <a:lnTo>
                    <a:pt x="0" y="148"/>
                  </a:lnTo>
                  <a:lnTo>
                    <a:pt x="7" y="194"/>
                  </a:lnTo>
                  <a:lnTo>
                    <a:pt x="28" y="236"/>
                  </a:lnTo>
                  <a:lnTo>
                    <a:pt x="61" y="268"/>
                  </a:lnTo>
                  <a:lnTo>
                    <a:pt x="102" y="288"/>
                  </a:lnTo>
                  <a:lnTo>
                    <a:pt x="147" y="2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3" name="Line 511"/>
            <p:cNvSpPr>
              <a:spLocks noChangeAspect="1" noChangeShapeType="1"/>
            </p:cNvSpPr>
            <p:nvPr/>
          </p:nvSpPr>
          <p:spPr bwMode="auto">
            <a:xfrm>
              <a:off x="6810" y="5384"/>
              <a:ext cx="2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" name="Freeform 512"/>
            <p:cNvSpPr>
              <a:spLocks noChangeAspect="1"/>
            </p:cNvSpPr>
            <p:nvPr/>
          </p:nvSpPr>
          <p:spPr bwMode="auto">
            <a:xfrm>
              <a:off x="6839" y="5328"/>
              <a:ext cx="71" cy="56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59" y="161"/>
                </a:cxn>
                <a:cxn ang="0">
                  <a:pos x="113" y="138"/>
                </a:cxn>
                <a:cxn ang="0">
                  <a:pos x="159" y="102"/>
                </a:cxn>
                <a:cxn ang="0">
                  <a:pos x="194" y="55"/>
                </a:cxn>
                <a:cxn ang="0">
                  <a:pos x="215" y="0"/>
                </a:cxn>
              </a:cxnLst>
              <a:rect l="0" t="0" r="r" b="b"/>
              <a:pathLst>
                <a:path w="215" h="168">
                  <a:moveTo>
                    <a:pt x="0" y="168"/>
                  </a:moveTo>
                  <a:lnTo>
                    <a:pt x="59" y="161"/>
                  </a:lnTo>
                  <a:lnTo>
                    <a:pt x="113" y="138"/>
                  </a:lnTo>
                  <a:lnTo>
                    <a:pt x="159" y="102"/>
                  </a:lnTo>
                  <a:lnTo>
                    <a:pt x="194" y="55"/>
                  </a:lnTo>
                  <a:lnTo>
                    <a:pt x="21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" name="Freeform 513"/>
            <p:cNvSpPr>
              <a:spLocks noChangeAspect="1"/>
            </p:cNvSpPr>
            <p:nvPr/>
          </p:nvSpPr>
          <p:spPr bwMode="auto">
            <a:xfrm>
              <a:off x="6910" y="5167"/>
              <a:ext cx="84" cy="161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167" y="109"/>
                </a:cxn>
                <a:cxn ang="0">
                  <a:pos x="97" y="227"/>
                </a:cxn>
                <a:cxn ang="0">
                  <a:pos x="42" y="352"/>
                </a:cxn>
                <a:cxn ang="0">
                  <a:pos x="0" y="483"/>
                </a:cxn>
              </a:cxnLst>
              <a:rect l="0" t="0" r="r" b="b"/>
              <a:pathLst>
                <a:path w="251" h="483">
                  <a:moveTo>
                    <a:pt x="251" y="0"/>
                  </a:moveTo>
                  <a:lnTo>
                    <a:pt x="167" y="109"/>
                  </a:lnTo>
                  <a:lnTo>
                    <a:pt x="97" y="227"/>
                  </a:lnTo>
                  <a:lnTo>
                    <a:pt x="42" y="352"/>
                  </a:lnTo>
                  <a:lnTo>
                    <a:pt x="0" y="48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" name="Line 514"/>
            <p:cNvSpPr>
              <a:spLocks noChangeAspect="1" noChangeShapeType="1"/>
            </p:cNvSpPr>
            <p:nvPr/>
          </p:nvSpPr>
          <p:spPr bwMode="auto">
            <a:xfrm flipV="1">
              <a:off x="6776" y="3999"/>
              <a:ext cx="6" cy="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7" name="Line 515"/>
            <p:cNvSpPr>
              <a:spLocks noChangeAspect="1" noChangeShapeType="1"/>
            </p:cNvSpPr>
            <p:nvPr/>
          </p:nvSpPr>
          <p:spPr bwMode="auto">
            <a:xfrm flipV="1">
              <a:off x="6777" y="4037"/>
              <a:ext cx="22" cy="2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8" name="Line 516"/>
            <p:cNvSpPr>
              <a:spLocks noChangeAspect="1" noChangeShapeType="1"/>
            </p:cNvSpPr>
            <p:nvPr/>
          </p:nvSpPr>
          <p:spPr bwMode="auto">
            <a:xfrm flipV="1">
              <a:off x="6782" y="4081"/>
              <a:ext cx="28" cy="2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9" name="Line 517"/>
            <p:cNvSpPr>
              <a:spLocks noChangeAspect="1" noChangeShapeType="1"/>
            </p:cNvSpPr>
            <p:nvPr/>
          </p:nvSpPr>
          <p:spPr bwMode="auto">
            <a:xfrm flipV="1">
              <a:off x="6791" y="4121"/>
              <a:ext cx="35" cy="3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0" name="Line 518"/>
            <p:cNvSpPr>
              <a:spLocks noChangeAspect="1" noChangeShapeType="1"/>
            </p:cNvSpPr>
            <p:nvPr/>
          </p:nvSpPr>
          <p:spPr bwMode="auto">
            <a:xfrm flipV="1">
              <a:off x="6803" y="4156"/>
              <a:ext cx="43" cy="4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1" name="Line 519"/>
            <p:cNvSpPr>
              <a:spLocks noChangeAspect="1" noChangeShapeType="1"/>
            </p:cNvSpPr>
            <p:nvPr/>
          </p:nvSpPr>
          <p:spPr bwMode="auto">
            <a:xfrm flipV="1">
              <a:off x="6817" y="4188"/>
              <a:ext cx="53" cy="52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2" name="Line 520"/>
            <p:cNvSpPr>
              <a:spLocks noChangeAspect="1" noChangeShapeType="1"/>
            </p:cNvSpPr>
            <p:nvPr/>
          </p:nvSpPr>
          <p:spPr bwMode="auto">
            <a:xfrm flipV="1">
              <a:off x="6834" y="4214"/>
              <a:ext cx="65" cy="6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3" name="Line 521"/>
            <p:cNvSpPr>
              <a:spLocks noChangeAspect="1" noChangeShapeType="1"/>
            </p:cNvSpPr>
            <p:nvPr/>
          </p:nvSpPr>
          <p:spPr bwMode="auto">
            <a:xfrm flipV="1">
              <a:off x="6853" y="4269"/>
              <a:ext cx="46" cy="4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4" name="Line 522"/>
            <p:cNvSpPr>
              <a:spLocks noChangeAspect="1" noChangeShapeType="1"/>
            </p:cNvSpPr>
            <p:nvPr/>
          </p:nvSpPr>
          <p:spPr bwMode="auto">
            <a:xfrm flipV="1">
              <a:off x="6874" y="4324"/>
              <a:ext cx="25" cy="2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5" name="Line 523"/>
            <p:cNvSpPr>
              <a:spLocks noChangeAspect="1" noChangeShapeType="1"/>
            </p:cNvSpPr>
            <p:nvPr/>
          </p:nvSpPr>
          <p:spPr bwMode="auto">
            <a:xfrm flipV="1">
              <a:off x="6780" y="4523"/>
              <a:ext cx="31" cy="3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6" name="Line 524"/>
            <p:cNvSpPr>
              <a:spLocks noChangeAspect="1" noChangeShapeType="1"/>
            </p:cNvSpPr>
            <p:nvPr/>
          </p:nvSpPr>
          <p:spPr bwMode="auto">
            <a:xfrm flipV="1">
              <a:off x="6799" y="4550"/>
              <a:ext cx="41" cy="4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7" name="Line 525"/>
            <p:cNvSpPr>
              <a:spLocks noChangeAspect="1" noChangeShapeType="1"/>
            </p:cNvSpPr>
            <p:nvPr/>
          </p:nvSpPr>
          <p:spPr bwMode="auto">
            <a:xfrm flipV="1">
              <a:off x="6824" y="4571"/>
              <a:ext cx="50" cy="4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8" name="Line 526"/>
            <p:cNvSpPr>
              <a:spLocks noChangeAspect="1" noChangeShapeType="1"/>
            </p:cNvSpPr>
            <p:nvPr/>
          </p:nvSpPr>
          <p:spPr bwMode="auto">
            <a:xfrm flipV="1">
              <a:off x="6856" y="4601"/>
              <a:ext cx="43" cy="4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9" name="Line 527"/>
            <p:cNvSpPr>
              <a:spLocks noChangeAspect="1" noChangeShapeType="1"/>
            </p:cNvSpPr>
            <p:nvPr/>
          </p:nvSpPr>
          <p:spPr bwMode="auto">
            <a:xfrm flipH="1" flipV="1">
              <a:off x="6794" y="4582"/>
              <a:ext cx="63" cy="6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0" name="Line 528"/>
            <p:cNvSpPr>
              <a:spLocks noChangeAspect="1" noChangeShapeType="1"/>
            </p:cNvSpPr>
            <p:nvPr/>
          </p:nvSpPr>
          <p:spPr bwMode="auto">
            <a:xfrm flipH="1" flipV="1">
              <a:off x="6784" y="4517"/>
              <a:ext cx="115" cy="11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1" name="Line 529"/>
            <p:cNvSpPr>
              <a:spLocks noChangeAspect="1" noChangeShapeType="1"/>
            </p:cNvSpPr>
            <p:nvPr/>
          </p:nvSpPr>
          <p:spPr bwMode="auto">
            <a:xfrm flipH="1" flipV="1">
              <a:off x="6846" y="4302"/>
              <a:ext cx="53" cy="5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2" name="Line 530"/>
            <p:cNvSpPr>
              <a:spLocks noChangeAspect="1" noChangeShapeType="1"/>
            </p:cNvSpPr>
            <p:nvPr/>
          </p:nvSpPr>
          <p:spPr bwMode="auto">
            <a:xfrm flipH="1" flipV="1">
              <a:off x="6805" y="4206"/>
              <a:ext cx="94" cy="9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3" name="Line 531"/>
            <p:cNvSpPr>
              <a:spLocks noChangeAspect="1" noChangeShapeType="1"/>
            </p:cNvSpPr>
            <p:nvPr/>
          </p:nvSpPr>
          <p:spPr bwMode="auto">
            <a:xfrm flipH="1" flipV="1">
              <a:off x="6786" y="4131"/>
              <a:ext cx="113" cy="11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4" name="Line 532"/>
            <p:cNvSpPr>
              <a:spLocks noChangeAspect="1" noChangeShapeType="1"/>
            </p:cNvSpPr>
            <p:nvPr/>
          </p:nvSpPr>
          <p:spPr bwMode="auto">
            <a:xfrm flipH="1" flipV="1">
              <a:off x="6777" y="4067"/>
              <a:ext cx="46" cy="4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5" name="Line 533"/>
            <p:cNvSpPr>
              <a:spLocks noChangeAspect="1" noChangeShapeType="1"/>
            </p:cNvSpPr>
            <p:nvPr/>
          </p:nvSpPr>
          <p:spPr bwMode="auto">
            <a:xfrm flipH="1" flipV="1">
              <a:off x="6775" y="4011"/>
              <a:ext cx="24" cy="2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6" name="Freeform 534"/>
            <p:cNvSpPr>
              <a:spLocks noChangeAspect="1"/>
            </p:cNvSpPr>
            <p:nvPr/>
          </p:nvSpPr>
          <p:spPr bwMode="auto">
            <a:xfrm>
              <a:off x="6805" y="4515"/>
              <a:ext cx="94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65"/>
                </a:cxn>
                <a:cxn ang="0">
                  <a:pos x="124" y="121"/>
                </a:cxn>
                <a:cxn ang="0">
                  <a:pos x="200" y="164"/>
                </a:cxn>
                <a:cxn ang="0">
                  <a:pos x="280" y="194"/>
                </a:cxn>
              </a:cxnLst>
              <a:rect l="0" t="0" r="r" b="b"/>
              <a:pathLst>
                <a:path w="280" h="194">
                  <a:moveTo>
                    <a:pt x="0" y="0"/>
                  </a:moveTo>
                  <a:lnTo>
                    <a:pt x="57" y="65"/>
                  </a:lnTo>
                  <a:lnTo>
                    <a:pt x="124" y="121"/>
                  </a:lnTo>
                  <a:lnTo>
                    <a:pt x="200" y="164"/>
                  </a:lnTo>
                  <a:lnTo>
                    <a:pt x="280" y="194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7" name="Line 535"/>
            <p:cNvSpPr>
              <a:spLocks noChangeAspect="1" noChangeShapeType="1"/>
            </p:cNvSpPr>
            <p:nvPr/>
          </p:nvSpPr>
          <p:spPr bwMode="auto">
            <a:xfrm flipH="1" flipV="1">
              <a:off x="6796" y="4511"/>
              <a:ext cx="9" cy="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8" name="Freeform 536"/>
            <p:cNvSpPr>
              <a:spLocks noChangeAspect="1"/>
            </p:cNvSpPr>
            <p:nvPr/>
          </p:nvSpPr>
          <p:spPr bwMode="auto">
            <a:xfrm>
              <a:off x="6776" y="4511"/>
              <a:ext cx="20" cy="2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4" y="11"/>
                </a:cxn>
                <a:cxn ang="0">
                  <a:pos x="14" y="30"/>
                </a:cxn>
                <a:cxn ang="0">
                  <a:pos x="2" y="54"/>
                </a:cxn>
                <a:cxn ang="0">
                  <a:pos x="0" y="81"/>
                </a:cxn>
              </a:cxnLst>
              <a:rect l="0" t="0" r="r" b="b"/>
              <a:pathLst>
                <a:path w="60" h="81">
                  <a:moveTo>
                    <a:pt x="60" y="0"/>
                  </a:moveTo>
                  <a:lnTo>
                    <a:pt x="34" y="11"/>
                  </a:lnTo>
                  <a:lnTo>
                    <a:pt x="14" y="30"/>
                  </a:lnTo>
                  <a:lnTo>
                    <a:pt x="2" y="54"/>
                  </a:lnTo>
                  <a:lnTo>
                    <a:pt x="0" y="81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9" name="Line 537"/>
            <p:cNvSpPr>
              <a:spLocks noChangeAspect="1" noChangeShapeType="1"/>
            </p:cNvSpPr>
            <p:nvPr/>
          </p:nvSpPr>
          <p:spPr bwMode="auto">
            <a:xfrm>
              <a:off x="6776" y="4538"/>
              <a:ext cx="1" cy="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0" name="Freeform 538"/>
            <p:cNvSpPr>
              <a:spLocks noChangeAspect="1"/>
            </p:cNvSpPr>
            <p:nvPr/>
          </p:nvSpPr>
          <p:spPr bwMode="auto">
            <a:xfrm>
              <a:off x="6776" y="4538"/>
              <a:ext cx="97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4"/>
                </a:cxn>
                <a:cxn ang="0">
                  <a:pos x="62" y="143"/>
                </a:cxn>
                <a:cxn ang="0">
                  <a:pos x="108" y="206"/>
                </a:cxn>
                <a:cxn ang="0">
                  <a:pos x="162" y="261"/>
                </a:cxn>
                <a:cxn ang="0">
                  <a:pos x="224" y="308"/>
                </a:cxn>
                <a:cxn ang="0">
                  <a:pos x="293" y="346"/>
                </a:cxn>
              </a:cxnLst>
              <a:rect l="0" t="0" r="r" b="b"/>
              <a:pathLst>
                <a:path w="293" h="346">
                  <a:moveTo>
                    <a:pt x="0" y="0"/>
                  </a:moveTo>
                  <a:lnTo>
                    <a:pt x="26" y="74"/>
                  </a:lnTo>
                  <a:lnTo>
                    <a:pt x="62" y="143"/>
                  </a:lnTo>
                  <a:lnTo>
                    <a:pt x="108" y="206"/>
                  </a:lnTo>
                  <a:lnTo>
                    <a:pt x="162" y="261"/>
                  </a:lnTo>
                  <a:lnTo>
                    <a:pt x="224" y="308"/>
                  </a:lnTo>
                  <a:lnTo>
                    <a:pt x="293" y="346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1" name="Line 539"/>
            <p:cNvSpPr>
              <a:spLocks noChangeAspect="1" noChangeShapeType="1"/>
            </p:cNvSpPr>
            <p:nvPr/>
          </p:nvSpPr>
          <p:spPr bwMode="auto">
            <a:xfrm flipH="1">
              <a:off x="6873" y="4654"/>
              <a:ext cx="26" cy="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2" name="Line 540"/>
            <p:cNvSpPr>
              <a:spLocks noChangeAspect="1" noChangeShapeType="1"/>
            </p:cNvSpPr>
            <p:nvPr/>
          </p:nvSpPr>
          <p:spPr bwMode="auto">
            <a:xfrm>
              <a:off x="6899" y="4580"/>
              <a:ext cx="1" cy="7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3" name="Line 541"/>
            <p:cNvSpPr>
              <a:spLocks noChangeAspect="1" noChangeShapeType="1"/>
            </p:cNvSpPr>
            <p:nvPr/>
          </p:nvSpPr>
          <p:spPr bwMode="auto">
            <a:xfrm>
              <a:off x="6899" y="4232"/>
              <a:ext cx="1" cy="14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4" name="Line 542"/>
            <p:cNvSpPr>
              <a:spLocks noChangeAspect="1" noChangeShapeType="1"/>
            </p:cNvSpPr>
            <p:nvPr/>
          </p:nvSpPr>
          <p:spPr bwMode="auto">
            <a:xfrm flipH="1">
              <a:off x="6899" y="4225"/>
              <a:ext cx="1" cy="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5" name="Freeform 543"/>
            <p:cNvSpPr>
              <a:spLocks noChangeAspect="1"/>
            </p:cNvSpPr>
            <p:nvPr/>
          </p:nvSpPr>
          <p:spPr bwMode="auto">
            <a:xfrm>
              <a:off x="6892" y="4211"/>
              <a:ext cx="8" cy="14"/>
            </a:xfrm>
            <a:custGeom>
              <a:avLst/>
              <a:gdLst/>
              <a:ahLst/>
              <a:cxnLst>
                <a:cxn ang="0">
                  <a:pos x="23" y="43"/>
                </a:cxn>
                <a:cxn ang="0">
                  <a:pos x="23" y="16"/>
                </a:cxn>
                <a:cxn ang="0">
                  <a:pos x="0" y="0"/>
                </a:cxn>
              </a:cxnLst>
              <a:rect l="0" t="0" r="r" b="b"/>
              <a:pathLst>
                <a:path w="23" h="43">
                  <a:moveTo>
                    <a:pt x="23" y="43"/>
                  </a:moveTo>
                  <a:lnTo>
                    <a:pt x="23" y="1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6" name="Line 544"/>
            <p:cNvSpPr>
              <a:spLocks noChangeAspect="1" noChangeShapeType="1"/>
            </p:cNvSpPr>
            <p:nvPr/>
          </p:nvSpPr>
          <p:spPr bwMode="auto">
            <a:xfrm>
              <a:off x="6890" y="4210"/>
              <a:ext cx="2" cy="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7" name="Freeform 545"/>
            <p:cNvSpPr>
              <a:spLocks noChangeAspect="1"/>
            </p:cNvSpPr>
            <p:nvPr/>
          </p:nvSpPr>
          <p:spPr bwMode="auto">
            <a:xfrm>
              <a:off x="6795" y="4007"/>
              <a:ext cx="95" cy="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13"/>
                </a:cxn>
                <a:cxn ang="0">
                  <a:pos x="46" y="223"/>
                </a:cxn>
                <a:cxn ang="0">
                  <a:pos x="89" y="329"/>
                </a:cxn>
                <a:cxn ang="0">
                  <a:pos x="143" y="430"/>
                </a:cxn>
                <a:cxn ang="0">
                  <a:pos x="209" y="523"/>
                </a:cxn>
                <a:cxn ang="0">
                  <a:pos x="286" y="608"/>
                </a:cxn>
              </a:cxnLst>
              <a:rect l="0" t="0" r="r" b="b"/>
              <a:pathLst>
                <a:path w="286" h="608">
                  <a:moveTo>
                    <a:pt x="0" y="0"/>
                  </a:moveTo>
                  <a:lnTo>
                    <a:pt x="16" y="113"/>
                  </a:lnTo>
                  <a:lnTo>
                    <a:pt x="46" y="223"/>
                  </a:lnTo>
                  <a:lnTo>
                    <a:pt x="89" y="329"/>
                  </a:lnTo>
                  <a:lnTo>
                    <a:pt x="143" y="430"/>
                  </a:lnTo>
                  <a:lnTo>
                    <a:pt x="209" y="523"/>
                  </a:lnTo>
                  <a:lnTo>
                    <a:pt x="286" y="608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8" name="Freeform 546"/>
            <p:cNvSpPr>
              <a:spLocks noChangeAspect="1"/>
            </p:cNvSpPr>
            <p:nvPr/>
          </p:nvSpPr>
          <p:spPr bwMode="auto">
            <a:xfrm>
              <a:off x="6775" y="3998"/>
              <a:ext cx="20" cy="10"/>
            </a:xfrm>
            <a:custGeom>
              <a:avLst/>
              <a:gdLst/>
              <a:ahLst/>
              <a:cxnLst>
                <a:cxn ang="0">
                  <a:pos x="59" y="27"/>
                </a:cxn>
                <a:cxn ang="0">
                  <a:pos x="50" y="7"/>
                </a:cxn>
                <a:cxn ang="0">
                  <a:pos x="30" y="0"/>
                </a:cxn>
                <a:cxn ang="0">
                  <a:pos x="9" y="8"/>
                </a:cxn>
                <a:cxn ang="0">
                  <a:pos x="0" y="28"/>
                </a:cxn>
              </a:cxnLst>
              <a:rect l="0" t="0" r="r" b="b"/>
              <a:pathLst>
                <a:path w="59" h="28">
                  <a:moveTo>
                    <a:pt x="59" y="27"/>
                  </a:moveTo>
                  <a:lnTo>
                    <a:pt x="50" y="7"/>
                  </a:lnTo>
                  <a:lnTo>
                    <a:pt x="30" y="0"/>
                  </a:lnTo>
                  <a:lnTo>
                    <a:pt x="9" y="8"/>
                  </a:lnTo>
                  <a:lnTo>
                    <a:pt x="0" y="28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9" name="Freeform 547"/>
            <p:cNvSpPr>
              <a:spLocks noChangeAspect="1"/>
            </p:cNvSpPr>
            <p:nvPr/>
          </p:nvSpPr>
          <p:spPr bwMode="auto">
            <a:xfrm>
              <a:off x="6775" y="4008"/>
              <a:ext cx="119" cy="3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70"/>
                </a:cxn>
                <a:cxn ang="0">
                  <a:pos x="24" y="338"/>
                </a:cxn>
                <a:cxn ang="0">
                  <a:pos x="61" y="503"/>
                </a:cxn>
                <a:cxn ang="0">
                  <a:pos x="113" y="665"/>
                </a:cxn>
                <a:cxn ang="0">
                  <a:pos x="179" y="821"/>
                </a:cxn>
                <a:cxn ang="0">
                  <a:pos x="261" y="969"/>
                </a:cxn>
                <a:cxn ang="0">
                  <a:pos x="357" y="1109"/>
                </a:cxn>
              </a:cxnLst>
              <a:rect l="0" t="0" r="r" b="b"/>
              <a:pathLst>
                <a:path w="357" h="1109">
                  <a:moveTo>
                    <a:pt x="0" y="0"/>
                  </a:moveTo>
                  <a:lnTo>
                    <a:pt x="4" y="170"/>
                  </a:lnTo>
                  <a:lnTo>
                    <a:pt x="24" y="338"/>
                  </a:lnTo>
                  <a:lnTo>
                    <a:pt x="61" y="503"/>
                  </a:lnTo>
                  <a:lnTo>
                    <a:pt x="113" y="665"/>
                  </a:lnTo>
                  <a:lnTo>
                    <a:pt x="179" y="821"/>
                  </a:lnTo>
                  <a:lnTo>
                    <a:pt x="261" y="969"/>
                  </a:lnTo>
                  <a:lnTo>
                    <a:pt x="357" y="1109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0" name="Freeform 548"/>
            <p:cNvSpPr>
              <a:spLocks noChangeAspect="1"/>
            </p:cNvSpPr>
            <p:nvPr/>
          </p:nvSpPr>
          <p:spPr bwMode="auto">
            <a:xfrm>
              <a:off x="6894" y="4376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7"/>
                </a:cxn>
                <a:cxn ang="0">
                  <a:pos x="11" y="5"/>
                </a:cxn>
                <a:cxn ang="0">
                  <a:pos x="13" y="0"/>
                </a:cxn>
              </a:cxnLst>
              <a:rect l="0" t="0" r="r" b="b"/>
              <a:pathLst>
                <a:path w="13" h="7">
                  <a:moveTo>
                    <a:pt x="0" y="4"/>
                  </a:moveTo>
                  <a:lnTo>
                    <a:pt x="5" y="7"/>
                  </a:lnTo>
                  <a:lnTo>
                    <a:pt x="11" y="5"/>
                  </a:lnTo>
                  <a:lnTo>
                    <a:pt x="13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1" name="Line 549"/>
            <p:cNvSpPr>
              <a:spLocks noChangeAspect="1" noChangeShapeType="1"/>
            </p:cNvSpPr>
            <p:nvPr/>
          </p:nvSpPr>
          <p:spPr bwMode="auto">
            <a:xfrm flipV="1">
              <a:off x="5035" y="4186"/>
              <a:ext cx="67" cy="6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2" name="Line 550"/>
            <p:cNvSpPr>
              <a:spLocks noChangeAspect="1" noChangeShapeType="1"/>
            </p:cNvSpPr>
            <p:nvPr/>
          </p:nvSpPr>
          <p:spPr bwMode="auto">
            <a:xfrm flipV="1">
              <a:off x="4832" y="4388"/>
              <a:ext cx="123" cy="12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3" name="Line 551"/>
            <p:cNvSpPr>
              <a:spLocks noChangeAspect="1" noChangeShapeType="1"/>
            </p:cNvSpPr>
            <p:nvPr/>
          </p:nvSpPr>
          <p:spPr bwMode="auto">
            <a:xfrm flipV="1">
              <a:off x="5037" y="4149"/>
              <a:ext cx="157" cy="15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4" name="Line 552"/>
            <p:cNvSpPr>
              <a:spLocks noChangeAspect="1" noChangeShapeType="1"/>
            </p:cNvSpPr>
            <p:nvPr/>
          </p:nvSpPr>
          <p:spPr bwMode="auto">
            <a:xfrm flipV="1">
              <a:off x="4859" y="4504"/>
              <a:ext cx="35" cy="3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5" name="Line 553"/>
            <p:cNvSpPr>
              <a:spLocks noChangeAspect="1" noChangeShapeType="1"/>
            </p:cNvSpPr>
            <p:nvPr/>
          </p:nvSpPr>
          <p:spPr bwMode="auto">
            <a:xfrm flipV="1">
              <a:off x="5139" y="4204"/>
              <a:ext cx="55" cy="5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6" name="Line 554"/>
            <p:cNvSpPr>
              <a:spLocks noChangeAspect="1" noChangeShapeType="1"/>
            </p:cNvSpPr>
            <p:nvPr/>
          </p:nvSpPr>
          <p:spPr bwMode="auto">
            <a:xfrm flipV="1">
              <a:off x="4950" y="4410"/>
              <a:ext cx="39" cy="3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7" name="Line 555"/>
            <p:cNvSpPr>
              <a:spLocks noChangeAspect="1" noChangeShapeType="1"/>
            </p:cNvSpPr>
            <p:nvPr/>
          </p:nvSpPr>
          <p:spPr bwMode="auto">
            <a:xfrm flipV="1">
              <a:off x="5037" y="4315"/>
              <a:ext cx="46" cy="4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8" name="Line 556"/>
            <p:cNvSpPr>
              <a:spLocks noChangeAspect="1" noChangeShapeType="1"/>
            </p:cNvSpPr>
            <p:nvPr/>
          </p:nvSpPr>
          <p:spPr bwMode="auto">
            <a:xfrm flipV="1">
              <a:off x="4888" y="4531"/>
              <a:ext cx="35" cy="3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9" name="Line 557"/>
            <p:cNvSpPr>
              <a:spLocks noChangeAspect="1" noChangeShapeType="1"/>
            </p:cNvSpPr>
            <p:nvPr/>
          </p:nvSpPr>
          <p:spPr bwMode="auto">
            <a:xfrm flipV="1">
              <a:off x="5152" y="4255"/>
              <a:ext cx="46" cy="4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0" name="Line 558"/>
            <p:cNvSpPr>
              <a:spLocks noChangeAspect="1" noChangeShapeType="1"/>
            </p:cNvSpPr>
            <p:nvPr/>
          </p:nvSpPr>
          <p:spPr bwMode="auto">
            <a:xfrm flipV="1">
              <a:off x="5003" y="4369"/>
              <a:ext cx="82" cy="8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1" name="Line 559"/>
            <p:cNvSpPr>
              <a:spLocks noChangeAspect="1" noChangeShapeType="1"/>
            </p:cNvSpPr>
            <p:nvPr/>
          </p:nvSpPr>
          <p:spPr bwMode="auto">
            <a:xfrm flipV="1">
              <a:off x="4916" y="4537"/>
              <a:ext cx="56" cy="5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2" name="Line 560"/>
            <p:cNvSpPr>
              <a:spLocks noChangeAspect="1" noChangeShapeType="1"/>
            </p:cNvSpPr>
            <p:nvPr/>
          </p:nvSpPr>
          <p:spPr bwMode="auto">
            <a:xfrm flipV="1">
              <a:off x="5146" y="4311"/>
              <a:ext cx="52" cy="52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3" name="Line 561"/>
            <p:cNvSpPr>
              <a:spLocks noChangeAspect="1" noChangeShapeType="1"/>
            </p:cNvSpPr>
            <p:nvPr/>
          </p:nvSpPr>
          <p:spPr bwMode="auto">
            <a:xfrm flipV="1">
              <a:off x="5033" y="4392"/>
              <a:ext cx="84" cy="8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4" name="Line 562"/>
            <p:cNvSpPr>
              <a:spLocks noChangeAspect="1" noChangeShapeType="1"/>
            </p:cNvSpPr>
            <p:nvPr/>
          </p:nvSpPr>
          <p:spPr bwMode="auto">
            <a:xfrm flipV="1">
              <a:off x="4988" y="4372"/>
              <a:ext cx="204" cy="20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5" name="Line 563"/>
            <p:cNvSpPr>
              <a:spLocks noChangeAspect="1" noChangeShapeType="1"/>
            </p:cNvSpPr>
            <p:nvPr/>
          </p:nvSpPr>
          <p:spPr bwMode="auto">
            <a:xfrm flipV="1">
              <a:off x="5034" y="4519"/>
              <a:ext cx="67" cy="6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6" name="Line 564"/>
            <p:cNvSpPr>
              <a:spLocks noChangeAspect="1" noChangeShapeType="1"/>
            </p:cNvSpPr>
            <p:nvPr/>
          </p:nvSpPr>
          <p:spPr bwMode="auto">
            <a:xfrm flipV="1">
              <a:off x="5117" y="4442"/>
              <a:ext cx="60" cy="6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7" name="Line 565"/>
            <p:cNvSpPr>
              <a:spLocks noChangeAspect="1" noChangeShapeType="1"/>
            </p:cNvSpPr>
            <p:nvPr/>
          </p:nvSpPr>
          <p:spPr bwMode="auto">
            <a:xfrm flipV="1">
              <a:off x="5040" y="4574"/>
              <a:ext cx="61" cy="6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8" name="Line 566"/>
            <p:cNvSpPr>
              <a:spLocks noChangeAspect="1" noChangeShapeType="1"/>
            </p:cNvSpPr>
            <p:nvPr/>
          </p:nvSpPr>
          <p:spPr bwMode="auto">
            <a:xfrm flipV="1">
              <a:off x="5134" y="4507"/>
              <a:ext cx="34" cy="3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9" name="Line 567"/>
            <p:cNvSpPr>
              <a:spLocks noChangeAspect="1" noChangeShapeType="1"/>
            </p:cNvSpPr>
            <p:nvPr/>
          </p:nvSpPr>
          <p:spPr bwMode="auto">
            <a:xfrm flipV="1">
              <a:off x="5090" y="4629"/>
              <a:ext cx="10" cy="12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0" name="Line 568"/>
            <p:cNvSpPr>
              <a:spLocks noChangeAspect="1" noChangeShapeType="1"/>
            </p:cNvSpPr>
            <p:nvPr/>
          </p:nvSpPr>
          <p:spPr bwMode="auto">
            <a:xfrm flipV="1">
              <a:off x="5156" y="4534"/>
              <a:ext cx="40" cy="4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1" name="Line 569"/>
            <p:cNvSpPr>
              <a:spLocks noChangeAspect="1" noChangeShapeType="1"/>
            </p:cNvSpPr>
            <p:nvPr/>
          </p:nvSpPr>
          <p:spPr bwMode="auto">
            <a:xfrm flipH="1" flipV="1">
              <a:off x="4825" y="4493"/>
              <a:ext cx="122" cy="12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2" name="Line 570"/>
            <p:cNvSpPr>
              <a:spLocks noChangeAspect="1" noChangeShapeType="1"/>
            </p:cNvSpPr>
            <p:nvPr/>
          </p:nvSpPr>
          <p:spPr bwMode="auto">
            <a:xfrm flipH="1" flipV="1">
              <a:off x="4846" y="4459"/>
              <a:ext cx="120" cy="12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3" name="Line 571"/>
            <p:cNvSpPr>
              <a:spLocks noChangeAspect="1" noChangeShapeType="1"/>
            </p:cNvSpPr>
            <p:nvPr/>
          </p:nvSpPr>
          <p:spPr bwMode="auto">
            <a:xfrm flipH="1" flipV="1">
              <a:off x="5037" y="4594"/>
              <a:ext cx="46" cy="4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4" name="Line 572"/>
            <p:cNvSpPr>
              <a:spLocks noChangeAspect="1" noChangeShapeType="1"/>
            </p:cNvSpPr>
            <p:nvPr/>
          </p:nvSpPr>
          <p:spPr bwMode="auto">
            <a:xfrm flipH="1" flipV="1">
              <a:off x="4875" y="4433"/>
              <a:ext cx="34" cy="3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5" name="Line 573"/>
            <p:cNvSpPr>
              <a:spLocks noChangeAspect="1" noChangeShapeType="1"/>
            </p:cNvSpPr>
            <p:nvPr/>
          </p:nvSpPr>
          <p:spPr bwMode="auto">
            <a:xfrm flipH="1" flipV="1">
              <a:off x="4979" y="4537"/>
              <a:ext cx="45" cy="4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6" name="Line 574"/>
            <p:cNvSpPr>
              <a:spLocks noChangeAspect="1" noChangeShapeType="1"/>
            </p:cNvSpPr>
            <p:nvPr/>
          </p:nvSpPr>
          <p:spPr bwMode="auto">
            <a:xfrm flipH="1" flipV="1">
              <a:off x="5023" y="4525"/>
              <a:ext cx="78" cy="78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7" name="Line 575"/>
            <p:cNvSpPr>
              <a:spLocks noChangeAspect="1" noChangeShapeType="1"/>
            </p:cNvSpPr>
            <p:nvPr/>
          </p:nvSpPr>
          <p:spPr bwMode="auto">
            <a:xfrm flipH="1" flipV="1">
              <a:off x="4902" y="4405"/>
              <a:ext cx="44" cy="4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8" name="Line 576"/>
            <p:cNvSpPr>
              <a:spLocks noChangeAspect="1" noChangeShapeType="1"/>
            </p:cNvSpPr>
            <p:nvPr/>
          </p:nvSpPr>
          <p:spPr bwMode="auto">
            <a:xfrm flipH="1" flipV="1">
              <a:off x="5035" y="4483"/>
              <a:ext cx="66" cy="6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9" name="Line 577"/>
            <p:cNvSpPr>
              <a:spLocks noChangeAspect="1" noChangeShapeType="1"/>
            </p:cNvSpPr>
            <p:nvPr/>
          </p:nvSpPr>
          <p:spPr bwMode="auto">
            <a:xfrm flipH="1" flipV="1">
              <a:off x="4931" y="4378"/>
              <a:ext cx="72" cy="72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0" name="Line 578"/>
            <p:cNvSpPr>
              <a:spLocks noChangeAspect="1" noChangeShapeType="1"/>
            </p:cNvSpPr>
            <p:nvPr/>
          </p:nvSpPr>
          <p:spPr bwMode="auto">
            <a:xfrm flipH="1" flipV="1">
              <a:off x="5123" y="4515"/>
              <a:ext cx="59" cy="58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1" name="Line 579"/>
            <p:cNvSpPr>
              <a:spLocks noChangeAspect="1" noChangeShapeType="1"/>
            </p:cNvSpPr>
            <p:nvPr/>
          </p:nvSpPr>
          <p:spPr bwMode="auto">
            <a:xfrm flipH="1" flipV="1">
              <a:off x="5012" y="4404"/>
              <a:ext cx="96" cy="9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2" name="Line 580"/>
            <p:cNvSpPr>
              <a:spLocks noChangeAspect="1" noChangeShapeType="1"/>
            </p:cNvSpPr>
            <p:nvPr/>
          </p:nvSpPr>
          <p:spPr bwMode="auto">
            <a:xfrm flipH="1" flipV="1">
              <a:off x="5186" y="4523"/>
              <a:ext cx="10" cy="1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3" name="Line 581"/>
            <p:cNvSpPr>
              <a:spLocks noChangeAspect="1" noChangeShapeType="1"/>
            </p:cNvSpPr>
            <p:nvPr/>
          </p:nvSpPr>
          <p:spPr bwMode="auto">
            <a:xfrm flipH="1" flipV="1">
              <a:off x="5037" y="4373"/>
              <a:ext cx="130" cy="13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4" name="Line 582"/>
            <p:cNvSpPr>
              <a:spLocks noChangeAspect="1" noChangeShapeType="1"/>
            </p:cNvSpPr>
            <p:nvPr/>
          </p:nvSpPr>
          <p:spPr bwMode="auto">
            <a:xfrm flipH="1" flipV="1">
              <a:off x="5110" y="4392"/>
              <a:ext cx="64" cy="6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5" name="Line 583"/>
            <p:cNvSpPr>
              <a:spLocks noChangeAspect="1" noChangeShapeType="1"/>
            </p:cNvSpPr>
            <p:nvPr/>
          </p:nvSpPr>
          <p:spPr bwMode="auto">
            <a:xfrm flipH="1" flipV="1">
              <a:off x="5037" y="4318"/>
              <a:ext cx="47" cy="4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6" name="Line 584"/>
            <p:cNvSpPr>
              <a:spLocks noChangeAspect="1" noChangeShapeType="1"/>
            </p:cNvSpPr>
            <p:nvPr/>
          </p:nvSpPr>
          <p:spPr bwMode="auto">
            <a:xfrm flipH="1" flipV="1">
              <a:off x="5145" y="4371"/>
              <a:ext cx="40" cy="4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7" name="Line 585"/>
            <p:cNvSpPr>
              <a:spLocks noChangeAspect="1" noChangeShapeType="1"/>
            </p:cNvSpPr>
            <p:nvPr/>
          </p:nvSpPr>
          <p:spPr bwMode="auto">
            <a:xfrm flipH="1" flipV="1">
              <a:off x="5037" y="4262"/>
              <a:ext cx="46" cy="4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8" name="Line 586"/>
            <p:cNvSpPr>
              <a:spLocks noChangeAspect="1" noChangeShapeType="1"/>
            </p:cNvSpPr>
            <p:nvPr/>
          </p:nvSpPr>
          <p:spPr bwMode="auto">
            <a:xfrm flipH="1" flipV="1">
              <a:off x="5151" y="4321"/>
              <a:ext cx="42" cy="4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9" name="Line 587"/>
            <p:cNvSpPr>
              <a:spLocks noChangeAspect="1" noChangeShapeType="1"/>
            </p:cNvSpPr>
            <p:nvPr/>
          </p:nvSpPr>
          <p:spPr bwMode="auto">
            <a:xfrm flipH="1" flipV="1">
              <a:off x="5042" y="4213"/>
              <a:ext cx="51" cy="5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0" name="Line 588"/>
            <p:cNvSpPr>
              <a:spLocks noChangeAspect="1" noChangeShapeType="1"/>
            </p:cNvSpPr>
            <p:nvPr/>
          </p:nvSpPr>
          <p:spPr bwMode="auto">
            <a:xfrm flipH="1" flipV="1">
              <a:off x="5081" y="4196"/>
              <a:ext cx="117" cy="11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1" name="Line 589"/>
            <p:cNvSpPr>
              <a:spLocks noChangeAspect="1" noChangeShapeType="1"/>
            </p:cNvSpPr>
            <p:nvPr/>
          </p:nvSpPr>
          <p:spPr bwMode="auto">
            <a:xfrm flipH="1" flipV="1">
              <a:off x="5118" y="4178"/>
              <a:ext cx="80" cy="8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2" name="Line 590"/>
            <p:cNvSpPr>
              <a:spLocks noChangeAspect="1" noChangeShapeType="1"/>
            </p:cNvSpPr>
            <p:nvPr/>
          </p:nvSpPr>
          <p:spPr bwMode="auto">
            <a:xfrm flipH="1" flipV="1">
              <a:off x="5155" y="4160"/>
              <a:ext cx="38" cy="38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3" name="Line 591"/>
            <p:cNvSpPr>
              <a:spLocks noChangeAspect="1" noChangeShapeType="1"/>
            </p:cNvSpPr>
            <p:nvPr/>
          </p:nvSpPr>
          <p:spPr bwMode="auto">
            <a:xfrm>
              <a:off x="4935" y="4449"/>
              <a:ext cx="57" cy="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4" name="Freeform 592"/>
            <p:cNvSpPr>
              <a:spLocks noChangeAspect="1"/>
            </p:cNvSpPr>
            <p:nvPr/>
          </p:nvSpPr>
          <p:spPr bwMode="auto">
            <a:xfrm>
              <a:off x="4992" y="4449"/>
              <a:ext cx="45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7"/>
                </a:cxn>
                <a:cxn ang="0">
                  <a:pos x="78" y="26"/>
                </a:cxn>
                <a:cxn ang="0">
                  <a:pos x="107" y="54"/>
                </a:cxn>
                <a:cxn ang="0">
                  <a:pos x="126" y="91"/>
                </a:cxn>
                <a:cxn ang="0">
                  <a:pos x="133" y="133"/>
                </a:cxn>
                <a:cxn ang="0">
                  <a:pos x="126" y="174"/>
                </a:cxn>
                <a:cxn ang="0">
                  <a:pos x="107" y="211"/>
                </a:cxn>
                <a:cxn ang="0">
                  <a:pos x="78" y="241"/>
                </a:cxn>
                <a:cxn ang="0">
                  <a:pos x="41" y="260"/>
                </a:cxn>
                <a:cxn ang="0">
                  <a:pos x="0" y="265"/>
                </a:cxn>
              </a:cxnLst>
              <a:rect l="0" t="0" r="r" b="b"/>
              <a:pathLst>
                <a:path w="133" h="265">
                  <a:moveTo>
                    <a:pt x="0" y="0"/>
                  </a:moveTo>
                  <a:lnTo>
                    <a:pt x="41" y="7"/>
                  </a:lnTo>
                  <a:lnTo>
                    <a:pt x="78" y="26"/>
                  </a:lnTo>
                  <a:lnTo>
                    <a:pt x="107" y="54"/>
                  </a:lnTo>
                  <a:lnTo>
                    <a:pt x="126" y="91"/>
                  </a:lnTo>
                  <a:lnTo>
                    <a:pt x="133" y="133"/>
                  </a:lnTo>
                  <a:lnTo>
                    <a:pt x="126" y="174"/>
                  </a:lnTo>
                  <a:lnTo>
                    <a:pt x="107" y="211"/>
                  </a:lnTo>
                  <a:lnTo>
                    <a:pt x="78" y="241"/>
                  </a:lnTo>
                  <a:lnTo>
                    <a:pt x="41" y="260"/>
                  </a:lnTo>
                  <a:lnTo>
                    <a:pt x="0" y="265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5" name="Freeform 593"/>
            <p:cNvSpPr>
              <a:spLocks noChangeAspect="1"/>
            </p:cNvSpPr>
            <p:nvPr/>
          </p:nvSpPr>
          <p:spPr bwMode="auto">
            <a:xfrm>
              <a:off x="4894" y="4503"/>
              <a:ext cx="98" cy="34"/>
            </a:xfrm>
            <a:custGeom>
              <a:avLst/>
              <a:gdLst/>
              <a:ahLst/>
              <a:cxnLst>
                <a:cxn ang="0">
                  <a:pos x="295" y="101"/>
                </a:cxn>
                <a:cxn ang="0">
                  <a:pos x="122" y="101"/>
                </a:cxn>
                <a:cxn ang="0">
                  <a:pos x="91" y="89"/>
                </a:cxn>
                <a:cxn ang="0">
                  <a:pos x="0" y="0"/>
                </a:cxn>
              </a:cxnLst>
              <a:rect l="0" t="0" r="r" b="b"/>
              <a:pathLst>
                <a:path w="295" h="101">
                  <a:moveTo>
                    <a:pt x="295" y="101"/>
                  </a:moveTo>
                  <a:lnTo>
                    <a:pt x="122" y="101"/>
                  </a:lnTo>
                  <a:lnTo>
                    <a:pt x="91" y="8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6" name="Freeform 594"/>
            <p:cNvSpPr>
              <a:spLocks noChangeAspect="1"/>
            </p:cNvSpPr>
            <p:nvPr/>
          </p:nvSpPr>
          <p:spPr bwMode="auto">
            <a:xfrm>
              <a:off x="4890" y="4482"/>
              <a:ext cx="4" cy="21"/>
            </a:xfrm>
            <a:custGeom>
              <a:avLst/>
              <a:gdLst/>
              <a:ahLst/>
              <a:cxnLst>
                <a:cxn ang="0">
                  <a:pos x="12" y="63"/>
                </a:cxn>
                <a:cxn ang="0">
                  <a:pos x="0" y="43"/>
                </a:cxn>
                <a:cxn ang="0">
                  <a:pos x="0" y="20"/>
                </a:cxn>
                <a:cxn ang="0">
                  <a:pos x="12" y="0"/>
                </a:cxn>
              </a:cxnLst>
              <a:rect l="0" t="0" r="r" b="b"/>
              <a:pathLst>
                <a:path w="12" h="63">
                  <a:moveTo>
                    <a:pt x="12" y="63"/>
                  </a:moveTo>
                  <a:lnTo>
                    <a:pt x="0" y="43"/>
                  </a:lnTo>
                  <a:lnTo>
                    <a:pt x="0" y="2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7" name="Freeform 595"/>
            <p:cNvSpPr>
              <a:spLocks noChangeAspect="1"/>
            </p:cNvSpPr>
            <p:nvPr/>
          </p:nvSpPr>
          <p:spPr bwMode="auto">
            <a:xfrm>
              <a:off x="4894" y="4449"/>
              <a:ext cx="41" cy="33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91" y="12"/>
                </a:cxn>
                <a:cxn ang="0">
                  <a:pos x="122" y="0"/>
                </a:cxn>
              </a:cxnLst>
              <a:rect l="0" t="0" r="r" b="b"/>
              <a:pathLst>
                <a:path w="122" h="101">
                  <a:moveTo>
                    <a:pt x="0" y="101"/>
                  </a:moveTo>
                  <a:lnTo>
                    <a:pt x="91" y="12"/>
                  </a:lnTo>
                  <a:lnTo>
                    <a:pt x="122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8" name="Freeform 596"/>
            <p:cNvSpPr>
              <a:spLocks noChangeAspect="1"/>
            </p:cNvSpPr>
            <p:nvPr/>
          </p:nvSpPr>
          <p:spPr bwMode="auto">
            <a:xfrm>
              <a:off x="5083" y="4254"/>
              <a:ext cx="69" cy="28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15" y="47"/>
                </a:cxn>
                <a:cxn ang="0">
                  <a:pos x="43" y="17"/>
                </a:cxn>
                <a:cxn ang="0">
                  <a:pos x="81" y="0"/>
                </a:cxn>
                <a:cxn ang="0">
                  <a:pos x="122" y="0"/>
                </a:cxn>
                <a:cxn ang="0">
                  <a:pos x="160" y="14"/>
                </a:cxn>
                <a:cxn ang="0">
                  <a:pos x="190" y="44"/>
                </a:cxn>
                <a:cxn ang="0">
                  <a:pos x="206" y="83"/>
                </a:cxn>
              </a:cxnLst>
              <a:rect l="0" t="0" r="r" b="b"/>
              <a:pathLst>
                <a:path w="206" h="86">
                  <a:moveTo>
                    <a:pt x="0" y="86"/>
                  </a:moveTo>
                  <a:lnTo>
                    <a:pt x="15" y="47"/>
                  </a:lnTo>
                  <a:lnTo>
                    <a:pt x="43" y="17"/>
                  </a:lnTo>
                  <a:lnTo>
                    <a:pt x="81" y="0"/>
                  </a:lnTo>
                  <a:lnTo>
                    <a:pt x="122" y="0"/>
                  </a:lnTo>
                  <a:lnTo>
                    <a:pt x="160" y="14"/>
                  </a:lnTo>
                  <a:lnTo>
                    <a:pt x="190" y="44"/>
                  </a:lnTo>
                  <a:lnTo>
                    <a:pt x="206" y="83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9" name="Freeform 597"/>
            <p:cNvSpPr>
              <a:spLocks noChangeAspect="1"/>
            </p:cNvSpPr>
            <p:nvPr/>
          </p:nvSpPr>
          <p:spPr bwMode="auto">
            <a:xfrm>
              <a:off x="5143" y="4281"/>
              <a:ext cx="9" cy="10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151"/>
                </a:cxn>
                <a:cxn ang="0">
                  <a:pos x="0" y="300"/>
                </a:cxn>
              </a:cxnLst>
              <a:rect l="0" t="0" r="r" b="b"/>
              <a:pathLst>
                <a:path w="27" h="300">
                  <a:moveTo>
                    <a:pt x="27" y="0"/>
                  </a:moveTo>
                  <a:lnTo>
                    <a:pt x="20" y="151"/>
                  </a:lnTo>
                  <a:lnTo>
                    <a:pt x="0" y="30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0" name="Freeform 598"/>
            <p:cNvSpPr>
              <a:spLocks noChangeAspect="1"/>
            </p:cNvSpPr>
            <p:nvPr/>
          </p:nvSpPr>
          <p:spPr bwMode="auto">
            <a:xfrm>
              <a:off x="5083" y="4363"/>
              <a:ext cx="60" cy="29"/>
            </a:xfrm>
            <a:custGeom>
              <a:avLst/>
              <a:gdLst/>
              <a:ahLst/>
              <a:cxnLst>
                <a:cxn ang="0">
                  <a:pos x="179" y="55"/>
                </a:cxn>
                <a:cxn ang="0">
                  <a:pos x="148" y="78"/>
                </a:cxn>
                <a:cxn ang="0">
                  <a:pos x="110" y="87"/>
                </a:cxn>
                <a:cxn ang="0">
                  <a:pos x="71" y="83"/>
                </a:cxn>
                <a:cxn ang="0">
                  <a:pos x="38" y="65"/>
                </a:cxn>
                <a:cxn ang="0">
                  <a:pos x="13" y="36"/>
                </a:cxn>
                <a:cxn ang="0">
                  <a:pos x="0" y="0"/>
                </a:cxn>
              </a:cxnLst>
              <a:rect l="0" t="0" r="r" b="b"/>
              <a:pathLst>
                <a:path w="179" h="87">
                  <a:moveTo>
                    <a:pt x="179" y="55"/>
                  </a:moveTo>
                  <a:lnTo>
                    <a:pt x="148" y="78"/>
                  </a:lnTo>
                  <a:lnTo>
                    <a:pt x="110" y="87"/>
                  </a:lnTo>
                  <a:lnTo>
                    <a:pt x="71" y="83"/>
                  </a:lnTo>
                  <a:lnTo>
                    <a:pt x="38" y="65"/>
                  </a:lnTo>
                  <a:lnTo>
                    <a:pt x="13" y="3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1" name="Line 599"/>
            <p:cNvSpPr>
              <a:spLocks noChangeAspect="1" noChangeShapeType="1"/>
            </p:cNvSpPr>
            <p:nvPr/>
          </p:nvSpPr>
          <p:spPr bwMode="auto">
            <a:xfrm flipV="1">
              <a:off x="5083" y="4282"/>
              <a:ext cx="1" cy="8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2" name="Freeform 600"/>
            <p:cNvSpPr>
              <a:spLocks noChangeAspect="1"/>
            </p:cNvSpPr>
            <p:nvPr/>
          </p:nvSpPr>
          <p:spPr bwMode="auto">
            <a:xfrm>
              <a:off x="4996" y="4581"/>
              <a:ext cx="3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91" y="1"/>
                </a:cxn>
              </a:cxnLst>
              <a:rect l="0" t="0" r="r" b="b"/>
              <a:pathLst>
                <a:path w="91" h="1">
                  <a:moveTo>
                    <a:pt x="0" y="0"/>
                  </a:moveTo>
                  <a:lnTo>
                    <a:pt x="8" y="1"/>
                  </a:lnTo>
                  <a:lnTo>
                    <a:pt x="91" y="1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3" name="Freeform 601"/>
            <p:cNvSpPr>
              <a:spLocks noChangeAspect="1"/>
            </p:cNvSpPr>
            <p:nvPr/>
          </p:nvSpPr>
          <p:spPr bwMode="auto">
            <a:xfrm>
              <a:off x="5027" y="4581"/>
              <a:ext cx="10" cy="10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20" y="10"/>
                </a:cxn>
                <a:cxn ang="0">
                  <a:pos x="0" y="0"/>
                </a:cxn>
              </a:cxnLst>
              <a:rect l="0" t="0" r="r" b="b"/>
              <a:pathLst>
                <a:path w="30" h="30">
                  <a:moveTo>
                    <a:pt x="30" y="30"/>
                  </a:moveTo>
                  <a:lnTo>
                    <a:pt x="20" y="1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4" name="Line 602"/>
            <p:cNvSpPr>
              <a:spLocks noChangeAspect="1" noChangeShapeType="1"/>
            </p:cNvSpPr>
            <p:nvPr/>
          </p:nvSpPr>
          <p:spPr bwMode="auto">
            <a:xfrm>
              <a:off x="5037" y="4591"/>
              <a:ext cx="1" cy="3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5" name="Freeform 603"/>
            <p:cNvSpPr>
              <a:spLocks noChangeAspect="1"/>
            </p:cNvSpPr>
            <p:nvPr/>
          </p:nvSpPr>
          <p:spPr bwMode="auto">
            <a:xfrm>
              <a:off x="5037" y="4626"/>
              <a:ext cx="1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21" y="40"/>
                </a:cxn>
                <a:cxn ang="0">
                  <a:pos x="44" y="45"/>
                </a:cxn>
              </a:cxnLst>
              <a:rect l="0" t="0" r="r" b="b"/>
              <a:pathLst>
                <a:path w="44" h="45">
                  <a:moveTo>
                    <a:pt x="0" y="0"/>
                  </a:moveTo>
                  <a:lnTo>
                    <a:pt x="5" y="23"/>
                  </a:lnTo>
                  <a:lnTo>
                    <a:pt x="21" y="40"/>
                  </a:lnTo>
                  <a:lnTo>
                    <a:pt x="44" y="45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6" name="Line 604"/>
            <p:cNvSpPr>
              <a:spLocks noChangeAspect="1" noChangeShapeType="1"/>
            </p:cNvSpPr>
            <p:nvPr/>
          </p:nvSpPr>
          <p:spPr bwMode="auto">
            <a:xfrm>
              <a:off x="5051" y="4641"/>
              <a:ext cx="37" cy="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7" name="Freeform 605"/>
            <p:cNvSpPr>
              <a:spLocks noChangeAspect="1"/>
            </p:cNvSpPr>
            <p:nvPr/>
          </p:nvSpPr>
          <p:spPr bwMode="auto">
            <a:xfrm>
              <a:off x="5088" y="4629"/>
              <a:ext cx="13" cy="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9" y="31"/>
                </a:cxn>
                <a:cxn ang="0">
                  <a:pos x="32" y="17"/>
                </a:cxn>
                <a:cxn ang="0">
                  <a:pos x="37" y="0"/>
                </a:cxn>
              </a:cxnLst>
              <a:rect l="0" t="0" r="r" b="b"/>
              <a:pathLst>
                <a:path w="37" h="36">
                  <a:moveTo>
                    <a:pt x="0" y="36"/>
                  </a:moveTo>
                  <a:lnTo>
                    <a:pt x="19" y="31"/>
                  </a:lnTo>
                  <a:lnTo>
                    <a:pt x="32" y="17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8" name="Line 606"/>
            <p:cNvSpPr>
              <a:spLocks noChangeAspect="1" noChangeShapeType="1"/>
            </p:cNvSpPr>
            <p:nvPr/>
          </p:nvSpPr>
          <p:spPr bwMode="auto">
            <a:xfrm flipV="1">
              <a:off x="5101" y="4510"/>
              <a:ext cx="1" cy="11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9" name="Freeform 607"/>
            <p:cNvSpPr>
              <a:spLocks noChangeAspect="1"/>
            </p:cNvSpPr>
            <p:nvPr/>
          </p:nvSpPr>
          <p:spPr bwMode="auto">
            <a:xfrm>
              <a:off x="5101" y="4500"/>
              <a:ext cx="19" cy="10"/>
            </a:xfrm>
            <a:custGeom>
              <a:avLst/>
              <a:gdLst/>
              <a:ahLst/>
              <a:cxnLst>
                <a:cxn ang="0">
                  <a:pos x="57" y="17"/>
                </a:cxn>
                <a:cxn ang="0">
                  <a:pos x="44" y="2"/>
                </a:cxn>
                <a:cxn ang="0">
                  <a:pos x="23" y="0"/>
                </a:cxn>
                <a:cxn ang="0">
                  <a:pos x="7" y="9"/>
                </a:cxn>
                <a:cxn ang="0">
                  <a:pos x="0" y="28"/>
                </a:cxn>
              </a:cxnLst>
              <a:rect l="0" t="0" r="r" b="b"/>
              <a:pathLst>
                <a:path w="57" h="28">
                  <a:moveTo>
                    <a:pt x="57" y="17"/>
                  </a:moveTo>
                  <a:lnTo>
                    <a:pt x="44" y="2"/>
                  </a:lnTo>
                  <a:lnTo>
                    <a:pt x="23" y="0"/>
                  </a:lnTo>
                  <a:lnTo>
                    <a:pt x="7" y="9"/>
                  </a:lnTo>
                  <a:lnTo>
                    <a:pt x="0" y="28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0" name="Line 608"/>
            <p:cNvSpPr>
              <a:spLocks noChangeAspect="1" noChangeShapeType="1"/>
            </p:cNvSpPr>
            <p:nvPr/>
          </p:nvSpPr>
          <p:spPr bwMode="auto">
            <a:xfrm>
              <a:off x="5120" y="4506"/>
              <a:ext cx="23" cy="58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1" name="Freeform 609"/>
            <p:cNvSpPr>
              <a:spLocks noChangeAspect="1"/>
            </p:cNvSpPr>
            <p:nvPr/>
          </p:nvSpPr>
          <p:spPr bwMode="auto">
            <a:xfrm>
              <a:off x="5143" y="4560"/>
              <a:ext cx="51" cy="1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37"/>
                </a:cxn>
                <a:cxn ang="0">
                  <a:pos x="62" y="51"/>
                </a:cxn>
                <a:cxn ang="0">
                  <a:pos x="99" y="48"/>
                </a:cxn>
                <a:cxn ang="0">
                  <a:pos x="132" y="29"/>
                </a:cxn>
                <a:cxn ang="0">
                  <a:pos x="154" y="0"/>
                </a:cxn>
              </a:cxnLst>
              <a:rect l="0" t="0" r="r" b="b"/>
              <a:pathLst>
                <a:path w="154" h="51">
                  <a:moveTo>
                    <a:pt x="0" y="12"/>
                  </a:moveTo>
                  <a:lnTo>
                    <a:pt x="27" y="37"/>
                  </a:lnTo>
                  <a:lnTo>
                    <a:pt x="62" y="51"/>
                  </a:lnTo>
                  <a:lnTo>
                    <a:pt x="99" y="48"/>
                  </a:lnTo>
                  <a:lnTo>
                    <a:pt x="132" y="29"/>
                  </a:lnTo>
                  <a:lnTo>
                    <a:pt x="154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2" name="Line 610"/>
            <p:cNvSpPr>
              <a:spLocks noChangeAspect="1" noChangeShapeType="1"/>
            </p:cNvSpPr>
            <p:nvPr/>
          </p:nvSpPr>
          <p:spPr bwMode="auto">
            <a:xfrm flipH="1">
              <a:off x="5194" y="4555"/>
              <a:ext cx="2" cy="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3" name="Freeform 611"/>
            <p:cNvSpPr>
              <a:spLocks noChangeAspect="1"/>
            </p:cNvSpPr>
            <p:nvPr/>
          </p:nvSpPr>
          <p:spPr bwMode="auto">
            <a:xfrm>
              <a:off x="5177" y="4520"/>
              <a:ext cx="22" cy="35"/>
            </a:xfrm>
            <a:custGeom>
              <a:avLst/>
              <a:gdLst/>
              <a:ahLst/>
              <a:cxnLst>
                <a:cxn ang="0">
                  <a:pos x="58" y="105"/>
                </a:cxn>
                <a:cxn ang="0">
                  <a:pos x="65" y="78"/>
                </a:cxn>
                <a:cxn ang="0">
                  <a:pos x="62" y="51"/>
                </a:cxn>
                <a:cxn ang="0">
                  <a:pos x="49" y="26"/>
                </a:cxn>
                <a:cxn ang="0">
                  <a:pos x="27" y="9"/>
                </a:cxn>
                <a:cxn ang="0">
                  <a:pos x="0" y="0"/>
                </a:cxn>
              </a:cxnLst>
              <a:rect l="0" t="0" r="r" b="b"/>
              <a:pathLst>
                <a:path w="65" h="105">
                  <a:moveTo>
                    <a:pt x="58" y="105"/>
                  </a:moveTo>
                  <a:lnTo>
                    <a:pt x="65" y="78"/>
                  </a:lnTo>
                  <a:lnTo>
                    <a:pt x="62" y="51"/>
                  </a:lnTo>
                  <a:lnTo>
                    <a:pt x="49" y="26"/>
                  </a:lnTo>
                  <a:lnTo>
                    <a:pt x="27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4" name="Freeform 612"/>
            <p:cNvSpPr>
              <a:spLocks noChangeAspect="1"/>
            </p:cNvSpPr>
            <p:nvPr/>
          </p:nvSpPr>
          <p:spPr bwMode="auto">
            <a:xfrm>
              <a:off x="5169" y="4512"/>
              <a:ext cx="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25" y="23"/>
                </a:cxn>
              </a:cxnLst>
              <a:rect l="0" t="0" r="r" b="b"/>
              <a:pathLst>
                <a:path w="25" h="23">
                  <a:moveTo>
                    <a:pt x="0" y="0"/>
                  </a:moveTo>
                  <a:lnTo>
                    <a:pt x="9" y="16"/>
                  </a:lnTo>
                  <a:lnTo>
                    <a:pt x="25" y="23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5" name="Freeform 613"/>
            <p:cNvSpPr>
              <a:spLocks noChangeAspect="1"/>
            </p:cNvSpPr>
            <p:nvPr/>
          </p:nvSpPr>
          <p:spPr bwMode="auto">
            <a:xfrm>
              <a:off x="5164" y="4484"/>
              <a:ext cx="5" cy="28"/>
            </a:xfrm>
            <a:custGeom>
              <a:avLst/>
              <a:gdLst/>
              <a:ahLst/>
              <a:cxnLst>
                <a:cxn ang="0">
                  <a:pos x="15" y="84"/>
                </a:cxn>
                <a:cxn ang="0">
                  <a:pos x="0" y="16"/>
                </a:cxn>
                <a:cxn ang="0">
                  <a:pos x="1" y="0"/>
                </a:cxn>
              </a:cxnLst>
              <a:rect l="0" t="0" r="r" b="b"/>
              <a:pathLst>
                <a:path w="15" h="84">
                  <a:moveTo>
                    <a:pt x="15" y="84"/>
                  </a:moveTo>
                  <a:lnTo>
                    <a:pt x="0" y="16"/>
                  </a:lnTo>
                  <a:lnTo>
                    <a:pt x="1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6" name="Freeform 614"/>
            <p:cNvSpPr>
              <a:spLocks noChangeAspect="1"/>
            </p:cNvSpPr>
            <p:nvPr/>
          </p:nvSpPr>
          <p:spPr bwMode="auto">
            <a:xfrm>
              <a:off x="5164" y="4199"/>
              <a:ext cx="34" cy="285"/>
            </a:xfrm>
            <a:custGeom>
              <a:avLst/>
              <a:gdLst/>
              <a:ahLst/>
              <a:cxnLst>
                <a:cxn ang="0">
                  <a:pos x="0" y="854"/>
                </a:cxn>
                <a:cxn ang="0">
                  <a:pos x="50" y="687"/>
                </a:cxn>
                <a:cxn ang="0">
                  <a:pos x="84" y="518"/>
                </a:cxn>
                <a:cxn ang="0">
                  <a:pos x="101" y="346"/>
                </a:cxn>
                <a:cxn ang="0">
                  <a:pos x="103" y="172"/>
                </a:cxn>
                <a:cxn ang="0">
                  <a:pos x="88" y="0"/>
                </a:cxn>
              </a:cxnLst>
              <a:rect l="0" t="0" r="r" b="b"/>
              <a:pathLst>
                <a:path w="103" h="854">
                  <a:moveTo>
                    <a:pt x="0" y="854"/>
                  </a:moveTo>
                  <a:lnTo>
                    <a:pt x="50" y="687"/>
                  </a:lnTo>
                  <a:lnTo>
                    <a:pt x="84" y="518"/>
                  </a:lnTo>
                  <a:lnTo>
                    <a:pt x="101" y="346"/>
                  </a:lnTo>
                  <a:lnTo>
                    <a:pt x="103" y="172"/>
                  </a:lnTo>
                  <a:lnTo>
                    <a:pt x="88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7" name="Line 615"/>
            <p:cNvSpPr>
              <a:spLocks noChangeAspect="1" noChangeShapeType="1"/>
            </p:cNvSpPr>
            <p:nvPr/>
          </p:nvSpPr>
          <p:spPr bwMode="auto">
            <a:xfrm flipH="1">
              <a:off x="5193" y="4168"/>
              <a:ext cx="4" cy="3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8" name="Line 616"/>
            <p:cNvSpPr>
              <a:spLocks noChangeAspect="1" noChangeShapeType="1"/>
            </p:cNvSpPr>
            <p:nvPr/>
          </p:nvSpPr>
          <p:spPr bwMode="auto">
            <a:xfrm flipH="1">
              <a:off x="5197" y="4166"/>
              <a:ext cx="1" cy="2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9" name="Freeform 617"/>
            <p:cNvSpPr>
              <a:spLocks noChangeAspect="1"/>
            </p:cNvSpPr>
            <p:nvPr/>
          </p:nvSpPr>
          <p:spPr bwMode="auto">
            <a:xfrm>
              <a:off x="5188" y="4146"/>
              <a:ext cx="11" cy="20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33" y="33"/>
                </a:cxn>
                <a:cxn ang="0">
                  <a:pos x="21" y="12"/>
                </a:cxn>
                <a:cxn ang="0">
                  <a:pos x="0" y="0"/>
                </a:cxn>
              </a:cxnLst>
              <a:rect l="0" t="0" r="r" b="b"/>
              <a:pathLst>
                <a:path w="33" h="59">
                  <a:moveTo>
                    <a:pt x="31" y="59"/>
                  </a:moveTo>
                  <a:lnTo>
                    <a:pt x="33" y="33"/>
                  </a:lnTo>
                  <a:lnTo>
                    <a:pt x="21" y="1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10" name="Freeform 618"/>
            <p:cNvSpPr>
              <a:spLocks noChangeAspect="1"/>
            </p:cNvSpPr>
            <p:nvPr/>
          </p:nvSpPr>
          <p:spPr bwMode="auto">
            <a:xfrm>
              <a:off x="5022" y="4146"/>
              <a:ext cx="166" cy="76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476" y="2"/>
                </a:cxn>
                <a:cxn ang="0">
                  <a:pos x="0" y="228"/>
                </a:cxn>
              </a:cxnLst>
              <a:rect l="0" t="0" r="r" b="b"/>
              <a:pathLst>
                <a:path w="497" h="228">
                  <a:moveTo>
                    <a:pt x="497" y="0"/>
                  </a:moveTo>
                  <a:lnTo>
                    <a:pt x="476" y="2"/>
                  </a:lnTo>
                  <a:lnTo>
                    <a:pt x="0" y="228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11" name="Freeform 619"/>
            <p:cNvSpPr>
              <a:spLocks noChangeAspect="1"/>
            </p:cNvSpPr>
            <p:nvPr/>
          </p:nvSpPr>
          <p:spPr bwMode="auto">
            <a:xfrm>
              <a:off x="5020" y="4222"/>
              <a:ext cx="2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7"/>
                </a:cxn>
                <a:cxn ang="0">
                  <a:pos x="0" y="17"/>
                </a:cxn>
                <a:cxn ang="0">
                  <a:pos x="4" y="25"/>
                </a:cxn>
              </a:cxnLst>
              <a:rect l="0" t="0" r="r" b="b"/>
              <a:pathLst>
                <a:path w="8" h="25">
                  <a:moveTo>
                    <a:pt x="8" y="0"/>
                  </a:moveTo>
                  <a:lnTo>
                    <a:pt x="1" y="7"/>
                  </a:lnTo>
                  <a:lnTo>
                    <a:pt x="0" y="17"/>
                  </a:lnTo>
                  <a:lnTo>
                    <a:pt x="4" y="25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12" name="Freeform 620"/>
            <p:cNvSpPr>
              <a:spLocks noChangeAspect="1"/>
            </p:cNvSpPr>
            <p:nvPr/>
          </p:nvSpPr>
          <p:spPr bwMode="auto">
            <a:xfrm>
              <a:off x="5021" y="4230"/>
              <a:ext cx="16" cy="34"/>
            </a:xfrm>
            <a:custGeom>
              <a:avLst/>
              <a:gdLst/>
              <a:ahLst/>
              <a:cxnLst>
                <a:cxn ang="0">
                  <a:pos x="47" y="102"/>
                </a:cxn>
                <a:cxn ang="0">
                  <a:pos x="33" y="47"/>
                </a:cxn>
                <a:cxn ang="0">
                  <a:pos x="0" y="0"/>
                </a:cxn>
              </a:cxnLst>
              <a:rect l="0" t="0" r="r" b="b"/>
              <a:pathLst>
                <a:path w="47" h="102">
                  <a:moveTo>
                    <a:pt x="47" y="102"/>
                  </a:moveTo>
                  <a:lnTo>
                    <a:pt x="33" y="4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13" name="Line 621"/>
            <p:cNvSpPr>
              <a:spLocks noChangeAspect="1" noChangeShapeType="1"/>
            </p:cNvSpPr>
            <p:nvPr/>
          </p:nvSpPr>
          <p:spPr bwMode="auto">
            <a:xfrm>
              <a:off x="5037" y="4264"/>
              <a:ext cx="1" cy="13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14" name="Freeform 622"/>
            <p:cNvSpPr>
              <a:spLocks noChangeAspect="1"/>
            </p:cNvSpPr>
            <p:nvPr/>
          </p:nvSpPr>
          <p:spPr bwMode="auto">
            <a:xfrm>
              <a:off x="5027" y="4394"/>
              <a:ext cx="10" cy="1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20" y="20"/>
                </a:cxn>
                <a:cxn ang="0">
                  <a:pos x="30" y="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20" y="20"/>
                  </a:lnTo>
                  <a:lnTo>
                    <a:pt x="30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15" name="Freeform 623"/>
            <p:cNvSpPr>
              <a:spLocks noChangeAspect="1"/>
            </p:cNvSpPr>
            <p:nvPr/>
          </p:nvSpPr>
          <p:spPr bwMode="auto">
            <a:xfrm>
              <a:off x="4979" y="4404"/>
              <a:ext cx="48" cy="1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61" y="0"/>
                </a:cxn>
                <a:cxn ang="0">
                  <a:pos x="53" y="2"/>
                </a:cxn>
                <a:cxn ang="0">
                  <a:pos x="0" y="35"/>
                </a:cxn>
              </a:cxnLst>
              <a:rect l="0" t="0" r="r" b="b"/>
              <a:pathLst>
                <a:path w="144" h="35">
                  <a:moveTo>
                    <a:pt x="144" y="0"/>
                  </a:moveTo>
                  <a:lnTo>
                    <a:pt x="61" y="0"/>
                  </a:lnTo>
                  <a:lnTo>
                    <a:pt x="53" y="2"/>
                  </a:lnTo>
                  <a:lnTo>
                    <a:pt x="0" y="35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16" name="Freeform 624"/>
            <p:cNvSpPr>
              <a:spLocks noChangeAspect="1"/>
            </p:cNvSpPr>
            <p:nvPr/>
          </p:nvSpPr>
          <p:spPr bwMode="auto">
            <a:xfrm>
              <a:off x="4972" y="4415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9" y="3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lnTo>
                    <a:pt x="10" y="4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17" name="Line 625"/>
            <p:cNvSpPr>
              <a:spLocks noChangeAspect="1" noChangeShapeType="1"/>
            </p:cNvSpPr>
            <p:nvPr/>
          </p:nvSpPr>
          <p:spPr bwMode="auto">
            <a:xfrm>
              <a:off x="4965" y="4406"/>
              <a:ext cx="7" cy="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18" name="Freeform 626"/>
            <p:cNvSpPr>
              <a:spLocks noChangeAspect="1"/>
            </p:cNvSpPr>
            <p:nvPr/>
          </p:nvSpPr>
          <p:spPr bwMode="auto">
            <a:xfrm>
              <a:off x="4953" y="4378"/>
              <a:ext cx="12" cy="28"/>
            </a:xfrm>
            <a:custGeom>
              <a:avLst/>
              <a:gdLst/>
              <a:ahLst/>
              <a:cxnLst>
                <a:cxn ang="0">
                  <a:pos x="35" y="85"/>
                </a:cxn>
                <a:cxn ang="0">
                  <a:pos x="25" y="80"/>
                </a:cxn>
                <a:cxn ang="0">
                  <a:pos x="14" y="80"/>
                </a:cxn>
                <a:cxn ang="0">
                  <a:pos x="0" y="0"/>
                </a:cxn>
              </a:cxnLst>
              <a:rect l="0" t="0" r="r" b="b"/>
              <a:pathLst>
                <a:path w="35" h="85">
                  <a:moveTo>
                    <a:pt x="35" y="85"/>
                  </a:moveTo>
                  <a:lnTo>
                    <a:pt x="25" y="80"/>
                  </a:lnTo>
                  <a:lnTo>
                    <a:pt x="14" y="8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19" name="Freeform 627"/>
            <p:cNvSpPr>
              <a:spLocks noChangeAspect="1"/>
            </p:cNvSpPr>
            <p:nvPr/>
          </p:nvSpPr>
          <p:spPr bwMode="auto">
            <a:xfrm>
              <a:off x="4937" y="4370"/>
              <a:ext cx="16" cy="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39" y="7"/>
                </a:cxn>
                <a:cxn ang="0">
                  <a:pos x="18" y="0"/>
                </a:cxn>
                <a:cxn ang="0">
                  <a:pos x="0" y="8"/>
                </a:cxn>
              </a:cxnLst>
              <a:rect l="0" t="0" r="r" b="b"/>
              <a:pathLst>
                <a:path w="49" h="24">
                  <a:moveTo>
                    <a:pt x="49" y="24"/>
                  </a:moveTo>
                  <a:lnTo>
                    <a:pt x="39" y="7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20" name="Line 628"/>
            <p:cNvSpPr>
              <a:spLocks noChangeAspect="1" noChangeShapeType="1"/>
            </p:cNvSpPr>
            <p:nvPr/>
          </p:nvSpPr>
          <p:spPr bwMode="auto">
            <a:xfrm flipH="1">
              <a:off x="4834" y="4372"/>
              <a:ext cx="103" cy="10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21" name="Freeform 629"/>
            <p:cNvSpPr>
              <a:spLocks noChangeAspect="1"/>
            </p:cNvSpPr>
            <p:nvPr/>
          </p:nvSpPr>
          <p:spPr bwMode="auto">
            <a:xfrm>
              <a:off x="4825" y="4472"/>
              <a:ext cx="9" cy="4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29"/>
                </a:cxn>
                <a:cxn ang="0">
                  <a:pos x="0" y="64"/>
                </a:cxn>
                <a:cxn ang="0">
                  <a:pos x="7" y="98"/>
                </a:cxn>
                <a:cxn ang="0">
                  <a:pos x="27" y="127"/>
                </a:cxn>
              </a:cxnLst>
              <a:rect l="0" t="0" r="r" b="b"/>
              <a:pathLst>
                <a:path w="27" h="127">
                  <a:moveTo>
                    <a:pt x="27" y="0"/>
                  </a:moveTo>
                  <a:lnTo>
                    <a:pt x="7" y="29"/>
                  </a:lnTo>
                  <a:lnTo>
                    <a:pt x="0" y="64"/>
                  </a:lnTo>
                  <a:lnTo>
                    <a:pt x="7" y="98"/>
                  </a:lnTo>
                  <a:lnTo>
                    <a:pt x="27" y="127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22" name="Line 630"/>
            <p:cNvSpPr>
              <a:spLocks noChangeAspect="1" noChangeShapeType="1"/>
            </p:cNvSpPr>
            <p:nvPr/>
          </p:nvSpPr>
          <p:spPr bwMode="auto">
            <a:xfrm>
              <a:off x="4834" y="4514"/>
              <a:ext cx="103" cy="9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23" name="Freeform 631"/>
            <p:cNvSpPr>
              <a:spLocks noChangeAspect="1"/>
            </p:cNvSpPr>
            <p:nvPr/>
          </p:nvSpPr>
          <p:spPr bwMode="auto">
            <a:xfrm>
              <a:off x="4937" y="4608"/>
              <a:ext cx="16" cy="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8" y="24"/>
                </a:cxn>
                <a:cxn ang="0">
                  <a:pos x="39" y="17"/>
                </a:cxn>
                <a:cxn ang="0">
                  <a:pos x="49" y="0"/>
                </a:cxn>
              </a:cxnLst>
              <a:rect l="0" t="0" r="r" b="b"/>
              <a:pathLst>
                <a:path w="49" h="24">
                  <a:moveTo>
                    <a:pt x="0" y="16"/>
                  </a:moveTo>
                  <a:lnTo>
                    <a:pt x="18" y="24"/>
                  </a:lnTo>
                  <a:lnTo>
                    <a:pt x="39" y="17"/>
                  </a:lnTo>
                  <a:lnTo>
                    <a:pt x="49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24" name="Freeform 632"/>
            <p:cNvSpPr>
              <a:spLocks noChangeAspect="1"/>
            </p:cNvSpPr>
            <p:nvPr/>
          </p:nvSpPr>
          <p:spPr bwMode="auto">
            <a:xfrm>
              <a:off x="4953" y="4571"/>
              <a:ext cx="19" cy="37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4" y="32"/>
                </a:cxn>
                <a:cxn ang="0">
                  <a:pos x="25" y="32"/>
                </a:cxn>
                <a:cxn ang="0">
                  <a:pos x="35" y="27"/>
                </a:cxn>
                <a:cxn ang="0">
                  <a:pos x="58" y="0"/>
                </a:cxn>
              </a:cxnLst>
              <a:rect l="0" t="0" r="r" b="b"/>
              <a:pathLst>
                <a:path w="58" h="112">
                  <a:moveTo>
                    <a:pt x="0" y="112"/>
                  </a:moveTo>
                  <a:lnTo>
                    <a:pt x="14" y="32"/>
                  </a:lnTo>
                  <a:lnTo>
                    <a:pt x="25" y="32"/>
                  </a:lnTo>
                  <a:lnTo>
                    <a:pt x="35" y="27"/>
                  </a:lnTo>
                  <a:lnTo>
                    <a:pt x="58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25" name="Freeform 633"/>
            <p:cNvSpPr>
              <a:spLocks noChangeAspect="1"/>
            </p:cNvSpPr>
            <p:nvPr/>
          </p:nvSpPr>
          <p:spPr bwMode="auto">
            <a:xfrm>
              <a:off x="4972" y="4569"/>
              <a:ext cx="7" cy="2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10" y="0"/>
                </a:cxn>
                <a:cxn ang="0">
                  <a:pos x="0" y="4"/>
                </a:cxn>
              </a:cxnLst>
              <a:rect l="0" t="0" r="r" b="b"/>
              <a:pathLst>
                <a:path w="19" h="4">
                  <a:moveTo>
                    <a:pt x="19" y="1"/>
                  </a:moveTo>
                  <a:lnTo>
                    <a:pt x="1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26" name="Line 634"/>
            <p:cNvSpPr>
              <a:spLocks noChangeAspect="1" noChangeShapeType="1"/>
            </p:cNvSpPr>
            <p:nvPr/>
          </p:nvSpPr>
          <p:spPr bwMode="auto">
            <a:xfrm flipH="1" flipV="1">
              <a:off x="4979" y="4570"/>
              <a:ext cx="17" cy="1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27" name="Line 635"/>
            <p:cNvSpPr>
              <a:spLocks noChangeAspect="1" noChangeShapeType="1"/>
            </p:cNvSpPr>
            <p:nvPr/>
          </p:nvSpPr>
          <p:spPr bwMode="auto">
            <a:xfrm>
              <a:off x="6086" y="3838"/>
              <a:ext cx="1" cy="10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28" name="Line 636"/>
            <p:cNvSpPr>
              <a:spLocks noChangeAspect="1" noChangeShapeType="1"/>
            </p:cNvSpPr>
            <p:nvPr/>
          </p:nvSpPr>
          <p:spPr bwMode="auto">
            <a:xfrm>
              <a:off x="6579" y="3838"/>
              <a:ext cx="1" cy="10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29" name="Line 637"/>
            <p:cNvSpPr>
              <a:spLocks noChangeAspect="1" noChangeShapeType="1"/>
            </p:cNvSpPr>
            <p:nvPr/>
          </p:nvSpPr>
          <p:spPr bwMode="auto">
            <a:xfrm>
              <a:off x="6628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30" name="Line 638"/>
            <p:cNvSpPr>
              <a:spLocks noChangeAspect="1" noChangeShapeType="1"/>
            </p:cNvSpPr>
            <p:nvPr/>
          </p:nvSpPr>
          <p:spPr bwMode="auto">
            <a:xfrm>
              <a:off x="6628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31" name="Line 639"/>
            <p:cNvSpPr>
              <a:spLocks noChangeAspect="1" noChangeShapeType="1"/>
            </p:cNvSpPr>
            <p:nvPr/>
          </p:nvSpPr>
          <p:spPr bwMode="auto">
            <a:xfrm>
              <a:off x="6628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32" name="Line 640"/>
            <p:cNvSpPr>
              <a:spLocks noChangeAspect="1" noChangeShapeType="1"/>
            </p:cNvSpPr>
            <p:nvPr/>
          </p:nvSpPr>
          <p:spPr bwMode="auto">
            <a:xfrm>
              <a:off x="6628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33" name="Line 641"/>
            <p:cNvSpPr>
              <a:spLocks noChangeAspect="1" noChangeShapeType="1"/>
            </p:cNvSpPr>
            <p:nvPr/>
          </p:nvSpPr>
          <p:spPr bwMode="auto">
            <a:xfrm>
              <a:off x="6628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34" name="Line 642"/>
            <p:cNvSpPr>
              <a:spLocks noChangeAspect="1" noChangeShapeType="1"/>
            </p:cNvSpPr>
            <p:nvPr/>
          </p:nvSpPr>
          <p:spPr bwMode="auto">
            <a:xfrm>
              <a:off x="6677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35" name="Line 643"/>
            <p:cNvSpPr>
              <a:spLocks noChangeAspect="1" noChangeShapeType="1"/>
            </p:cNvSpPr>
            <p:nvPr/>
          </p:nvSpPr>
          <p:spPr bwMode="auto">
            <a:xfrm>
              <a:off x="6677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36" name="Line 644"/>
            <p:cNvSpPr>
              <a:spLocks noChangeAspect="1" noChangeShapeType="1"/>
            </p:cNvSpPr>
            <p:nvPr/>
          </p:nvSpPr>
          <p:spPr bwMode="auto">
            <a:xfrm>
              <a:off x="6677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37" name="Line 645"/>
            <p:cNvSpPr>
              <a:spLocks noChangeAspect="1" noChangeShapeType="1"/>
            </p:cNvSpPr>
            <p:nvPr/>
          </p:nvSpPr>
          <p:spPr bwMode="auto">
            <a:xfrm>
              <a:off x="6677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38" name="Line 646"/>
            <p:cNvSpPr>
              <a:spLocks noChangeAspect="1" noChangeShapeType="1"/>
            </p:cNvSpPr>
            <p:nvPr/>
          </p:nvSpPr>
          <p:spPr bwMode="auto">
            <a:xfrm>
              <a:off x="6677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39" name="Line 647"/>
            <p:cNvSpPr>
              <a:spLocks noChangeAspect="1" noChangeShapeType="1"/>
            </p:cNvSpPr>
            <p:nvPr/>
          </p:nvSpPr>
          <p:spPr bwMode="auto">
            <a:xfrm>
              <a:off x="6726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40" name="Line 648"/>
            <p:cNvSpPr>
              <a:spLocks noChangeAspect="1" noChangeShapeType="1"/>
            </p:cNvSpPr>
            <p:nvPr/>
          </p:nvSpPr>
          <p:spPr bwMode="auto">
            <a:xfrm>
              <a:off x="6726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41" name="Line 649"/>
            <p:cNvSpPr>
              <a:spLocks noChangeAspect="1" noChangeShapeType="1"/>
            </p:cNvSpPr>
            <p:nvPr/>
          </p:nvSpPr>
          <p:spPr bwMode="auto">
            <a:xfrm>
              <a:off x="6726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42" name="Line 650"/>
            <p:cNvSpPr>
              <a:spLocks noChangeAspect="1" noChangeShapeType="1"/>
            </p:cNvSpPr>
            <p:nvPr/>
          </p:nvSpPr>
          <p:spPr bwMode="auto">
            <a:xfrm>
              <a:off x="6726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43" name="Line 651"/>
            <p:cNvSpPr>
              <a:spLocks noChangeAspect="1" noChangeShapeType="1"/>
            </p:cNvSpPr>
            <p:nvPr/>
          </p:nvSpPr>
          <p:spPr bwMode="auto">
            <a:xfrm>
              <a:off x="6726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44" name="Line 652"/>
            <p:cNvSpPr>
              <a:spLocks noChangeAspect="1" noChangeShapeType="1"/>
            </p:cNvSpPr>
            <p:nvPr/>
          </p:nvSpPr>
          <p:spPr bwMode="auto">
            <a:xfrm>
              <a:off x="6776" y="3838"/>
              <a:ext cx="1" cy="10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45" name="Freeform 653"/>
            <p:cNvSpPr>
              <a:spLocks noChangeAspect="1"/>
            </p:cNvSpPr>
            <p:nvPr/>
          </p:nvSpPr>
          <p:spPr bwMode="auto">
            <a:xfrm>
              <a:off x="6566" y="4439"/>
              <a:ext cx="13" cy="172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0"/>
                </a:cxn>
                <a:cxn ang="0">
                  <a:pos x="0" y="517"/>
                </a:cxn>
              </a:cxnLst>
              <a:rect l="0" t="0" r="r" b="b"/>
              <a:pathLst>
                <a:path w="37" h="517">
                  <a:moveTo>
                    <a:pt x="37" y="0"/>
                  </a:moveTo>
                  <a:lnTo>
                    <a:pt x="0" y="0"/>
                  </a:lnTo>
                  <a:lnTo>
                    <a:pt x="0" y="5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46" name="Line 654"/>
            <p:cNvSpPr>
              <a:spLocks noChangeAspect="1" noChangeShapeType="1"/>
            </p:cNvSpPr>
            <p:nvPr/>
          </p:nvSpPr>
          <p:spPr bwMode="auto">
            <a:xfrm flipV="1">
              <a:off x="6579" y="4439"/>
              <a:ext cx="1" cy="4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47" name="Freeform 655"/>
            <p:cNvSpPr>
              <a:spLocks noChangeAspect="1"/>
            </p:cNvSpPr>
            <p:nvPr/>
          </p:nvSpPr>
          <p:spPr bwMode="auto">
            <a:xfrm>
              <a:off x="6468" y="4611"/>
              <a:ext cx="98" cy="99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29" y="8"/>
                </a:cxn>
                <a:cxn ang="0">
                  <a:pos x="167" y="30"/>
                </a:cxn>
                <a:cxn ang="0">
                  <a:pos x="110" y="65"/>
                </a:cxn>
                <a:cxn ang="0">
                  <a:pos x="64" y="112"/>
                </a:cxn>
                <a:cxn ang="0">
                  <a:pos x="28" y="167"/>
                </a:cxn>
                <a:cxn ang="0">
                  <a:pos x="6" y="230"/>
                </a:cxn>
                <a:cxn ang="0">
                  <a:pos x="0" y="296"/>
                </a:cxn>
              </a:cxnLst>
              <a:rect l="0" t="0" r="r" b="b"/>
              <a:pathLst>
                <a:path w="295" h="296">
                  <a:moveTo>
                    <a:pt x="295" y="0"/>
                  </a:moveTo>
                  <a:lnTo>
                    <a:pt x="229" y="8"/>
                  </a:lnTo>
                  <a:lnTo>
                    <a:pt x="167" y="30"/>
                  </a:lnTo>
                  <a:lnTo>
                    <a:pt x="110" y="65"/>
                  </a:lnTo>
                  <a:lnTo>
                    <a:pt x="64" y="112"/>
                  </a:lnTo>
                  <a:lnTo>
                    <a:pt x="28" y="167"/>
                  </a:lnTo>
                  <a:lnTo>
                    <a:pt x="6" y="230"/>
                  </a:lnTo>
                  <a:lnTo>
                    <a:pt x="0" y="29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48" name="Line 656"/>
            <p:cNvSpPr>
              <a:spLocks noChangeAspect="1" noChangeShapeType="1"/>
            </p:cNvSpPr>
            <p:nvPr/>
          </p:nvSpPr>
          <p:spPr bwMode="auto">
            <a:xfrm>
              <a:off x="6086" y="4907"/>
              <a:ext cx="49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49" name="Line 657"/>
            <p:cNvSpPr>
              <a:spLocks noChangeAspect="1" noChangeShapeType="1"/>
            </p:cNvSpPr>
            <p:nvPr/>
          </p:nvSpPr>
          <p:spPr bwMode="auto">
            <a:xfrm>
              <a:off x="6197" y="4710"/>
              <a:ext cx="27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50" name="Line 658"/>
            <p:cNvSpPr>
              <a:spLocks noChangeAspect="1" noChangeShapeType="1"/>
            </p:cNvSpPr>
            <p:nvPr/>
          </p:nvSpPr>
          <p:spPr bwMode="auto">
            <a:xfrm>
              <a:off x="6086" y="4439"/>
              <a:ext cx="1" cy="4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51" name="Freeform 659"/>
            <p:cNvSpPr>
              <a:spLocks noChangeAspect="1"/>
            </p:cNvSpPr>
            <p:nvPr/>
          </p:nvSpPr>
          <p:spPr bwMode="auto">
            <a:xfrm>
              <a:off x="6098" y="4611"/>
              <a:ext cx="99" cy="99"/>
            </a:xfrm>
            <a:custGeom>
              <a:avLst/>
              <a:gdLst/>
              <a:ahLst/>
              <a:cxnLst>
                <a:cxn ang="0">
                  <a:pos x="296" y="296"/>
                </a:cxn>
                <a:cxn ang="0">
                  <a:pos x="288" y="230"/>
                </a:cxn>
                <a:cxn ang="0">
                  <a:pos x="267" y="167"/>
                </a:cxn>
                <a:cxn ang="0">
                  <a:pos x="232" y="112"/>
                </a:cxn>
                <a:cxn ang="0">
                  <a:pos x="185" y="65"/>
                </a:cxn>
                <a:cxn ang="0">
                  <a:pos x="129" y="30"/>
                </a:cxn>
                <a:cxn ang="0">
                  <a:pos x="66" y="8"/>
                </a:cxn>
                <a:cxn ang="0">
                  <a:pos x="0" y="0"/>
                </a:cxn>
              </a:cxnLst>
              <a:rect l="0" t="0" r="r" b="b"/>
              <a:pathLst>
                <a:path w="296" h="296">
                  <a:moveTo>
                    <a:pt x="296" y="296"/>
                  </a:moveTo>
                  <a:lnTo>
                    <a:pt x="288" y="230"/>
                  </a:lnTo>
                  <a:lnTo>
                    <a:pt x="267" y="167"/>
                  </a:lnTo>
                  <a:lnTo>
                    <a:pt x="232" y="112"/>
                  </a:lnTo>
                  <a:lnTo>
                    <a:pt x="185" y="65"/>
                  </a:lnTo>
                  <a:lnTo>
                    <a:pt x="129" y="30"/>
                  </a:lnTo>
                  <a:lnTo>
                    <a:pt x="66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52" name="Line 660"/>
            <p:cNvSpPr>
              <a:spLocks noChangeAspect="1" noChangeShapeType="1"/>
            </p:cNvSpPr>
            <p:nvPr/>
          </p:nvSpPr>
          <p:spPr bwMode="auto">
            <a:xfrm flipH="1">
              <a:off x="6086" y="4439"/>
              <a:ext cx="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53" name="Line 661"/>
            <p:cNvSpPr>
              <a:spLocks noChangeAspect="1" noChangeShapeType="1"/>
            </p:cNvSpPr>
            <p:nvPr/>
          </p:nvSpPr>
          <p:spPr bwMode="auto">
            <a:xfrm>
              <a:off x="6098" y="4439"/>
              <a:ext cx="1" cy="1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54" name="Line 662"/>
            <p:cNvSpPr>
              <a:spLocks noChangeAspect="1" noChangeShapeType="1"/>
            </p:cNvSpPr>
            <p:nvPr/>
          </p:nvSpPr>
          <p:spPr bwMode="auto">
            <a:xfrm>
              <a:off x="6129" y="447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55" name="Line 663"/>
            <p:cNvSpPr>
              <a:spLocks noChangeAspect="1" noChangeShapeType="1"/>
            </p:cNvSpPr>
            <p:nvPr/>
          </p:nvSpPr>
          <p:spPr bwMode="auto">
            <a:xfrm>
              <a:off x="6203" y="4476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56" name="Line 664"/>
            <p:cNvSpPr>
              <a:spLocks noChangeAspect="1" noChangeShapeType="1"/>
            </p:cNvSpPr>
            <p:nvPr/>
          </p:nvSpPr>
          <p:spPr bwMode="auto">
            <a:xfrm>
              <a:off x="6277" y="4476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57" name="Line 665"/>
            <p:cNvSpPr>
              <a:spLocks noChangeAspect="1" noChangeShapeType="1"/>
            </p:cNvSpPr>
            <p:nvPr/>
          </p:nvSpPr>
          <p:spPr bwMode="auto">
            <a:xfrm>
              <a:off x="6351" y="4476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58" name="Line 666"/>
            <p:cNvSpPr>
              <a:spLocks noChangeAspect="1" noChangeShapeType="1"/>
            </p:cNvSpPr>
            <p:nvPr/>
          </p:nvSpPr>
          <p:spPr bwMode="auto">
            <a:xfrm>
              <a:off x="6424" y="447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59" name="Line 667"/>
            <p:cNvSpPr>
              <a:spLocks noChangeAspect="1" noChangeShapeType="1"/>
            </p:cNvSpPr>
            <p:nvPr/>
          </p:nvSpPr>
          <p:spPr bwMode="auto">
            <a:xfrm>
              <a:off x="6498" y="447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60" name="Line 668"/>
            <p:cNvSpPr>
              <a:spLocks noChangeAspect="1" noChangeShapeType="1"/>
            </p:cNvSpPr>
            <p:nvPr/>
          </p:nvSpPr>
          <p:spPr bwMode="auto">
            <a:xfrm>
              <a:off x="6166" y="4497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61" name="Line 669"/>
            <p:cNvSpPr>
              <a:spLocks noChangeAspect="1" noChangeShapeType="1"/>
            </p:cNvSpPr>
            <p:nvPr/>
          </p:nvSpPr>
          <p:spPr bwMode="auto">
            <a:xfrm>
              <a:off x="6240" y="4497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62" name="Line 670"/>
            <p:cNvSpPr>
              <a:spLocks noChangeAspect="1" noChangeShapeType="1"/>
            </p:cNvSpPr>
            <p:nvPr/>
          </p:nvSpPr>
          <p:spPr bwMode="auto">
            <a:xfrm>
              <a:off x="6314" y="4497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63" name="Line 671"/>
            <p:cNvSpPr>
              <a:spLocks noChangeAspect="1" noChangeShapeType="1"/>
            </p:cNvSpPr>
            <p:nvPr/>
          </p:nvSpPr>
          <p:spPr bwMode="auto">
            <a:xfrm>
              <a:off x="6388" y="4497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64" name="Line 672"/>
            <p:cNvSpPr>
              <a:spLocks noChangeAspect="1" noChangeShapeType="1"/>
            </p:cNvSpPr>
            <p:nvPr/>
          </p:nvSpPr>
          <p:spPr bwMode="auto">
            <a:xfrm>
              <a:off x="6462" y="4497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65" name="Line 673"/>
            <p:cNvSpPr>
              <a:spLocks noChangeAspect="1" noChangeShapeType="1"/>
            </p:cNvSpPr>
            <p:nvPr/>
          </p:nvSpPr>
          <p:spPr bwMode="auto">
            <a:xfrm>
              <a:off x="6535" y="4497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66" name="Line 674"/>
            <p:cNvSpPr>
              <a:spLocks noChangeAspect="1" noChangeShapeType="1"/>
            </p:cNvSpPr>
            <p:nvPr/>
          </p:nvSpPr>
          <p:spPr bwMode="auto">
            <a:xfrm>
              <a:off x="6129" y="4519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67" name="Line 675"/>
            <p:cNvSpPr>
              <a:spLocks noChangeAspect="1" noChangeShapeType="1"/>
            </p:cNvSpPr>
            <p:nvPr/>
          </p:nvSpPr>
          <p:spPr bwMode="auto">
            <a:xfrm>
              <a:off x="6203" y="4519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68" name="Line 676"/>
            <p:cNvSpPr>
              <a:spLocks noChangeAspect="1" noChangeShapeType="1"/>
            </p:cNvSpPr>
            <p:nvPr/>
          </p:nvSpPr>
          <p:spPr bwMode="auto">
            <a:xfrm>
              <a:off x="6277" y="4519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69" name="Line 677"/>
            <p:cNvSpPr>
              <a:spLocks noChangeAspect="1" noChangeShapeType="1"/>
            </p:cNvSpPr>
            <p:nvPr/>
          </p:nvSpPr>
          <p:spPr bwMode="auto">
            <a:xfrm>
              <a:off x="6351" y="4519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70" name="Line 678"/>
            <p:cNvSpPr>
              <a:spLocks noChangeAspect="1" noChangeShapeType="1"/>
            </p:cNvSpPr>
            <p:nvPr/>
          </p:nvSpPr>
          <p:spPr bwMode="auto">
            <a:xfrm>
              <a:off x="6424" y="4519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71" name="Line 679"/>
            <p:cNvSpPr>
              <a:spLocks noChangeAspect="1" noChangeShapeType="1"/>
            </p:cNvSpPr>
            <p:nvPr/>
          </p:nvSpPr>
          <p:spPr bwMode="auto">
            <a:xfrm>
              <a:off x="6498" y="4519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72" name="Line 680"/>
            <p:cNvSpPr>
              <a:spLocks noChangeAspect="1" noChangeShapeType="1"/>
            </p:cNvSpPr>
            <p:nvPr/>
          </p:nvSpPr>
          <p:spPr bwMode="auto">
            <a:xfrm>
              <a:off x="6166" y="4540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73" name="Line 681"/>
            <p:cNvSpPr>
              <a:spLocks noChangeAspect="1" noChangeShapeType="1"/>
            </p:cNvSpPr>
            <p:nvPr/>
          </p:nvSpPr>
          <p:spPr bwMode="auto">
            <a:xfrm>
              <a:off x="6240" y="4540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74" name="Line 682"/>
            <p:cNvSpPr>
              <a:spLocks noChangeAspect="1" noChangeShapeType="1"/>
            </p:cNvSpPr>
            <p:nvPr/>
          </p:nvSpPr>
          <p:spPr bwMode="auto">
            <a:xfrm>
              <a:off x="6314" y="4540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75" name="Line 683"/>
            <p:cNvSpPr>
              <a:spLocks noChangeAspect="1" noChangeShapeType="1"/>
            </p:cNvSpPr>
            <p:nvPr/>
          </p:nvSpPr>
          <p:spPr bwMode="auto">
            <a:xfrm>
              <a:off x="6388" y="4540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76" name="Line 684"/>
            <p:cNvSpPr>
              <a:spLocks noChangeAspect="1" noChangeShapeType="1"/>
            </p:cNvSpPr>
            <p:nvPr/>
          </p:nvSpPr>
          <p:spPr bwMode="auto">
            <a:xfrm>
              <a:off x="6462" y="4540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77" name="Line 685"/>
            <p:cNvSpPr>
              <a:spLocks noChangeAspect="1" noChangeShapeType="1"/>
            </p:cNvSpPr>
            <p:nvPr/>
          </p:nvSpPr>
          <p:spPr bwMode="auto">
            <a:xfrm>
              <a:off x="6535" y="4540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78" name="Line 686"/>
            <p:cNvSpPr>
              <a:spLocks noChangeAspect="1" noChangeShapeType="1"/>
            </p:cNvSpPr>
            <p:nvPr/>
          </p:nvSpPr>
          <p:spPr bwMode="auto">
            <a:xfrm>
              <a:off x="6129" y="4561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79" name="Line 687"/>
            <p:cNvSpPr>
              <a:spLocks noChangeAspect="1" noChangeShapeType="1"/>
            </p:cNvSpPr>
            <p:nvPr/>
          </p:nvSpPr>
          <p:spPr bwMode="auto">
            <a:xfrm>
              <a:off x="6203" y="4561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80" name="Line 688"/>
            <p:cNvSpPr>
              <a:spLocks noChangeAspect="1" noChangeShapeType="1"/>
            </p:cNvSpPr>
            <p:nvPr/>
          </p:nvSpPr>
          <p:spPr bwMode="auto">
            <a:xfrm>
              <a:off x="6277" y="4561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81" name="Line 689"/>
            <p:cNvSpPr>
              <a:spLocks noChangeAspect="1" noChangeShapeType="1"/>
            </p:cNvSpPr>
            <p:nvPr/>
          </p:nvSpPr>
          <p:spPr bwMode="auto">
            <a:xfrm>
              <a:off x="6351" y="4561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82" name="Line 690"/>
            <p:cNvSpPr>
              <a:spLocks noChangeAspect="1" noChangeShapeType="1"/>
            </p:cNvSpPr>
            <p:nvPr/>
          </p:nvSpPr>
          <p:spPr bwMode="auto">
            <a:xfrm>
              <a:off x="6424" y="4561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83" name="Line 691"/>
            <p:cNvSpPr>
              <a:spLocks noChangeAspect="1" noChangeShapeType="1"/>
            </p:cNvSpPr>
            <p:nvPr/>
          </p:nvSpPr>
          <p:spPr bwMode="auto">
            <a:xfrm>
              <a:off x="6498" y="4561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84" name="Line 692"/>
            <p:cNvSpPr>
              <a:spLocks noChangeAspect="1" noChangeShapeType="1"/>
            </p:cNvSpPr>
            <p:nvPr/>
          </p:nvSpPr>
          <p:spPr bwMode="auto">
            <a:xfrm>
              <a:off x="6166" y="4582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85" name="Line 693"/>
            <p:cNvSpPr>
              <a:spLocks noChangeAspect="1" noChangeShapeType="1"/>
            </p:cNvSpPr>
            <p:nvPr/>
          </p:nvSpPr>
          <p:spPr bwMode="auto">
            <a:xfrm>
              <a:off x="6240" y="4582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86" name="Line 694"/>
            <p:cNvSpPr>
              <a:spLocks noChangeAspect="1" noChangeShapeType="1"/>
            </p:cNvSpPr>
            <p:nvPr/>
          </p:nvSpPr>
          <p:spPr bwMode="auto">
            <a:xfrm>
              <a:off x="6314" y="4582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87" name="Line 695"/>
            <p:cNvSpPr>
              <a:spLocks noChangeAspect="1" noChangeShapeType="1"/>
            </p:cNvSpPr>
            <p:nvPr/>
          </p:nvSpPr>
          <p:spPr bwMode="auto">
            <a:xfrm>
              <a:off x="6388" y="4582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88" name="Line 696"/>
            <p:cNvSpPr>
              <a:spLocks noChangeAspect="1" noChangeShapeType="1"/>
            </p:cNvSpPr>
            <p:nvPr/>
          </p:nvSpPr>
          <p:spPr bwMode="auto">
            <a:xfrm>
              <a:off x="6462" y="4582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89" name="Line 697"/>
            <p:cNvSpPr>
              <a:spLocks noChangeAspect="1" noChangeShapeType="1"/>
            </p:cNvSpPr>
            <p:nvPr/>
          </p:nvSpPr>
          <p:spPr bwMode="auto">
            <a:xfrm>
              <a:off x="6535" y="4582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90" name="Line 698"/>
            <p:cNvSpPr>
              <a:spLocks noChangeAspect="1" noChangeShapeType="1"/>
            </p:cNvSpPr>
            <p:nvPr/>
          </p:nvSpPr>
          <p:spPr bwMode="auto">
            <a:xfrm>
              <a:off x="6203" y="4604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91" name="Line 699"/>
            <p:cNvSpPr>
              <a:spLocks noChangeAspect="1" noChangeShapeType="1"/>
            </p:cNvSpPr>
            <p:nvPr/>
          </p:nvSpPr>
          <p:spPr bwMode="auto">
            <a:xfrm>
              <a:off x="6277" y="4604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92" name="Line 700"/>
            <p:cNvSpPr>
              <a:spLocks noChangeAspect="1" noChangeShapeType="1"/>
            </p:cNvSpPr>
            <p:nvPr/>
          </p:nvSpPr>
          <p:spPr bwMode="auto">
            <a:xfrm>
              <a:off x="6351" y="4604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93" name="Line 701"/>
            <p:cNvSpPr>
              <a:spLocks noChangeAspect="1" noChangeShapeType="1"/>
            </p:cNvSpPr>
            <p:nvPr/>
          </p:nvSpPr>
          <p:spPr bwMode="auto">
            <a:xfrm>
              <a:off x="6424" y="4604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94" name="Line 702"/>
            <p:cNvSpPr>
              <a:spLocks noChangeAspect="1" noChangeShapeType="1"/>
            </p:cNvSpPr>
            <p:nvPr/>
          </p:nvSpPr>
          <p:spPr bwMode="auto">
            <a:xfrm>
              <a:off x="6498" y="4604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95" name="Line 703"/>
            <p:cNvSpPr>
              <a:spLocks noChangeAspect="1" noChangeShapeType="1"/>
            </p:cNvSpPr>
            <p:nvPr/>
          </p:nvSpPr>
          <p:spPr bwMode="auto">
            <a:xfrm>
              <a:off x="6188" y="4625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96" name="Line 704"/>
            <p:cNvSpPr>
              <a:spLocks noChangeAspect="1" noChangeShapeType="1"/>
            </p:cNvSpPr>
            <p:nvPr/>
          </p:nvSpPr>
          <p:spPr bwMode="auto">
            <a:xfrm>
              <a:off x="6240" y="4625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97" name="Line 705"/>
            <p:cNvSpPr>
              <a:spLocks noChangeAspect="1" noChangeShapeType="1"/>
            </p:cNvSpPr>
            <p:nvPr/>
          </p:nvSpPr>
          <p:spPr bwMode="auto">
            <a:xfrm>
              <a:off x="6314" y="4625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98" name="Line 706"/>
            <p:cNvSpPr>
              <a:spLocks noChangeAspect="1" noChangeShapeType="1"/>
            </p:cNvSpPr>
            <p:nvPr/>
          </p:nvSpPr>
          <p:spPr bwMode="auto">
            <a:xfrm>
              <a:off x="6388" y="4625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99" name="Line 707"/>
            <p:cNvSpPr>
              <a:spLocks noChangeAspect="1" noChangeShapeType="1"/>
            </p:cNvSpPr>
            <p:nvPr/>
          </p:nvSpPr>
          <p:spPr bwMode="auto">
            <a:xfrm>
              <a:off x="6462" y="4625"/>
              <a:ext cx="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00" name="Line 708"/>
            <p:cNvSpPr>
              <a:spLocks noChangeAspect="1" noChangeShapeType="1"/>
            </p:cNvSpPr>
            <p:nvPr/>
          </p:nvSpPr>
          <p:spPr bwMode="auto">
            <a:xfrm>
              <a:off x="6204" y="4646"/>
              <a:ext cx="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01" name="Line 709"/>
            <p:cNvSpPr>
              <a:spLocks noChangeAspect="1" noChangeShapeType="1"/>
            </p:cNvSpPr>
            <p:nvPr/>
          </p:nvSpPr>
          <p:spPr bwMode="auto">
            <a:xfrm>
              <a:off x="6277" y="4646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02" name="Line 710"/>
            <p:cNvSpPr>
              <a:spLocks noChangeAspect="1" noChangeShapeType="1"/>
            </p:cNvSpPr>
            <p:nvPr/>
          </p:nvSpPr>
          <p:spPr bwMode="auto">
            <a:xfrm>
              <a:off x="6351" y="4646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03" name="Line 711"/>
            <p:cNvSpPr>
              <a:spLocks noChangeAspect="1" noChangeShapeType="1"/>
            </p:cNvSpPr>
            <p:nvPr/>
          </p:nvSpPr>
          <p:spPr bwMode="auto">
            <a:xfrm>
              <a:off x="6424" y="464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04" name="Line 712"/>
            <p:cNvSpPr>
              <a:spLocks noChangeAspect="1" noChangeShapeType="1"/>
            </p:cNvSpPr>
            <p:nvPr/>
          </p:nvSpPr>
          <p:spPr bwMode="auto">
            <a:xfrm>
              <a:off x="6240" y="4668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05" name="Line 713"/>
            <p:cNvSpPr>
              <a:spLocks noChangeAspect="1" noChangeShapeType="1"/>
            </p:cNvSpPr>
            <p:nvPr/>
          </p:nvSpPr>
          <p:spPr bwMode="auto">
            <a:xfrm>
              <a:off x="6314" y="4668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06" name="Line 714"/>
            <p:cNvSpPr>
              <a:spLocks noChangeAspect="1" noChangeShapeType="1"/>
            </p:cNvSpPr>
            <p:nvPr/>
          </p:nvSpPr>
          <p:spPr bwMode="auto">
            <a:xfrm>
              <a:off x="6388" y="4668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07" name="Line 715"/>
            <p:cNvSpPr>
              <a:spLocks noChangeAspect="1" noChangeShapeType="1"/>
            </p:cNvSpPr>
            <p:nvPr/>
          </p:nvSpPr>
          <p:spPr bwMode="auto">
            <a:xfrm flipH="1" flipV="1">
              <a:off x="6123" y="4550"/>
              <a:ext cx="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08" name="Line 716"/>
            <p:cNvSpPr>
              <a:spLocks noChangeAspect="1" noChangeShapeType="1"/>
            </p:cNvSpPr>
            <p:nvPr/>
          </p:nvSpPr>
          <p:spPr bwMode="auto">
            <a:xfrm flipH="1" flipV="1">
              <a:off x="6191" y="4625"/>
              <a:ext cx="5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09" name="Line 717"/>
            <p:cNvSpPr>
              <a:spLocks noChangeAspect="1" noChangeShapeType="1"/>
            </p:cNvSpPr>
            <p:nvPr/>
          </p:nvSpPr>
          <p:spPr bwMode="auto">
            <a:xfrm flipH="1" flipV="1">
              <a:off x="6154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10" name="Line 718"/>
            <p:cNvSpPr>
              <a:spLocks noChangeAspect="1" noChangeShapeType="1"/>
            </p:cNvSpPr>
            <p:nvPr/>
          </p:nvSpPr>
          <p:spPr bwMode="auto">
            <a:xfrm flipH="1" flipV="1">
              <a:off x="6123" y="4508"/>
              <a:ext cx="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11" name="Line 719"/>
            <p:cNvSpPr>
              <a:spLocks noChangeAspect="1" noChangeShapeType="1"/>
            </p:cNvSpPr>
            <p:nvPr/>
          </p:nvSpPr>
          <p:spPr bwMode="auto">
            <a:xfrm flipH="1" flipV="1">
              <a:off x="6227" y="4646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12" name="Line 720"/>
            <p:cNvSpPr>
              <a:spLocks noChangeAspect="1" noChangeShapeType="1"/>
            </p:cNvSpPr>
            <p:nvPr/>
          </p:nvSpPr>
          <p:spPr bwMode="auto">
            <a:xfrm flipH="1" flipV="1">
              <a:off x="6191" y="4582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13" name="Line 721"/>
            <p:cNvSpPr>
              <a:spLocks noChangeAspect="1" noChangeShapeType="1"/>
            </p:cNvSpPr>
            <p:nvPr/>
          </p:nvSpPr>
          <p:spPr bwMode="auto">
            <a:xfrm flipH="1" flipV="1">
              <a:off x="6154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14" name="Line 722"/>
            <p:cNvSpPr>
              <a:spLocks noChangeAspect="1" noChangeShapeType="1"/>
            </p:cNvSpPr>
            <p:nvPr/>
          </p:nvSpPr>
          <p:spPr bwMode="auto">
            <a:xfrm flipH="1" flipV="1">
              <a:off x="6123" y="4465"/>
              <a:ext cx="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15" name="Line 723"/>
            <p:cNvSpPr>
              <a:spLocks noChangeAspect="1" noChangeShapeType="1"/>
            </p:cNvSpPr>
            <p:nvPr/>
          </p:nvSpPr>
          <p:spPr bwMode="auto">
            <a:xfrm flipH="1" flipV="1">
              <a:off x="6265" y="4668"/>
              <a:ext cx="9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16" name="Line 724"/>
            <p:cNvSpPr>
              <a:spLocks noChangeAspect="1" noChangeShapeType="1"/>
            </p:cNvSpPr>
            <p:nvPr/>
          </p:nvSpPr>
          <p:spPr bwMode="auto">
            <a:xfrm flipH="1" flipV="1">
              <a:off x="6227" y="4604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17" name="Line 725"/>
            <p:cNvSpPr>
              <a:spLocks noChangeAspect="1" noChangeShapeType="1"/>
            </p:cNvSpPr>
            <p:nvPr/>
          </p:nvSpPr>
          <p:spPr bwMode="auto">
            <a:xfrm flipH="1" flipV="1">
              <a:off x="6191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18" name="Line 726"/>
            <p:cNvSpPr>
              <a:spLocks noChangeAspect="1" noChangeShapeType="1"/>
            </p:cNvSpPr>
            <p:nvPr/>
          </p:nvSpPr>
          <p:spPr bwMode="auto">
            <a:xfrm flipH="1" flipV="1">
              <a:off x="6154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19" name="Line 727"/>
            <p:cNvSpPr>
              <a:spLocks noChangeAspect="1" noChangeShapeType="1"/>
            </p:cNvSpPr>
            <p:nvPr/>
          </p:nvSpPr>
          <p:spPr bwMode="auto">
            <a:xfrm flipH="1" flipV="1">
              <a:off x="6265" y="4625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20" name="Line 728"/>
            <p:cNvSpPr>
              <a:spLocks noChangeAspect="1" noChangeShapeType="1"/>
            </p:cNvSpPr>
            <p:nvPr/>
          </p:nvSpPr>
          <p:spPr bwMode="auto">
            <a:xfrm flipH="1" flipV="1">
              <a:off x="6227" y="4561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21" name="Line 729"/>
            <p:cNvSpPr>
              <a:spLocks noChangeAspect="1" noChangeShapeType="1"/>
            </p:cNvSpPr>
            <p:nvPr/>
          </p:nvSpPr>
          <p:spPr bwMode="auto">
            <a:xfrm flipH="1" flipV="1">
              <a:off x="6191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22" name="Line 730"/>
            <p:cNvSpPr>
              <a:spLocks noChangeAspect="1" noChangeShapeType="1"/>
            </p:cNvSpPr>
            <p:nvPr/>
          </p:nvSpPr>
          <p:spPr bwMode="auto">
            <a:xfrm flipH="1" flipV="1">
              <a:off x="6301" y="4646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23" name="Line 731"/>
            <p:cNvSpPr>
              <a:spLocks noChangeAspect="1" noChangeShapeType="1"/>
            </p:cNvSpPr>
            <p:nvPr/>
          </p:nvSpPr>
          <p:spPr bwMode="auto">
            <a:xfrm flipH="1" flipV="1">
              <a:off x="6265" y="4582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24" name="Line 732"/>
            <p:cNvSpPr>
              <a:spLocks noChangeAspect="1" noChangeShapeType="1"/>
            </p:cNvSpPr>
            <p:nvPr/>
          </p:nvSpPr>
          <p:spPr bwMode="auto">
            <a:xfrm flipH="1" flipV="1">
              <a:off x="6227" y="4519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25" name="Line 733"/>
            <p:cNvSpPr>
              <a:spLocks noChangeAspect="1" noChangeShapeType="1"/>
            </p:cNvSpPr>
            <p:nvPr/>
          </p:nvSpPr>
          <p:spPr bwMode="auto">
            <a:xfrm flipH="1" flipV="1">
              <a:off x="6195" y="4463"/>
              <a:ext cx="8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26" name="Line 734"/>
            <p:cNvSpPr>
              <a:spLocks noChangeAspect="1" noChangeShapeType="1"/>
            </p:cNvSpPr>
            <p:nvPr/>
          </p:nvSpPr>
          <p:spPr bwMode="auto">
            <a:xfrm flipH="1" flipV="1">
              <a:off x="6338" y="4668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27" name="Line 735"/>
            <p:cNvSpPr>
              <a:spLocks noChangeAspect="1" noChangeShapeType="1"/>
            </p:cNvSpPr>
            <p:nvPr/>
          </p:nvSpPr>
          <p:spPr bwMode="auto">
            <a:xfrm flipH="1" flipV="1">
              <a:off x="6301" y="4604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28" name="Line 736"/>
            <p:cNvSpPr>
              <a:spLocks noChangeAspect="1" noChangeShapeType="1"/>
            </p:cNvSpPr>
            <p:nvPr/>
          </p:nvSpPr>
          <p:spPr bwMode="auto">
            <a:xfrm flipH="1" flipV="1">
              <a:off x="6265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29" name="Line 737"/>
            <p:cNvSpPr>
              <a:spLocks noChangeAspect="1" noChangeShapeType="1"/>
            </p:cNvSpPr>
            <p:nvPr/>
          </p:nvSpPr>
          <p:spPr bwMode="auto">
            <a:xfrm flipH="1" flipV="1">
              <a:off x="6227" y="4476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30" name="Line 738"/>
            <p:cNvSpPr>
              <a:spLocks noChangeAspect="1" noChangeShapeType="1"/>
            </p:cNvSpPr>
            <p:nvPr/>
          </p:nvSpPr>
          <p:spPr bwMode="auto">
            <a:xfrm flipH="1" flipV="1">
              <a:off x="6338" y="4625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31" name="Line 739"/>
            <p:cNvSpPr>
              <a:spLocks noChangeAspect="1" noChangeShapeType="1"/>
            </p:cNvSpPr>
            <p:nvPr/>
          </p:nvSpPr>
          <p:spPr bwMode="auto">
            <a:xfrm flipH="1" flipV="1">
              <a:off x="6301" y="4561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32" name="Line 740"/>
            <p:cNvSpPr>
              <a:spLocks noChangeAspect="1" noChangeShapeType="1"/>
            </p:cNvSpPr>
            <p:nvPr/>
          </p:nvSpPr>
          <p:spPr bwMode="auto">
            <a:xfrm flipH="1" flipV="1">
              <a:off x="6265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33" name="Line 741"/>
            <p:cNvSpPr>
              <a:spLocks noChangeAspect="1" noChangeShapeType="1"/>
            </p:cNvSpPr>
            <p:nvPr/>
          </p:nvSpPr>
          <p:spPr bwMode="auto">
            <a:xfrm flipH="1" flipV="1">
              <a:off x="6375" y="4646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34" name="Line 742"/>
            <p:cNvSpPr>
              <a:spLocks noChangeAspect="1" noChangeShapeType="1"/>
            </p:cNvSpPr>
            <p:nvPr/>
          </p:nvSpPr>
          <p:spPr bwMode="auto">
            <a:xfrm flipH="1" flipV="1">
              <a:off x="6338" y="4582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35" name="Line 743"/>
            <p:cNvSpPr>
              <a:spLocks noChangeAspect="1" noChangeShapeType="1"/>
            </p:cNvSpPr>
            <p:nvPr/>
          </p:nvSpPr>
          <p:spPr bwMode="auto">
            <a:xfrm flipH="1" flipV="1">
              <a:off x="6301" y="4519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36" name="Line 744"/>
            <p:cNvSpPr>
              <a:spLocks noChangeAspect="1" noChangeShapeType="1"/>
            </p:cNvSpPr>
            <p:nvPr/>
          </p:nvSpPr>
          <p:spPr bwMode="auto">
            <a:xfrm flipH="1" flipV="1">
              <a:off x="6270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37" name="Line 745"/>
            <p:cNvSpPr>
              <a:spLocks noChangeAspect="1" noChangeShapeType="1"/>
            </p:cNvSpPr>
            <p:nvPr/>
          </p:nvSpPr>
          <p:spPr bwMode="auto">
            <a:xfrm flipH="1" flipV="1">
              <a:off x="6412" y="4668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38" name="Line 746"/>
            <p:cNvSpPr>
              <a:spLocks noChangeAspect="1" noChangeShapeType="1"/>
            </p:cNvSpPr>
            <p:nvPr/>
          </p:nvSpPr>
          <p:spPr bwMode="auto">
            <a:xfrm flipH="1" flipV="1">
              <a:off x="6375" y="4604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39" name="Line 747"/>
            <p:cNvSpPr>
              <a:spLocks noChangeAspect="1" noChangeShapeType="1"/>
            </p:cNvSpPr>
            <p:nvPr/>
          </p:nvSpPr>
          <p:spPr bwMode="auto">
            <a:xfrm flipH="1" flipV="1">
              <a:off x="6338" y="4540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40" name="Line 748"/>
            <p:cNvSpPr>
              <a:spLocks noChangeAspect="1" noChangeShapeType="1"/>
            </p:cNvSpPr>
            <p:nvPr/>
          </p:nvSpPr>
          <p:spPr bwMode="auto">
            <a:xfrm flipH="1" flipV="1">
              <a:off x="6301" y="4476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41" name="Line 749"/>
            <p:cNvSpPr>
              <a:spLocks noChangeAspect="1" noChangeShapeType="1"/>
            </p:cNvSpPr>
            <p:nvPr/>
          </p:nvSpPr>
          <p:spPr bwMode="auto">
            <a:xfrm flipH="1" flipV="1">
              <a:off x="6412" y="4625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42" name="Line 750"/>
            <p:cNvSpPr>
              <a:spLocks noChangeAspect="1" noChangeShapeType="1"/>
            </p:cNvSpPr>
            <p:nvPr/>
          </p:nvSpPr>
          <p:spPr bwMode="auto">
            <a:xfrm flipH="1" flipV="1">
              <a:off x="6375" y="4561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43" name="Line 751"/>
            <p:cNvSpPr>
              <a:spLocks noChangeAspect="1" noChangeShapeType="1"/>
            </p:cNvSpPr>
            <p:nvPr/>
          </p:nvSpPr>
          <p:spPr bwMode="auto">
            <a:xfrm flipH="1" flipV="1">
              <a:off x="6338" y="4497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44" name="Line 752"/>
            <p:cNvSpPr>
              <a:spLocks noChangeAspect="1" noChangeShapeType="1"/>
            </p:cNvSpPr>
            <p:nvPr/>
          </p:nvSpPr>
          <p:spPr bwMode="auto">
            <a:xfrm flipH="1" flipV="1">
              <a:off x="6449" y="4646"/>
              <a:ext cx="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45" name="Line 753"/>
            <p:cNvSpPr>
              <a:spLocks noChangeAspect="1" noChangeShapeType="1"/>
            </p:cNvSpPr>
            <p:nvPr/>
          </p:nvSpPr>
          <p:spPr bwMode="auto">
            <a:xfrm flipH="1" flipV="1">
              <a:off x="6412" y="4582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46" name="Line 754"/>
            <p:cNvSpPr>
              <a:spLocks noChangeAspect="1" noChangeShapeType="1"/>
            </p:cNvSpPr>
            <p:nvPr/>
          </p:nvSpPr>
          <p:spPr bwMode="auto">
            <a:xfrm flipH="1" flipV="1">
              <a:off x="6375" y="4519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47" name="Line 755"/>
            <p:cNvSpPr>
              <a:spLocks noChangeAspect="1" noChangeShapeType="1"/>
            </p:cNvSpPr>
            <p:nvPr/>
          </p:nvSpPr>
          <p:spPr bwMode="auto">
            <a:xfrm flipH="1" flipV="1">
              <a:off x="6344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48" name="Line 756"/>
            <p:cNvSpPr>
              <a:spLocks noChangeAspect="1" noChangeShapeType="1"/>
            </p:cNvSpPr>
            <p:nvPr/>
          </p:nvSpPr>
          <p:spPr bwMode="auto">
            <a:xfrm flipH="1" flipV="1">
              <a:off x="6449" y="4604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49" name="Line 757"/>
            <p:cNvSpPr>
              <a:spLocks noChangeAspect="1" noChangeShapeType="1"/>
            </p:cNvSpPr>
            <p:nvPr/>
          </p:nvSpPr>
          <p:spPr bwMode="auto">
            <a:xfrm flipH="1" flipV="1">
              <a:off x="6412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50" name="Line 758"/>
            <p:cNvSpPr>
              <a:spLocks noChangeAspect="1" noChangeShapeType="1"/>
            </p:cNvSpPr>
            <p:nvPr/>
          </p:nvSpPr>
          <p:spPr bwMode="auto">
            <a:xfrm flipH="1" flipV="1">
              <a:off x="6375" y="4476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51" name="Line 759"/>
            <p:cNvSpPr>
              <a:spLocks noChangeAspect="1" noChangeShapeType="1"/>
            </p:cNvSpPr>
            <p:nvPr/>
          </p:nvSpPr>
          <p:spPr bwMode="auto">
            <a:xfrm flipH="1" flipV="1">
              <a:off x="6449" y="4561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52" name="Line 760"/>
            <p:cNvSpPr>
              <a:spLocks noChangeAspect="1" noChangeShapeType="1"/>
            </p:cNvSpPr>
            <p:nvPr/>
          </p:nvSpPr>
          <p:spPr bwMode="auto">
            <a:xfrm flipH="1" flipV="1">
              <a:off x="6412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53" name="Line 761"/>
            <p:cNvSpPr>
              <a:spLocks noChangeAspect="1" noChangeShapeType="1"/>
            </p:cNvSpPr>
            <p:nvPr/>
          </p:nvSpPr>
          <p:spPr bwMode="auto">
            <a:xfrm flipH="1" flipV="1">
              <a:off x="6486" y="4582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54" name="Line 762"/>
            <p:cNvSpPr>
              <a:spLocks noChangeAspect="1" noChangeShapeType="1"/>
            </p:cNvSpPr>
            <p:nvPr/>
          </p:nvSpPr>
          <p:spPr bwMode="auto">
            <a:xfrm flipH="1" flipV="1">
              <a:off x="6449" y="4519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55" name="Line 763"/>
            <p:cNvSpPr>
              <a:spLocks noChangeAspect="1" noChangeShapeType="1"/>
            </p:cNvSpPr>
            <p:nvPr/>
          </p:nvSpPr>
          <p:spPr bwMode="auto">
            <a:xfrm flipH="1" flipV="1">
              <a:off x="6417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56" name="Line 764"/>
            <p:cNvSpPr>
              <a:spLocks noChangeAspect="1" noChangeShapeType="1"/>
            </p:cNvSpPr>
            <p:nvPr/>
          </p:nvSpPr>
          <p:spPr bwMode="auto">
            <a:xfrm flipH="1" flipV="1">
              <a:off x="6486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57" name="Line 765"/>
            <p:cNvSpPr>
              <a:spLocks noChangeAspect="1" noChangeShapeType="1"/>
            </p:cNvSpPr>
            <p:nvPr/>
          </p:nvSpPr>
          <p:spPr bwMode="auto">
            <a:xfrm flipH="1" flipV="1">
              <a:off x="6449" y="4476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58" name="Line 766"/>
            <p:cNvSpPr>
              <a:spLocks noChangeAspect="1" noChangeShapeType="1"/>
            </p:cNvSpPr>
            <p:nvPr/>
          </p:nvSpPr>
          <p:spPr bwMode="auto">
            <a:xfrm flipH="1" flipV="1">
              <a:off x="6523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59" name="Line 767"/>
            <p:cNvSpPr>
              <a:spLocks noChangeAspect="1" noChangeShapeType="1"/>
            </p:cNvSpPr>
            <p:nvPr/>
          </p:nvSpPr>
          <p:spPr bwMode="auto">
            <a:xfrm flipH="1" flipV="1">
              <a:off x="6486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60" name="Line 768"/>
            <p:cNvSpPr>
              <a:spLocks noChangeAspect="1" noChangeShapeType="1"/>
            </p:cNvSpPr>
            <p:nvPr/>
          </p:nvSpPr>
          <p:spPr bwMode="auto">
            <a:xfrm flipH="1" flipV="1">
              <a:off x="6523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61" name="Line 769"/>
            <p:cNvSpPr>
              <a:spLocks noChangeAspect="1" noChangeShapeType="1"/>
            </p:cNvSpPr>
            <p:nvPr/>
          </p:nvSpPr>
          <p:spPr bwMode="auto">
            <a:xfrm flipH="1" flipV="1">
              <a:off x="6491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62" name="Line 770"/>
            <p:cNvSpPr>
              <a:spLocks noChangeAspect="1" noChangeShapeType="1"/>
            </p:cNvSpPr>
            <p:nvPr/>
          </p:nvSpPr>
          <p:spPr bwMode="auto">
            <a:xfrm flipH="1" flipV="1">
              <a:off x="6523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63" name="Line 771"/>
            <p:cNvSpPr>
              <a:spLocks noChangeAspect="1" noChangeShapeType="1"/>
            </p:cNvSpPr>
            <p:nvPr/>
          </p:nvSpPr>
          <p:spPr bwMode="auto">
            <a:xfrm flipV="1">
              <a:off x="6123" y="4476"/>
              <a:ext cx="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64" name="Line 772"/>
            <p:cNvSpPr>
              <a:spLocks noChangeAspect="1" noChangeShapeType="1"/>
            </p:cNvSpPr>
            <p:nvPr/>
          </p:nvSpPr>
          <p:spPr bwMode="auto">
            <a:xfrm flipV="1">
              <a:off x="6123" y="4519"/>
              <a:ext cx="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65" name="Line 773"/>
            <p:cNvSpPr>
              <a:spLocks noChangeAspect="1" noChangeShapeType="1"/>
            </p:cNvSpPr>
            <p:nvPr/>
          </p:nvSpPr>
          <p:spPr bwMode="auto">
            <a:xfrm flipV="1">
              <a:off x="6154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66" name="Line 774"/>
            <p:cNvSpPr>
              <a:spLocks noChangeAspect="1" noChangeShapeType="1"/>
            </p:cNvSpPr>
            <p:nvPr/>
          </p:nvSpPr>
          <p:spPr bwMode="auto">
            <a:xfrm flipV="1">
              <a:off x="6123" y="4561"/>
              <a:ext cx="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67" name="Line 775"/>
            <p:cNvSpPr>
              <a:spLocks noChangeAspect="1" noChangeShapeType="1"/>
            </p:cNvSpPr>
            <p:nvPr/>
          </p:nvSpPr>
          <p:spPr bwMode="auto">
            <a:xfrm flipV="1">
              <a:off x="6154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68" name="Line 776"/>
            <p:cNvSpPr>
              <a:spLocks noChangeAspect="1" noChangeShapeType="1"/>
            </p:cNvSpPr>
            <p:nvPr/>
          </p:nvSpPr>
          <p:spPr bwMode="auto">
            <a:xfrm flipV="1">
              <a:off x="6154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69" name="Line 777"/>
            <p:cNvSpPr>
              <a:spLocks noChangeAspect="1" noChangeShapeType="1"/>
            </p:cNvSpPr>
            <p:nvPr/>
          </p:nvSpPr>
          <p:spPr bwMode="auto">
            <a:xfrm flipV="1">
              <a:off x="6191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70" name="Line 778"/>
            <p:cNvSpPr>
              <a:spLocks noChangeAspect="1" noChangeShapeType="1"/>
            </p:cNvSpPr>
            <p:nvPr/>
          </p:nvSpPr>
          <p:spPr bwMode="auto">
            <a:xfrm flipV="1">
              <a:off x="6156" y="4582"/>
              <a:ext cx="1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71" name="Line 779"/>
            <p:cNvSpPr>
              <a:spLocks noChangeAspect="1" noChangeShapeType="1"/>
            </p:cNvSpPr>
            <p:nvPr/>
          </p:nvSpPr>
          <p:spPr bwMode="auto">
            <a:xfrm flipV="1">
              <a:off x="6191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72" name="Line 780"/>
            <p:cNvSpPr>
              <a:spLocks noChangeAspect="1" noChangeShapeType="1"/>
            </p:cNvSpPr>
            <p:nvPr/>
          </p:nvSpPr>
          <p:spPr bwMode="auto">
            <a:xfrm flipV="1">
              <a:off x="6227" y="4463"/>
              <a:ext cx="8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73" name="Line 781"/>
            <p:cNvSpPr>
              <a:spLocks noChangeAspect="1" noChangeShapeType="1"/>
            </p:cNvSpPr>
            <p:nvPr/>
          </p:nvSpPr>
          <p:spPr bwMode="auto">
            <a:xfrm flipV="1">
              <a:off x="6191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74" name="Line 782"/>
            <p:cNvSpPr>
              <a:spLocks noChangeAspect="1" noChangeShapeType="1"/>
            </p:cNvSpPr>
            <p:nvPr/>
          </p:nvSpPr>
          <p:spPr bwMode="auto">
            <a:xfrm flipV="1">
              <a:off x="6227" y="4497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75" name="Line 783"/>
            <p:cNvSpPr>
              <a:spLocks noChangeAspect="1" noChangeShapeType="1"/>
            </p:cNvSpPr>
            <p:nvPr/>
          </p:nvSpPr>
          <p:spPr bwMode="auto">
            <a:xfrm flipV="1">
              <a:off x="6191" y="4604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76" name="Line 784"/>
            <p:cNvSpPr>
              <a:spLocks noChangeAspect="1" noChangeShapeType="1"/>
            </p:cNvSpPr>
            <p:nvPr/>
          </p:nvSpPr>
          <p:spPr bwMode="auto">
            <a:xfrm flipV="1">
              <a:off x="6227" y="4540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77" name="Line 785"/>
            <p:cNvSpPr>
              <a:spLocks noChangeAspect="1" noChangeShapeType="1"/>
            </p:cNvSpPr>
            <p:nvPr/>
          </p:nvSpPr>
          <p:spPr bwMode="auto">
            <a:xfrm flipV="1">
              <a:off x="6265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78" name="Line 786"/>
            <p:cNvSpPr>
              <a:spLocks noChangeAspect="1" noChangeShapeType="1"/>
            </p:cNvSpPr>
            <p:nvPr/>
          </p:nvSpPr>
          <p:spPr bwMode="auto">
            <a:xfrm flipV="1">
              <a:off x="6227" y="4582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79" name="Line 787"/>
            <p:cNvSpPr>
              <a:spLocks noChangeAspect="1" noChangeShapeType="1"/>
            </p:cNvSpPr>
            <p:nvPr/>
          </p:nvSpPr>
          <p:spPr bwMode="auto">
            <a:xfrm flipV="1">
              <a:off x="6265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80" name="Line 788"/>
            <p:cNvSpPr>
              <a:spLocks noChangeAspect="1" noChangeShapeType="1"/>
            </p:cNvSpPr>
            <p:nvPr/>
          </p:nvSpPr>
          <p:spPr bwMode="auto">
            <a:xfrm flipV="1">
              <a:off x="6301" y="4463"/>
              <a:ext cx="8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81" name="Line 789"/>
            <p:cNvSpPr>
              <a:spLocks noChangeAspect="1" noChangeShapeType="1"/>
            </p:cNvSpPr>
            <p:nvPr/>
          </p:nvSpPr>
          <p:spPr bwMode="auto">
            <a:xfrm flipV="1">
              <a:off x="6227" y="4625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82" name="Line 790"/>
            <p:cNvSpPr>
              <a:spLocks noChangeAspect="1" noChangeShapeType="1"/>
            </p:cNvSpPr>
            <p:nvPr/>
          </p:nvSpPr>
          <p:spPr bwMode="auto">
            <a:xfrm flipV="1">
              <a:off x="6265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83" name="Line 791"/>
            <p:cNvSpPr>
              <a:spLocks noChangeAspect="1" noChangeShapeType="1"/>
            </p:cNvSpPr>
            <p:nvPr/>
          </p:nvSpPr>
          <p:spPr bwMode="auto">
            <a:xfrm flipV="1">
              <a:off x="6301" y="4497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84" name="Line 792"/>
            <p:cNvSpPr>
              <a:spLocks noChangeAspect="1" noChangeShapeType="1"/>
            </p:cNvSpPr>
            <p:nvPr/>
          </p:nvSpPr>
          <p:spPr bwMode="auto">
            <a:xfrm flipV="1">
              <a:off x="6230" y="4668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85" name="Line 793"/>
            <p:cNvSpPr>
              <a:spLocks noChangeAspect="1" noChangeShapeType="1"/>
            </p:cNvSpPr>
            <p:nvPr/>
          </p:nvSpPr>
          <p:spPr bwMode="auto">
            <a:xfrm flipV="1">
              <a:off x="6265" y="4604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86" name="Line 794"/>
            <p:cNvSpPr>
              <a:spLocks noChangeAspect="1" noChangeShapeType="1"/>
            </p:cNvSpPr>
            <p:nvPr/>
          </p:nvSpPr>
          <p:spPr bwMode="auto">
            <a:xfrm flipV="1">
              <a:off x="6301" y="4540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87" name="Line 795"/>
            <p:cNvSpPr>
              <a:spLocks noChangeAspect="1" noChangeShapeType="1"/>
            </p:cNvSpPr>
            <p:nvPr/>
          </p:nvSpPr>
          <p:spPr bwMode="auto">
            <a:xfrm flipV="1">
              <a:off x="6338" y="4476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88" name="Line 796"/>
            <p:cNvSpPr>
              <a:spLocks noChangeAspect="1" noChangeShapeType="1"/>
            </p:cNvSpPr>
            <p:nvPr/>
          </p:nvSpPr>
          <p:spPr bwMode="auto">
            <a:xfrm flipV="1">
              <a:off x="6265" y="4646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89" name="Line 797"/>
            <p:cNvSpPr>
              <a:spLocks noChangeAspect="1" noChangeShapeType="1"/>
            </p:cNvSpPr>
            <p:nvPr/>
          </p:nvSpPr>
          <p:spPr bwMode="auto">
            <a:xfrm flipV="1">
              <a:off x="6301" y="4582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90" name="Line 798"/>
            <p:cNvSpPr>
              <a:spLocks noChangeAspect="1" noChangeShapeType="1"/>
            </p:cNvSpPr>
            <p:nvPr/>
          </p:nvSpPr>
          <p:spPr bwMode="auto">
            <a:xfrm flipV="1">
              <a:off x="6338" y="4519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91" name="Line 799"/>
            <p:cNvSpPr>
              <a:spLocks noChangeAspect="1" noChangeShapeType="1"/>
            </p:cNvSpPr>
            <p:nvPr/>
          </p:nvSpPr>
          <p:spPr bwMode="auto">
            <a:xfrm flipV="1">
              <a:off x="6375" y="4463"/>
              <a:ext cx="8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92" name="Line 800"/>
            <p:cNvSpPr>
              <a:spLocks noChangeAspect="1" noChangeShapeType="1"/>
            </p:cNvSpPr>
            <p:nvPr/>
          </p:nvSpPr>
          <p:spPr bwMode="auto">
            <a:xfrm flipV="1">
              <a:off x="6301" y="4625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93" name="Line 801"/>
            <p:cNvSpPr>
              <a:spLocks noChangeAspect="1" noChangeShapeType="1"/>
            </p:cNvSpPr>
            <p:nvPr/>
          </p:nvSpPr>
          <p:spPr bwMode="auto">
            <a:xfrm flipV="1">
              <a:off x="6338" y="4561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94" name="Line 802"/>
            <p:cNvSpPr>
              <a:spLocks noChangeAspect="1" noChangeShapeType="1"/>
            </p:cNvSpPr>
            <p:nvPr/>
          </p:nvSpPr>
          <p:spPr bwMode="auto">
            <a:xfrm flipV="1">
              <a:off x="6375" y="4497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95" name="Line 803"/>
            <p:cNvSpPr>
              <a:spLocks noChangeAspect="1" noChangeShapeType="1"/>
            </p:cNvSpPr>
            <p:nvPr/>
          </p:nvSpPr>
          <p:spPr bwMode="auto">
            <a:xfrm flipV="1">
              <a:off x="6304" y="4668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96" name="Line 804"/>
            <p:cNvSpPr>
              <a:spLocks noChangeAspect="1" noChangeShapeType="1"/>
            </p:cNvSpPr>
            <p:nvPr/>
          </p:nvSpPr>
          <p:spPr bwMode="auto">
            <a:xfrm flipV="1">
              <a:off x="6338" y="4604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97" name="Line 805"/>
            <p:cNvSpPr>
              <a:spLocks noChangeAspect="1" noChangeShapeType="1"/>
            </p:cNvSpPr>
            <p:nvPr/>
          </p:nvSpPr>
          <p:spPr bwMode="auto">
            <a:xfrm flipV="1">
              <a:off x="6375" y="4540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98" name="Line 806"/>
            <p:cNvSpPr>
              <a:spLocks noChangeAspect="1" noChangeShapeType="1"/>
            </p:cNvSpPr>
            <p:nvPr/>
          </p:nvSpPr>
          <p:spPr bwMode="auto">
            <a:xfrm flipV="1">
              <a:off x="6412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99" name="Line 807"/>
            <p:cNvSpPr>
              <a:spLocks noChangeAspect="1" noChangeShapeType="1"/>
            </p:cNvSpPr>
            <p:nvPr/>
          </p:nvSpPr>
          <p:spPr bwMode="auto">
            <a:xfrm flipV="1">
              <a:off x="6338" y="4646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00" name="Line 808"/>
            <p:cNvSpPr>
              <a:spLocks noChangeAspect="1" noChangeShapeType="1"/>
            </p:cNvSpPr>
            <p:nvPr/>
          </p:nvSpPr>
          <p:spPr bwMode="auto">
            <a:xfrm flipV="1">
              <a:off x="6375" y="4582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01" name="Line 809"/>
            <p:cNvSpPr>
              <a:spLocks noChangeAspect="1" noChangeShapeType="1"/>
            </p:cNvSpPr>
            <p:nvPr/>
          </p:nvSpPr>
          <p:spPr bwMode="auto">
            <a:xfrm flipV="1">
              <a:off x="6412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02" name="Line 810"/>
            <p:cNvSpPr>
              <a:spLocks noChangeAspect="1" noChangeShapeType="1"/>
            </p:cNvSpPr>
            <p:nvPr/>
          </p:nvSpPr>
          <p:spPr bwMode="auto">
            <a:xfrm flipV="1">
              <a:off x="6449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03" name="Line 811"/>
            <p:cNvSpPr>
              <a:spLocks noChangeAspect="1" noChangeShapeType="1"/>
            </p:cNvSpPr>
            <p:nvPr/>
          </p:nvSpPr>
          <p:spPr bwMode="auto">
            <a:xfrm flipV="1">
              <a:off x="6375" y="4625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04" name="Line 812"/>
            <p:cNvSpPr>
              <a:spLocks noChangeAspect="1" noChangeShapeType="1"/>
            </p:cNvSpPr>
            <p:nvPr/>
          </p:nvSpPr>
          <p:spPr bwMode="auto">
            <a:xfrm flipV="1">
              <a:off x="6412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05" name="Line 813"/>
            <p:cNvSpPr>
              <a:spLocks noChangeAspect="1" noChangeShapeType="1"/>
            </p:cNvSpPr>
            <p:nvPr/>
          </p:nvSpPr>
          <p:spPr bwMode="auto">
            <a:xfrm flipV="1">
              <a:off x="6449" y="4497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06" name="Line 814"/>
            <p:cNvSpPr>
              <a:spLocks noChangeAspect="1" noChangeShapeType="1"/>
            </p:cNvSpPr>
            <p:nvPr/>
          </p:nvSpPr>
          <p:spPr bwMode="auto">
            <a:xfrm flipV="1">
              <a:off x="6378" y="4668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07" name="Line 815"/>
            <p:cNvSpPr>
              <a:spLocks noChangeAspect="1" noChangeShapeType="1"/>
            </p:cNvSpPr>
            <p:nvPr/>
          </p:nvSpPr>
          <p:spPr bwMode="auto">
            <a:xfrm flipV="1">
              <a:off x="6412" y="4604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08" name="Line 816"/>
            <p:cNvSpPr>
              <a:spLocks noChangeAspect="1" noChangeShapeType="1"/>
            </p:cNvSpPr>
            <p:nvPr/>
          </p:nvSpPr>
          <p:spPr bwMode="auto">
            <a:xfrm flipV="1">
              <a:off x="6449" y="4540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09" name="Line 817"/>
            <p:cNvSpPr>
              <a:spLocks noChangeAspect="1" noChangeShapeType="1"/>
            </p:cNvSpPr>
            <p:nvPr/>
          </p:nvSpPr>
          <p:spPr bwMode="auto">
            <a:xfrm flipV="1">
              <a:off x="6486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10" name="Line 818"/>
            <p:cNvSpPr>
              <a:spLocks noChangeAspect="1" noChangeShapeType="1"/>
            </p:cNvSpPr>
            <p:nvPr/>
          </p:nvSpPr>
          <p:spPr bwMode="auto">
            <a:xfrm flipV="1">
              <a:off x="6412" y="4646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11" name="Line 819"/>
            <p:cNvSpPr>
              <a:spLocks noChangeAspect="1" noChangeShapeType="1"/>
            </p:cNvSpPr>
            <p:nvPr/>
          </p:nvSpPr>
          <p:spPr bwMode="auto">
            <a:xfrm flipV="1">
              <a:off x="6449" y="4582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12" name="Line 820"/>
            <p:cNvSpPr>
              <a:spLocks noChangeAspect="1" noChangeShapeType="1"/>
            </p:cNvSpPr>
            <p:nvPr/>
          </p:nvSpPr>
          <p:spPr bwMode="auto">
            <a:xfrm flipV="1">
              <a:off x="6486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13" name="Line 821"/>
            <p:cNvSpPr>
              <a:spLocks noChangeAspect="1" noChangeShapeType="1"/>
            </p:cNvSpPr>
            <p:nvPr/>
          </p:nvSpPr>
          <p:spPr bwMode="auto">
            <a:xfrm flipV="1">
              <a:off x="6523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14" name="Line 822"/>
            <p:cNvSpPr>
              <a:spLocks noChangeAspect="1" noChangeShapeType="1"/>
            </p:cNvSpPr>
            <p:nvPr/>
          </p:nvSpPr>
          <p:spPr bwMode="auto">
            <a:xfrm flipV="1">
              <a:off x="6449" y="4625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15" name="Line 823"/>
            <p:cNvSpPr>
              <a:spLocks noChangeAspect="1" noChangeShapeType="1"/>
            </p:cNvSpPr>
            <p:nvPr/>
          </p:nvSpPr>
          <p:spPr bwMode="auto">
            <a:xfrm flipV="1">
              <a:off x="6486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16" name="Line 824"/>
            <p:cNvSpPr>
              <a:spLocks noChangeAspect="1" noChangeShapeType="1"/>
            </p:cNvSpPr>
            <p:nvPr/>
          </p:nvSpPr>
          <p:spPr bwMode="auto">
            <a:xfrm flipV="1">
              <a:off x="6523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17" name="Line 825"/>
            <p:cNvSpPr>
              <a:spLocks noChangeAspect="1" noChangeShapeType="1"/>
            </p:cNvSpPr>
            <p:nvPr/>
          </p:nvSpPr>
          <p:spPr bwMode="auto">
            <a:xfrm flipV="1">
              <a:off x="6496" y="4604"/>
              <a:ext cx="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18" name="Line 826"/>
            <p:cNvSpPr>
              <a:spLocks noChangeAspect="1" noChangeShapeType="1"/>
            </p:cNvSpPr>
            <p:nvPr/>
          </p:nvSpPr>
          <p:spPr bwMode="auto">
            <a:xfrm flipV="1">
              <a:off x="6523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19" name="Line 827"/>
            <p:cNvSpPr>
              <a:spLocks noChangeAspect="1" noChangeShapeType="1"/>
            </p:cNvSpPr>
            <p:nvPr/>
          </p:nvSpPr>
          <p:spPr bwMode="auto">
            <a:xfrm flipV="1">
              <a:off x="6530" y="4582"/>
              <a:ext cx="5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20" name="Freeform 828"/>
            <p:cNvSpPr>
              <a:spLocks noChangeAspect="1"/>
            </p:cNvSpPr>
            <p:nvPr/>
          </p:nvSpPr>
          <p:spPr bwMode="auto">
            <a:xfrm>
              <a:off x="656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7"/>
                </a:cxn>
                <a:cxn ang="0">
                  <a:pos x="37" y="517"/>
                </a:cxn>
                <a:cxn ang="0">
                  <a:pos x="0" y="0"/>
                </a:cxn>
              </a:cxnLst>
              <a:rect l="0" t="0" r="r" b="b"/>
              <a:pathLst>
                <a:path w="37" h="517">
                  <a:moveTo>
                    <a:pt x="0" y="0"/>
                  </a:moveTo>
                  <a:lnTo>
                    <a:pt x="0" y="517"/>
                  </a:lnTo>
                  <a:lnTo>
                    <a:pt x="37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21" name="Freeform 829"/>
            <p:cNvSpPr>
              <a:spLocks noChangeAspect="1"/>
            </p:cNvSpPr>
            <p:nvPr/>
          </p:nvSpPr>
          <p:spPr bwMode="auto">
            <a:xfrm>
              <a:off x="656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7"/>
                </a:cxn>
                <a:cxn ang="0">
                  <a:pos x="37" y="517"/>
                </a:cxn>
                <a:cxn ang="0">
                  <a:pos x="0" y="0"/>
                </a:cxn>
              </a:cxnLst>
              <a:rect l="0" t="0" r="r" b="b"/>
              <a:pathLst>
                <a:path w="37" h="517">
                  <a:moveTo>
                    <a:pt x="0" y="0"/>
                  </a:moveTo>
                  <a:lnTo>
                    <a:pt x="0" y="517"/>
                  </a:lnTo>
                  <a:lnTo>
                    <a:pt x="37" y="5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22" name="Freeform 830"/>
            <p:cNvSpPr>
              <a:spLocks noChangeAspect="1"/>
            </p:cNvSpPr>
            <p:nvPr/>
          </p:nvSpPr>
          <p:spPr bwMode="auto">
            <a:xfrm>
              <a:off x="656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7" y="517"/>
                </a:cxn>
                <a:cxn ang="0">
                  <a:pos x="0" y="0"/>
                </a:cxn>
              </a:cxnLst>
              <a:rect l="0" t="0" r="r" b="b"/>
              <a:pathLst>
                <a:path w="37" h="517">
                  <a:moveTo>
                    <a:pt x="0" y="0"/>
                  </a:moveTo>
                  <a:lnTo>
                    <a:pt x="37" y="0"/>
                  </a:lnTo>
                  <a:lnTo>
                    <a:pt x="37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23" name="Freeform 831"/>
            <p:cNvSpPr>
              <a:spLocks noChangeAspect="1"/>
            </p:cNvSpPr>
            <p:nvPr/>
          </p:nvSpPr>
          <p:spPr bwMode="auto">
            <a:xfrm>
              <a:off x="656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7" y="517"/>
                </a:cxn>
                <a:cxn ang="0">
                  <a:pos x="0" y="0"/>
                </a:cxn>
              </a:cxnLst>
              <a:rect l="0" t="0" r="r" b="b"/>
              <a:pathLst>
                <a:path w="37" h="517">
                  <a:moveTo>
                    <a:pt x="0" y="0"/>
                  </a:moveTo>
                  <a:lnTo>
                    <a:pt x="37" y="0"/>
                  </a:lnTo>
                  <a:lnTo>
                    <a:pt x="37" y="5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24" name="Freeform 832"/>
            <p:cNvSpPr>
              <a:spLocks noChangeAspect="1"/>
            </p:cNvSpPr>
            <p:nvPr/>
          </p:nvSpPr>
          <p:spPr bwMode="auto">
            <a:xfrm>
              <a:off x="6086" y="4439"/>
              <a:ext cx="1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7"/>
                </a:cxn>
                <a:cxn ang="0">
                  <a:pos x="36" y="517"/>
                </a:cxn>
                <a:cxn ang="0">
                  <a:pos x="0" y="0"/>
                </a:cxn>
              </a:cxnLst>
              <a:rect l="0" t="0" r="r" b="b"/>
              <a:pathLst>
                <a:path w="36" h="517">
                  <a:moveTo>
                    <a:pt x="0" y="0"/>
                  </a:moveTo>
                  <a:lnTo>
                    <a:pt x="0" y="517"/>
                  </a:lnTo>
                  <a:lnTo>
                    <a:pt x="36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25" name="Freeform 833"/>
            <p:cNvSpPr>
              <a:spLocks noChangeAspect="1"/>
            </p:cNvSpPr>
            <p:nvPr/>
          </p:nvSpPr>
          <p:spPr bwMode="auto">
            <a:xfrm>
              <a:off x="6086" y="4439"/>
              <a:ext cx="1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7"/>
                </a:cxn>
                <a:cxn ang="0">
                  <a:pos x="36" y="517"/>
                </a:cxn>
                <a:cxn ang="0">
                  <a:pos x="0" y="0"/>
                </a:cxn>
              </a:cxnLst>
              <a:rect l="0" t="0" r="r" b="b"/>
              <a:pathLst>
                <a:path w="36" h="517">
                  <a:moveTo>
                    <a:pt x="0" y="0"/>
                  </a:moveTo>
                  <a:lnTo>
                    <a:pt x="0" y="517"/>
                  </a:lnTo>
                  <a:lnTo>
                    <a:pt x="36" y="5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26" name="Freeform 834"/>
            <p:cNvSpPr>
              <a:spLocks noChangeAspect="1"/>
            </p:cNvSpPr>
            <p:nvPr/>
          </p:nvSpPr>
          <p:spPr bwMode="auto">
            <a:xfrm>
              <a:off x="6086" y="4439"/>
              <a:ext cx="1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517"/>
                </a:cxn>
                <a:cxn ang="0">
                  <a:pos x="0" y="0"/>
                </a:cxn>
              </a:cxnLst>
              <a:rect l="0" t="0" r="r" b="b"/>
              <a:pathLst>
                <a:path w="36" h="517">
                  <a:moveTo>
                    <a:pt x="0" y="0"/>
                  </a:moveTo>
                  <a:lnTo>
                    <a:pt x="36" y="0"/>
                  </a:lnTo>
                  <a:lnTo>
                    <a:pt x="36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27" name="Freeform 835"/>
            <p:cNvSpPr>
              <a:spLocks noChangeAspect="1"/>
            </p:cNvSpPr>
            <p:nvPr/>
          </p:nvSpPr>
          <p:spPr bwMode="auto">
            <a:xfrm>
              <a:off x="6086" y="4439"/>
              <a:ext cx="12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517"/>
                </a:cxn>
                <a:cxn ang="0">
                  <a:pos x="0" y="0"/>
                </a:cxn>
              </a:cxnLst>
              <a:rect l="0" t="0" r="r" b="b"/>
              <a:pathLst>
                <a:path w="36" h="517">
                  <a:moveTo>
                    <a:pt x="0" y="0"/>
                  </a:moveTo>
                  <a:lnTo>
                    <a:pt x="36" y="0"/>
                  </a:lnTo>
                  <a:lnTo>
                    <a:pt x="36" y="5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28" name="Freeform 836"/>
            <p:cNvSpPr>
              <a:spLocks noChangeAspect="1"/>
            </p:cNvSpPr>
            <p:nvPr/>
          </p:nvSpPr>
          <p:spPr bwMode="auto">
            <a:xfrm>
              <a:off x="6544" y="4611"/>
              <a:ext cx="35" cy="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8"/>
                </a:cxn>
                <a:cxn ang="0">
                  <a:pos x="103" y="8"/>
                </a:cxn>
                <a:cxn ang="0">
                  <a:pos x="66" y="0"/>
                </a:cxn>
              </a:cxnLst>
              <a:rect l="0" t="0" r="r" b="b"/>
              <a:pathLst>
                <a:path w="103" h="8">
                  <a:moveTo>
                    <a:pt x="66" y="0"/>
                  </a:moveTo>
                  <a:lnTo>
                    <a:pt x="0" y="8"/>
                  </a:lnTo>
                  <a:lnTo>
                    <a:pt x="103" y="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29" name="Freeform 837"/>
            <p:cNvSpPr>
              <a:spLocks noChangeAspect="1"/>
            </p:cNvSpPr>
            <p:nvPr/>
          </p:nvSpPr>
          <p:spPr bwMode="auto">
            <a:xfrm>
              <a:off x="6544" y="4611"/>
              <a:ext cx="35" cy="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8"/>
                </a:cxn>
                <a:cxn ang="0">
                  <a:pos x="103" y="8"/>
                </a:cxn>
                <a:cxn ang="0">
                  <a:pos x="66" y="0"/>
                </a:cxn>
              </a:cxnLst>
              <a:rect l="0" t="0" r="r" b="b"/>
              <a:pathLst>
                <a:path w="103" h="8">
                  <a:moveTo>
                    <a:pt x="66" y="0"/>
                  </a:moveTo>
                  <a:lnTo>
                    <a:pt x="0" y="8"/>
                  </a:lnTo>
                  <a:lnTo>
                    <a:pt x="103" y="8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30" name="Freeform 838"/>
            <p:cNvSpPr>
              <a:spLocks noChangeAspect="1"/>
            </p:cNvSpPr>
            <p:nvPr/>
          </p:nvSpPr>
          <p:spPr bwMode="auto">
            <a:xfrm>
              <a:off x="6566" y="4611"/>
              <a:ext cx="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7" y="8"/>
                </a:cxn>
                <a:cxn ang="0">
                  <a:pos x="0" y="0"/>
                </a:cxn>
              </a:cxnLst>
              <a:rect l="0" t="0" r="r" b="b"/>
              <a:pathLst>
                <a:path w="37" h="8">
                  <a:moveTo>
                    <a:pt x="0" y="0"/>
                  </a:moveTo>
                  <a:lnTo>
                    <a:pt x="37" y="0"/>
                  </a:lnTo>
                  <a:lnTo>
                    <a:pt x="3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31" name="Freeform 839"/>
            <p:cNvSpPr>
              <a:spLocks noChangeAspect="1"/>
            </p:cNvSpPr>
            <p:nvPr/>
          </p:nvSpPr>
          <p:spPr bwMode="auto">
            <a:xfrm>
              <a:off x="6566" y="4611"/>
              <a:ext cx="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7" y="8"/>
                </a:cxn>
                <a:cxn ang="0">
                  <a:pos x="0" y="0"/>
                </a:cxn>
              </a:cxnLst>
              <a:rect l="0" t="0" r="r" b="b"/>
              <a:pathLst>
                <a:path w="37" h="8">
                  <a:moveTo>
                    <a:pt x="0" y="0"/>
                  </a:moveTo>
                  <a:lnTo>
                    <a:pt x="37" y="0"/>
                  </a:lnTo>
                  <a:lnTo>
                    <a:pt x="3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32" name="Freeform 840"/>
            <p:cNvSpPr>
              <a:spLocks noChangeAspect="1"/>
            </p:cNvSpPr>
            <p:nvPr/>
          </p:nvSpPr>
          <p:spPr bwMode="auto">
            <a:xfrm>
              <a:off x="6086" y="4611"/>
              <a:ext cx="3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02" y="8"/>
                </a:cxn>
                <a:cxn ang="0">
                  <a:pos x="0" y="0"/>
                </a:cxn>
              </a:cxnLst>
              <a:rect l="0" t="0" r="r" b="b"/>
              <a:pathLst>
                <a:path w="102" h="8">
                  <a:moveTo>
                    <a:pt x="0" y="0"/>
                  </a:moveTo>
                  <a:lnTo>
                    <a:pt x="0" y="8"/>
                  </a:lnTo>
                  <a:lnTo>
                    <a:pt x="10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33" name="Freeform 841"/>
            <p:cNvSpPr>
              <a:spLocks noChangeAspect="1"/>
            </p:cNvSpPr>
            <p:nvPr/>
          </p:nvSpPr>
          <p:spPr bwMode="auto">
            <a:xfrm>
              <a:off x="6086" y="4611"/>
              <a:ext cx="3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02" y="8"/>
                </a:cxn>
                <a:cxn ang="0">
                  <a:pos x="0" y="0"/>
                </a:cxn>
              </a:cxnLst>
              <a:rect l="0" t="0" r="r" b="b"/>
              <a:pathLst>
                <a:path w="102" h="8">
                  <a:moveTo>
                    <a:pt x="0" y="0"/>
                  </a:moveTo>
                  <a:lnTo>
                    <a:pt x="0" y="8"/>
                  </a:lnTo>
                  <a:lnTo>
                    <a:pt x="102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34" name="Freeform 842"/>
            <p:cNvSpPr>
              <a:spLocks noChangeAspect="1"/>
            </p:cNvSpPr>
            <p:nvPr/>
          </p:nvSpPr>
          <p:spPr bwMode="auto">
            <a:xfrm>
              <a:off x="6086" y="4611"/>
              <a:ext cx="3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102" y="8"/>
                </a:cxn>
                <a:cxn ang="0">
                  <a:pos x="0" y="0"/>
                </a:cxn>
              </a:cxnLst>
              <a:rect l="0" t="0" r="r" b="b"/>
              <a:pathLst>
                <a:path w="102" h="8">
                  <a:moveTo>
                    <a:pt x="0" y="0"/>
                  </a:moveTo>
                  <a:lnTo>
                    <a:pt x="36" y="0"/>
                  </a:lnTo>
                  <a:lnTo>
                    <a:pt x="10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35" name="Freeform 843"/>
            <p:cNvSpPr>
              <a:spLocks noChangeAspect="1"/>
            </p:cNvSpPr>
            <p:nvPr/>
          </p:nvSpPr>
          <p:spPr bwMode="auto">
            <a:xfrm>
              <a:off x="6086" y="4611"/>
              <a:ext cx="3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102" y="8"/>
                </a:cxn>
                <a:cxn ang="0">
                  <a:pos x="0" y="0"/>
                </a:cxn>
              </a:cxnLst>
              <a:rect l="0" t="0" r="r" b="b"/>
              <a:pathLst>
                <a:path w="102" h="8">
                  <a:moveTo>
                    <a:pt x="0" y="0"/>
                  </a:moveTo>
                  <a:lnTo>
                    <a:pt x="36" y="0"/>
                  </a:lnTo>
                  <a:lnTo>
                    <a:pt x="102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36" name="Freeform 844"/>
            <p:cNvSpPr>
              <a:spLocks noChangeAspect="1"/>
            </p:cNvSpPr>
            <p:nvPr/>
          </p:nvSpPr>
          <p:spPr bwMode="auto">
            <a:xfrm>
              <a:off x="6524" y="4614"/>
              <a:ext cx="55" cy="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22"/>
                </a:cxn>
                <a:cxn ang="0">
                  <a:pos x="165" y="22"/>
                </a:cxn>
                <a:cxn ang="0">
                  <a:pos x="62" y="0"/>
                </a:cxn>
              </a:cxnLst>
              <a:rect l="0" t="0" r="r" b="b"/>
              <a:pathLst>
                <a:path w="165" h="22">
                  <a:moveTo>
                    <a:pt x="62" y="0"/>
                  </a:moveTo>
                  <a:lnTo>
                    <a:pt x="0" y="22"/>
                  </a:lnTo>
                  <a:lnTo>
                    <a:pt x="165" y="2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37" name="Freeform 845"/>
            <p:cNvSpPr>
              <a:spLocks noChangeAspect="1"/>
            </p:cNvSpPr>
            <p:nvPr/>
          </p:nvSpPr>
          <p:spPr bwMode="auto">
            <a:xfrm>
              <a:off x="6524" y="4614"/>
              <a:ext cx="55" cy="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22"/>
                </a:cxn>
                <a:cxn ang="0">
                  <a:pos x="165" y="22"/>
                </a:cxn>
                <a:cxn ang="0">
                  <a:pos x="62" y="0"/>
                </a:cxn>
              </a:cxnLst>
              <a:rect l="0" t="0" r="r" b="b"/>
              <a:pathLst>
                <a:path w="165" h="22">
                  <a:moveTo>
                    <a:pt x="62" y="0"/>
                  </a:moveTo>
                  <a:lnTo>
                    <a:pt x="0" y="22"/>
                  </a:lnTo>
                  <a:lnTo>
                    <a:pt x="165" y="22"/>
                  </a:lnTo>
                  <a:lnTo>
                    <a:pt x="62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38" name="Freeform 846"/>
            <p:cNvSpPr>
              <a:spLocks noChangeAspect="1"/>
            </p:cNvSpPr>
            <p:nvPr/>
          </p:nvSpPr>
          <p:spPr bwMode="auto">
            <a:xfrm>
              <a:off x="6544" y="4614"/>
              <a:ext cx="3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" y="0"/>
                </a:cxn>
                <a:cxn ang="0">
                  <a:pos x="103" y="22"/>
                </a:cxn>
                <a:cxn ang="0">
                  <a:pos x="0" y="0"/>
                </a:cxn>
              </a:cxnLst>
              <a:rect l="0" t="0" r="r" b="b"/>
              <a:pathLst>
                <a:path w="103" h="22">
                  <a:moveTo>
                    <a:pt x="0" y="0"/>
                  </a:moveTo>
                  <a:lnTo>
                    <a:pt x="103" y="0"/>
                  </a:lnTo>
                  <a:lnTo>
                    <a:pt x="10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39" name="Freeform 847"/>
            <p:cNvSpPr>
              <a:spLocks noChangeAspect="1"/>
            </p:cNvSpPr>
            <p:nvPr/>
          </p:nvSpPr>
          <p:spPr bwMode="auto">
            <a:xfrm>
              <a:off x="6544" y="4614"/>
              <a:ext cx="3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" y="0"/>
                </a:cxn>
                <a:cxn ang="0">
                  <a:pos x="103" y="22"/>
                </a:cxn>
                <a:cxn ang="0">
                  <a:pos x="0" y="0"/>
                </a:cxn>
              </a:cxnLst>
              <a:rect l="0" t="0" r="r" b="b"/>
              <a:pathLst>
                <a:path w="103" h="22">
                  <a:moveTo>
                    <a:pt x="0" y="0"/>
                  </a:moveTo>
                  <a:lnTo>
                    <a:pt x="103" y="0"/>
                  </a:lnTo>
                  <a:lnTo>
                    <a:pt x="103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40" name="Freeform 848"/>
            <p:cNvSpPr>
              <a:spLocks noChangeAspect="1"/>
            </p:cNvSpPr>
            <p:nvPr/>
          </p:nvSpPr>
          <p:spPr bwMode="auto">
            <a:xfrm>
              <a:off x="6086" y="4614"/>
              <a:ext cx="5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165" y="22"/>
                </a:cxn>
                <a:cxn ang="0">
                  <a:pos x="0" y="0"/>
                </a:cxn>
              </a:cxnLst>
              <a:rect l="0" t="0" r="r" b="b"/>
              <a:pathLst>
                <a:path w="165" h="22">
                  <a:moveTo>
                    <a:pt x="0" y="0"/>
                  </a:moveTo>
                  <a:lnTo>
                    <a:pt x="0" y="22"/>
                  </a:lnTo>
                  <a:lnTo>
                    <a:pt x="165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41" name="Freeform 849"/>
            <p:cNvSpPr>
              <a:spLocks noChangeAspect="1"/>
            </p:cNvSpPr>
            <p:nvPr/>
          </p:nvSpPr>
          <p:spPr bwMode="auto">
            <a:xfrm>
              <a:off x="6086" y="4614"/>
              <a:ext cx="5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165" y="22"/>
                </a:cxn>
                <a:cxn ang="0">
                  <a:pos x="0" y="0"/>
                </a:cxn>
              </a:cxnLst>
              <a:rect l="0" t="0" r="r" b="b"/>
              <a:pathLst>
                <a:path w="165" h="22">
                  <a:moveTo>
                    <a:pt x="0" y="0"/>
                  </a:moveTo>
                  <a:lnTo>
                    <a:pt x="0" y="22"/>
                  </a:lnTo>
                  <a:lnTo>
                    <a:pt x="165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42" name="Freeform 850"/>
            <p:cNvSpPr>
              <a:spLocks noChangeAspect="1"/>
            </p:cNvSpPr>
            <p:nvPr/>
          </p:nvSpPr>
          <p:spPr bwMode="auto">
            <a:xfrm>
              <a:off x="6086" y="4614"/>
              <a:ext cx="5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0"/>
                </a:cxn>
                <a:cxn ang="0">
                  <a:pos x="165" y="22"/>
                </a:cxn>
                <a:cxn ang="0">
                  <a:pos x="0" y="0"/>
                </a:cxn>
              </a:cxnLst>
              <a:rect l="0" t="0" r="r" b="b"/>
              <a:pathLst>
                <a:path w="165" h="22">
                  <a:moveTo>
                    <a:pt x="0" y="0"/>
                  </a:moveTo>
                  <a:lnTo>
                    <a:pt x="102" y="0"/>
                  </a:lnTo>
                  <a:lnTo>
                    <a:pt x="165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43" name="Freeform 851"/>
            <p:cNvSpPr>
              <a:spLocks noChangeAspect="1"/>
            </p:cNvSpPr>
            <p:nvPr/>
          </p:nvSpPr>
          <p:spPr bwMode="auto">
            <a:xfrm>
              <a:off x="6086" y="4614"/>
              <a:ext cx="5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0"/>
                </a:cxn>
                <a:cxn ang="0">
                  <a:pos x="165" y="22"/>
                </a:cxn>
                <a:cxn ang="0">
                  <a:pos x="0" y="0"/>
                </a:cxn>
              </a:cxnLst>
              <a:rect l="0" t="0" r="r" b="b"/>
              <a:pathLst>
                <a:path w="165" h="22">
                  <a:moveTo>
                    <a:pt x="0" y="0"/>
                  </a:moveTo>
                  <a:lnTo>
                    <a:pt x="102" y="0"/>
                  </a:lnTo>
                  <a:lnTo>
                    <a:pt x="165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44" name="Freeform 852"/>
            <p:cNvSpPr>
              <a:spLocks noChangeAspect="1"/>
            </p:cNvSpPr>
            <p:nvPr/>
          </p:nvSpPr>
          <p:spPr bwMode="auto">
            <a:xfrm>
              <a:off x="6505" y="4621"/>
              <a:ext cx="74" cy="1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35"/>
                </a:cxn>
                <a:cxn ang="0">
                  <a:pos x="222" y="35"/>
                </a:cxn>
                <a:cxn ang="0">
                  <a:pos x="57" y="0"/>
                </a:cxn>
              </a:cxnLst>
              <a:rect l="0" t="0" r="r" b="b"/>
              <a:pathLst>
                <a:path w="222" h="35">
                  <a:moveTo>
                    <a:pt x="57" y="0"/>
                  </a:moveTo>
                  <a:lnTo>
                    <a:pt x="0" y="35"/>
                  </a:lnTo>
                  <a:lnTo>
                    <a:pt x="222" y="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45" name="Freeform 853"/>
            <p:cNvSpPr>
              <a:spLocks noChangeAspect="1"/>
            </p:cNvSpPr>
            <p:nvPr/>
          </p:nvSpPr>
          <p:spPr bwMode="auto">
            <a:xfrm>
              <a:off x="6505" y="4621"/>
              <a:ext cx="74" cy="1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35"/>
                </a:cxn>
                <a:cxn ang="0">
                  <a:pos x="222" y="35"/>
                </a:cxn>
                <a:cxn ang="0">
                  <a:pos x="57" y="0"/>
                </a:cxn>
              </a:cxnLst>
              <a:rect l="0" t="0" r="r" b="b"/>
              <a:pathLst>
                <a:path w="222" h="35">
                  <a:moveTo>
                    <a:pt x="57" y="0"/>
                  </a:moveTo>
                  <a:lnTo>
                    <a:pt x="0" y="35"/>
                  </a:lnTo>
                  <a:lnTo>
                    <a:pt x="222" y="35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46" name="Freeform 854"/>
            <p:cNvSpPr>
              <a:spLocks noChangeAspect="1"/>
            </p:cNvSpPr>
            <p:nvPr/>
          </p:nvSpPr>
          <p:spPr bwMode="auto">
            <a:xfrm>
              <a:off x="6524" y="4621"/>
              <a:ext cx="5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" y="0"/>
                </a:cxn>
                <a:cxn ang="0">
                  <a:pos x="165" y="35"/>
                </a:cxn>
                <a:cxn ang="0">
                  <a:pos x="0" y="0"/>
                </a:cxn>
              </a:cxnLst>
              <a:rect l="0" t="0" r="r" b="b"/>
              <a:pathLst>
                <a:path w="165" h="35">
                  <a:moveTo>
                    <a:pt x="0" y="0"/>
                  </a:moveTo>
                  <a:lnTo>
                    <a:pt x="165" y="0"/>
                  </a:lnTo>
                  <a:lnTo>
                    <a:pt x="16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47" name="Freeform 855"/>
            <p:cNvSpPr>
              <a:spLocks noChangeAspect="1"/>
            </p:cNvSpPr>
            <p:nvPr/>
          </p:nvSpPr>
          <p:spPr bwMode="auto">
            <a:xfrm>
              <a:off x="6524" y="4621"/>
              <a:ext cx="5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" y="0"/>
                </a:cxn>
                <a:cxn ang="0">
                  <a:pos x="165" y="35"/>
                </a:cxn>
                <a:cxn ang="0">
                  <a:pos x="0" y="0"/>
                </a:cxn>
              </a:cxnLst>
              <a:rect l="0" t="0" r="r" b="b"/>
              <a:pathLst>
                <a:path w="165" h="35">
                  <a:moveTo>
                    <a:pt x="0" y="0"/>
                  </a:moveTo>
                  <a:lnTo>
                    <a:pt x="165" y="0"/>
                  </a:lnTo>
                  <a:lnTo>
                    <a:pt x="165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48" name="Freeform 856"/>
            <p:cNvSpPr>
              <a:spLocks noChangeAspect="1"/>
            </p:cNvSpPr>
            <p:nvPr/>
          </p:nvSpPr>
          <p:spPr bwMode="auto">
            <a:xfrm>
              <a:off x="6086" y="4621"/>
              <a:ext cx="7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21" y="35"/>
                </a:cxn>
                <a:cxn ang="0">
                  <a:pos x="0" y="0"/>
                </a:cxn>
              </a:cxnLst>
              <a:rect l="0" t="0" r="r" b="b"/>
              <a:pathLst>
                <a:path w="221" h="35">
                  <a:moveTo>
                    <a:pt x="0" y="0"/>
                  </a:moveTo>
                  <a:lnTo>
                    <a:pt x="0" y="35"/>
                  </a:lnTo>
                  <a:lnTo>
                    <a:pt x="221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49" name="Freeform 857"/>
            <p:cNvSpPr>
              <a:spLocks noChangeAspect="1"/>
            </p:cNvSpPr>
            <p:nvPr/>
          </p:nvSpPr>
          <p:spPr bwMode="auto">
            <a:xfrm>
              <a:off x="6086" y="4621"/>
              <a:ext cx="7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21" y="35"/>
                </a:cxn>
                <a:cxn ang="0">
                  <a:pos x="0" y="0"/>
                </a:cxn>
              </a:cxnLst>
              <a:rect l="0" t="0" r="r" b="b"/>
              <a:pathLst>
                <a:path w="221" h="35">
                  <a:moveTo>
                    <a:pt x="0" y="0"/>
                  </a:moveTo>
                  <a:lnTo>
                    <a:pt x="0" y="35"/>
                  </a:lnTo>
                  <a:lnTo>
                    <a:pt x="221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50" name="Freeform 858"/>
            <p:cNvSpPr>
              <a:spLocks noChangeAspect="1"/>
            </p:cNvSpPr>
            <p:nvPr/>
          </p:nvSpPr>
          <p:spPr bwMode="auto">
            <a:xfrm>
              <a:off x="6086" y="4621"/>
              <a:ext cx="7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" y="0"/>
                </a:cxn>
                <a:cxn ang="0">
                  <a:pos x="221" y="35"/>
                </a:cxn>
                <a:cxn ang="0">
                  <a:pos x="0" y="0"/>
                </a:cxn>
              </a:cxnLst>
              <a:rect l="0" t="0" r="r" b="b"/>
              <a:pathLst>
                <a:path w="221" h="35">
                  <a:moveTo>
                    <a:pt x="0" y="0"/>
                  </a:moveTo>
                  <a:lnTo>
                    <a:pt x="165" y="0"/>
                  </a:lnTo>
                  <a:lnTo>
                    <a:pt x="221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51" name="Freeform 859"/>
            <p:cNvSpPr>
              <a:spLocks noChangeAspect="1"/>
            </p:cNvSpPr>
            <p:nvPr/>
          </p:nvSpPr>
          <p:spPr bwMode="auto">
            <a:xfrm>
              <a:off x="6086" y="4621"/>
              <a:ext cx="7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" y="0"/>
                </a:cxn>
                <a:cxn ang="0">
                  <a:pos x="221" y="35"/>
                </a:cxn>
                <a:cxn ang="0">
                  <a:pos x="0" y="0"/>
                </a:cxn>
              </a:cxnLst>
              <a:rect l="0" t="0" r="r" b="b"/>
              <a:pathLst>
                <a:path w="221" h="35">
                  <a:moveTo>
                    <a:pt x="0" y="0"/>
                  </a:moveTo>
                  <a:lnTo>
                    <a:pt x="165" y="0"/>
                  </a:lnTo>
                  <a:lnTo>
                    <a:pt x="221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52" name="Freeform 860"/>
            <p:cNvSpPr>
              <a:spLocks noChangeAspect="1"/>
            </p:cNvSpPr>
            <p:nvPr/>
          </p:nvSpPr>
          <p:spPr bwMode="auto">
            <a:xfrm>
              <a:off x="6489" y="4633"/>
              <a:ext cx="90" cy="1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47"/>
                </a:cxn>
                <a:cxn ang="0">
                  <a:pos x="268" y="47"/>
                </a:cxn>
                <a:cxn ang="0">
                  <a:pos x="46" y="0"/>
                </a:cxn>
              </a:cxnLst>
              <a:rect l="0" t="0" r="r" b="b"/>
              <a:pathLst>
                <a:path w="268" h="47">
                  <a:moveTo>
                    <a:pt x="46" y="0"/>
                  </a:moveTo>
                  <a:lnTo>
                    <a:pt x="0" y="47"/>
                  </a:lnTo>
                  <a:lnTo>
                    <a:pt x="268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53" name="Freeform 861"/>
            <p:cNvSpPr>
              <a:spLocks noChangeAspect="1"/>
            </p:cNvSpPr>
            <p:nvPr/>
          </p:nvSpPr>
          <p:spPr bwMode="auto">
            <a:xfrm>
              <a:off x="6489" y="4633"/>
              <a:ext cx="90" cy="1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47"/>
                </a:cxn>
                <a:cxn ang="0">
                  <a:pos x="268" y="47"/>
                </a:cxn>
                <a:cxn ang="0">
                  <a:pos x="46" y="0"/>
                </a:cxn>
              </a:cxnLst>
              <a:rect l="0" t="0" r="r" b="b"/>
              <a:pathLst>
                <a:path w="268" h="47">
                  <a:moveTo>
                    <a:pt x="46" y="0"/>
                  </a:moveTo>
                  <a:lnTo>
                    <a:pt x="0" y="47"/>
                  </a:lnTo>
                  <a:lnTo>
                    <a:pt x="268" y="47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54" name="Freeform 862"/>
            <p:cNvSpPr>
              <a:spLocks noChangeAspect="1"/>
            </p:cNvSpPr>
            <p:nvPr/>
          </p:nvSpPr>
          <p:spPr bwMode="auto">
            <a:xfrm>
              <a:off x="6505" y="4633"/>
              <a:ext cx="7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" y="0"/>
                </a:cxn>
                <a:cxn ang="0">
                  <a:pos x="222" y="47"/>
                </a:cxn>
                <a:cxn ang="0">
                  <a:pos x="0" y="0"/>
                </a:cxn>
              </a:cxnLst>
              <a:rect l="0" t="0" r="r" b="b"/>
              <a:pathLst>
                <a:path w="222" h="47">
                  <a:moveTo>
                    <a:pt x="0" y="0"/>
                  </a:moveTo>
                  <a:lnTo>
                    <a:pt x="222" y="0"/>
                  </a:lnTo>
                  <a:lnTo>
                    <a:pt x="222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55" name="Freeform 863"/>
            <p:cNvSpPr>
              <a:spLocks noChangeAspect="1"/>
            </p:cNvSpPr>
            <p:nvPr/>
          </p:nvSpPr>
          <p:spPr bwMode="auto">
            <a:xfrm>
              <a:off x="6505" y="4633"/>
              <a:ext cx="7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" y="0"/>
                </a:cxn>
                <a:cxn ang="0">
                  <a:pos x="222" y="47"/>
                </a:cxn>
                <a:cxn ang="0">
                  <a:pos x="0" y="0"/>
                </a:cxn>
              </a:cxnLst>
              <a:rect l="0" t="0" r="r" b="b"/>
              <a:pathLst>
                <a:path w="222" h="47">
                  <a:moveTo>
                    <a:pt x="0" y="0"/>
                  </a:moveTo>
                  <a:lnTo>
                    <a:pt x="222" y="0"/>
                  </a:lnTo>
                  <a:lnTo>
                    <a:pt x="222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56" name="Freeform 864"/>
            <p:cNvSpPr>
              <a:spLocks noChangeAspect="1"/>
            </p:cNvSpPr>
            <p:nvPr/>
          </p:nvSpPr>
          <p:spPr bwMode="auto">
            <a:xfrm>
              <a:off x="6086" y="4633"/>
              <a:ext cx="8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268" y="47"/>
                </a:cxn>
                <a:cxn ang="0">
                  <a:pos x="0" y="0"/>
                </a:cxn>
              </a:cxnLst>
              <a:rect l="0" t="0" r="r" b="b"/>
              <a:pathLst>
                <a:path w="268" h="47">
                  <a:moveTo>
                    <a:pt x="0" y="0"/>
                  </a:moveTo>
                  <a:lnTo>
                    <a:pt x="0" y="47"/>
                  </a:lnTo>
                  <a:lnTo>
                    <a:pt x="268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57" name="Freeform 865"/>
            <p:cNvSpPr>
              <a:spLocks noChangeAspect="1"/>
            </p:cNvSpPr>
            <p:nvPr/>
          </p:nvSpPr>
          <p:spPr bwMode="auto">
            <a:xfrm>
              <a:off x="6086" y="4633"/>
              <a:ext cx="8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268" y="47"/>
                </a:cxn>
                <a:cxn ang="0">
                  <a:pos x="0" y="0"/>
                </a:cxn>
              </a:cxnLst>
              <a:rect l="0" t="0" r="r" b="b"/>
              <a:pathLst>
                <a:path w="268" h="47">
                  <a:moveTo>
                    <a:pt x="0" y="0"/>
                  </a:moveTo>
                  <a:lnTo>
                    <a:pt x="0" y="47"/>
                  </a:lnTo>
                  <a:lnTo>
                    <a:pt x="268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58" name="Freeform 866"/>
            <p:cNvSpPr>
              <a:spLocks noChangeAspect="1"/>
            </p:cNvSpPr>
            <p:nvPr/>
          </p:nvSpPr>
          <p:spPr bwMode="auto">
            <a:xfrm>
              <a:off x="6086" y="4633"/>
              <a:ext cx="8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0"/>
                </a:cxn>
                <a:cxn ang="0">
                  <a:pos x="268" y="47"/>
                </a:cxn>
                <a:cxn ang="0">
                  <a:pos x="0" y="0"/>
                </a:cxn>
              </a:cxnLst>
              <a:rect l="0" t="0" r="r" b="b"/>
              <a:pathLst>
                <a:path w="268" h="47">
                  <a:moveTo>
                    <a:pt x="0" y="0"/>
                  </a:moveTo>
                  <a:lnTo>
                    <a:pt x="221" y="0"/>
                  </a:lnTo>
                  <a:lnTo>
                    <a:pt x="268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59" name="Freeform 867"/>
            <p:cNvSpPr>
              <a:spLocks noChangeAspect="1"/>
            </p:cNvSpPr>
            <p:nvPr/>
          </p:nvSpPr>
          <p:spPr bwMode="auto">
            <a:xfrm>
              <a:off x="6086" y="4633"/>
              <a:ext cx="8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0"/>
                </a:cxn>
                <a:cxn ang="0">
                  <a:pos x="268" y="47"/>
                </a:cxn>
                <a:cxn ang="0">
                  <a:pos x="0" y="0"/>
                </a:cxn>
              </a:cxnLst>
              <a:rect l="0" t="0" r="r" b="b"/>
              <a:pathLst>
                <a:path w="268" h="47">
                  <a:moveTo>
                    <a:pt x="0" y="0"/>
                  </a:moveTo>
                  <a:lnTo>
                    <a:pt x="221" y="0"/>
                  </a:lnTo>
                  <a:lnTo>
                    <a:pt x="268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60" name="Freeform 868"/>
            <p:cNvSpPr>
              <a:spLocks noChangeAspect="1"/>
            </p:cNvSpPr>
            <p:nvPr/>
          </p:nvSpPr>
          <p:spPr bwMode="auto">
            <a:xfrm>
              <a:off x="6477" y="4648"/>
              <a:ext cx="102" cy="1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55"/>
                </a:cxn>
                <a:cxn ang="0">
                  <a:pos x="304" y="55"/>
                </a:cxn>
                <a:cxn ang="0">
                  <a:pos x="36" y="0"/>
                </a:cxn>
              </a:cxnLst>
              <a:rect l="0" t="0" r="r" b="b"/>
              <a:pathLst>
                <a:path w="304" h="55">
                  <a:moveTo>
                    <a:pt x="36" y="0"/>
                  </a:moveTo>
                  <a:lnTo>
                    <a:pt x="0" y="55"/>
                  </a:lnTo>
                  <a:lnTo>
                    <a:pt x="304" y="5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61" name="Freeform 869"/>
            <p:cNvSpPr>
              <a:spLocks noChangeAspect="1"/>
            </p:cNvSpPr>
            <p:nvPr/>
          </p:nvSpPr>
          <p:spPr bwMode="auto">
            <a:xfrm>
              <a:off x="6477" y="4648"/>
              <a:ext cx="102" cy="1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55"/>
                </a:cxn>
                <a:cxn ang="0">
                  <a:pos x="304" y="55"/>
                </a:cxn>
                <a:cxn ang="0">
                  <a:pos x="36" y="0"/>
                </a:cxn>
              </a:cxnLst>
              <a:rect l="0" t="0" r="r" b="b"/>
              <a:pathLst>
                <a:path w="304" h="55">
                  <a:moveTo>
                    <a:pt x="36" y="0"/>
                  </a:moveTo>
                  <a:lnTo>
                    <a:pt x="0" y="55"/>
                  </a:lnTo>
                  <a:lnTo>
                    <a:pt x="304" y="55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62" name="Freeform 870"/>
            <p:cNvSpPr>
              <a:spLocks noChangeAspect="1"/>
            </p:cNvSpPr>
            <p:nvPr/>
          </p:nvSpPr>
          <p:spPr bwMode="auto">
            <a:xfrm>
              <a:off x="6489" y="4648"/>
              <a:ext cx="9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0"/>
                </a:cxn>
                <a:cxn ang="0">
                  <a:pos x="268" y="55"/>
                </a:cxn>
                <a:cxn ang="0">
                  <a:pos x="0" y="0"/>
                </a:cxn>
              </a:cxnLst>
              <a:rect l="0" t="0" r="r" b="b"/>
              <a:pathLst>
                <a:path w="268" h="55">
                  <a:moveTo>
                    <a:pt x="0" y="0"/>
                  </a:moveTo>
                  <a:lnTo>
                    <a:pt x="268" y="0"/>
                  </a:lnTo>
                  <a:lnTo>
                    <a:pt x="268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63" name="Freeform 871"/>
            <p:cNvSpPr>
              <a:spLocks noChangeAspect="1"/>
            </p:cNvSpPr>
            <p:nvPr/>
          </p:nvSpPr>
          <p:spPr bwMode="auto">
            <a:xfrm>
              <a:off x="6489" y="4648"/>
              <a:ext cx="9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0"/>
                </a:cxn>
                <a:cxn ang="0">
                  <a:pos x="268" y="55"/>
                </a:cxn>
                <a:cxn ang="0">
                  <a:pos x="0" y="0"/>
                </a:cxn>
              </a:cxnLst>
              <a:rect l="0" t="0" r="r" b="b"/>
              <a:pathLst>
                <a:path w="268" h="55">
                  <a:moveTo>
                    <a:pt x="0" y="0"/>
                  </a:moveTo>
                  <a:lnTo>
                    <a:pt x="268" y="0"/>
                  </a:lnTo>
                  <a:lnTo>
                    <a:pt x="268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64" name="Freeform 872"/>
            <p:cNvSpPr>
              <a:spLocks noChangeAspect="1"/>
            </p:cNvSpPr>
            <p:nvPr/>
          </p:nvSpPr>
          <p:spPr bwMode="auto">
            <a:xfrm>
              <a:off x="6086" y="4648"/>
              <a:ext cx="10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5"/>
                </a:cxn>
                <a:cxn ang="0">
                  <a:pos x="303" y="55"/>
                </a:cxn>
                <a:cxn ang="0">
                  <a:pos x="0" y="0"/>
                </a:cxn>
              </a:cxnLst>
              <a:rect l="0" t="0" r="r" b="b"/>
              <a:pathLst>
                <a:path w="303" h="55">
                  <a:moveTo>
                    <a:pt x="0" y="0"/>
                  </a:moveTo>
                  <a:lnTo>
                    <a:pt x="0" y="55"/>
                  </a:lnTo>
                  <a:lnTo>
                    <a:pt x="303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65" name="Freeform 873"/>
            <p:cNvSpPr>
              <a:spLocks noChangeAspect="1"/>
            </p:cNvSpPr>
            <p:nvPr/>
          </p:nvSpPr>
          <p:spPr bwMode="auto">
            <a:xfrm>
              <a:off x="6086" y="4648"/>
              <a:ext cx="10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5"/>
                </a:cxn>
                <a:cxn ang="0">
                  <a:pos x="303" y="55"/>
                </a:cxn>
                <a:cxn ang="0">
                  <a:pos x="0" y="0"/>
                </a:cxn>
              </a:cxnLst>
              <a:rect l="0" t="0" r="r" b="b"/>
              <a:pathLst>
                <a:path w="303" h="55">
                  <a:moveTo>
                    <a:pt x="0" y="0"/>
                  </a:moveTo>
                  <a:lnTo>
                    <a:pt x="0" y="55"/>
                  </a:lnTo>
                  <a:lnTo>
                    <a:pt x="303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66" name="Freeform 874"/>
            <p:cNvSpPr>
              <a:spLocks noChangeAspect="1"/>
            </p:cNvSpPr>
            <p:nvPr/>
          </p:nvSpPr>
          <p:spPr bwMode="auto">
            <a:xfrm>
              <a:off x="6086" y="4648"/>
              <a:ext cx="10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0"/>
                </a:cxn>
                <a:cxn ang="0">
                  <a:pos x="303" y="55"/>
                </a:cxn>
                <a:cxn ang="0">
                  <a:pos x="0" y="0"/>
                </a:cxn>
              </a:cxnLst>
              <a:rect l="0" t="0" r="r" b="b"/>
              <a:pathLst>
                <a:path w="303" h="55">
                  <a:moveTo>
                    <a:pt x="0" y="0"/>
                  </a:moveTo>
                  <a:lnTo>
                    <a:pt x="268" y="0"/>
                  </a:lnTo>
                  <a:lnTo>
                    <a:pt x="303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67" name="Freeform 875"/>
            <p:cNvSpPr>
              <a:spLocks noChangeAspect="1"/>
            </p:cNvSpPr>
            <p:nvPr/>
          </p:nvSpPr>
          <p:spPr bwMode="auto">
            <a:xfrm>
              <a:off x="6086" y="4648"/>
              <a:ext cx="10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0"/>
                </a:cxn>
                <a:cxn ang="0">
                  <a:pos x="303" y="55"/>
                </a:cxn>
                <a:cxn ang="0">
                  <a:pos x="0" y="0"/>
                </a:cxn>
              </a:cxnLst>
              <a:rect l="0" t="0" r="r" b="b"/>
              <a:pathLst>
                <a:path w="303" h="55">
                  <a:moveTo>
                    <a:pt x="0" y="0"/>
                  </a:moveTo>
                  <a:lnTo>
                    <a:pt x="268" y="0"/>
                  </a:lnTo>
                  <a:lnTo>
                    <a:pt x="303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68" name="Freeform 876"/>
            <p:cNvSpPr>
              <a:spLocks noChangeAspect="1"/>
            </p:cNvSpPr>
            <p:nvPr/>
          </p:nvSpPr>
          <p:spPr bwMode="auto">
            <a:xfrm>
              <a:off x="6470" y="4667"/>
              <a:ext cx="109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63"/>
                </a:cxn>
                <a:cxn ang="0">
                  <a:pos x="326" y="63"/>
                </a:cxn>
                <a:cxn ang="0">
                  <a:pos x="22" y="0"/>
                </a:cxn>
              </a:cxnLst>
              <a:rect l="0" t="0" r="r" b="b"/>
              <a:pathLst>
                <a:path w="326" h="63">
                  <a:moveTo>
                    <a:pt x="22" y="0"/>
                  </a:moveTo>
                  <a:lnTo>
                    <a:pt x="0" y="63"/>
                  </a:lnTo>
                  <a:lnTo>
                    <a:pt x="326" y="6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69" name="Freeform 877"/>
            <p:cNvSpPr>
              <a:spLocks noChangeAspect="1"/>
            </p:cNvSpPr>
            <p:nvPr/>
          </p:nvSpPr>
          <p:spPr bwMode="auto">
            <a:xfrm>
              <a:off x="6470" y="4667"/>
              <a:ext cx="109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63"/>
                </a:cxn>
                <a:cxn ang="0">
                  <a:pos x="326" y="63"/>
                </a:cxn>
                <a:cxn ang="0">
                  <a:pos x="22" y="0"/>
                </a:cxn>
              </a:cxnLst>
              <a:rect l="0" t="0" r="r" b="b"/>
              <a:pathLst>
                <a:path w="326" h="63">
                  <a:moveTo>
                    <a:pt x="22" y="0"/>
                  </a:moveTo>
                  <a:lnTo>
                    <a:pt x="0" y="63"/>
                  </a:lnTo>
                  <a:lnTo>
                    <a:pt x="326" y="63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70" name="Freeform 878"/>
            <p:cNvSpPr>
              <a:spLocks noChangeAspect="1"/>
            </p:cNvSpPr>
            <p:nvPr/>
          </p:nvSpPr>
          <p:spPr bwMode="auto">
            <a:xfrm>
              <a:off x="6477" y="4667"/>
              <a:ext cx="102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0"/>
                </a:cxn>
                <a:cxn ang="0">
                  <a:pos x="304" y="63"/>
                </a:cxn>
                <a:cxn ang="0">
                  <a:pos x="0" y="0"/>
                </a:cxn>
              </a:cxnLst>
              <a:rect l="0" t="0" r="r" b="b"/>
              <a:pathLst>
                <a:path w="304" h="63">
                  <a:moveTo>
                    <a:pt x="0" y="0"/>
                  </a:moveTo>
                  <a:lnTo>
                    <a:pt x="304" y="0"/>
                  </a:lnTo>
                  <a:lnTo>
                    <a:pt x="304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71" name="Freeform 879"/>
            <p:cNvSpPr>
              <a:spLocks noChangeAspect="1"/>
            </p:cNvSpPr>
            <p:nvPr/>
          </p:nvSpPr>
          <p:spPr bwMode="auto">
            <a:xfrm>
              <a:off x="6477" y="4667"/>
              <a:ext cx="102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0"/>
                </a:cxn>
                <a:cxn ang="0">
                  <a:pos x="304" y="63"/>
                </a:cxn>
                <a:cxn ang="0">
                  <a:pos x="0" y="0"/>
                </a:cxn>
              </a:cxnLst>
              <a:rect l="0" t="0" r="r" b="b"/>
              <a:pathLst>
                <a:path w="304" h="63">
                  <a:moveTo>
                    <a:pt x="0" y="0"/>
                  </a:moveTo>
                  <a:lnTo>
                    <a:pt x="304" y="0"/>
                  </a:lnTo>
                  <a:lnTo>
                    <a:pt x="304" y="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72" name="Freeform 880"/>
            <p:cNvSpPr>
              <a:spLocks noChangeAspect="1"/>
            </p:cNvSpPr>
            <p:nvPr/>
          </p:nvSpPr>
          <p:spPr bwMode="auto">
            <a:xfrm>
              <a:off x="6086" y="4667"/>
              <a:ext cx="10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"/>
                </a:cxn>
                <a:cxn ang="0">
                  <a:pos x="324" y="63"/>
                </a:cxn>
                <a:cxn ang="0">
                  <a:pos x="0" y="0"/>
                </a:cxn>
              </a:cxnLst>
              <a:rect l="0" t="0" r="r" b="b"/>
              <a:pathLst>
                <a:path w="324" h="63">
                  <a:moveTo>
                    <a:pt x="0" y="0"/>
                  </a:moveTo>
                  <a:lnTo>
                    <a:pt x="0" y="63"/>
                  </a:lnTo>
                  <a:lnTo>
                    <a:pt x="324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73" name="Freeform 881"/>
            <p:cNvSpPr>
              <a:spLocks noChangeAspect="1"/>
            </p:cNvSpPr>
            <p:nvPr/>
          </p:nvSpPr>
          <p:spPr bwMode="auto">
            <a:xfrm>
              <a:off x="6086" y="4667"/>
              <a:ext cx="10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"/>
                </a:cxn>
                <a:cxn ang="0">
                  <a:pos x="324" y="63"/>
                </a:cxn>
                <a:cxn ang="0">
                  <a:pos x="0" y="0"/>
                </a:cxn>
              </a:cxnLst>
              <a:rect l="0" t="0" r="r" b="b"/>
              <a:pathLst>
                <a:path w="324" h="63">
                  <a:moveTo>
                    <a:pt x="0" y="0"/>
                  </a:moveTo>
                  <a:lnTo>
                    <a:pt x="0" y="63"/>
                  </a:lnTo>
                  <a:lnTo>
                    <a:pt x="324" y="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74" name="Freeform 882"/>
            <p:cNvSpPr>
              <a:spLocks noChangeAspect="1"/>
            </p:cNvSpPr>
            <p:nvPr/>
          </p:nvSpPr>
          <p:spPr bwMode="auto">
            <a:xfrm>
              <a:off x="6086" y="4667"/>
              <a:ext cx="10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0"/>
                </a:cxn>
                <a:cxn ang="0">
                  <a:pos x="324" y="63"/>
                </a:cxn>
                <a:cxn ang="0">
                  <a:pos x="0" y="0"/>
                </a:cxn>
              </a:cxnLst>
              <a:rect l="0" t="0" r="r" b="b"/>
              <a:pathLst>
                <a:path w="324" h="63">
                  <a:moveTo>
                    <a:pt x="0" y="0"/>
                  </a:moveTo>
                  <a:lnTo>
                    <a:pt x="303" y="0"/>
                  </a:lnTo>
                  <a:lnTo>
                    <a:pt x="324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75" name="Freeform 883"/>
            <p:cNvSpPr>
              <a:spLocks noChangeAspect="1"/>
            </p:cNvSpPr>
            <p:nvPr/>
          </p:nvSpPr>
          <p:spPr bwMode="auto">
            <a:xfrm>
              <a:off x="6086" y="4667"/>
              <a:ext cx="10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0"/>
                </a:cxn>
                <a:cxn ang="0">
                  <a:pos x="324" y="63"/>
                </a:cxn>
                <a:cxn ang="0">
                  <a:pos x="0" y="0"/>
                </a:cxn>
              </a:cxnLst>
              <a:rect l="0" t="0" r="r" b="b"/>
              <a:pathLst>
                <a:path w="324" h="63">
                  <a:moveTo>
                    <a:pt x="0" y="0"/>
                  </a:moveTo>
                  <a:lnTo>
                    <a:pt x="303" y="0"/>
                  </a:lnTo>
                  <a:lnTo>
                    <a:pt x="324" y="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76" name="Freeform 884"/>
            <p:cNvSpPr>
              <a:spLocks noChangeAspect="1"/>
            </p:cNvSpPr>
            <p:nvPr/>
          </p:nvSpPr>
          <p:spPr bwMode="auto">
            <a:xfrm>
              <a:off x="6468" y="4688"/>
              <a:ext cx="111" cy="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6"/>
                </a:cxn>
                <a:cxn ang="0">
                  <a:pos x="332" y="66"/>
                </a:cxn>
                <a:cxn ang="0">
                  <a:pos x="6" y="0"/>
                </a:cxn>
              </a:cxnLst>
              <a:rect l="0" t="0" r="r" b="b"/>
              <a:pathLst>
                <a:path w="332" h="66">
                  <a:moveTo>
                    <a:pt x="6" y="0"/>
                  </a:moveTo>
                  <a:lnTo>
                    <a:pt x="0" y="66"/>
                  </a:lnTo>
                  <a:lnTo>
                    <a:pt x="332" y="6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77" name="Freeform 885"/>
            <p:cNvSpPr>
              <a:spLocks noChangeAspect="1"/>
            </p:cNvSpPr>
            <p:nvPr/>
          </p:nvSpPr>
          <p:spPr bwMode="auto">
            <a:xfrm>
              <a:off x="6468" y="4688"/>
              <a:ext cx="111" cy="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6"/>
                </a:cxn>
                <a:cxn ang="0">
                  <a:pos x="332" y="66"/>
                </a:cxn>
                <a:cxn ang="0">
                  <a:pos x="6" y="0"/>
                </a:cxn>
              </a:cxnLst>
              <a:rect l="0" t="0" r="r" b="b"/>
              <a:pathLst>
                <a:path w="332" h="66">
                  <a:moveTo>
                    <a:pt x="6" y="0"/>
                  </a:moveTo>
                  <a:lnTo>
                    <a:pt x="0" y="66"/>
                  </a:lnTo>
                  <a:lnTo>
                    <a:pt x="332" y="66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78" name="Freeform 886"/>
            <p:cNvSpPr>
              <a:spLocks noChangeAspect="1"/>
            </p:cNvSpPr>
            <p:nvPr/>
          </p:nvSpPr>
          <p:spPr bwMode="auto">
            <a:xfrm>
              <a:off x="6470" y="4688"/>
              <a:ext cx="10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6" y="0"/>
                </a:cxn>
                <a:cxn ang="0">
                  <a:pos x="326" y="66"/>
                </a:cxn>
                <a:cxn ang="0">
                  <a:pos x="0" y="0"/>
                </a:cxn>
              </a:cxnLst>
              <a:rect l="0" t="0" r="r" b="b"/>
              <a:pathLst>
                <a:path w="326" h="66">
                  <a:moveTo>
                    <a:pt x="0" y="0"/>
                  </a:moveTo>
                  <a:lnTo>
                    <a:pt x="326" y="0"/>
                  </a:lnTo>
                  <a:lnTo>
                    <a:pt x="326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79" name="Freeform 887"/>
            <p:cNvSpPr>
              <a:spLocks noChangeAspect="1"/>
            </p:cNvSpPr>
            <p:nvPr/>
          </p:nvSpPr>
          <p:spPr bwMode="auto">
            <a:xfrm>
              <a:off x="6470" y="4688"/>
              <a:ext cx="10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6" y="0"/>
                </a:cxn>
                <a:cxn ang="0">
                  <a:pos x="326" y="66"/>
                </a:cxn>
                <a:cxn ang="0">
                  <a:pos x="0" y="0"/>
                </a:cxn>
              </a:cxnLst>
              <a:rect l="0" t="0" r="r" b="b"/>
              <a:pathLst>
                <a:path w="326" h="66">
                  <a:moveTo>
                    <a:pt x="0" y="0"/>
                  </a:moveTo>
                  <a:lnTo>
                    <a:pt x="326" y="0"/>
                  </a:lnTo>
                  <a:lnTo>
                    <a:pt x="326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80" name="Freeform 888"/>
            <p:cNvSpPr>
              <a:spLocks noChangeAspect="1"/>
            </p:cNvSpPr>
            <p:nvPr/>
          </p:nvSpPr>
          <p:spPr bwMode="auto">
            <a:xfrm>
              <a:off x="6086" y="4688"/>
              <a:ext cx="11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6"/>
                </a:cxn>
                <a:cxn ang="0">
                  <a:pos x="332" y="66"/>
                </a:cxn>
                <a:cxn ang="0">
                  <a:pos x="0" y="0"/>
                </a:cxn>
              </a:cxnLst>
              <a:rect l="0" t="0" r="r" b="b"/>
              <a:pathLst>
                <a:path w="332" h="66">
                  <a:moveTo>
                    <a:pt x="0" y="0"/>
                  </a:moveTo>
                  <a:lnTo>
                    <a:pt x="0" y="66"/>
                  </a:lnTo>
                  <a:lnTo>
                    <a:pt x="332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81" name="Freeform 889"/>
            <p:cNvSpPr>
              <a:spLocks noChangeAspect="1"/>
            </p:cNvSpPr>
            <p:nvPr/>
          </p:nvSpPr>
          <p:spPr bwMode="auto">
            <a:xfrm>
              <a:off x="6086" y="4688"/>
              <a:ext cx="11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6"/>
                </a:cxn>
                <a:cxn ang="0">
                  <a:pos x="332" y="66"/>
                </a:cxn>
                <a:cxn ang="0">
                  <a:pos x="0" y="0"/>
                </a:cxn>
              </a:cxnLst>
              <a:rect l="0" t="0" r="r" b="b"/>
              <a:pathLst>
                <a:path w="332" h="66">
                  <a:moveTo>
                    <a:pt x="0" y="0"/>
                  </a:moveTo>
                  <a:lnTo>
                    <a:pt x="0" y="66"/>
                  </a:lnTo>
                  <a:lnTo>
                    <a:pt x="332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82" name="Freeform 890"/>
            <p:cNvSpPr>
              <a:spLocks noChangeAspect="1"/>
            </p:cNvSpPr>
            <p:nvPr/>
          </p:nvSpPr>
          <p:spPr bwMode="auto">
            <a:xfrm>
              <a:off x="6086" y="4688"/>
              <a:ext cx="11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4" y="0"/>
                </a:cxn>
                <a:cxn ang="0">
                  <a:pos x="332" y="66"/>
                </a:cxn>
                <a:cxn ang="0">
                  <a:pos x="0" y="0"/>
                </a:cxn>
              </a:cxnLst>
              <a:rect l="0" t="0" r="r" b="b"/>
              <a:pathLst>
                <a:path w="332" h="66">
                  <a:moveTo>
                    <a:pt x="0" y="0"/>
                  </a:moveTo>
                  <a:lnTo>
                    <a:pt x="324" y="0"/>
                  </a:lnTo>
                  <a:lnTo>
                    <a:pt x="332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83" name="Freeform 891"/>
            <p:cNvSpPr>
              <a:spLocks noChangeAspect="1"/>
            </p:cNvSpPr>
            <p:nvPr/>
          </p:nvSpPr>
          <p:spPr bwMode="auto">
            <a:xfrm>
              <a:off x="6086" y="4688"/>
              <a:ext cx="11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4" y="0"/>
                </a:cxn>
                <a:cxn ang="0">
                  <a:pos x="332" y="66"/>
                </a:cxn>
                <a:cxn ang="0">
                  <a:pos x="0" y="0"/>
                </a:cxn>
              </a:cxnLst>
              <a:rect l="0" t="0" r="r" b="b"/>
              <a:pathLst>
                <a:path w="332" h="66">
                  <a:moveTo>
                    <a:pt x="0" y="0"/>
                  </a:moveTo>
                  <a:lnTo>
                    <a:pt x="324" y="0"/>
                  </a:lnTo>
                  <a:lnTo>
                    <a:pt x="332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84" name="Freeform 892"/>
            <p:cNvSpPr>
              <a:spLocks noChangeAspect="1"/>
            </p:cNvSpPr>
            <p:nvPr/>
          </p:nvSpPr>
          <p:spPr bwMode="auto">
            <a:xfrm>
              <a:off x="6086" y="4710"/>
              <a:ext cx="493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1"/>
                </a:cxn>
                <a:cxn ang="0">
                  <a:pos x="1478" y="591"/>
                </a:cxn>
                <a:cxn ang="0">
                  <a:pos x="0" y="0"/>
                </a:cxn>
              </a:cxnLst>
              <a:rect l="0" t="0" r="r" b="b"/>
              <a:pathLst>
                <a:path w="1478" h="591">
                  <a:moveTo>
                    <a:pt x="0" y="0"/>
                  </a:moveTo>
                  <a:lnTo>
                    <a:pt x="0" y="591"/>
                  </a:lnTo>
                  <a:lnTo>
                    <a:pt x="1478" y="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85" name="Freeform 893"/>
            <p:cNvSpPr>
              <a:spLocks noChangeAspect="1"/>
            </p:cNvSpPr>
            <p:nvPr/>
          </p:nvSpPr>
          <p:spPr bwMode="auto">
            <a:xfrm>
              <a:off x="6086" y="4710"/>
              <a:ext cx="493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1"/>
                </a:cxn>
                <a:cxn ang="0">
                  <a:pos x="1478" y="591"/>
                </a:cxn>
                <a:cxn ang="0">
                  <a:pos x="0" y="0"/>
                </a:cxn>
              </a:cxnLst>
              <a:rect l="0" t="0" r="r" b="b"/>
              <a:pathLst>
                <a:path w="1478" h="591">
                  <a:moveTo>
                    <a:pt x="0" y="0"/>
                  </a:moveTo>
                  <a:lnTo>
                    <a:pt x="0" y="591"/>
                  </a:lnTo>
                  <a:lnTo>
                    <a:pt x="1478" y="5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86" name="Freeform 894"/>
            <p:cNvSpPr>
              <a:spLocks noChangeAspect="1"/>
            </p:cNvSpPr>
            <p:nvPr/>
          </p:nvSpPr>
          <p:spPr bwMode="auto">
            <a:xfrm>
              <a:off x="6086" y="4710"/>
              <a:ext cx="493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8" y="0"/>
                </a:cxn>
                <a:cxn ang="0">
                  <a:pos x="1478" y="591"/>
                </a:cxn>
                <a:cxn ang="0">
                  <a:pos x="0" y="0"/>
                </a:cxn>
              </a:cxnLst>
              <a:rect l="0" t="0" r="r" b="b"/>
              <a:pathLst>
                <a:path w="1478" h="591">
                  <a:moveTo>
                    <a:pt x="0" y="0"/>
                  </a:moveTo>
                  <a:lnTo>
                    <a:pt x="1478" y="0"/>
                  </a:lnTo>
                  <a:lnTo>
                    <a:pt x="1478" y="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87" name="Freeform 895"/>
            <p:cNvSpPr>
              <a:spLocks noChangeAspect="1"/>
            </p:cNvSpPr>
            <p:nvPr/>
          </p:nvSpPr>
          <p:spPr bwMode="auto">
            <a:xfrm>
              <a:off x="6086" y="4710"/>
              <a:ext cx="493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8" y="0"/>
                </a:cxn>
                <a:cxn ang="0">
                  <a:pos x="1478" y="591"/>
                </a:cxn>
                <a:cxn ang="0">
                  <a:pos x="0" y="0"/>
                </a:cxn>
              </a:cxnLst>
              <a:rect l="0" t="0" r="r" b="b"/>
              <a:pathLst>
                <a:path w="1478" h="591">
                  <a:moveTo>
                    <a:pt x="0" y="0"/>
                  </a:moveTo>
                  <a:lnTo>
                    <a:pt x="1478" y="0"/>
                  </a:lnTo>
                  <a:lnTo>
                    <a:pt x="1478" y="5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88" name="Line 896"/>
            <p:cNvSpPr>
              <a:spLocks noChangeAspect="1" noChangeShapeType="1"/>
            </p:cNvSpPr>
            <p:nvPr/>
          </p:nvSpPr>
          <p:spPr bwMode="auto">
            <a:xfrm>
              <a:off x="6098" y="4439"/>
              <a:ext cx="46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89" name="Line 897"/>
            <p:cNvSpPr>
              <a:spLocks noChangeAspect="1" noChangeShapeType="1"/>
            </p:cNvSpPr>
            <p:nvPr/>
          </p:nvSpPr>
          <p:spPr bwMode="auto">
            <a:xfrm flipV="1">
              <a:off x="6098" y="4439"/>
              <a:ext cx="1" cy="1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90" name="Line 898"/>
            <p:cNvSpPr>
              <a:spLocks noChangeAspect="1" noChangeShapeType="1"/>
            </p:cNvSpPr>
            <p:nvPr/>
          </p:nvSpPr>
          <p:spPr bwMode="auto">
            <a:xfrm>
              <a:off x="6566" y="4439"/>
              <a:ext cx="1" cy="1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91" name="Freeform 899"/>
            <p:cNvSpPr>
              <a:spLocks noChangeAspect="1"/>
            </p:cNvSpPr>
            <p:nvPr/>
          </p:nvSpPr>
          <p:spPr bwMode="auto">
            <a:xfrm>
              <a:off x="6098" y="4611"/>
              <a:ext cx="99" cy="99"/>
            </a:xfrm>
            <a:custGeom>
              <a:avLst/>
              <a:gdLst/>
              <a:ahLst/>
              <a:cxnLst>
                <a:cxn ang="0">
                  <a:pos x="296" y="296"/>
                </a:cxn>
                <a:cxn ang="0">
                  <a:pos x="288" y="230"/>
                </a:cxn>
                <a:cxn ang="0">
                  <a:pos x="267" y="167"/>
                </a:cxn>
                <a:cxn ang="0">
                  <a:pos x="232" y="112"/>
                </a:cxn>
                <a:cxn ang="0">
                  <a:pos x="185" y="65"/>
                </a:cxn>
                <a:cxn ang="0">
                  <a:pos x="129" y="30"/>
                </a:cxn>
                <a:cxn ang="0">
                  <a:pos x="66" y="8"/>
                </a:cxn>
                <a:cxn ang="0">
                  <a:pos x="0" y="0"/>
                </a:cxn>
              </a:cxnLst>
              <a:rect l="0" t="0" r="r" b="b"/>
              <a:pathLst>
                <a:path w="296" h="296">
                  <a:moveTo>
                    <a:pt x="296" y="296"/>
                  </a:moveTo>
                  <a:lnTo>
                    <a:pt x="288" y="230"/>
                  </a:lnTo>
                  <a:lnTo>
                    <a:pt x="267" y="167"/>
                  </a:lnTo>
                  <a:lnTo>
                    <a:pt x="232" y="112"/>
                  </a:lnTo>
                  <a:lnTo>
                    <a:pt x="185" y="65"/>
                  </a:lnTo>
                  <a:lnTo>
                    <a:pt x="129" y="30"/>
                  </a:lnTo>
                  <a:lnTo>
                    <a:pt x="66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92" name="Freeform 900"/>
            <p:cNvSpPr>
              <a:spLocks noChangeAspect="1"/>
            </p:cNvSpPr>
            <p:nvPr/>
          </p:nvSpPr>
          <p:spPr bwMode="auto">
            <a:xfrm>
              <a:off x="6468" y="4611"/>
              <a:ext cx="98" cy="99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29" y="8"/>
                </a:cxn>
                <a:cxn ang="0">
                  <a:pos x="167" y="30"/>
                </a:cxn>
                <a:cxn ang="0">
                  <a:pos x="110" y="65"/>
                </a:cxn>
                <a:cxn ang="0">
                  <a:pos x="64" y="112"/>
                </a:cxn>
                <a:cxn ang="0">
                  <a:pos x="28" y="167"/>
                </a:cxn>
                <a:cxn ang="0">
                  <a:pos x="6" y="230"/>
                </a:cxn>
                <a:cxn ang="0">
                  <a:pos x="0" y="296"/>
                </a:cxn>
              </a:cxnLst>
              <a:rect l="0" t="0" r="r" b="b"/>
              <a:pathLst>
                <a:path w="295" h="296">
                  <a:moveTo>
                    <a:pt x="295" y="0"/>
                  </a:moveTo>
                  <a:lnTo>
                    <a:pt x="229" y="8"/>
                  </a:lnTo>
                  <a:lnTo>
                    <a:pt x="167" y="30"/>
                  </a:lnTo>
                  <a:lnTo>
                    <a:pt x="110" y="65"/>
                  </a:lnTo>
                  <a:lnTo>
                    <a:pt x="64" y="112"/>
                  </a:lnTo>
                  <a:lnTo>
                    <a:pt x="28" y="167"/>
                  </a:lnTo>
                  <a:lnTo>
                    <a:pt x="6" y="230"/>
                  </a:lnTo>
                  <a:lnTo>
                    <a:pt x="0" y="29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93" name="Line 901"/>
            <p:cNvSpPr>
              <a:spLocks noChangeAspect="1" noChangeShapeType="1"/>
            </p:cNvSpPr>
            <p:nvPr/>
          </p:nvSpPr>
          <p:spPr bwMode="auto">
            <a:xfrm flipH="1">
              <a:off x="6197" y="4710"/>
              <a:ext cx="27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94" name="Line 902"/>
            <p:cNvSpPr>
              <a:spLocks noChangeAspect="1" noChangeShapeType="1"/>
            </p:cNvSpPr>
            <p:nvPr/>
          </p:nvSpPr>
          <p:spPr bwMode="auto">
            <a:xfrm flipH="1">
              <a:off x="6219" y="4685"/>
              <a:ext cx="2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95" name="Freeform 903"/>
            <p:cNvSpPr>
              <a:spLocks noChangeAspect="1"/>
            </p:cNvSpPr>
            <p:nvPr/>
          </p:nvSpPr>
          <p:spPr bwMode="auto">
            <a:xfrm>
              <a:off x="6123" y="4589"/>
              <a:ext cx="96" cy="96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268" y="219"/>
                </a:cxn>
                <a:cxn ang="0">
                  <a:pos x="233" y="156"/>
                </a:cxn>
                <a:cxn ang="0">
                  <a:pos x="187" y="101"/>
                </a:cxn>
                <a:cxn ang="0">
                  <a:pos x="132" y="55"/>
                </a:cxn>
                <a:cxn ang="0">
                  <a:pos x="69" y="20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268" y="219"/>
                  </a:lnTo>
                  <a:lnTo>
                    <a:pt x="233" y="156"/>
                  </a:lnTo>
                  <a:lnTo>
                    <a:pt x="187" y="101"/>
                  </a:lnTo>
                  <a:lnTo>
                    <a:pt x="132" y="55"/>
                  </a:lnTo>
                  <a:lnTo>
                    <a:pt x="69" y="2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96" name="Freeform 904"/>
            <p:cNvSpPr>
              <a:spLocks noChangeAspect="1"/>
            </p:cNvSpPr>
            <p:nvPr/>
          </p:nvSpPr>
          <p:spPr bwMode="auto">
            <a:xfrm>
              <a:off x="6445" y="4589"/>
              <a:ext cx="97" cy="96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20" y="20"/>
                </a:cxn>
                <a:cxn ang="0">
                  <a:pos x="157" y="55"/>
                </a:cxn>
                <a:cxn ang="0">
                  <a:pos x="101" y="101"/>
                </a:cxn>
                <a:cxn ang="0">
                  <a:pos x="56" y="156"/>
                </a:cxn>
                <a:cxn ang="0">
                  <a:pos x="22" y="219"/>
                </a:cxn>
                <a:cxn ang="0">
                  <a:pos x="0" y="288"/>
                </a:cxn>
              </a:cxnLst>
              <a:rect l="0" t="0" r="r" b="b"/>
              <a:pathLst>
                <a:path w="289" h="288">
                  <a:moveTo>
                    <a:pt x="289" y="0"/>
                  </a:moveTo>
                  <a:lnTo>
                    <a:pt x="220" y="20"/>
                  </a:lnTo>
                  <a:lnTo>
                    <a:pt x="157" y="55"/>
                  </a:lnTo>
                  <a:lnTo>
                    <a:pt x="101" y="101"/>
                  </a:lnTo>
                  <a:lnTo>
                    <a:pt x="56" y="156"/>
                  </a:lnTo>
                  <a:lnTo>
                    <a:pt x="22" y="219"/>
                  </a:lnTo>
                  <a:lnTo>
                    <a:pt x="0" y="28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97" name="Line 905"/>
            <p:cNvSpPr>
              <a:spLocks noChangeAspect="1" noChangeShapeType="1"/>
            </p:cNvSpPr>
            <p:nvPr/>
          </p:nvSpPr>
          <p:spPr bwMode="auto">
            <a:xfrm flipV="1">
              <a:off x="6123" y="4463"/>
              <a:ext cx="1" cy="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98" name="Line 906"/>
            <p:cNvSpPr>
              <a:spLocks noChangeAspect="1" noChangeShapeType="1"/>
            </p:cNvSpPr>
            <p:nvPr/>
          </p:nvSpPr>
          <p:spPr bwMode="auto">
            <a:xfrm>
              <a:off x="6542" y="4463"/>
              <a:ext cx="1" cy="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99" name="Line 907"/>
            <p:cNvSpPr>
              <a:spLocks noChangeAspect="1" noChangeShapeType="1"/>
            </p:cNvSpPr>
            <p:nvPr/>
          </p:nvSpPr>
          <p:spPr bwMode="auto">
            <a:xfrm>
              <a:off x="6123" y="4463"/>
              <a:ext cx="4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00" name="Line 908"/>
            <p:cNvSpPr>
              <a:spLocks noChangeAspect="1" noChangeShapeType="1"/>
            </p:cNvSpPr>
            <p:nvPr/>
          </p:nvSpPr>
          <p:spPr bwMode="auto">
            <a:xfrm flipV="1">
              <a:off x="6098" y="4439"/>
              <a:ext cx="46" cy="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01" name="Line 909"/>
            <p:cNvSpPr>
              <a:spLocks noChangeAspect="1" noChangeShapeType="1"/>
            </p:cNvSpPr>
            <p:nvPr/>
          </p:nvSpPr>
          <p:spPr bwMode="auto">
            <a:xfrm flipV="1">
              <a:off x="6098" y="4529"/>
              <a:ext cx="25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02" name="Line 910"/>
            <p:cNvSpPr>
              <a:spLocks noChangeAspect="1" noChangeShapeType="1"/>
            </p:cNvSpPr>
            <p:nvPr/>
          </p:nvSpPr>
          <p:spPr bwMode="auto">
            <a:xfrm flipV="1">
              <a:off x="6189" y="4439"/>
              <a:ext cx="24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03" name="Line 911"/>
            <p:cNvSpPr>
              <a:spLocks noChangeAspect="1" noChangeShapeType="1"/>
            </p:cNvSpPr>
            <p:nvPr/>
          </p:nvSpPr>
          <p:spPr bwMode="auto">
            <a:xfrm flipV="1">
              <a:off x="6110" y="4591"/>
              <a:ext cx="21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04" name="Line 912"/>
            <p:cNvSpPr>
              <a:spLocks noChangeAspect="1" noChangeShapeType="1"/>
            </p:cNvSpPr>
            <p:nvPr/>
          </p:nvSpPr>
          <p:spPr bwMode="auto">
            <a:xfrm flipV="1">
              <a:off x="6258" y="4439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05" name="Line 913"/>
            <p:cNvSpPr>
              <a:spLocks noChangeAspect="1" noChangeShapeType="1"/>
            </p:cNvSpPr>
            <p:nvPr/>
          </p:nvSpPr>
          <p:spPr bwMode="auto">
            <a:xfrm flipV="1">
              <a:off x="6159" y="4615"/>
              <a:ext cx="18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06" name="Line 914"/>
            <p:cNvSpPr>
              <a:spLocks noChangeAspect="1" noChangeShapeType="1"/>
            </p:cNvSpPr>
            <p:nvPr/>
          </p:nvSpPr>
          <p:spPr bwMode="auto">
            <a:xfrm flipV="1">
              <a:off x="6328" y="4439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07" name="Line 915"/>
            <p:cNvSpPr>
              <a:spLocks noChangeAspect="1" noChangeShapeType="1"/>
            </p:cNvSpPr>
            <p:nvPr/>
          </p:nvSpPr>
          <p:spPr bwMode="auto">
            <a:xfrm flipV="1">
              <a:off x="6189" y="4653"/>
              <a:ext cx="19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08" name="Line 916"/>
            <p:cNvSpPr>
              <a:spLocks noChangeAspect="1" noChangeShapeType="1"/>
            </p:cNvSpPr>
            <p:nvPr/>
          </p:nvSpPr>
          <p:spPr bwMode="auto">
            <a:xfrm flipV="1">
              <a:off x="6398" y="4439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09" name="Line 917"/>
            <p:cNvSpPr>
              <a:spLocks noChangeAspect="1" noChangeShapeType="1"/>
            </p:cNvSpPr>
            <p:nvPr/>
          </p:nvSpPr>
          <p:spPr bwMode="auto">
            <a:xfrm flipV="1">
              <a:off x="6221" y="4685"/>
              <a:ext cx="25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0" name="Line 918"/>
            <p:cNvSpPr>
              <a:spLocks noChangeAspect="1" noChangeShapeType="1"/>
            </p:cNvSpPr>
            <p:nvPr/>
          </p:nvSpPr>
          <p:spPr bwMode="auto">
            <a:xfrm flipV="1">
              <a:off x="6467" y="4439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1" name="Line 919"/>
            <p:cNvSpPr>
              <a:spLocks noChangeAspect="1" noChangeShapeType="1"/>
            </p:cNvSpPr>
            <p:nvPr/>
          </p:nvSpPr>
          <p:spPr bwMode="auto">
            <a:xfrm flipV="1">
              <a:off x="6291" y="4685"/>
              <a:ext cx="24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2" name="Line 920"/>
            <p:cNvSpPr>
              <a:spLocks noChangeAspect="1" noChangeShapeType="1"/>
            </p:cNvSpPr>
            <p:nvPr/>
          </p:nvSpPr>
          <p:spPr bwMode="auto">
            <a:xfrm flipV="1">
              <a:off x="6537" y="4439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3" name="Line 921"/>
            <p:cNvSpPr>
              <a:spLocks noChangeAspect="1" noChangeShapeType="1"/>
            </p:cNvSpPr>
            <p:nvPr/>
          </p:nvSpPr>
          <p:spPr bwMode="auto">
            <a:xfrm flipV="1">
              <a:off x="6361" y="4685"/>
              <a:ext cx="24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4" name="Line 922"/>
            <p:cNvSpPr>
              <a:spLocks noChangeAspect="1" noChangeShapeType="1"/>
            </p:cNvSpPr>
            <p:nvPr/>
          </p:nvSpPr>
          <p:spPr bwMode="auto">
            <a:xfrm flipV="1">
              <a:off x="6542" y="4504"/>
              <a:ext cx="24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5" name="Line 923"/>
            <p:cNvSpPr>
              <a:spLocks noChangeAspect="1" noChangeShapeType="1"/>
            </p:cNvSpPr>
            <p:nvPr/>
          </p:nvSpPr>
          <p:spPr bwMode="auto">
            <a:xfrm flipV="1">
              <a:off x="6430" y="4657"/>
              <a:ext cx="53" cy="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6" name="Line 924"/>
            <p:cNvSpPr>
              <a:spLocks noChangeAspect="1" noChangeShapeType="1"/>
            </p:cNvSpPr>
            <p:nvPr/>
          </p:nvSpPr>
          <p:spPr bwMode="auto">
            <a:xfrm flipV="1">
              <a:off x="6513" y="4573"/>
              <a:ext cx="53" cy="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7" name="Line 925"/>
            <p:cNvSpPr>
              <a:spLocks noChangeAspect="1" noChangeShapeType="1"/>
            </p:cNvSpPr>
            <p:nvPr/>
          </p:nvSpPr>
          <p:spPr bwMode="auto">
            <a:xfrm>
              <a:off x="6579" y="3838"/>
              <a:ext cx="1" cy="10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8" name="Line 926"/>
            <p:cNvSpPr>
              <a:spLocks noChangeAspect="1" noChangeShapeType="1"/>
            </p:cNvSpPr>
            <p:nvPr/>
          </p:nvSpPr>
          <p:spPr bwMode="auto">
            <a:xfrm>
              <a:off x="6628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9" name="Line 927"/>
            <p:cNvSpPr>
              <a:spLocks noChangeAspect="1" noChangeShapeType="1"/>
            </p:cNvSpPr>
            <p:nvPr/>
          </p:nvSpPr>
          <p:spPr bwMode="auto">
            <a:xfrm>
              <a:off x="6628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20" name="Line 928"/>
            <p:cNvSpPr>
              <a:spLocks noChangeAspect="1" noChangeShapeType="1"/>
            </p:cNvSpPr>
            <p:nvPr/>
          </p:nvSpPr>
          <p:spPr bwMode="auto">
            <a:xfrm>
              <a:off x="6628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21" name="Line 929"/>
            <p:cNvSpPr>
              <a:spLocks noChangeAspect="1" noChangeShapeType="1"/>
            </p:cNvSpPr>
            <p:nvPr/>
          </p:nvSpPr>
          <p:spPr bwMode="auto">
            <a:xfrm>
              <a:off x="6628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22" name="Line 930"/>
            <p:cNvSpPr>
              <a:spLocks noChangeAspect="1" noChangeShapeType="1"/>
            </p:cNvSpPr>
            <p:nvPr/>
          </p:nvSpPr>
          <p:spPr bwMode="auto">
            <a:xfrm>
              <a:off x="6628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23" name="Line 931"/>
            <p:cNvSpPr>
              <a:spLocks noChangeAspect="1" noChangeShapeType="1"/>
            </p:cNvSpPr>
            <p:nvPr/>
          </p:nvSpPr>
          <p:spPr bwMode="auto">
            <a:xfrm>
              <a:off x="6677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24" name="Line 932"/>
            <p:cNvSpPr>
              <a:spLocks noChangeAspect="1" noChangeShapeType="1"/>
            </p:cNvSpPr>
            <p:nvPr/>
          </p:nvSpPr>
          <p:spPr bwMode="auto">
            <a:xfrm>
              <a:off x="6677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25" name="Line 933"/>
            <p:cNvSpPr>
              <a:spLocks noChangeAspect="1" noChangeShapeType="1"/>
            </p:cNvSpPr>
            <p:nvPr/>
          </p:nvSpPr>
          <p:spPr bwMode="auto">
            <a:xfrm>
              <a:off x="6677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26" name="Line 934"/>
            <p:cNvSpPr>
              <a:spLocks noChangeAspect="1" noChangeShapeType="1"/>
            </p:cNvSpPr>
            <p:nvPr/>
          </p:nvSpPr>
          <p:spPr bwMode="auto">
            <a:xfrm>
              <a:off x="6677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27" name="Line 935"/>
            <p:cNvSpPr>
              <a:spLocks noChangeAspect="1" noChangeShapeType="1"/>
            </p:cNvSpPr>
            <p:nvPr/>
          </p:nvSpPr>
          <p:spPr bwMode="auto">
            <a:xfrm>
              <a:off x="6677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28" name="Line 936"/>
            <p:cNvSpPr>
              <a:spLocks noChangeAspect="1" noChangeShapeType="1"/>
            </p:cNvSpPr>
            <p:nvPr/>
          </p:nvSpPr>
          <p:spPr bwMode="auto">
            <a:xfrm>
              <a:off x="6726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29" name="Line 937"/>
            <p:cNvSpPr>
              <a:spLocks noChangeAspect="1" noChangeShapeType="1"/>
            </p:cNvSpPr>
            <p:nvPr/>
          </p:nvSpPr>
          <p:spPr bwMode="auto">
            <a:xfrm>
              <a:off x="6726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30" name="Line 938"/>
            <p:cNvSpPr>
              <a:spLocks noChangeAspect="1" noChangeShapeType="1"/>
            </p:cNvSpPr>
            <p:nvPr/>
          </p:nvSpPr>
          <p:spPr bwMode="auto">
            <a:xfrm>
              <a:off x="6726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31" name="Line 939"/>
            <p:cNvSpPr>
              <a:spLocks noChangeAspect="1" noChangeShapeType="1"/>
            </p:cNvSpPr>
            <p:nvPr/>
          </p:nvSpPr>
          <p:spPr bwMode="auto">
            <a:xfrm>
              <a:off x="6726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32" name="Line 940"/>
            <p:cNvSpPr>
              <a:spLocks noChangeAspect="1" noChangeShapeType="1"/>
            </p:cNvSpPr>
            <p:nvPr/>
          </p:nvSpPr>
          <p:spPr bwMode="auto">
            <a:xfrm>
              <a:off x="6726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33" name="Line 941"/>
            <p:cNvSpPr>
              <a:spLocks noChangeAspect="1" noChangeShapeType="1"/>
            </p:cNvSpPr>
            <p:nvPr/>
          </p:nvSpPr>
          <p:spPr bwMode="auto">
            <a:xfrm>
              <a:off x="6037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34" name="Line 942"/>
            <p:cNvSpPr>
              <a:spLocks noChangeAspect="1" noChangeShapeType="1"/>
            </p:cNvSpPr>
            <p:nvPr/>
          </p:nvSpPr>
          <p:spPr bwMode="auto">
            <a:xfrm>
              <a:off x="6037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35" name="Line 943"/>
            <p:cNvSpPr>
              <a:spLocks noChangeAspect="1" noChangeShapeType="1"/>
            </p:cNvSpPr>
            <p:nvPr/>
          </p:nvSpPr>
          <p:spPr bwMode="auto">
            <a:xfrm>
              <a:off x="6037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36" name="Line 944"/>
            <p:cNvSpPr>
              <a:spLocks noChangeAspect="1" noChangeShapeType="1"/>
            </p:cNvSpPr>
            <p:nvPr/>
          </p:nvSpPr>
          <p:spPr bwMode="auto">
            <a:xfrm>
              <a:off x="6037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37" name="Line 945"/>
            <p:cNvSpPr>
              <a:spLocks noChangeAspect="1" noChangeShapeType="1"/>
            </p:cNvSpPr>
            <p:nvPr/>
          </p:nvSpPr>
          <p:spPr bwMode="auto">
            <a:xfrm>
              <a:off x="6037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38" name="Line 946"/>
            <p:cNvSpPr>
              <a:spLocks noChangeAspect="1" noChangeShapeType="1"/>
            </p:cNvSpPr>
            <p:nvPr/>
          </p:nvSpPr>
          <p:spPr bwMode="auto">
            <a:xfrm>
              <a:off x="5987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39" name="Line 947"/>
            <p:cNvSpPr>
              <a:spLocks noChangeAspect="1" noChangeShapeType="1"/>
            </p:cNvSpPr>
            <p:nvPr/>
          </p:nvSpPr>
          <p:spPr bwMode="auto">
            <a:xfrm>
              <a:off x="5987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40" name="Line 948"/>
            <p:cNvSpPr>
              <a:spLocks noChangeAspect="1" noChangeShapeType="1"/>
            </p:cNvSpPr>
            <p:nvPr/>
          </p:nvSpPr>
          <p:spPr bwMode="auto">
            <a:xfrm>
              <a:off x="5987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41" name="Line 949"/>
            <p:cNvSpPr>
              <a:spLocks noChangeAspect="1" noChangeShapeType="1"/>
            </p:cNvSpPr>
            <p:nvPr/>
          </p:nvSpPr>
          <p:spPr bwMode="auto">
            <a:xfrm>
              <a:off x="5987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42" name="Line 950"/>
            <p:cNvSpPr>
              <a:spLocks noChangeAspect="1" noChangeShapeType="1"/>
            </p:cNvSpPr>
            <p:nvPr/>
          </p:nvSpPr>
          <p:spPr bwMode="auto">
            <a:xfrm>
              <a:off x="5987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43" name="Line 951"/>
            <p:cNvSpPr>
              <a:spLocks noChangeAspect="1" noChangeShapeType="1"/>
            </p:cNvSpPr>
            <p:nvPr/>
          </p:nvSpPr>
          <p:spPr bwMode="auto">
            <a:xfrm>
              <a:off x="5938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44" name="Line 952"/>
            <p:cNvSpPr>
              <a:spLocks noChangeAspect="1" noChangeShapeType="1"/>
            </p:cNvSpPr>
            <p:nvPr/>
          </p:nvSpPr>
          <p:spPr bwMode="auto">
            <a:xfrm>
              <a:off x="5938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45" name="Line 953"/>
            <p:cNvSpPr>
              <a:spLocks noChangeAspect="1" noChangeShapeType="1"/>
            </p:cNvSpPr>
            <p:nvPr/>
          </p:nvSpPr>
          <p:spPr bwMode="auto">
            <a:xfrm>
              <a:off x="5938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46" name="Line 954"/>
            <p:cNvSpPr>
              <a:spLocks noChangeAspect="1" noChangeShapeType="1"/>
            </p:cNvSpPr>
            <p:nvPr/>
          </p:nvSpPr>
          <p:spPr bwMode="auto">
            <a:xfrm>
              <a:off x="5938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47" name="Line 955"/>
            <p:cNvSpPr>
              <a:spLocks noChangeAspect="1" noChangeShapeType="1"/>
            </p:cNvSpPr>
            <p:nvPr/>
          </p:nvSpPr>
          <p:spPr bwMode="auto">
            <a:xfrm>
              <a:off x="5938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48" name="Line 956"/>
            <p:cNvSpPr>
              <a:spLocks noChangeAspect="1" noChangeShapeType="1"/>
            </p:cNvSpPr>
            <p:nvPr/>
          </p:nvSpPr>
          <p:spPr bwMode="auto">
            <a:xfrm>
              <a:off x="5889" y="3838"/>
              <a:ext cx="1" cy="10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49" name="Line 957"/>
            <p:cNvSpPr>
              <a:spLocks noChangeAspect="1" noChangeShapeType="1"/>
            </p:cNvSpPr>
            <p:nvPr/>
          </p:nvSpPr>
          <p:spPr bwMode="auto">
            <a:xfrm flipV="1">
              <a:off x="5409" y="4439"/>
              <a:ext cx="45" cy="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50" name="Line 958"/>
            <p:cNvSpPr>
              <a:spLocks noChangeAspect="1" noChangeShapeType="1"/>
            </p:cNvSpPr>
            <p:nvPr/>
          </p:nvSpPr>
          <p:spPr bwMode="auto">
            <a:xfrm flipV="1">
              <a:off x="5409" y="4529"/>
              <a:ext cx="24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51" name="Line 959"/>
            <p:cNvSpPr>
              <a:spLocks noChangeAspect="1" noChangeShapeType="1"/>
            </p:cNvSpPr>
            <p:nvPr/>
          </p:nvSpPr>
          <p:spPr bwMode="auto">
            <a:xfrm flipV="1">
              <a:off x="5499" y="4439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52" name="Line 960"/>
            <p:cNvSpPr>
              <a:spLocks noChangeAspect="1" noChangeShapeType="1"/>
            </p:cNvSpPr>
            <p:nvPr/>
          </p:nvSpPr>
          <p:spPr bwMode="auto">
            <a:xfrm flipV="1">
              <a:off x="5420" y="4591"/>
              <a:ext cx="21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53" name="Line 961"/>
            <p:cNvSpPr>
              <a:spLocks noChangeAspect="1" noChangeShapeType="1"/>
            </p:cNvSpPr>
            <p:nvPr/>
          </p:nvSpPr>
          <p:spPr bwMode="auto">
            <a:xfrm flipV="1">
              <a:off x="5569" y="4439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54" name="Line 962"/>
            <p:cNvSpPr>
              <a:spLocks noChangeAspect="1" noChangeShapeType="1"/>
            </p:cNvSpPr>
            <p:nvPr/>
          </p:nvSpPr>
          <p:spPr bwMode="auto">
            <a:xfrm flipV="1">
              <a:off x="5470" y="4615"/>
              <a:ext cx="17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55" name="Line 963"/>
            <p:cNvSpPr>
              <a:spLocks noChangeAspect="1" noChangeShapeType="1"/>
            </p:cNvSpPr>
            <p:nvPr/>
          </p:nvSpPr>
          <p:spPr bwMode="auto">
            <a:xfrm flipV="1">
              <a:off x="5638" y="4439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56" name="Line 964"/>
            <p:cNvSpPr>
              <a:spLocks noChangeAspect="1" noChangeShapeType="1"/>
            </p:cNvSpPr>
            <p:nvPr/>
          </p:nvSpPr>
          <p:spPr bwMode="auto">
            <a:xfrm flipV="1">
              <a:off x="5499" y="4653"/>
              <a:ext cx="19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57" name="Line 965"/>
            <p:cNvSpPr>
              <a:spLocks noChangeAspect="1" noChangeShapeType="1"/>
            </p:cNvSpPr>
            <p:nvPr/>
          </p:nvSpPr>
          <p:spPr bwMode="auto">
            <a:xfrm flipV="1">
              <a:off x="5708" y="4439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58" name="Line 966"/>
            <p:cNvSpPr>
              <a:spLocks noChangeAspect="1" noChangeShapeType="1"/>
            </p:cNvSpPr>
            <p:nvPr/>
          </p:nvSpPr>
          <p:spPr bwMode="auto">
            <a:xfrm flipV="1">
              <a:off x="5532" y="4685"/>
              <a:ext cx="24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59" name="Line 967"/>
            <p:cNvSpPr>
              <a:spLocks noChangeAspect="1" noChangeShapeType="1"/>
            </p:cNvSpPr>
            <p:nvPr/>
          </p:nvSpPr>
          <p:spPr bwMode="auto">
            <a:xfrm flipV="1">
              <a:off x="5778" y="4439"/>
              <a:ext cx="24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60" name="Line 968"/>
            <p:cNvSpPr>
              <a:spLocks noChangeAspect="1" noChangeShapeType="1"/>
            </p:cNvSpPr>
            <p:nvPr/>
          </p:nvSpPr>
          <p:spPr bwMode="auto">
            <a:xfrm flipV="1">
              <a:off x="5601" y="4685"/>
              <a:ext cx="25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61" name="Line 969"/>
            <p:cNvSpPr>
              <a:spLocks noChangeAspect="1" noChangeShapeType="1"/>
            </p:cNvSpPr>
            <p:nvPr/>
          </p:nvSpPr>
          <p:spPr bwMode="auto">
            <a:xfrm flipV="1">
              <a:off x="5848" y="4439"/>
              <a:ext cx="24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62" name="Line 970"/>
            <p:cNvSpPr>
              <a:spLocks noChangeAspect="1" noChangeShapeType="1"/>
            </p:cNvSpPr>
            <p:nvPr/>
          </p:nvSpPr>
          <p:spPr bwMode="auto">
            <a:xfrm flipV="1">
              <a:off x="5671" y="4685"/>
              <a:ext cx="24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63" name="Line 971"/>
            <p:cNvSpPr>
              <a:spLocks noChangeAspect="1" noChangeShapeType="1"/>
            </p:cNvSpPr>
            <p:nvPr/>
          </p:nvSpPr>
          <p:spPr bwMode="auto">
            <a:xfrm flipV="1">
              <a:off x="5852" y="4504"/>
              <a:ext cx="24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64" name="Line 972"/>
            <p:cNvSpPr>
              <a:spLocks noChangeAspect="1" noChangeShapeType="1"/>
            </p:cNvSpPr>
            <p:nvPr/>
          </p:nvSpPr>
          <p:spPr bwMode="auto">
            <a:xfrm flipV="1">
              <a:off x="5740" y="4657"/>
              <a:ext cx="53" cy="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65" name="Line 973"/>
            <p:cNvSpPr>
              <a:spLocks noChangeAspect="1" noChangeShapeType="1"/>
            </p:cNvSpPr>
            <p:nvPr/>
          </p:nvSpPr>
          <p:spPr bwMode="auto">
            <a:xfrm flipV="1">
              <a:off x="5823" y="4573"/>
              <a:ext cx="53" cy="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66" name="Line 974"/>
            <p:cNvSpPr>
              <a:spLocks noChangeAspect="1" noChangeShapeType="1"/>
            </p:cNvSpPr>
            <p:nvPr/>
          </p:nvSpPr>
          <p:spPr bwMode="auto">
            <a:xfrm>
              <a:off x="5409" y="4439"/>
              <a:ext cx="46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67" name="Line 975"/>
            <p:cNvSpPr>
              <a:spLocks noChangeAspect="1" noChangeShapeType="1"/>
            </p:cNvSpPr>
            <p:nvPr/>
          </p:nvSpPr>
          <p:spPr bwMode="auto">
            <a:xfrm flipV="1">
              <a:off x="5409" y="4439"/>
              <a:ext cx="1" cy="1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68" name="Line 976"/>
            <p:cNvSpPr>
              <a:spLocks noChangeAspect="1" noChangeShapeType="1"/>
            </p:cNvSpPr>
            <p:nvPr/>
          </p:nvSpPr>
          <p:spPr bwMode="auto">
            <a:xfrm>
              <a:off x="5876" y="4439"/>
              <a:ext cx="1" cy="1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69" name="Freeform 977"/>
            <p:cNvSpPr>
              <a:spLocks noChangeAspect="1"/>
            </p:cNvSpPr>
            <p:nvPr/>
          </p:nvSpPr>
          <p:spPr bwMode="auto">
            <a:xfrm>
              <a:off x="5409" y="4611"/>
              <a:ext cx="98" cy="99"/>
            </a:xfrm>
            <a:custGeom>
              <a:avLst/>
              <a:gdLst/>
              <a:ahLst/>
              <a:cxnLst>
                <a:cxn ang="0">
                  <a:pos x="295" y="296"/>
                </a:cxn>
                <a:cxn ang="0">
                  <a:pos x="288" y="230"/>
                </a:cxn>
                <a:cxn ang="0">
                  <a:pos x="265" y="167"/>
                </a:cxn>
                <a:cxn ang="0">
                  <a:pos x="230" y="112"/>
                </a:cxn>
                <a:cxn ang="0">
                  <a:pos x="185" y="65"/>
                </a:cxn>
                <a:cxn ang="0">
                  <a:pos x="128" y="30"/>
                </a:cxn>
                <a:cxn ang="0">
                  <a:pos x="65" y="8"/>
                </a:cxn>
                <a:cxn ang="0">
                  <a:pos x="0" y="0"/>
                </a:cxn>
              </a:cxnLst>
              <a:rect l="0" t="0" r="r" b="b"/>
              <a:pathLst>
                <a:path w="295" h="296">
                  <a:moveTo>
                    <a:pt x="295" y="296"/>
                  </a:moveTo>
                  <a:lnTo>
                    <a:pt x="288" y="230"/>
                  </a:lnTo>
                  <a:lnTo>
                    <a:pt x="265" y="167"/>
                  </a:lnTo>
                  <a:lnTo>
                    <a:pt x="230" y="112"/>
                  </a:lnTo>
                  <a:lnTo>
                    <a:pt x="185" y="65"/>
                  </a:lnTo>
                  <a:lnTo>
                    <a:pt x="128" y="30"/>
                  </a:lnTo>
                  <a:lnTo>
                    <a:pt x="65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70" name="Freeform 978"/>
            <p:cNvSpPr>
              <a:spLocks noChangeAspect="1"/>
            </p:cNvSpPr>
            <p:nvPr/>
          </p:nvSpPr>
          <p:spPr bwMode="auto">
            <a:xfrm>
              <a:off x="5778" y="4611"/>
              <a:ext cx="98" cy="99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30" y="8"/>
                </a:cxn>
                <a:cxn ang="0">
                  <a:pos x="167" y="30"/>
                </a:cxn>
                <a:cxn ang="0">
                  <a:pos x="112" y="65"/>
                </a:cxn>
                <a:cxn ang="0">
                  <a:pos x="65" y="112"/>
                </a:cxn>
                <a:cxn ang="0">
                  <a:pos x="30" y="167"/>
                </a:cxn>
                <a:cxn ang="0">
                  <a:pos x="7" y="230"/>
                </a:cxn>
                <a:cxn ang="0">
                  <a:pos x="0" y="296"/>
                </a:cxn>
              </a:cxnLst>
              <a:rect l="0" t="0" r="r" b="b"/>
              <a:pathLst>
                <a:path w="295" h="296">
                  <a:moveTo>
                    <a:pt x="295" y="0"/>
                  </a:moveTo>
                  <a:lnTo>
                    <a:pt x="230" y="8"/>
                  </a:lnTo>
                  <a:lnTo>
                    <a:pt x="167" y="30"/>
                  </a:lnTo>
                  <a:lnTo>
                    <a:pt x="112" y="65"/>
                  </a:lnTo>
                  <a:lnTo>
                    <a:pt x="65" y="112"/>
                  </a:lnTo>
                  <a:lnTo>
                    <a:pt x="30" y="167"/>
                  </a:lnTo>
                  <a:lnTo>
                    <a:pt x="7" y="230"/>
                  </a:lnTo>
                  <a:lnTo>
                    <a:pt x="0" y="29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71" name="Line 979"/>
            <p:cNvSpPr>
              <a:spLocks noChangeAspect="1" noChangeShapeType="1"/>
            </p:cNvSpPr>
            <p:nvPr/>
          </p:nvSpPr>
          <p:spPr bwMode="auto">
            <a:xfrm flipH="1">
              <a:off x="5507" y="4710"/>
              <a:ext cx="27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72" name="Line 980"/>
            <p:cNvSpPr>
              <a:spLocks noChangeAspect="1" noChangeShapeType="1"/>
            </p:cNvSpPr>
            <p:nvPr/>
          </p:nvSpPr>
          <p:spPr bwMode="auto">
            <a:xfrm flipH="1">
              <a:off x="5529" y="4685"/>
              <a:ext cx="2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73" name="Freeform 981"/>
            <p:cNvSpPr>
              <a:spLocks noChangeAspect="1"/>
            </p:cNvSpPr>
            <p:nvPr/>
          </p:nvSpPr>
          <p:spPr bwMode="auto">
            <a:xfrm>
              <a:off x="5433" y="4589"/>
              <a:ext cx="96" cy="96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267" y="219"/>
                </a:cxn>
                <a:cxn ang="0">
                  <a:pos x="233" y="156"/>
                </a:cxn>
                <a:cxn ang="0">
                  <a:pos x="187" y="101"/>
                </a:cxn>
                <a:cxn ang="0">
                  <a:pos x="131" y="55"/>
                </a:cxn>
                <a:cxn ang="0">
                  <a:pos x="67" y="20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267" y="219"/>
                  </a:lnTo>
                  <a:lnTo>
                    <a:pt x="233" y="156"/>
                  </a:lnTo>
                  <a:lnTo>
                    <a:pt x="187" y="101"/>
                  </a:lnTo>
                  <a:lnTo>
                    <a:pt x="131" y="55"/>
                  </a:lnTo>
                  <a:lnTo>
                    <a:pt x="67" y="2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74" name="Freeform 982"/>
            <p:cNvSpPr>
              <a:spLocks noChangeAspect="1"/>
            </p:cNvSpPr>
            <p:nvPr/>
          </p:nvSpPr>
          <p:spPr bwMode="auto">
            <a:xfrm>
              <a:off x="5756" y="4589"/>
              <a:ext cx="96" cy="9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20" y="20"/>
                </a:cxn>
                <a:cxn ang="0">
                  <a:pos x="156" y="55"/>
                </a:cxn>
                <a:cxn ang="0">
                  <a:pos x="100" y="101"/>
                </a:cxn>
                <a:cxn ang="0">
                  <a:pos x="55" y="156"/>
                </a:cxn>
                <a:cxn ang="0">
                  <a:pos x="20" y="219"/>
                </a:cxn>
                <a:cxn ang="0">
                  <a:pos x="0" y="288"/>
                </a:cxn>
              </a:cxnLst>
              <a:rect l="0" t="0" r="r" b="b"/>
              <a:pathLst>
                <a:path w="288" h="288">
                  <a:moveTo>
                    <a:pt x="288" y="0"/>
                  </a:moveTo>
                  <a:lnTo>
                    <a:pt x="220" y="20"/>
                  </a:lnTo>
                  <a:lnTo>
                    <a:pt x="156" y="55"/>
                  </a:lnTo>
                  <a:lnTo>
                    <a:pt x="100" y="101"/>
                  </a:lnTo>
                  <a:lnTo>
                    <a:pt x="55" y="156"/>
                  </a:lnTo>
                  <a:lnTo>
                    <a:pt x="20" y="219"/>
                  </a:lnTo>
                  <a:lnTo>
                    <a:pt x="0" y="28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75" name="Line 983"/>
            <p:cNvSpPr>
              <a:spLocks noChangeAspect="1" noChangeShapeType="1"/>
            </p:cNvSpPr>
            <p:nvPr/>
          </p:nvSpPr>
          <p:spPr bwMode="auto">
            <a:xfrm flipV="1">
              <a:off x="5433" y="4463"/>
              <a:ext cx="1" cy="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76" name="Line 984"/>
            <p:cNvSpPr>
              <a:spLocks noChangeAspect="1" noChangeShapeType="1"/>
            </p:cNvSpPr>
            <p:nvPr/>
          </p:nvSpPr>
          <p:spPr bwMode="auto">
            <a:xfrm>
              <a:off x="5852" y="4463"/>
              <a:ext cx="1" cy="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77" name="Line 985"/>
            <p:cNvSpPr>
              <a:spLocks noChangeAspect="1" noChangeShapeType="1"/>
            </p:cNvSpPr>
            <p:nvPr/>
          </p:nvSpPr>
          <p:spPr bwMode="auto">
            <a:xfrm>
              <a:off x="5433" y="4463"/>
              <a:ext cx="4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78" name="Freeform 986"/>
            <p:cNvSpPr>
              <a:spLocks noChangeAspect="1"/>
            </p:cNvSpPr>
            <p:nvPr/>
          </p:nvSpPr>
          <p:spPr bwMode="auto">
            <a:xfrm>
              <a:off x="587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7"/>
                </a:cxn>
                <a:cxn ang="0">
                  <a:pos x="38" y="517"/>
                </a:cxn>
                <a:cxn ang="0">
                  <a:pos x="0" y="0"/>
                </a:cxn>
              </a:cxnLst>
              <a:rect l="0" t="0" r="r" b="b"/>
              <a:pathLst>
                <a:path w="38" h="517">
                  <a:moveTo>
                    <a:pt x="0" y="0"/>
                  </a:moveTo>
                  <a:lnTo>
                    <a:pt x="0" y="517"/>
                  </a:lnTo>
                  <a:lnTo>
                    <a:pt x="38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79" name="Freeform 987"/>
            <p:cNvSpPr>
              <a:spLocks noChangeAspect="1"/>
            </p:cNvSpPr>
            <p:nvPr/>
          </p:nvSpPr>
          <p:spPr bwMode="auto">
            <a:xfrm>
              <a:off x="587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7"/>
                </a:cxn>
                <a:cxn ang="0">
                  <a:pos x="38" y="517"/>
                </a:cxn>
                <a:cxn ang="0">
                  <a:pos x="0" y="0"/>
                </a:cxn>
              </a:cxnLst>
              <a:rect l="0" t="0" r="r" b="b"/>
              <a:pathLst>
                <a:path w="38" h="517">
                  <a:moveTo>
                    <a:pt x="0" y="0"/>
                  </a:moveTo>
                  <a:lnTo>
                    <a:pt x="0" y="517"/>
                  </a:lnTo>
                  <a:lnTo>
                    <a:pt x="38" y="5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80" name="Freeform 988"/>
            <p:cNvSpPr>
              <a:spLocks noChangeAspect="1"/>
            </p:cNvSpPr>
            <p:nvPr/>
          </p:nvSpPr>
          <p:spPr bwMode="auto">
            <a:xfrm>
              <a:off x="587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8" y="517"/>
                </a:cxn>
                <a:cxn ang="0">
                  <a:pos x="0" y="0"/>
                </a:cxn>
              </a:cxnLst>
              <a:rect l="0" t="0" r="r" b="b"/>
              <a:pathLst>
                <a:path w="38" h="517">
                  <a:moveTo>
                    <a:pt x="0" y="0"/>
                  </a:moveTo>
                  <a:lnTo>
                    <a:pt x="38" y="0"/>
                  </a:lnTo>
                  <a:lnTo>
                    <a:pt x="38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81" name="Freeform 989"/>
            <p:cNvSpPr>
              <a:spLocks noChangeAspect="1"/>
            </p:cNvSpPr>
            <p:nvPr/>
          </p:nvSpPr>
          <p:spPr bwMode="auto">
            <a:xfrm>
              <a:off x="587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8" y="517"/>
                </a:cxn>
                <a:cxn ang="0">
                  <a:pos x="0" y="0"/>
                </a:cxn>
              </a:cxnLst>
              <a:rect l="0" t="0" r="r" b="b"/>
              <a:pathLst>
                <a:path w="38" h="517">
                  <a:moveTo>
                    <a:pt x="0" y="0"/>
                  </a:moveTo>
                  <a:lnTo>
                    <a:pt x="38" y="0"/>
                  </a:lnTo>
                  <a:lnTo>
                    <a:pt x="38" y="5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82" name="Freeform 990"/>
            <p:cNvSpPr>
              <a:spLocks noChangeAspect="1"/>
            </p:cNvSpPr>
            <p:nvPr/>
          </p:nvSpPr>
          <p:spPr bwMode="auto">
            <a:xfrm>
              <a:off x="539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7"/>
                </a:cxn>
                <a:cxn ang="0">
                  <a:pos x="38" y="517"/>
                </a:cxn>
                <a:cxn ang="0">
                  <a:pos x="0" y="0"/>
                </a:cxn>
              </a:cxnLst>
              <a:rect l="0" t="0" r="r" b="b"/>
              <a:pathLst>
                <a:path w="38" h="517">
                  <a:moveTo>
                    <a:pt x="0" y="0"/>
                  </a:moveTo>
                  <a:lnTo>
                    <a:pt x="0" y="517"/>
                  </a:lnTo>
                  <a:lnTo>
                    <a:pt x="38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83" name="Freeform 991"/>
            <p:cNvSpPr>
              <a:spLocks noChangeAspect="1"/>
            </p:cNvSpPr>
            <p:nvPr/>
          </p:nvSpPr>
          <p:spPr bwMode="auto">
            <a:xfrm>
              <a:off x="539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7"/>
                </a:cxn>
                <a:cxn ang="0">
                  <a:pos x="38" y="517"/>
                </a:cxn>
                <a:cxn ang="0">
                  <a:pos x="0" y="0"/>
                </a:cxn>
              </a:cxnLst>
              <a:rect l="0" t="0" r="r" b="b"/>
              <a:pathLst>
                <a:path w="38" h="517">
                  <a:moveTo>
                    <a:pt x="0" y="0"/>
                  </a:moveTo>
                  <a:lnTo>
                    <a:pt x="0" y="517"/>
                  </a:lnTo>
                  <a:lnTo>
                    <a:pt x="38" y="5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84" name="Freeform 992"/>
            <p:cNvSpPr>
              <a:spLocks noChangeAspect="1"/>
            </p:cNvSpPr>
            <p:nvPr/>
          </p:nvSpPr>
          <p:spPr bwMode="auto">
            <a:xfrm>
              <a:off x="539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8" y="517"/>
                </a:cxn>
                <a:cxn ang="0">
                  <a:pos x="0" y="0"/>
                </a:cxn>
              </a:cxnLst>
              <a:rect l="0" t="0" r="r" b="b"/>
              <a:pathLst>
                <a:path w="38" h="517">
                  <a:moveTo>
                    <a:pt x="0" y="0"/>
                  </a:moveTo>
                  <a:lnTo>
                    <a:pt x="38" y="0"/>
                  </a:lnTo>
                  <a:lnTo>
                    <a:pt x="38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85" name="Freeform 993"/>
            <p:cNvSpPr>
              <a:spLocks noChangeAspect="1"/>
            </p:cNvSpPr>
            <p:nvPr/>
          </p:nvSpPr>
          <p:spPr bwMode="auto">
            <a:xfrm>
              <a:off x="5396" y="4439"/>
              <a:ext cx="13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8" y="517"/>
                </a:cxn>
                <a:cxn ang="0">
                  <a:pos x="0" y="0"/>
                </a:cxn>
              </a:cxnLst>
              <a:rect l="0" t="0" r="r" b="b"/>
              <a:pathLst>
                <a:path w="38" h="517">
                  <a:moveTo>
                    <a:pt x="0" y="0"/>
                  </a:moveTo>
                  <a:lnTo>
                    <a:pt x="38" y="0"/>
                  </a:lnTo>
                  <a:lnTo>
                    <a:pt x="38" y="5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86" name="Freeform 994"/>
            <p:cNvSpPr>
              <a:spLocks noChangeAspect="1"/>
            </p:cNvSpPr>
            <p:nvPr/>
          </p:nvSpPr>
          <p:spPr bwMode="auto">
            <a:xfrm>
              <a:off x="5855" y="4611"/>
              <a:ext cx="34" cy="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8"/>
                </a:cxn>
                <a:cxn ang="0">
                  <a:pos x="103" y="8"/>
                </a:cxn>
                <a:cxn ang="0">
                  <a:pos x="65" y="0"/>
                </a:cxn>
              </a:cxnLst>
              <a:rect l="0" t="0" r="r" b="b"/>
              <a:pathLst>
                <a:path w="103" h="8">
                  <a:moveTo>
                    <a:pt x="65" y="0"/>
                  </a:moveTo>
                  <a:lnTo>
                    <a:pt x="0" y="8"/>
                  </a:lnTo>
                  <a:lnTo>
                    <a:pt x="103" y="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87" name="Freeform 995"/>
            <p:cNvSpPr>
              <a:spLocks noChangeAspect="1"/>
            </p:cNvSpPr>
            <p:nvPr/>
          </p:nvSpPr>
          <p:spPr bwMode="auto">
            <a:xfrm>
              <a:off x="5855" y="4611"/>
              <a:ext cx="34" cy="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8"/>
                </a:cxn>
                <a:cxn ang="0">
                  <a:pos x="103" y="8"/>
                </a:cxn>
                <a:cxn ang="0">
                  <a:pos x="65" y="0"/>
                </a:cxn>
              </a:cxnLst>
              <a:rect l="0" t="0" r="r" b="b"/>
              <a:pathLst>
                <a:path w="103" h="8">
                  <a:moveTo>
                    <a:pt x="65" y="0"/>
                  </a:moveTo>
                  <a:lnTo>
                    <a:pt x="0" y="8"/>
                  </a:lnTo>
                  <a:lnTo>
                    <a:pt x="103" y="8"/>
                  </a:lnTo>
                  <a:lnTo>
                    <a:pt x="6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88" name="Freeform 996"/>
            <p:cNvSpPr>
              <a:spLocks noChangeAspect="1"/>
            </p:cNvSpPr>
            <p:nvPr/>
          </p:nvSpPr>
          <p:spPr bwMode="auto">
            <a:xfrm>
              <a:off x="5876" y="4611"/>
              <a:ext cx="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8" y="8"/>
                </a:cxn>
                <a:cxn ang="0">
                  <a:pos x="0" y="0"/>
                </a:cxn>
              </a:cxnLst>
              <a:rect l="0" t="0" r="r" b="b"/>
              <a:pathLst>
                <a:path w="38" h="8">
                  <a:moveTo>
                    <a:pt x="0" y="0"/>
                  </a:moveTo>
                  <a:lnTo>
                    <a:pt x="38" y="0"/>
                  </a:lnTo>
                  <a:lnTo>
                    <a:pt x="3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89" name="Freeform 997"/>
            <p:cNvSpPr>
              <a:spLocks noChangeAspect="1"/>
            </p:cNvSpPr>
            <p:nvPr/>
          </p:nvSpPr>
          <p:spPr bwMode="auto">
            <a:xfrm>
              <a:off x="5876" y="4611"/>
              <a:ext cx="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8" y="8"/>
                </a:cxn>
                <a:cxn ang="0">
                  <a:pos x="0" y="0"/>
                </a:cxn>
              </a:cxnLst>
              <a:rect l="0" t="0" r="r" b="b"/>
              <a:pathLst>
                <a:path w="38" h="8">
                  <a:moveTo>
                    <a:pt x="0" y="0"/>
                  </a:moveTo>
                  <a:lnTo>
                    <a:pt x="38" y="0"/>
                  </a:lnTo>
                  <a:lnTo>
                    <a:pt x="38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90" name="Freeform 998"/>
            <p:cNvSpPr>
              <a:spLocks noChangeAspect="1"/>
            </p:cNvSpPr>
            <p:nvPr/>
          </p:nvSpPr>
          <p:spPr bwMode="auto">
            <a:xfrm>
              <a:off x="5396" y="4611"/>
              <a:ext cx="3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03" y="8"/>
                </a:cxn>
                <a:cxn ang="0">
                  <a:pos x="0" y="0"/>
                </a:cxn>
              </a:cxnLst>
              <a:rect l="0" t="0" r="r" b="b"/>
              <a:pathLst>
                <a:path w="103" h="8">
                  <a:moveTo>
                    <a:pt x="0" y="0"/>
                  </a:moveTo>
                  <a:lnTo>
                    <a:pt x="0" y="8"/>
                  </a:lnTo>
                  <a:lnTo>
                    <a:pt x="10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91" name="Freeform 999"/>
            <p:cNvSpPr>
              <a:spLocks noChangeAspect="1"/>
            </p:cNvSpPr>
            <p:nvPr/>
          </p:nvSpPr>
          <p:spPr bwMode="auto">
            <a:xfrm>
              <a:off x="5396" y="4611"/>
              <a:ext cx="3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03" y="8"/>
                </a:cxn>
                <a:cxn ang="0">
                  <a:pos x="0" y="0"/>
                </a:cxn>
              </a:cxnLst>
              <a:rect l="0" t="0" r="r" b="b"/>
              <a:pathLst>
                <a:path w="103" h="8">
                  <a:moveTo>
                    <a:pt x="0" y="0"/>
                  </a:moveTo>
                  <a:lnTo>
                    <a:pt x="0" y="8"/>
                  </a:lnTo>
                  <a:lnTo>
                    <a:pt x="10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92" name="Freeform 1000"/>
            <p:cNvSpPr>
              <a:spLocks noChangeAspect="1"/>
            </p:cNvSpPr>
            <p:nvPr/>
          </p:nvSpPr>
          <p:spPr bwMode="auto">
            <a:xfrm>
              <a:off x="5396" y="4611"/>
              <a:ext cx="3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103" y="8"/>
                </a:cxn>
                <a:cxn ang="0">
                  <a:pos x="0" y="0"/>
                </a:cxn>
              </a:cxnLst>
              <a:rect l="0" t="0" r="r" b="b"/>
              <a:pathLst>
                <a:path w="103" h="8">
                  <a:moveTo>
                    <a:pt x="0" y="0"/>
                  </a:moveTo>
                  <a:lnTo>
                    <a:pt x="38" y="0"/>
                  </a:lnTo>
                  <a:lnTo>
                    <a:pt x="10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93" name="Freeform 1001"/>
            <p:cNvSpPr>
              <a:spLocks noChangeAspect="1"/>
            </p:cNvSpPr>
            <p:nvPr/>
          </p:nvSpPr>
          <p:spPr bwMode="auto">
            <a:xfrm>
              <a:off x="5396" y="4611"/>
              <a:ext cx="3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103" y="8"/>
                </a:cxn>
                <a:cxn ang="0">
                  <a:pos x="0" y="0"/>
                </a:cxn>
              </a:cxnLst>
              <a:rect l="0" t="0" r="r" b="b"/>
              <a:pathLst>
                <a:path w="103" h="8">
                  <a:moveTo>
                    <a:pt x="0" y="0"/>
                  </a:moveTo>
                  <a:lnTo>
                    <a:pt x="38" y="0"/>
                  </a:lnTo>
                  <a:lnTo>
                    <a:pt x="10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94" name="Freeform 1002"/>
            <p:cNvSpPr>
              <a:spLocks noChangeAspect="1"/>
            </p:cNvSpPr>
            <p:nvPr/>
          </p:nvSpPr>
          <p:spPr bwMode="auto">
            <a:xfrm>
              <a:off x="5834" y="4614"/>
              <a:ext cx="55" cy="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22"/>
                </a:cxn>
                <a:cxn ang="0">
                  <a:pos x="166" y="22"/>
                </a:cxn>
                <a:cxn ang="0">
                  <a:pos x="63" y="0"/>
                </a:cxn>
              </a:cxnLst>
              <a:rect l="0" t="0" r="r" b="b"/>
              <a:pathLst>
                <a:path w="166" h="22">
                  <a:moveTo>
                    <a:pt x="63" y="0"/>
                  </a:moveTo>
                  <a:lnTo>
                    <a:pt x="0" y="22"/>
                  </a:lnTo>
                  <a:lnTo>
                    <a:pt x="166" y="2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95" name="Freeform 1003"/>
            <p:cNvSpPr>
              <a:spLocks noChangeAspect="1"/>
            </p:cNvSpPr>
            <p:nvPr/>
          </p:nvSpPr>
          <p:spPr bwMode="auto">
            <a:xfrm>
              <a:off x="5834" y="4614"/>
              <a:ext cx="55" cy="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22"/>
                </a:cxn>
                <a:cxn ang="0">
                  <a:pos x="166" y="22"/>
                </a:cxn>
                <a:cxn ang="0">
                  <a:pos x="63" y="0"/>
                </a:cxn>
              </a:cxnLst>
              <a:rect l="0" t="0" r="r" b="b"/>
              <a:pathLst>
                <a:path w="166" h="22">
                  <a:moveTo>
                    <a:pt x="63" y="0"/>
                  </a:moveTo>
                  <a:lnTo>
                    <a:pt x="0" y="22"/>
                  </a:lnTo>
                  <a:lnTo>
                    <a:pt x="166" y="22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96" name="Freeform 1004"/>
            <p:cNvSpPr>
              <a:spLocks noChangeAspect="1"/>
            </p:cNvSpPr>
            <p:nvPr/>
          </p:nvSpPr>
          <p:spPr bwMode="auto">
            <a:xfrm>
              <a:off x="5855" y="4614"/>
              <a:ext cx="3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" y="0"/>
                </a:cxn>
                <a:cxn ang="0">
                  <a:pos x="103" y="22"/>
                </a:cxn>
                <a:cxn ang="0">
                  <a:pos x="0" y="0"/>
                </a:cxn>
              </a:cxnLst>
              <a:rect l="0" t="0" r="r" b="b"/>
              <a:pathLst>
                <a:path w="103" h="22">
                  <a:moveTo>
                    <a:pt x="0" y="0"/>
                  </a:moveTo>
                  <a:lnTo>
                    <a:pt x="103" y="0"/>
                  </a:lnTo>
                  <a:lnTo>
                    <a:pt x="10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97" name="Freeform 1005"/>
            <p:cNvSpPr>
              <a:spLocks noChangeAspect="1"/>
            </p:cNvSpPr>
            <p:nvPr/>
          </p:nvSpPr>
          <p:spPr bwMode="auto">
            <a:xfrm>
              <a:off x="5855" y="4614"/>
              <a:ext cx="3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" y="0"/>
                </a:cxn>
                <a:cxn ang="0">
                  <a:pos x="103" y="22"/>
                </a:cxn>
                <a:cxn ang="0">
                  <a:pos x="0" y="0"/>
                </a:cxn>
              </a:cxnLst>
              <a:rect l="0" t="0" r="r" b="b"/>
              <a:pathLst>
                <a:path w="103" h="22">
                  <a:moveTo>
                    <a:pt x="0" y="0"/>
                  </a:moveTo>
                  <a:lnTo>
                    <a:pt x="103" y="0"/>
                  </a:lnTo>
                  <a:lnTo>
                    <a:pt x="103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98" name="Freeform 1006"/>
            <p:cNvSpPr>
              <a:spLocks noChangeAspect="1"/>
            </p:cNvSpPr>
            <p:nvPr/>
          </p:nvSpPr>
          <p:spPr bwMode="auto">
            <a:xfrm>
              <a:off x="5396" y="4614"/>
              <a:ext cx="5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166" y="22"/>
                </a:cxn>
                <a:cxn ang="0">
                  <a:pos x="0" y="0"/>
                </a:cxn>
              </a:cxnLst>
              <a:rect l="0" t="0" r="r" b="b"/>
              <a:pathLst>
                <a:path w="166" h="22">
                  <a:moveTo>
                    <a:pt x="0" y="0"/>
                  </a:moveTo>
                  <a:lnTo>
                    <a:pt x="0" y="22"/>
                  </a:lnTo>
                  <a:lnTo>
                    <a:pt x="16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99" name="Freeform 1007"/>
            <p:cNvSpPr>
              <a:spLocks noChangeAspect="1"/>
            </p:cNvSpPr>
            <p:nvPr/>
          </p:nvSpPr>
          <p:spPr bwMode="auto">
            <a:xfrm>
              <a:off x="5396" y="4614"/>
              <a:ext cx="5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166" y="22"/>
                </a:cxn>
                <a:cxn ang="0">
                  <a:pos x="0" y="0"/>
                </a:cxn>
              </a:cxnLst>
              <a:rect l="0" t="0" r="r" b="b"/>
              <a:pathLst>
                <a:path w="166" h="22">
                  <a:moveTo>
                    <a:pt x="0" y="0"/>
                  </a:moveTo>
                  <a:lnTo>
                    <a:pt x="0" y="22"/>
                  </a:lnTo>
                  <a:lnTo>
                    <a:pt x="166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00" name="Freeform 1008"/>
            <p:cNvSpPr>
              <a:spLocks noChangeAspect="1"/>
            </p:cNvSpPr>
            <p:nvPr/>
          </p:nvSpPr>
          <p:spPr bwMode="auto">
            <a:xfrm>
              <a:off x="5396" y="4614"/>
              <a:ext cx="5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" y="0"/>
                </a:cxn>
                <a:cxn ang="0">
                  <a:pos x="166" y="22"/>
                </a:cxn>
                <a:cxn ang="0">
                  <a:pos x="0" y="0"/>
                </a:cxn>
              </a:cxnLst>
              <a:rect l="0" t="0" r="r" b="b"/>
              <a:pathLst>
                <a:path w="166" h="22">
                  <a:moveTo>
                    <a:pt x="0" y="0"/>
                  </a:moveTo>
                  <a:lnTo>
                    <a:pt x="103" y="0"/>
                  </a:lnTo>
                  <a:lnTo>
                    <a:pt x="16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01" name="Freeform 1009"/>
            <p:cNvSpPr>
              <a:spLocks noChangeAspect="1"/>
            </p:cNvSpPr>
            <p:nvPr/>
          </p:nvSpPr>
          <p:spPr bwMode="auto">
            <a:xfrm>
              <a:off x="5396" y="4614"/>
              <a:ext cx="5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" y="0"/>
                </a:cxn>
                <a:cxn ang="0">
                  <a:pos x="166" y="22"/>
                </a:cxn>
                <a:cxn ang="0">
                  <a:pos x="0" y="0"/>
                </a:cxn>
              </a:cxnLst>
              <a:rect l="0" t="0" r="r" b="b"/>
              <a:pathLst>
                <a:path w="166" h="22">
                  <a:moveTo>
                    <a:pt x="0" y="0"/>
                  </a:moveTo>
                  <a:lnTo>
                    <a:pt x="103" y="0"/>
                  </a:lnTo>
                  <a:lnTo>
                    <a:pt x="166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02" name="Freeform 1010"/>
            <p:cNvSpPr>
              <a:spLocks noChangeAspect="1"/>
            </p:cNvSpPr>
            <p:nvPr/>
          </p:nvSpPr>
          <p:spPr bwMode="auto">
            <a:xfrm>
              <a:off x="5815" y="4621"/>
              <a:ext cx="74" cy="12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35"/>
                </a:cxn>
                <a:cxn ang="0">
                  <a:pos x="221" y="35"/>
                </a:cxn>
                <a:cxn ang="0">
                  <a:pos x="55" y="0"/>
                </a:cxn>
              </a:cxnLst>
              <a:rect l="0" t="0" r="r" b="b"/>
              <a:pathLst>
                <a:path w="221" h="35">
                  <a:moveTo>
                    <a:pt x="55" y="0"/>
                  </a:moveTo>
                  <a:lnTo>
                    <a:pt x="0" y="35"/>
                  </a:lnTo>
                  <a:lnTo>
                    <a:pt x="221" y="3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03" name="Freeform 1011"/>
            <p:cNvSpPr>
              <a:spLocks noChangeAspect="1"/>
            </p:cNvSpPr>
            <p:nvPr/>
          </p:nvSpPr>
          <p:spPr bwMode="auto">
            <a:xfrm>
              <a:off x="5815" y="4621"/>
              <a:ext cx="74" cy="12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35"/>
                </a:cxn>
                <a:cxn ang="0">
                  <a:pos x="221" y="35"/>
                </a:cxn>
                <a:cxn ang="0">
                  <a:pos x="55" y="0"/>
                </a:cxn>
              </a:cxnLst>
              <a:rect l="0" t="0" r="r" b="b"/>
              <a:pathLst>
                <a:path w="221" h="35">
                  <a:moveTo>
                    <a:pt x="55" y="0"/>
                  </a:moveTo>
                  <a:lnTo>
                    <a:pt x="0" y="35"/>
                  </a:lnTo>
                  <a:lnTo>
                    <a:pt x="221" y="35"/>
                  </a:lnTo>
                  <a:lnTo>
                    <a:pt x="5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04" name="Freeform 1012"/>
            <p:cNvSpPr>
              <a:spLocks noChangeAspect="1"/>
            </p:cNvSpPr>
            <p:nvPr/>
          </p:nvSpPr>
          <p:spPr bwMode="auto">
            <a:xfrm>
              <a:off x="5834" y="4621"/>
              <a:ext cx="5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6" y="0"/>
                </a:cxn>
                <a:cxn ang="0">
                  <a:pos x="166" y="35"/>
                </a:cxn>
                <a:cxn ang="0">
                  <a:pos x="0" y="0"/>
                </a:cxn>
              </a:cxnLst>
              <a:rect l="0" t="0" r="r" b="b"/>
              <a:pathLst>
                <a:path w="166" h="35">
                  <a:moveTo>
                    <a:pt x="0" y="0"/>
                  </a:moveTo>
                  <a:lnTo>
                    <a:pt x="166" y="0"/>
                  </a:lnTo>
                  <a:lnTo>
                    <a:pt x="16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05" name="Freeform 1013"/>
            <p:cNvSpPr>
              <a:spLocks noChangeAspect="1"/>
            </p:cNvSpPr>
            <p:nvPr/>
          </p:nvSpPr>
          <p:spPr bwMode="auto">
            <a:xfrm>
              <a:off x="5834" y="4621"/>
              <a:ext cx="5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6" y="0"/>
                </a:cxn>
                <a:cxn ang="0">
                  <a:pos x="166" y="35"/>
                </a:cxn>
                <a:cxn ang="0">
                  <a:pos x="0" y="0"/>
                </a:cxn>
              </a:cxnLst>
              <a:rect l="0" t="0" r="r" b="b"/>
              <a:pathLst>
                <a:path w="166" h="35">
                  <a:moveTo>
                    <a:pt x="0" y="0"/>
                  </a:moveTo>
                  <a:lnTo>
                    <a:pt x="166" y="0"/>
                  </a:lnTo>
                  <a:lnTo>
                    <a:pt x="166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06" name="Freeform 1014"/>
            <p:cNvSpPr>
              <a:spLocks noChangeAspect="1"/>
            </p:cNvSpPr>
            <p:nvPr/>
          </p:nvSpPr>
          <p:spPr bwMode="auto">
            <a:xfrm>
              <a:off x="5396" y="4621"/>
              <a:ext cx="7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23" y="35"/>
                </a:cxn>
                <a:cxn ang="0">
                  <a:pos x="0" y="0"/>
                </a:cxn>
              </a:cxnLst>
              <a:rect l="0" t="0" r="r" b="b"/>
              <a:pathLst>
                <a:path w="223" h="35">
                  <a:moveTo>
                    <a:pt x="0" y="0"/>
                  </a:moveTo>
                  <a:lnTo>
                    <a:pt x="0" y="35"/>
                  </a:lnTo>
                  <a:lnTo>
                    <a:pt x="22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07" name="Freeform 1015"/>
            <p:cNvSpPr>
              <a:spLocks noChangeAspect="1"/>
            </p:cNvSpPr>
            <p:nvPr/>
          </p:nvSpPr>
          <p:spPr bwMode="auto">
            <a:xfrm>
              <a:off x="5396" y="4621"/>
              <a:ext cx="7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23" y="35"/>
                </a:cxn>
                <a:cxn ang="0">
                  <a:pos x="0" y="0"/>
                </a:cxn>
              </a:cxnLst>
              <a:rect l="0" t="0" r="r" b="b"/>
              <a:pathLst>
                <a:path w="223" h="35">
                  <a:moveTo>
                    <a:pt x="0" y="0"/>
                  </a:moveTo>
                  <a:lnTo>
                    <a:pt x="0" y="35"/>
                  </a:lnTo>
                  <a:lnTo>
                    <a:pt x="22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08" name="Freeform 1016"/>
            <p:cNvSpPr>
              <a:spLocks noChangeAspect="1"/>
            </p:cNvSpPr>
            <p:nvPr/>
          </p:nvSpPr>
          <p:spPr bwMode="auto">
            <a:xfrm>
              <a:off x="5396" y="4621"/>
              <a:ext cx="7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6" y="0"/>
                </a:cxn>
                <a:cxn ang="0">
                  <a:pos x="223" y="35"/>
                </a:cxn>
                <a:cxn ang="0">
                  <a:pos x="0" y="0"/>
                </a:cxn>
              </a:cxnLst>
              <a:rect l="0" t="0" r="r" b="b"/>
              <a:pathLst>
                <a:path w="223" h="35">
                  <a:moveTo>
                    <a:pt x="0" y="0"/>
                  </a:moveTo>
                  <a:lnTo>
                    <a:pt x="166" y="0"/>
                  </a:lnTo>
                  <a:lnTo>
                    <a:pt x="22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09" name="Freeform 1017"/>
            <p:cNvSpPr>
              <a:spLocks noChangeAspect="1"/>
            </p:cNvSpPr>
            <p:nvPr/>
          </p:nvSpPr>
          <p:spPr bwMode="auto">
            <a:xfrm>
              <a:off x="5396" y="4621"/>
              <a:ext cx="7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6" y="0"/>
                </a:cxn>
                <a:cxn ang="0">
                  <a:pos x="223" y="35"/>
                </a:cxn>
                <a:cxn ang="0">
                  <a:pos x="0" y="0"/>
                </a:cxn>
              </a:cxnLst>
              <a:rect l="0" t="0" r="r" b="b"/>
              <a:pathLst>
                <a:path w="223" h="35">
                  <a:moveTo>
                    <a:pt x="0" y="0"/>
                  </a:moveTo>
                  <a:lnTo>
                    <a:pt x="166" y="0"/>
                  </a:lnTo>
                  <a:lnTo>
                    <a:pt x="22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0" name="Freeform 1018"/>
            <p:cNvSpPr>
              <a:spLocks noChangeAspect="1"/>
            </p:cNvSpPr>
            <p:nvPr/>
          </p:nvSpPr>
          <p:spPr bwMode="auto">
            <a:xfrm>
              <a:off x="5800" y="4633"/>
              <a:ext cx="89" cy="1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7"/>
                </a:cxn>
                <a:cxn ang="0">
                  <a:pos x="268" y="47"/>
                </a:cxn>
                <a:cxn ang="0">
                  <a:pos x="47" y="0"/>
                </a:cxn>
              </a:cxnLst>
              <a:rect l="0" t="0" r="r" b="b"/>
              <a:pathLst>
                <a:path w="268" h="47">
                  <a:moveTo>
                    <a:pt x="47" y="0"/>
                  </a:moveTo>
                  <a:lnTo>
                    <a:pt x="0" y="47"/>
                  </a:lnTo>
                  <a:lnTo>
                    <a:pt x="268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1" name="Freeform 1019"/>
            <p:cNvSpPr>
              <a:spLocks noChangeAspect="1"/>
            </p:cNvSpPr>
            <p:nvPr/>
          </p:nvSpPr>
          <p:spPr bwMode="auto">
            <a:xfrm>
              <a:off x="5800" y="4633"/>
              <a:ext cx="89" cy="1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7"/>
                </a:cxn>
                <a:cxn ang="0">
                  <a:pos x="268" y="47"/>
                </a:cxn>
                <a:cxn ang="0">
                  <a:pos x="47" y="0"/>
                </a:cxn>
              </a:cxnLst>
              <a:rect l="0" t="0" r="r" b="b"/>
              <a:pathLst>
                <a:path w="268" h="47">
                  <a:moveTo>
                    <a:pt x="47" y="0"/>
                  </a:moveTo>
                  <a:lnTo>
                    <a:pt x="0" y="47"/>
                  </a:lnTo>
                  <a:lnTo>
                    <a:pt x="268" y="47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2" name="Freeform 1020"/>
            <p:cNvSpPr>
              <a:spLocks noChangeAspect="1"/>
            </p:cNvSpPr>
            <p:nvPr/>
          </p:nvSpPr>
          <p:spPr bwMode="auto">
            <a:xfrm>
              <a:off x="5815" y="4633"/>
              <a:ext cx="7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0"/>
                </a:cxn>
                <a:cxn ang="0">
                  <a:pos x="221" y="47"/>
                </a:cxn>
                <a:cxn ang="0">
                  <a:pos x="0" y="0"/>
                </a:cxn>
              </a:cxnLst>
              <a:rect l="0" t="0" r="r" b="b"/>
              <a:pathLst>
                <a:path w="221" h="47">
                  <a:moveTo>
                    <a:pt x="0" y="0"/>
                  </a:moveTo>
                  <a:lnTo>
                    <a:pt x="221" y="0"/>
                  </a:lnTo>
                  <a:lnTo>
                    <a:pt x="221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3" name="Freeform 1021"/>
            <p:cNvSpPr>
              <a:spLocks noChangeAspect="1"/>
            </p:cNvSpPr>
            <p:nvPr/>
          </p:nvSpPr>
          <p:spPr bwMode="auto">
            <a:xfrm>
              <a:off x="5815" y="4633"/>
              <a:ext cx="7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0"/>
                </a:cxn>
                <a:cxn ang="0">
                  <a:pos x="221" y="47"/>
                </a:cxn>
                <a:cxn ang="0">
                  <a:pos x="0" y="0"/>
                </a:cxn>
              </a:cxnLst>
              <a:rect l="0" t="0" r="r" b="b"/>
              <a:pathLst>
                <a:path w="221" h="47">
                  <a:moveTo>
                    <a:pt x="0" y="0"/>
                  </a:moveTo>
                  <a:lnTo>
                    <a:pt x="221" y="0"/>
                  </a:lnTo>
                  <a:lnTo>
                    <a:pt x="221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4" name="Freeform 1022"/>
            <p:cNvSpPr>
              <a:spLocks noChangeAspect="1"/>
            </p:cNvSpPr>
            <p:nvPr/>
          </p:nvSpPr>
          <p:spPr bwMode="auto">
            <a:xfrm>
              <a:off x="5396" y="4633"/>
              <a:ext cx="8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268" y="47"/>
                </a:cxn>
                <a:cxn ang="0">
                  <a:pos x="0" y="0"/>
                </a:cxn>
              </a:cxnLst>
              <a:rect l="0" t="0" r="r" b="b"/>
              <a:pathLst>
                <a:path w="268" h="47">
                  <a:moveTo>
                    <a:pt x="0" y="0"/>
                  </a:moveTo>
                  <a:lnTo>
                    <a:pt x="0" y="47"/>
                  </a:lnTo>
                  <a:lnTo>
                    <a:pt x="268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5" name="Freeform 1023"/>
            <p:cNvSpPr>
              <a:spLocks noChangeAspect="1"/>
            </p:cNvSpPr>
            <p:nvPr/>
          </p:nvSpPr>
          <p:spPr bwMode="auto">
            <a:xfrm>
              <a:off x="5396" y="4633"/>
              <a:ext cx="8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268" y="47"/>
                </a:cxn>
                <a:cxn ang="0">
                  <a:pos x="0" y="0"/>
                </a:cxn>
              </a:cxnLst>
              <a:rect l="0" t="0" r="r" b="b"/>
              <a:pathLst>
                <a:path w="268" h="47">
                  <a:moveTo>
                    <a:pt x="0" y="0"/>
                  </a:moveTo>
                  <a:lnTo>
                    <a:pt x="0" y="47"/>
                  </a:lnTo>
                  <a:lnTo>
                    <a:pt x="268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6" name="Freeform 1024"/>
            <p:cNvSpPr>
              <a:spLocks noChangeAspect="1"/>
            </p:cNvSpPr>
            <p:nvPr/>
          </p:nvSpPr>
          <p:spPr bwMode="auto">
            <a:xfrm>
              <a:off x="5396" y="4633"/>
              <a:ext cx="8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3" y="0"/>
                </a:cxn>
                <a:cxn ang="0">
                  <a:pos x="268" y="47"/>
                </a:cxn>
                <a:cxn ang="0">
                  <a:pos x="0" y="0"/>
                </a:cxn>
              </a:cxnLst>
              <a:rect l="0" t="0" r="r" b="b"/>
              <a:pathLst>
                <a:path w="268" h="47">
                  <a:moveTo>
                    <a:pt x="0" y="0"/>
                  </a:moveTo>
                  <a:lnTo>
                    <a:pt x="223" y="0"/>
                  </a:lnTo>
                  <a:lnTo>
                    <a:pt x="268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7" name="Freeform 1025"/>
            <p:cNvSpPr>
              <a:spLocks noChangeAspect="1"/>
            </p:cNvSpPr>
            <p:nvPr/>
          </p:nvSpPr>
          <p:spPr bwMode="auto">
            <a:xfrm>
              <a:off x="5396" y="4633"/>
              <a:ext cx="8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3" y="0"/>
                </a:cxn>
                <a:cxn ang="0">
                  <a:pos x="268" y="47"/>
                </a:cxn>
                <a:cxn ang="0">
                  <a:pos x="0" y="0"/>
                </a:cxn>
              </a:cxnLst>
              <a:rect l="0" t="0" r="r" b="b"/>
              <a:pathLst>
                <a:path w="268" h="47">
                  <a:moveTo>
                    <a:pt x="0" y="0"/>
                  </a:moveTo>
                  <a:lnTo>
                    <a:pt x="223" y="0"/>
                  </a:lnTo>
                  <a:lnTo>
                    <a:pt x="268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8" name="Freeform 1026"/>
            <p:cNvSpPr>
              <a:spLocks noChangeAspect="1"/>
            </p:cNvSpPr>
            <p:nvPr/>
          </p:nvSpPr>
          <p:spPr bwMode="auto">
            <a:xfrm>
              <a:off x="5788" y="4648"/>
              <a:ext cx="101" cy="1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55"/>
                </a:cxn>
                <a:cxn ang="0">
                  <a:pos x="303" y="55"/>
                </a:cxn>
                <a:cxn ang="0">
                  <a:pos x="35" y="0"/>
                </a:cxn>
              </a:cxnLst>
              <a:rect l="0" t="0" r="r" b="b"/>
              <a:pathLst>
                <a:path w="303" h="55">
                  <a:moveTo>
                    <a:pt x="35" y="0"/>
                  </a:moveTo>
                  <a:lnTo>
                    <a:pt x="0" y="55"/>
                  </a:lnTo>
                  <a:lnTo>
                    <a:pt x="303" y="5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9" name="Freeform 1027"/>
            <p:cNvSpPr>
              <a:spLocks noChangeAspect="1"/>
            </p:cNvSpPr>
            <p:nvPr/>
          </p:nvSpPr>
          <p:spPr bwMode="auto">
            <a:xfrm>
              <a:off x="5788" y="4648"/>
              <a:ext cx="101" cy="1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55"/>
                </a:cxn>
                <a:cxn ang="0">
                  <a:pos x="303" y="55"/>
                </a:cxn>
                <a:cxn ang="0">
                  <a:pos x="35" y="0"/>
                </a:cxn>
              </a:cxnLst>
              <a:rect l="0" t="0" r="r" b="b"/>
              <a:pathLst>
                <a:path w="303" h="55">
                  <a:moveTo>
                    <a:pt x="35" y="0"/>
                  </a:moveTo>
                  <a:lnTo>
                    <a:pt x="0" y="55"/>
                  </a:lnTo>
                  <a:lnTo>
                    <a:pt x="303" y="55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0" name="Freeform 1028"/>
            <p:cNvSpPr>
              <a:spLocks noChangeAspect="1"/>
            </p:cNvSpPr>
            <p:nvPr/>
          </p:nvSpPr>
          <p:spPr bwMode="auto">
            <a:xfrm>
              <a:off x="5800" y="4648"/>
              <a:ext cx="8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0"/>
                </a:cxn>
                <a:cxn ang="0">
                  <a:pos x="268" y="55"/>
                </a:cxn>
                <a:cxn ang="0">
                  <a:pos x="0" y="0"/>
                </a:cxn>
              </a:cxnLst>
              <a:rect l="0" t="0" r="r" b="b"/>
              <a:pathLst>
                <a:path w="268" h="55">
                  <a:moveTo>
                    <a:pt x="0" y="0"/>
                  </a:moveTo>
                  <a:lnTo>
                    <a:pt x="268" y="0"/>
                  </a:lnTo>
                  <a:lnTo>
                    <a:pt x="268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1" name="Freeform 1029"/>
            <p:cNvSpPr>
              <a:spLocks noChangeAspect="1"/>
            </p:cNvSpPr>
            <p:nvPr/>
          </p:nvSpPr>
          <p:spPr bwMode="auto">
            <a:xfrm>
              <a:off x="5800" y="4648"/>
              <a:ext cx="8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0"/>
                </a:cxn>
                <a:cxn ang="0">
                  <a:pos x="268" y="55"/>
                </a:cxn>
                <a:cxn ang="0">
                  <a:pos x="0" y="0"/>
                </a:cxn>
              </a:cxnLst>
              <a:rect l="0" t="0" r="r" b="b"/>
              <a:pathLst>
                <a:path w="268" h="55">
                  <a:moveTo>
                    <a:pt x="0" y="0"/>
                  </a:moveTo>
                  <a:lnTo>
                    <a:pt x="268" y="0"/>
                  </a:lnTo>
                  <a:lnTo>
                    <a:pt x="268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2" name="Freeform 1030"/>
            <p:cNvSpPr>
              <a:spLocks noChangeAspect="1"/>
            </p:cNvSpPr>
            <p:nvPr/>
          </p:nvSpPr>
          <p:spPr bwMode="auto">
            <a:xfrm>
              <a:off x="5396" y="4648"/>
              <a:ext cx="10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5"/>
                </a:cxn>
                <a:cxn ang="0">
                  <a:pos x="303" y="55"/>
                </a:cxn>
                <a:cxn ang="0">
                  <a:pos x="0" y="0"/>
                </a:cxn>
              </a:cxnLst>
              <a:rect l="0" t="0" r="r" b="b"/>
              <a:pathLst>
                <a:path w="303" h="55">
                  <a:moveTo>
                    <a:pt x="0" y="0"/>
                  </a:moveTo>
                  <a:lnTo>
                    <a:pt x="0" y="55"/>
                  </a:lnTo>
                  <a:lnTo>
                    <a:pt x="303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3" name="Freeform 1031"/>
            <p:cNvSpPr>
              <a:spLocks noChangeAspect="1"/>
            </p:cNvSpPr>
            <p:nvPr/>
          </p:nvSpPr>
          <p:spPr bwMode="auto">
            <a:xfrm>
              <a:off x="5396" y="4648"/>
              <a:ext cx="10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5"/>
                </a:cxn>
                <a:cxn ang="0">
                  <a:pos x="303" y="55"/>
                </a:cxn>
                <a:cxn ang="0">
                  <a:pos x="0" y="0"/>
                </a:cxn>
              </a:cxnLst>
              <a:rect l="0" t="0" r="r" b="b"/>
              <a:pathLst>
                <a:path w="303" h="55">
                  <a:moveTo>
                    <a:pt x="0" y="0"/>
                  </a:moveTo>
                  <a:lnTo>
                    <a:pt x="0" y="55"/>
                  </a:lnTo>
                  <a:lnTo>
                    <a:pt x="303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4" name="Freeform 1032"/>
            <p:cNvSpPr>
              <a:spLocks noChangeAspect="1"/>
            </p:cNvSpPr>
            <p:nvPr/>
          </p:nvSpPr>
          <p:spPr bwMode="auto">
            <a:xfrm>
              <a:off x="5396" y="4648"/>
              <a:ext cx="10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0"/>
                </a:cxn>
                <a:cxn ang="0">
                  <a:pos x="303" y="55"/>
                </a:cxn>
                <a:cxn ang="0">
                  <a:pos x="0" y="0"/>
                </a:cxn>
              </a:cxnLst>
              <a:rect l="0" t="0" r="r" b="b"/>
              <a:pathLst>
                <a:path w="303" h="55">
                  <a:moveTo>
                    <a:pt x="0" y="0"/>
                  </a:moveTo>
                  <a:lnTo>
                    <a:pt x="268" y="0"/>
                  </a:lnTo>
                  <a:lnTo>
                    <a:pt x="303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5" name="Freeform 1033"/>
            <p:cNvSpPr>
              <a:spLocks noChangeAspect="1"/>
            </p:cNvSpPr>
            <p:nvPr/>
          </p:nvSpPr>
          <p:spPr bwMode="auto">
            <a:xfrm>
              <a:off x="5396" y="4648"/>
              <a:ext cx="10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0"/>
                </a:cxn>
                <a:cxn ang="0">
                  <a:pos x="303" y="55"/>
                </a:cxn>
                <a:cxn ang="0">
                  <a:pos x="0" y="0"/>
                </a:cxn>
              </a:cxnLst>
              <a:rect l="0" t="0" r="r" b="b"/>
              <a:pathLst>
                <a:path w="303" h="55">
                  <a:moveTo>
                    <a:pt x="0" y="0"/>
                  </a:moveTo>
                  <a:lnTo>
                    <a:pt x="268" y="0"/>
                  </a:lnTo>
                  <a:lnTo>
                    <a:pt x="303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6" name="Freeform 1034"/>
            <p:cNvSpPr>
              <a:spLocks noChangeAspect="1"/>
            </p:cNvSpPr>
            <p:nvPr/>
          </p:nvSpPr>
          <p:spPr bwMode="auto">
            <a:xfrm>
              <a:off x="5780" y="4667"/>
              <a:ext cx="109" cy="2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63"/>
                </a:cxn>
                <a:cxn ang="0">
                  <a:pos x="326" y="63"/>
                </a:cxn>
                <a:cxn ang="0">
                  <a:pos x="23" y="0"/>
                </a:cxn>
              </a:cxnLst>
              <a:rect l="0" t="0" r="r" b="b"/>
              <a:pathLst>
                <a:path w="326" h="63">
                  <a:moveTo>
                    <a:pt x="23" y="0"/>
                  </a:moveTo>
                  <a:lnTo>
                    <a:pt x="0" y="63"/>
                  </a:lnTo>
                  <a:lnTo>
                    <a:pt x="326" y="6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7" name="Freeform 1035"/>
            <p:cNvSpPr>
              <a:spLocks noChangeAspect="1"/>
            </p:cNvSpPr>
            <p:nvPr/>
          </p:nvSpPr>
          <p:spPr bwMode="auto">
            <a:xfrm>
              <a:off x="5780" y="4667"/>
              <a:ext cx="109" cy="2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63"/>
                </a:cxn>
                <a:cxn ang="0">
                  <a:pos x="326" y="63"/>
                </a:cxn>
                <a:cxn ang="0">
                  <a:pos x="23" y="0"/>
                </a:cxn>
              </a:cxnLst>
              <a:rect l="0" t="0" r="r" b="b"/>
              <a:pathLst>
                <a:path w="326" h="63">
                  <a:moveTo>
                    <a:pt x="23" y="0"/>
                  </a:moveTo>
                  <a:lnTo>
                    <a:pt x="0" y="63"/>
                  </a:lnTo>
                  <a:lnTo>
                    <a:pt x="326" y="63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8" name="Freeform 1036"/>
            <p:cNvSpPr>
              <a:spLocks noChangeAspect="1"/>
            </p:cNvSpPr>
            <p:nvPr/>
          </p:nvSpPr>
          <p:spPr bwMode="auto">
            <a:xfrm>
              <a:off x="5788" y="4667"/>
              <a:ext cx="101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0"/>
                </a:cxn>
                <a:cxn ang="0">
                  <a:pos x="303" y="63"/>
                </a:cxn>
                <a:cxn ang="0">
                  <a:pos x="0" y="0"/>
                </a:cxn>
              </a:cxnLst>
              <a:rect l="0" t="0" r="r" b="b"/>
              <a:pathLst>
                <a:path w="303" h="63">
                  <a:moveTo>
                    <a:pt x="0" y="0"/>
                  </a:moveTo>
                  <a:lnTo>
                    <a:pt x="303" y="0"/>
                  </a:lnTo>
                  <a:lnTo>
                    <a:pt x="303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9" name="Freeform 1037"/>
            <p:cNvSpPr>
              <a:spLocks noChangeAspect="1"/>
            </p:cNvSpPr>
            <p:nvPr/>
          </p:nvSpPr>
          <p:spPr bwMode="auto">
            <a:xfrm>
              <a:off x="5788" y="4667"/>
              <a:ext cx="101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0"/>
                </a:cxn>
                <a:cxn ang="0">
                  <a:pos x="303" y="63"/>
                </a:cxn>
                <a:cxn ang="0">
                  <a:pos x="0" y="0"/>
                </a:cxn>
              </a:cxnLst>
              <a:rect l="0" t="0" r="r" b="b"/>
              <a:pathLst>
                <a:path w="303" h="63">
                  <a:moveTo>
                    <a:pt x="0" y="0"/>
                  </a:moveTo>
                  <a:lnTo>
                    <a:pt x="303" y="0"/>
                  </a:lnTo>
                  <a:lnTo>
                    <a:pt x="303" y="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0" name="Freeform 1038"/>
            <p:cNvSpPr>
              <a:spLocks noChangeAspect="1"/>
            </p:cNvSpPr>
            <p:nvPr/>
          </p:nvSpPr>
          <p:spPr bwMode="auto">
            <a:xfrm>
              <a:off x="5396" y="4667"/>
              <a:ext cx="109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"/>
                </a:cxn>
                <a:cxn ang="0">
                  <a:pos x="326" y="63"/>
                </a:cxn>
                <a:cxn ang="0">
                  <a:pos x="0" y="0"/>
                </a:cxn>
              </a:cxnLst>
              <a:rect l="0" t="0" r="r" b="b"/>
              <a:pathLst>
                <a:path w="326" h="63">
                  <a:moveTo>
                    <a:pt x="0" y="0"/>
                  </a:moveTo>
                  <a:lnTo>
                    <a:pt x="0" y="63"/>
                  </a:lnTo>
                  <a:lnTo>
                    <a:pt x="326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1" name="Freeform 1039"/>
            <p:cNvSpPr>
              <a:spLocks noChangeAspect="1"/>
            </p:cNvSpPr>
            <p:nvPr/>
          </p:nvSpPr>
          <p:spPr bwMode="auto">
            <a:xfrm>
              <a:off x="5396" y="4667"/>
              <a:ext cx="109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"/>
                </a:cxn>
                <a:cxn ang="0">
                  <a:pos x="326" y="63"/>
                </a:cxn>
                <a:cxn ang="0">
                  <a:pos x="0" y="0"/>
                </a:cxn>
              </a:cxnLst>
              <a:rect l="0" t="0" r="r" b="b"/>
              <a:pathLst>
                <a:path w="326" h="63">
                  <a:moveTo>
                    <a:pt x="0" y="0"/>
                  </a:moveTo>
                  <a:lnTo>
                    <a:pt x="0" y="63"/>
                  </a:lnTo>
                  <a:lnTo>
                    <a:pt x="326" y="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2" name="Freeform 1040"/>
            <p:cNvSpPr>
              <a:spLocks noChangeAspect="1"/>
            </p:cNvSpPr>
            <p:nvPr/>
          </p:nvSpPr>
          <p:spPr bwMode="auto">
            <a:xfrm>
              <a:off x="5396" y="4667"/>
              <a:ext cx="109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0"/>
                </a:cxn>
                <a:cxn ang="0">
                  <a:pos x="326" y="63"/>
                </a:cxn>
                <a:cxn ang="0">
                  <a:pos x="0" y="0"/>
                </a:cxn>
              </a:cxnLst>
              <a:rect l="0" t="0" r="r" b="b"/>
              <a:pathLst>
                <a:path w="326" h="63">
                  <a:moveTo>
                    <a:pt x="0" y="0"/>
                  </a:moveTo>
                  <a:lnTo>
                    <a:pt x="303" y="0"/>
                  </a:lnTo>
                  <a:lnTo>
                    <a:pt x="326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3" name="Freeform 1041"/>
            <p:cNvSpPr>
              <a:spLocks noChangeAspect="1"/>
            </p:cNvSpPr>
            <p:nvPr/>
          </p:nvSpPr>
          <p:spPr bwMode="auto">
            <a:xfrm>
              <a:off x="5396" y="4667"/>
              <a:ext cx="109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0"/>
                </a:cxn>
                <a:cxn ang="0">
                  <a:pos x="326" y="63"/>
                </a:cxn>
                <a:cxn ang="0">
                  <a:pos x="0" y="0"/>
                </a:cxn>
              </a:cxnLst>
              <a:rect l="0" t="0" r="r" b="b"/>
              <a:pathLst>
                <a:path w="326" h="63">
                  <a:moveTo>
                    <a:pt x="0" y="0"/>
                  </a:moveTo>
                  <a:lnTo>
                    <a:pt x="303" y="0"/>
                  </a:lnTo>
                  <a:lnTo>
                    <a:pt x="326" y="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4" name="Freeform 1042"/>
            <p:cNvSpPr>
              <a:spLocks noChangeAspect="1"/>
            </p:cNvSpPr>
            <p:nvPr/>
          </p:nvSpPr>
          <p:spPr bwMode="auto">
            <a:xfrm>
              <a:off x="5778" y="4688"/>
              <a:ext cx="111" cy="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6"/>
                </a:cxn>
                <a:cxn ang="0">
                  <a:pos x="333" y="66"/>
                </a:cxn>
                <a:cxn ang="0">
                  <a:pos x="7" y="0"/>
                </a:cxn>
              </a:cxnLst>
              <a:rect l="0" t="0" r="r" b="b"/>
              <a:pathLst>
                <a:path w="333" h="66">
                  <a:moveTo>
                    <a:pt x="7" y="0"/>
                  </a:moveTo>
                  <a:lnTo>
                    <a:pt x="0" y="66"/>
                  </a:lnTo>
                  <a:lnTo>
                    <a:pt x="333" y="6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5" name="Freeform 1043"/>
            <p:cNvSpPr>
              <a:spLocks noChangeAspect="1"/>
            </p:cNvSpPr>
            <p:nvPr/>
          </p:nvSpPr>
          <p:spPr bwMode="auto">
            <a:xfrm>
              <a:off x="5778" y="4688"/>
              <a:ext cx="111" cy="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6"/>
                </a:cxn>
                <a:cxn ang="0">
                  <a:pos x="333" y="66"/>
                </a:cxn>
                <a:cxn ang="0">
                  <a:pos x="7" y="0"/>
                </a:cxn>
              </a:cxnLst>
              <a:rect l="0" t="0" r="r" b="b"/>
              <a:pathLst>
                <a:path w="333" h="66">
                  <a:moveTo>
                    <a:pt x="7" y="0"/>
                  </a:moveTo>
                  <a:lnTo>
                    <a:pt x="0" y="66"/>
                  </a:lnTo>
                  <a:lnTo>
                    <a:pt x="333" y="66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6" name="Freeform 1044"/>
            <p:cNvSpPr>
              <a:spLocks noChangeAspect="1"/>
            </p:cNvSpPr>
            <p:nvPr/>
          </p:nvSpPr>
          <p:spPr bwMode="auto">
            <a:xfrm>
              <a:off x="5780" y="4688"/>
              <a:ext cx="10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6" y="0"/>
                </a:cxn>
                <a:cxn ang="0">
                  <a:pos x="326" y="66"/>
                </a:cxn>
                <a:cxn ang="0">
                  <a:pos x="0" y="0"/>
                </a:cxn>
              </a:cxnLst>
              <a:rect l="0" t="0" r="r" b="b"/>
              <a:pathLst>
                <a:path w="326" h="66">
                  <a:moveTo>
                    <a:pt x="0" y="0"/>
                  </a:moveTo>
                  <a:lnTo>
                    <a:pt x="326" y="0"/>
                  </a:lnTo>
                  <a:lnTo>
                    <a:pt x="326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7" name="Freeform 1045"/>
            <p:cNvSpPr>
              <a:spLocks noChangeAspect="1"/>
            </p:cNvSpPr>
            <p:nvPr/>
          </p:nvSpPr>
          <p:spPr bwMode="auto">
            <a:xfrm>
              <a:off x="5780" y="4688"/>
              <a:ext cx="10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6" y="0"/>
                </a:cxn>
                <a:cxn ang="0">
                  <a:pos x="326" y="66"/>
                </a:cxn>
                <a:cxn ang="0">
                  <a:pos x="0" y="0"/>
                </a:cxn>
              </a:cxnLst>
              <a:rect l="0" t="0" r="r" b="b"/>
              <a:pathLst>
                <a:path w="326" h="66">
                  <a:moveTo>
                    <a:pt x="0" y="0"/>
                  </a:moveTo>
                  <a:lnTo>
                    <a:pt x="326" y="0"/>
                  </a:lnTo>
                  <a:lnTo>
                    <a:pt x="326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8" name="Freeform 1046"/>
            <p:cNvSpPr>
              <a:spLocks noChangeAspect="1"/>
            </p:cNvSpPr>
            <p:nvPr/>
          </p:nvSpPr>
          <p:spPr bwMode="auto">
            <a:xfrm>
              <a:off x="5396" y="4688"/>
              <a:ext cx="11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6"/>
                </a:cxn>
                <a:cxn ang="0">
                  <a:pos x="333" y="66"/>
                </a:cxn>
                <a:cxn ang="0">
                  <a:pos x="0" y="0"/>
                </a:cxn>
              </a:cxnLst>
              <a:rect l="0" t="0" r="r" b="b"/>
              <a:pathLst>
                <a:path w="333" h="66">
                  <a:moveTo>
                    <a:pt x="0" y="0"/>
                  </a:moveTo>
                  <a:lnTo>
                    <a:pt x="0" y="66"/>
                  </a:lnTo>
                  <a:lnTo>
                    <a:pt x="333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9" name="Freeform 1047"/>
            <p:cNvSpPr>
              <a:spLocks noChangeAspect="1"/>
            </p:cNvSpPr>
            <p:nvPr/>
          </p:nvSpPr>
          <p:spPr bwMode="auto">
            <a:xfrm>
              <a:off x="5396" y="4688"/>
              <a:ext cx="11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6"/>
                </a:cxn>
                <a:cxn ang="0">
                  <a:pos x="333" y="66"/>
                </a:cxn>
                <a:cxn ang="0">
                  <a:pos x="0" y="0"/>
                </a:cxn>
              </a:cxnLst>
              <a:rect l="0" t="0" r="r" b="b"/>
              <a:pathLst>
                <a:path w="333" h="66">
                  <a:moveTo>
                    <a:pt x="0" y="0"/>
                  </a:moveTo>
                  <a:lnTo>
                    <a:pt x="0" y="66"/>
                  </a:lnTo>
                  <a:lnTo>
                    <a:pt x="333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0" name="Freeform 1048"/>
            <p:cNvSpPr>
              <a:spLocks noChangeAspect="1"/>
            </p:cNvSpPr>
            <p:nvPr/>
          </p:nvSpPr>
          <p:spPr bwMode="auto">
            <a:xfrm>
              <a:off x="5396" y="4688"/>
              <a:ext cx="11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6" y="0"/>
                </a:cxn>
                <a:cxn ang="0">
                  <a:pos x="333" y="66"/>
                </a:cxn>
                <a:cxn ang="0">
                  <a:pos x="0" y="0"/>
                </a:cxn>
              </a:cxnLst>
              <a:rect l="0" t="0" r="r" b="b"/>
              <a:pathLst>
                <a:path w="333" h="66">
                  <a:moveTo>
                    <a:pt x="0" y="0"/>
                  </a:moveTo>
                  <a:lnTo>
                    <a:pt x="326" y="0"/>
                  </a:lnTo>
                  <a:lnTo>
                    <a:pt x="333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1" name="Freeform 1049"/>
            <p:cNvSpPr>
              <a:spLocks noChangeAspect="1"/>
            </p:cNvSpPr>
            <p:nvPr/>
          </p:nvSpPr>
          <p:spPr bwMode="auto">
            <a:xfrm>
              <a:off x="5396" y="4688"/>
              <a:ext cx="11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6" y="0"/>
                </a:cxn>
                <a:cxn ang="0">
                  <a:pos x="333" y="66"/>
                </a:cxn>
                <a:cxn ang="0">
                  <a:pos x="0" y="0"/>
                </a:cxn>
              </a:cxnLst>
              <a:rect l="0" t="0" r="r" b="b"/>
              <a:pathLst>
                <a:path w="333" h="66">
                  <a:moveTo>
                    <a:pt x="0" y="0"/>
                  </a:moveTo>
                  <a:lnTo>
                    <a:pt x="326" y="0"/>
                  </a:lnTo>
                  <a:lnTo>
                    <a:pt x="333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2" name="Freeform 1050"/>
            <p:cNvSpPr>
              <a:spLocks noChangeAspect="1"/>
            </p:cNvSpPr>
            <p:nvPr/>
          </p:nvSpPr>
          <p:spPr bwMode="auto">
            <a:xfrm>
              <a:off x="5396" y="4710"/>
              <a:ext cx="493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1"/>
                </a:cxn>
                <a:cxn ang="0">
                  <a:pos x="1479" y="591"/>
                </a:cxn>
                <a:cxn ang="0">
                  <a:pos x="0" y="0"/>
                </a:cxn>
              </a:cxnLst>
              <a:rect l="0" t="0" r="r" b="b"/>
              <a:pathLst>
                <a:path w="1479" h="591">
                  <a:moveTo>
                    <a:pt x="0" y="0"/>
                  </a:moveTo>
                  <a:lnTo>
                    <a:pt x="0" y="591"/>
                  </a:lnTo>
                  <a:lnTo>
                    <a:pt x="1479" y="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3" name="Freeform 1051"/>
            <p:cNvSpPr>
              <a:spLocks noChangeAspect="1"/>
            </p:cNvSpPr>
            <p:nvPr/>
          </p:nvSpPr>
          <p:spPr bwMode="auto">
            <a:xfrm>
              <a:off x="5396" y="4710"/>
              <a:ext cx="493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1"/>
                </a:cxn>
                <a:cxn ang="0">
                  <a:pos x="1479" y="591"/>
                </a:cxn>
                <a:cxn ang="0">
                  <a:pos x="0" y="0"/>
                </a:cxn>
              </a:cxnLst>
              <a:rect l="0" t="0" r="r" b="b"/>
              <a:pathLst>
                <a:path w="1479" h="591">
                  <a:moveTo>
                    <a:pt x="0" y="0"/>
                  </a:moveTo>
                  <a:lnTo>
                    <a:pt x="0" y="591"/>
                  </a:lnTo>
                  <a:lnTo>
                    <a:pt x="1479" y="5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4" name="Freeform 1052"/>
            <p:cNvSpPr>
              <a:spLocks noChangeAspect="1"/>
            </p:cNvSpPr>
            <p:nvPr/>
          </p:nvSpPr>
          <p:spPr bwMode="auto">
            <a:xfrm>
              <a:off x="5396" y="4710"/>
              <a:ext cx="493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9" y="0"/>
                </a:cxn>
                <a:cxn ang="0">
                  <a:pos x="1479" y="591"/>
                </a:cxn>
                <a:cxn ang="0">
                  <a:pos x="0" y="0"/>
                </a:cxn>
              </a:cxnLst>
              <a:rect l="0" t="0" r="r" b="b"/>
              <a:pathLst>
                <a:path w="1479" h="591">
                  <a:moveTo>
                    <a:pt x="0" y="0"/>
                  </a:moveTo>
                  <a:lnTo>
                    <a:pt x="1479" y="0"/>
                  </a:lnTo>
                  <a:lnTo>
                    <a:pt x="1479" y="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5" name="Freeform 1053"/>
            <p:cNvSpPr>
              <a:spLocks noChangeAspect="1"/>
            </p:cNvSpPr>
            <p:nvPr/>
          </p:nvSpPr>
          <p:spPr bwMode="auto">
            <a:xfrm>
              <a:off x="5396" y="4710"/>
              <a:ext cx="493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9" y="0"/>
                </a:cxn>
                <a:cxn ang="0">
                  <a:pos x="1479" y="591"/>
                </a:cxn>
                <a:cxn ang="0">
                  <a:pos x="0" y="0"/>
                </a:cxn>
              </a:cxnLst>
              <a:rect l="0" t="0" r="r" b="b"/>
              <a:pathLst>
                <a:path w="1479" h="591">
                  <a:moveTo>
                    <a:pt x="0" y="0"/>
                  </a:moveTo>
                  <a:lnTo>
                    <a:pt x="1479" y="0"/>
                  </a:lnTo>
                  <a:lnTo>
                    <a:pt x="1479" y="5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6" name="Line 1054"/>
            <p:cNvSpPr>
              <a:spLocks noChangeAspect="1" noChangeShapeType="1"/>
            </p:cNvSpPr>
            <p:nvPr/>
          </p:nvSpPr>
          <p:spPr bwMode="auto">
            <a:xfrm>
              <a:off x="5439" y="447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7" name="Line 1055"/>
            <p:cNvSpPr>
              <a:spLocks noChangeAspect="1" noChangeShapeType="1"/>
            </p:cNvSpPr>
            <p:nvPr/>
          </p:nvSpPr>
          <p:spPr bwMode="auto">
            <a:xfrm>
              <a:off x="5513" y="447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8" name="Line 1056"/>
            <p:cNvSpPr>
              <a:spLocks noChangeAspect="1" noChangeShapeType="1"/>
            </p:cNvSpPr>
            <p:nvPr/>
          </p:nvSpPr>
          <p:spPr bwMode="auto">
            <a:xfrm>
              <a:off x="5587" y="447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9" name="Line 1057"/>
            <p:cNvSpPr>
              <a:spLocks noChangeAspect="1" noChangeShapeType="1"/>
            </p:cNvSpPr>
            <p:nvPr/>
          </p:nvSpPr>
          <p:spPr bwMode="auto">
            <a:xfrm>
              <a:off x="5661" y="447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0" name="Line 1058"/>
            <p:cNvSpPr>
              <a:spLocks noChangeAspect="1" noChangeShapeType="1"/>
            </p:cNvSpPr>
            <p:nvPr/>
          </p:nvSpPr>
          <p:spPr bwMode="auto">
            <a:xfrm>
              <a:off x="5735" y="447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1" name="Line 1059"/>
            <p:cNvSpPr>
              <a:spLocks noChangeAspect="1" noChangeShapeType="1"/>
            </p:cNvSpPr>
            <p:nvPr/>
          </p:nvSpPr>
          <p:spPr bwMode="auto">
            <a:xfrm>
              <a:off x="5809" y="4476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2" name="Line 1060"/>
            <p:cNvSpPr>
              <a:spLocks noChangeAspect="1" noChangeShapeType="1"/>
            </p:cNvSpPr>
            <p:nvPr/>
          </p:nvSpPr>
          <p:spPr bwMode="auto">
            <a:xfrm>
              <a:off x="5476" y="4497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3" name="Line 1061"/>
            <p:cNvSpPr>
              <a:spLocks noChangeAspect="1" noChangeShapeType="1"/>
            </p:cNvSpPr>
            <p:nvPr/>
          </p:nvSpPr>
          <p:spPr bwMode="auto">
            <a:xfrm>
              <a:off x="5550" y="4497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4" name="Line 1062"/>
            <p:cNvSpPr>
              <a:spLocks noChangeAspect="1" noChangeShapeType="1"/>
            </p:cNvSpPr>
            <p:nvPr/>
          </p:nvSpPr>
          <p:spPr bwMode="auto">
            <a:xfrm>
              <a:off x="5624" y="4497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5" name="Line 1063"/>
            <p:cNvSpPr>
              <a:spLocks noChangeAspect="1" noChangeShapeType="1"/>
            </p:cNvSpPr>
            <p:nvPr/>
          </p:nvSpPr>
          <p:spPr bwMode="auto">
            <a:xfrm>
              <a:off x="5698" y="4497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6" name="Line 1064"/>
            <p:cNvSpPr>
              <a:spLocks noChangeAspect="1" noChangeShapeType="1"/>
            </p:cNvSpPr>
            <p:nvPr/>
          </p:nvSpPr>
          <p:spPr bwMode="auto">
            <a:xfrm>
              <a:off x="5772" y="4497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7" name="Line 1065"/>
            <p:cNvSpPr>
              <a:spLocks noChangeAspect="1" noChangeShapeType="1"/>
            </p:cNvSpPr>
            <p:nvPr/>
          </p:nvSpPr>
          <p:spPr bwMode="auto">
            <a:xfrm>
              <a:off x="5846" y="4497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8" name="Line 1066"/>
            <p:cNvSpPr>
              <a:spLocks noChangeAspect="1" noChangeShapeType="1"/>
            </p:cNvSpPr>
            <p:nvPr/>
          </p:nvSpPr>
          <p:spPr bwMode="auto">
            <a:xfrm>
              <a:off x="5439" y="4519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9" name="Line 1067"/>
            <p:cNvSpPr>
              <a:spLocks noChangeAspect="1" noChangeShapeType="1"/>
            </p:cNvSpPr>
            <p:nvPr/>
          </p:nvSpPr>
          <p:spPr bwMode="auto">
            <a:xfrm>
              <a:off x="5513" y="4519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0" name="Line 1068"/>
            <p:cNvSpPr>
              <a:spLocks noChangeAspect="1" noChangeShapeType="1"/>
            </p:cNvSpPr>
            <p:nvPr/>
          </p:nvSpPr>
          <p:spPr bwMode="auto">
            <a:xfrm>
              <a:off x="5587" y="4519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1" name="Line 1069"/>
            <p:cNvSpPr>
              <a:spLocks noChangeAspect="1" noChangeShapeType="1"/>
            </p:cNvSpPr>
            <p:nvPr/>
          </p:nvSpPr>
          <p:spPr bwMode="auto">
            <a:xfrm>
              <a:off x="5661" y="4519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2" name="Line 1070"/>
            <p:cNvSpPr>
              <a:spLocks noChangeAspect="1" noChangeShapeType="1"/>
            </p:cNvSpPr>
            <p:nvPr/>
          </p:nvSpPr>
          <p:spPr bwMode="auto">
            <a:xfrm>
              <a:off x="5735" y="4519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3" name="Line 1071"/>
            <p:cNvSpPr>
              <a:spLocks noChangeAspect="1" noChangeShapeType="1"/>
            </p:cNvSpPr>
            <p:nvPr/>
          </p:nvSpPr>
          <p:spPr bwMode="auto">
            <a:xfrm>
              <a:off x="5809" y="4519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4" name="Line 1072"/>
            <p:cNvSpPr>
              <a:spLocks noChangeAspect="1" noChangeShapeType="1"/>
            </p:cNvSpPr>
            <p:nvPr/>
          </p:nvSpPr>
          <p:spPr bwMode="auto">
            <a:xfrm>
              <a:off x="5476" y="4540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5" name="Line 1073"/>
            <p:cNvSpPr>
              <a:spLocks noChangeAspect="1" noChangeShapeType="1"/>
            </p:cNvSpPr>
            <p:nvPr/>
          </p:nvSpPr>
          <p:spPr bwMode="auto">
            <a:xfrm>
              <a:off x="5550" y="4540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6" name="Line 1074"/>
            <p:cNvSpPr>
              <a:spLocks noChangeAspect="1" noChangeShapeType="1"/>
            </p:cNvSpPr>
            <p:nvPr/>
          </p:nvSpPr>
          <p:spPr bwMode="auto">
            <a:xfrm>
              <a:off x="5624" y="4540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7" name="Line 1075"/>
            <p:cNvSpPr>
              <a:spLocks noChangeAspect="1" noChangeShapeType="1"/>
            </p:cNvSpPr>
            <p:nvPr/>
          </p:nvSpPr>
          <p:spPr bwMode="auto">
            <a:xfrm>
              <a:off x="5698" y="4540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8" name="Line 1076"/>
            <p:cNvSpPr>
              <a:spLocks noChangeAspect="1" noChangeShapeType="1"/>
            </p:cNvSpPr>
            <p:nvPr/>
          </p:nvSpPr>
          <p:spPr bwMode="auto">
            <a:xfrm>
              <a:off x="5772" y="4540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9" name="Line 1077"/>
            <p:cNvSpPr>
              <a:spLocks noChangeAspect="1" noChangeShapeType="1"/>
            </p:cNvSpPr>
            <p:nvPr/>
          </p:nvSpPr>
          <p:spPr bwMode="auto">
            <a:xfrm>
              <a:off x="5846" y="4540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0" name="Line 1078"/>
            <p:cNvSpPr>
              <a:spLocks noChangeAspect="1" noChangeShapeType="1"/>
            </p:cNvSpPr>
            <p:nvPr/>
          </p:nvSpPr>
          <p:spPr bwMode="auto">
            <a:xfrm>
              <a:off x="5439" y="4561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1" name="Line 1079"/>
            <p:cNvSpPr>
              <a:spLocks noChangeAspect="1" noChangeShapeType="1"/>
            </p:cNvSpPr>
            <p:nvPr/>
          </p:nvSpPr>
          <p:spPr bwMode="auto">
            <a:xfrm>
              <a:off x="5513" y="4561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2" name="Line 1080"/>
            <p:cNvSpPr>
              <a:spLocks noChangeAspect="1" noChangeShapeType="1"/>
            </p:cNvSpPr>
            <p:nvPr/>
          </p:nvSpPr>
          <p:spPr bwMode="auto">
            <a:xfrm>
              <a:off x="5587" y="4561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3" name="Line 1081"/>
            <p:cNvSpPr>
              <a:spLocks noChangeAspect="1" noChangeShapeType="1"/>
            </p:cNvSpPr>
            <p:nvPr/>
          </p:nvSpPr>
          <p:spPr bwMode="auto">
            <a:xfrm>
              <a:off x="5661" y="4561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4" name="Line 1082"/>
            <p:cNvSpPr>
              <a:spLocks noChangeAspect="1" noChangeShapeType="1"/>
            </p:cNvSpPr>
            <p:nvPr/>
          </p:nvSpPr>
          <p:spPr bwMode="auto">
            <a:xfrm>
              <a:off x="5735" y="4561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5" name="Line 1083"/>
            <p:cNvSpPr>
              <a:spLocks noChangeAspect="1" noChangeShapeType="1"/>
            </p:cNvSpPr>
            <p:nvPr/>
          </p:nvSpPr>
          <p:spPr bwMode="auto">
            <a:xfrm>
              <a:off x="5809" y="4561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6" name="Line 1084"/>
            <p:cNvSpPr>
              <a:spLocks noChangeAspect="1" noChangeShapeType="1"/>
            </p:cNvSpPr>
            <p:nvPr/>
          </p:nvSpPr>
          <p:spPr bwMode="auto">
            <a:xfrm>
              <a:off x="5476" y="4582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7" name="Line 1085"/>
            <p:cNvSpPr>
              <a:spLocks noChangeAspect="1" noChangeShapeType="1"/>
            </p:cNvSpPr>
            <p:nvPr/>
          </p:nvSpPr>
          <p:spPr bwMode="auto">
            <a:xfrm>
              <a:off x="5550" y="4582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8" name="Line 1086"/>
            <p:cNvSpPr>
              <a:spLocks noChangeAspect="1" noChangeShapeType="1"/>
            </p:cNvSpPr>
            <p:nvPr/>
          </p:nvSpPr>
          <p:spPr bwMode="auto">
            <a:xfrm>
              <a:off x="5624" y="4582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9" name="Line 1087"/>
            <p:cNvSpPr>
              <a:spLocks noChangeAspect="1" noChangeShapeType="1"/>
            </p:cNvSpPr>
            <p:nvPr/>
          </p:nvSpPr>
          <p:spPr bwMode="auto">
            <a:xfrm>
              <a:off x="5698" y="4582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0" name="Line 1088"/>
            <p:cNvSpPr>
              <a:spLocks noChangeAspect="1" noChangeShapeType="1"/>
            </p:cNvSpPr>
            <p:nvPr/>
          </p:nvSpPr>
          <p:spPr bwMode="auto">
            <a:xfrm>
              <a:off x="5772" y="4582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1" name="Line 1089"/>
            <p:cNvSpPr>
              <a:spLocks noChangeAspect="1" noChangeShapeType="1"/>
            </p:cNvSpPr>
            <p:nvPr/>
          </p:nvSpPr>
          <p:spPr bwMode="auto">
            <a:xfrm>
              <a:off x="5846" y="4582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2" name="Line 1090"/>
            <p:cNvSpPr>
              <a:spLocks noChangeAspect="1" noChangeShapeType="1"/>
            </p:cNvSpPr>
            <p:nvPr/>
          </p:nvSpPr>
          <p:spPr bwMode="auto">
            <a:xfrm>
              <a:off x="5513" y="4604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3" name="Line 1091"/>
            <p:cNvSpPr>
              <a:spLocks noChangeAspect="1" noChangeShapeType="1"/>
            </p:cNvSpPr>
            <p:nvPr/>
          </p:nvSpPr>
          <p:spPr bwMode="auto">
            <a:xfrm>
              <a:off x="5587" y="4604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4" name="Line 1092"/>
            <p:cNvSpPr>
              <a:spLocks noChangeAspect="1" noChangeShapeType="1"/>
            </p:cNvSpPr>
            <p:nvPr/>
          </p:nvSpPr>
          <p:spPr bwMode="auto">
            <a:xfrm>
              <a:off x="5661" y="4604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5" name="Line 1093"/>
            <p:cNvSpPr>
              <a:spLocks noChangeAspect="1" noChangeShapeType="1"/>
            </p:cNvSpPr>
            <p:nvPr/>
          </p:nvSpPr>
          <p:spPr bwMode="auto">
            <a:xfrm>
              <a:off x="5735" y="4604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6" name="Line 1094"/>
            <p:cNvSpPr>
              <a:spLocks noChangeAspect="1" noChangeShapeType="1"/>
            </p:cNvSpPr>
            <p:nvPr/>
          </p:nvSpPr>
          <p:spPr bwMode="auto">
            <a:xfrm>
              <a:off x="5809" y="4604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7" name="Line 1095"/>
            <p:cNvSpPr>
              <a:spLocks noChangeAspect="1" noChangeShapeType="1"/>
            </p:cNvSpPr>
            <p:nvPr/>
          </p:nvSpPr>
          <p:spPr bwMode="auto">
            <a:xfrm>
              <a:off x="5498" y="4625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8" name="Line 1096"/>
            <p:cNvSpPr>
              <a:spLocks noChangeAspect="1" noChangeShapeType="1"/>
            </p:cNvSpPr>
            <p:nvPr/>
          </p:nvSpPr>
          <p:spPr bwMode="auto">
            <a:xfrm>
              <a:off x="5550" y="4625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9" name="Line 1097"/>
            <p:cNvSpPr>
              <a:spLocks noChangeAspect="1" noChangeShapeType="1"/>
            </p:cNvSpPr>
            <p:nvPr/>
          </p:nvSpPr>
          <p:spPr bwMode="auto">
            <a:xfrm>
              <a:off x="5624" y="4625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90" name="Line 1098"/>
            <p:cNvSpPr>
              <a:spLocks noChangeAspect="1" noChangeShapeType="1"/>
            </p:cNvSpPr>
            <p:nvPr/>
          </p:nvSpPr>
          <p:spPr bwMode="auto">
            <a:xfrm>
              <a:off x="5698" y="4625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91" name="Line 1099"/>
            <p:cNvSpPr>
              <a:spLocks noChangeAspect="1" noChangeShapeType="1"/>
            </p:cNvSpPr>
            <p:nvPr/>
          </p:nvSpPr>
          <p:spPr bwMode="auto">
            <a:xfrm>
              <a:off x="5772" y="4625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92" name="Line 1100"/>
            <p:cNvSpPr>
              <a:spLocks noChangeAspect="1" noChangeShapeType="1"/>
            </p:cNvSpPr>
            <p:nvPr/>
          </p:nvSpPr>
          <p:spPr bwMode="auto">
            <a:xfrm>
              <a:off x="5514" y="4646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93" name="Line 1101"/>
            <p:cNvSpPr>
              <a:spLocks noChangeAspect="1" noChangeShapeType="1"/>
            </p:cNvSpPr>
            <p:nvPr/>
          </p:nvSpPr>
          <p:spPr bwMode="auto">
            <a:xfrm>
              <a:off x="5587" y="464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94" name="Line 1102"/>
            <p:cNvSpPr>
              <a:spLocks noChangeAspect="1" noChangeShapeType="1"/>
            </p:cNvSpPr>
            <p:nvPr/>
          </p:nvSpPr>
          <p:spPr bwMode="auto">
            <a:xfrm>
              <a:off x="5661" y="464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95" name="Line 1103"/>
            <p:cNvSpPr>
              <a:spLocks noChangeAspect="1" noChangeShapeType="1"/>
            </p:cNvSpPr>
            <p:nvPr/>
          </p:nvSpPr>
          <p:spPr bwMode="auto">
            <a:xfrm>
              <a:off x="5735" y="4646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96" name="Line 1104"/>
            <p:cNvSpPr>
              <a:spLocks noChangeAspect="1" noChangeShapeType="1"/>
            </p:cNvSpPr>
            <p:nvPr/>
          </p:nvSpPr>
          <p:spPr bwMode="auto">
            <a:xfrm>
              <a:off x="5550" y="4668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97" name="Line 1105"/>
            <p:cNvSpPr>
              <a:spLocks noChangeAspect="1" noChangeShapeType="1"/>
            </p:cNvSpPr>
            <p:nvPr/>
          </p:nvSpPr>
          <p:spPr bwMode="auto">
            <a:xfrm>
              <a:off x="5624" y="4668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98" name="Line 1106"/>
            <p:cNvSpPr>
              <a:spLocks noChangeAspect="1" noChangeShapeType="1"/>
            </p:cNvSpPr>
            <p:nvPr/>
          </p:nvSpPr>
          <p:spPr bwMode="auto">
            <a:xfrm>
              <a:off x="5698" y="4668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99" name="Line 1107"/>
            <p:cNvSpPr>
              <a:spLocks noChangeAspect="1" noChangeShapeType="1"/>
            </p:cNvSpPr>
            <p:nvPr/>
          </p:nvSpPr>
          <p:spPr bwMode="auto">
            <a:xfrm flipH="1" flipV="1">
              <a:off x="5433" y="4550"/>
              <a:ext cx="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00" name="Line 1108"/>
            <p:cNvSpPr>
              <a:spLocks noChangeAspect="1" noChangeShapeType="1"/>
            </p:cNvSpPr>
            <p:nvPr/>
          </p:nvSpPr>
          <p:spPr bwMode="auto">
            <a:xfrm flipH="1" flipV="1">
              <a:off x="5501" y="4625"/>
              <a:ext cx="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01" name="Line 1109"/>
            <p:cNvSpPr>
              <a:spLocks noChangeAspect="1" noChangeShapeType="1"/>
            </p:cNvSpPr>
            <p:nvPr/>
          </p:nvSpPr>
          <p:spPr bwMode="auto">
            <a:xfrm flipH="1" flipV="1">
              <a:off x="5464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02" name="Line 1110"/>
            <p:cNvSpPr>
              <a:spLocks noChangeAspect="1" noChangeShapeType="1"/>
            </p:cNvSpPr>
            <p:nvPr/>
          </p:nvSpPr>
          <p:spPr bwMode="auto">
            <a:xfrm flipH="1" flipV="1">
              <a:off x="5433" y="4508"/>
              <a:ext cx="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03" name="Line 1111"/>
            <p:cNvSpPr>
              <a:spLocks noChangeAspect="1" noChangeShapeType="1"/>
            </p:cNvSpPr>
            <p:nvPr/>
          </p:nvSpPr>
          <p:spPr bwMode="auto">
            <a:xfrm flipH="1" flipV="1">
              <a:off x="5538" y="4646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04" name="Line 1112"/>
            <p:cNvSpPr>
              <a:spLocks noChangeAspect="1" noChangeShapeType="1"/>
            </p:cNvSpPr>
            <p:nvPr/>
          </p:nvSpPr>
          <p:spPr bwMode="auto">
            <a:xfrm flipH="1" flipV="1">
              <a:off x="5501" y="4582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05" name="Line 1113"/>
            <p:cNvSpPr>
              <a:spLocks noChangeAspect="1" noChangeShapeType="1"/>
            </p:cNvSpPr>
            <p:nvPr/>
          </p:nvSpPr>
          <p:spPr bwMode="auto">
            <a:xfrm flipH="1" flipV="1">
              <a:off x="5464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06" name="Line 1114"/>
            <p:cNvSpPr>
              <a:spLocks noChangeAspect="1" noChangeShapeType="1"/>
            </p:cNvSpPr>
            <p:nvPr/>
          </p:nvSpPr>
          <p:spPr bwMode="auto">
            <a:xfrm flipH="1" flipV="1">
              <a:off x="5433" y="4465"/>
              <a:ext cx="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07" name="Line 1115"/>
            <p:cNvSpPr>
              <a:spLocks noChangeAspect="1" noChangeShapeType="1"/>
            </p:cNvSpPr>
            <p:nvPr/>
          </p:nvSpPr>
          <p:spPr bwMode="auto">
            <a:xfrm flipH="1" flipV="1">
              <a:off x="5575" y="4668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08" name="Line 1116"/>
            <p:cNvSpPr>
              <a:spLocks noChangeAspect="1" noChangeShapeType="1"/>
            </p:cNvSpPr>
            <p:nvPr/>
          </p:nvSpPr>
          <p:spPr bwMode="auto">
            <a:xfrm flipH="1" flipV="1">
              <a:off x="5538" y="4604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09" name="Line 1117"/>
            <p:cNvSpPr>
              <a:spLocks noChangeAspect="1" noChangeShapeType="1"/>
            </p:cNvSpPr>
            <p:nvPr/>
          </p:nvSpPr>
          <p:spPr bwMode="auto">
            <a:xfrm flipH="1" flipV="1">
              <a:off x="5501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0" name="Line 1118"/>
            <p:cNvSpPr>
              <a:spLocks noChangeAspect="1" noChangeShapeType="1"/>
            </p:cNvSpPr>
            <p:nvPr/>
          </p:nvSpPr>
          <p:spPr bwMode="auto">
            <a:xfrm flipH="1" flipV="1">
              <a:off x="5464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1" name="Line 1119"/>
            <p:cNvSpPr>
              <a:spLocks noChangeAspect="1" noChangeShapeType="1"/>
            </p:cNvSpPr>
            <p:nvPr/>
          </p:nvSpPr>
          <p:spPr bwMode="auto">
            <a:xfrm flipH="1" flipV="1">
              <a:off x="5575" y="4625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2" name="Line 1120"/>
            <p:cNvSpPr>
              <a:spLocks noChangeAspect="1" noChangeShapeType="1"/>
            </p:cNvSpPr>
            <p:nvPr/>
          </p:nvSpPr>
          <p:spPr bwMode="auto">
            <a:xfrm flipH="1" flipV="1">
              <a:off x="5538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3" name="Line 1121"/>
            <p:cNvSpPr>
              <a:spLocks noChangeAspect="1" noChangeShapeType="1"/>
            </p:cNvSpPr>
            <p:nvPr/>
          </p:nvSpPr>
          <p:spPr bwMode="auto">
            <a:xfrm flipH="1" flipV="1">
              <a:off x="5501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4" name="Line 1122"/>
            <p:cNvSpPr>
              <a:spLocks noChangeAspect="1" noChangeShapeType="1"/>
            </p:cNvSpPr>
            <p:nvPr/>
          </p:nvSpPr>
          <p:spPr bwMode="auto">
            <a:xfrm flipH="1" flipV="1">
              <a:off x="5612" y="4646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5" name="Line 1123"/>
            <p:cNvSpPr>
              <a:spLocks noChangeAspect="1" noChangeShapeType="1"/>
            </p:cNvSpPr>
            <p:nvPr/>
          </p:nvSpPr>
          <p:spPr bwMode="auto">
            <a:xfrm flipH="1" flipV="1">
              <a:off x="5575" y="4582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6" name="Line 1124"/>
            <p:cNvSpPr>
              <a:spLocks noChangeAspect="1" noChangeShapeType="1"/>
            </p:cNvSpPr>
            <p:nvPr/>
          </p:nvSpPr>
          <p:spPr bwMode="auto">
            <a:xfrm flipH="1" flipV="1">
              <a:off x="5538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7" name="Line 1125"/>
            <p:cNvSpPr>
              <a:spLocks noChangeAspect="1" noChangeShapeType="1"/>
            </p:cNvSpPr>
            <p:nvPr/>
          </p:nvSpPr>
          <p:spPr bwMode="auto">
            <a:xfrm flipH="1" flipV="1">
              <a:off x="5506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8" name="Line 1126"/>
            <p:cNvSpPr>
              <a:spLocks noChangeAspect="1" noChangeShapeType="1"/>
            </p:cNvSpPr>
            <p:nvPr/>
          </p:nvSpPr>
          <p:spPr bwMode="auto">
            <a:xfrm flipH="1" flipV="1">
              <a:off x="5649" y="4668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9" name="Line 1127"/>
            <p:cNvSpPr>
              <a:spLocks noChangeAspect="1" noChangeShapeType="1"/>
            </p:cNvSpPr>
            <p:nvPr/>
          </p:nvSpPr>
          <p:spPr bwMode="auto">
            <a:xfrm flipH="1" flipV="1">
              <a:off x="5612" y="4604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20" name="Line 1128"/>
            <p:cNvSpPr>
              <a:spLocks noChangeAspect="1" noChangeShapeType="1"/>
            </p:cNvSpPr>
            <p:nvPr/>
          </p:nvSpPr>
          <p:spPr bwMode="auto">
            <a:xfrm flipH="1" flipV="1">
              <a:off x="5575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21" name="Line 1129"/>
            <p:cNvSpPr>
              <a:spLocks noChangeAspect="1" noChangeShapeType="1"/>
            </p:cNvSpPr>
            <p:nvPr/>
          </p:nvSpPr>
          <p:spPr bwMode="auto">
            <a:xfrm flipH="1" flipV="1">
              <a:off x="5538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22" name="Line 1130"/>
            <p:cNvSpPr>
              <a:spLocks noChangeAspect="1" noChangeShapeType="1"/>
            </p:cNvSpPr>
            <p:nvPr/>
          </p:nvSpPr>
          <p:spPr bwMode="auto">
            <a:xfrm flipH="1" flipV="1">
              <a:off x="5649" y="4625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23" name="Line 1131"/>
            <p:cNvSpPr>
              <a:spLocks noChangeAspect="1" noChangeShapeType="1"/>
            </p:cNvSpPr>
            <p:nvPr/>
          </p:nvSpPr>
          <p:spPr bwMode="auto">
            <a:xfrm flipH="1" flipV="1">
              <a:off x="5612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24" name="Line 1132"/>
            <p:cNvSpPr>
              <a:spLocks noChangeAspect="1" noChangeShapeType="1"/>
            </p:cNvSpPr>
            <p:nvPr/>
          </p:nvSpPr>
          <p:spPr bwMode="auto">
            <a:xfrm flipH="1" flipV="1">
              <a:off x="5575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25" name="Line 1133"/>
            <p:cNvSpPr>
              <a:spLocks noChangeAspect="1" noChangeShapeType="1"/>
            </p:cNvSpPr>
            <p:nvPr/>
          </p:nvSpPr>
          <p:spPr bwMode="auto">
            <a:xfrm flipH="1" flipV="1">
              <a:off x="5686" y="4646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26" name="Line 1134"/>
            <p:cNvSpPr>
              <a:spLocks noChangeAspect="1" noChangeShapeType="1"/>
            </p:cNvSpPr>
            <p:nvPr/>
          </p:nvSpPr>
          <p:spPr bwMode="auto">
            <a:xfrm flipH="1" flipV="1">
              <a:off x="5649" y="4582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27" name="Line 1135"/>
            <p:cNvSpPr>
              <a:spLocks noChangeAspect="1" noChangeShapeType="1"/>
            </p:cNvSpPr>
            <p:nvPr/>
          </p:nvSpPr>
          <p:spPr bwMode="auto">
            <a:xfrm flipH="1" flipV="1">
              <a:off x="5612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28" name="Line 1136"/>
            <p:cNvSpPr>
              <a:spLocks noChangeAspect="1" noChangeShapeType="1"/>
            </p:cNvSpPr>
            <p:nvPr/>
          </p:nvSpPr>
          <p:spPr bwMode="auto">
            <a:xfrm flipH="1" flipV="1">
              <a:off x="5580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29" name="Line 1137"/>
            <p:cNvSpPr>
              <a:spLocks noChangeAspect="1" noChangeShapeType="1"/>
            </p:cNvSpPr>
            <p:nvPr/>
          </p:nvSpPr>
          <p:spPr bwMode="auto">
            <a:xfrm flipH="1" flipV="1">
              <a:off x="5722" y="4668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30" name="Line 1138"/>
            <p:cNvSpPr>
              <a:spLocks noChangeAspect="1" noChangeShapeType="1"/>
            </p:cNvSpPr>
            <p:nvPr/>
          </p:nvSpPr>
          <p:spPr bwMode="auto">
            <a:xfrm flipH="1" flipV="1">
              <a:off x="5686" y="4604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31" name="Line 1139"/>
            <p:cNvSpPr>
              <a:spLocks noChangeAspect="1" noChangeShapeType="1"/>
            </p:cNvSpPr>
            <p:nvPr/>
          </p:nvSpPr>
          <p:spPr bwMode="auto">
            <a:xfrm flipH="1" flipV="1">
              <a:off x="5649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32" name="Line 1140"/>
            <p:cNvSpPr>
              <a:spLocks noChangeAspect="1" noChangeShapeType="1"/>
            </p:cNvSpPr>
            <p:nvPr/>
          </p:nvSpPr>
          <p:spPr bwMode="auto">
            <a:xfrm flipH="1" flipV="1">
              <a:off x="5612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33" name="Line 1141"/>
            <p:cNvSpPr>
              <a:spLocks noChangeAspect="1" noChangeShapeType="1"/>
            </p:cNvSpPr>
            <p:nvPr/>
          </p:nvSpPr>
          <p:spPr bwMode="auto">
            <a:xfrm flipH="1" flipV="1">
              <a:off x="5722" y="4625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34" name="Line 1142"/>
            <p:cNvSpPr>
              <a:spLocks noChangeAspect="1" noChangeShapeType="1"/>
            </p:cNvSpPr>
            <p:nvPr/>
          </p:nvSpPr>
          <p:spPr bwMode="auto">
            <a:xfrm flipH="1" flipV="1">
              <a:off x="5686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35" name="Line 1143"/>
            <p:cNvSpPr>
              <a:spLocks noChangeAspect="1" noChangeShapeType="1"/>
            </p:cNvSpPr>
            <p:nvPr/>
          </p:nvSpPr>
          <p:spPr bwMode="auto">
            <a:xfrm flipH="1" flipV="1">
              <a:off x="5649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36" name="Line 1144"/>
            <p:cNvSpPr>
              <a:spLocks noChangeAspect="1" noChangeShapeType="1"/>
            </p:cNvSpPr>
            <p:nvPr/>
          </p:nvSpPr>
          <p:spPr bwMode="auto">
            <a:xfrm flipH="1" flipV="1">
              <a:off x="5760" y="4646"/>
              <a:ext cx="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37" name="Line 1145"/>
            <p:cNvSpPr>
              <a:spLocks noChangeAspect="1" noChangeShapeType="1"/>
            </p:cNvSpPr>
            <p:nvPr/>
          </p:nvSpPr>
          <p:spPr bwMode="auto">
            <a:xfrm flipH="1" flipV="1">
              <a:off x="5722" y="4582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38" name="Line 1146"/>
            <p:cNvSpPr>
              <a:spLocks noChangeAspect="1" noChangeShapeType="1"/>
            </p:cNvSpPr>
            <p:nvPr/>
          </p:nvSpPr>
          <p:spPr bwMode="auto">
            <a:xfrm flipH="1" flipV="1">
              <a:off x="5686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39" name="Line 1147"/>
            <p:cNvSpPr>
              <a:spLocks noChangeAspect="1" noChangeShapeType="1"/>
            </p:cNvSpPr>
            <p:nvPr/>
          </p:nvSpPr>
          <p:spPr bwMode="auto">
            <a:xfrm flipH="1" flipV="1">
              <a:off x="5654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40" name="Line 1148"/>
            <p:cNvSpPr>
              <a:spLocks noChangeAspect="1" noChangeShapeType="1"/>
            </p:cNvSpPr>
            <p:nvPr/>
          </p:nvSpPr>
          <p:spPr bwMode="auto">
            <a:xfrm flipH="1" flipV="1">
              <a:off x="5760" y="4604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41" name="Line 1149"/>
            <p:cNvSpPr>
              <a:spLocks noChangeAspect="1" noChangeShapeType="1"/>
            </p:cNvSpPr>
            <p:nvPr/>
          </p:nvSpPr>
          <p:spPr bwMode="auto">
            <a:xfrm flipH="1" flipV="1">
              <a:off x="5722" y="4540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42" name="Line 1150"/>
            <p:cNvSpPr>
              <a:spLocks noChangeAspect="1" noChangeShapeType="1"/>
            </p:cNvSpPr>
            <p:nvPr/>
          </p:nvSpPr>
          <p:spPr bwMode="auto">
            <a:xfrm flipH="1" flipV="1">
              <a:off x="5686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43" name="Line 1151"/>
            <p:cNvSpPr>
              <a:spLocks noChangeAspect="1" noChangeShapeType="1"/>
            </p:cNvSpPr>
            <p:nvPr/>
          </p:nvSpPr>
          <p:spPr bwMode="auto">
            <a:xfrm flipH="1" flipV="1">
              <a:off x="5760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44" name="Line 1152"/>
            <p:cNvSpPr>
              <a:spLocks noChangeAspect="1" noChangeShapeType="1"/>
            </p:cNvSpPr>
            <p:nvPr/>
          </p:nvSpPr>
          <p:spPr bwMode="auto">
            <a:xfrm flipH="1" flipV="1">
              <a:off x="5722" y="4497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45" name="Line 1153"/>
            <p:cNvSpPr>
              <a:spLocks noChangeAspect="1" noChangeShapeType="1"/>
            </p:cNvSpPr>
            <p:nvPr/>
          </p:nvSpPr>
          <p:spPr bwMode="auto">
            <a:xfrm flipH="1" flipV="1">
              <a:off x="5796" y="4582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46" name="Line 1154"/>
            <p:cNvSpPr>
              <a:spLocks noChangeAspect="1" noChangeShapeType="1"/>
            </p:cNvSpPr>
            <p:nvPr/>
          </p:nvSpPr>
          <p:spPr bwMode="auto">
            <a:xfrm flipH="1" flipV="1">
              <a:off x="5760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47" name="Line 1155"/>
            <p:cNvSpPr>
              <a:spLocks noChangeAspect="1" noChangeShapeType="1"/>
            </p:cNvSpPr>
            <p:nvPr/>
          </p:nvSpPr>
          <p:spPr bwMode="auto">
            <a:xfrm flipH="1" flipV="1">
              <a:off x="5728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48" name="Line 1156"/>
            <p:cNvSpPr>
              <a:spLocks noChangeAspect="1" noChangeShapeType="1"/>
            </p:cNvSpPr>
            <p:nvPr/>
          </p:nvSpPr>
          <p:spPr bwMode="auto">
            <a:xfrm flipH="1" flipV="1">
              <a:off x="5796" y="4540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49" name="Line 1157"/>
            <p:cNvSpPr>
              <a:spLocks noChangeAspect="1" noChangeShapeType="1"/>
            </p:cNvSpPr>
            <p:nvPr/>
          </p:nvSpPr>
          <p:spPr bwMode="auto">
            <a:xfrm flipH="1" flipV="1">
              <a:off x="5760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50" name="Line 1158"/>
            <p:cNvSpPr>
              <a:spLocks noChangeAspect="1" noChangeShapeType="1"/>
            </p:cNvSpPr>
            <p:nvPr/>
          </p:nvSpPr>
          <p:spPr bwMode="auto">
            <a:xfrm flipH="1" flipV="1">
              <a:off x="5833" y="4561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51" name="Line 1159"/>
            <p:cNvSpPr>
              <a:spLocks noChangeAspect="1" noChangeShapeType="1"/>
            </p:cNvSpPr>
            <p:nvPr/>
          </p:nvSpPr>
          <p:spPr bwMode="auto">
            <a:xfrm flipH="1" flipV="1">
              <a:off x="5796" y="4497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52" name="Line 1160"/>
            <p:cNvSpPr>
              <a:spLocks noChangeAspect="1" noChangeShapeType="1"/>
            </p:cNvSpPr>
            <p:nvPr/>
          </p:nvSpPr>
          <p:spPr bwMode="auto">
            <a:xfrm flipH="1" flipV="1">
              <a:off x="5833" y="4519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53" name="Line 1161"/>
            <p:cNvSpPr>
              <a:spLocks noChangeAspect="1" noChangeShapeType="1"/>
            </p:cNvSpPr>
            <p:nvPr/>
          </p:nvSpPr>
          <p:spPr bwMode="auto">
            <a:xfrm flipH="1" flipV="1">
              <a:off x="5801" y="4463"/>
              <a:ext cx="8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54" name="Line 1162"/>
            <p:cNvSpPr>
              <a:spLocks noChangeAspect="1" noChangeShapeType="1"/>
            </p:cNvSpPr>
            <p:nvPr/>
          </p:nvSpPr>
          <p:spPr bwMode="auto">
            <a:xfrm flipH="1" flipV="1">
              <a:off x="5833" y="4476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55" name="Line 1163"/>
            <p:cNvSpPr>
              <a:spLocks noChangeAspect="1" noChangeShapeType="1"/>
            </p:cNvSpPr>
            <p:nvPr/>
          </p:nvSpPr>
          <p:spPr bwMode="auto">
            <a:xfrm flipV="1">
              <a:off x="5433" y="4476"/>
              <a:ext cx="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56" name="Line 1164"/>
            <p:cNvSpPr>
              <a:spLocks noChangeAspect="1" noChangeShapeType="1"/>
            </p:cNvSpPr>
            <p:nvPr/>
          </p:nvSpPr>
          <p:spPr bwMode="auto">
            <a:xfrm flipV="1">
              <a:off x="5433" y="4519"/>
              <a:ext cx="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57" name="Line 1165"/>
            <p:cNvSpPr>
              <a:spLocks noChangeAspect="1" noChangeShapeType="1"/>
            </p:cNvSpPr>
            <p:nvPr/>
          </p:nvSpPr>
          <p:spPr bwMode="auto">
            <a:xfrm flipV="1">
              <a:off x="5464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58" name="Line 1166"/>
            <p:cNvSpPr>
              <a:spLocks noChangeAspect="1" noChangeShapeType="1"/>
            </p:cNvSpPr>
            <p:nvPr/>
          </p:nvSpPr>
          <p:spPr bwMode="auto">
            <a:xfrm flipV="1">
              <a:off x="5433" y="4561"/>
              <a:ext cx="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59" name="Line 1167"/>
            <p:cNvSpPr>
              <a:spLocks noChangeAspect="1" noChangeShapeType="1"/>
            </p:cNvSpPr>
            <p:nvPr/>
          </p:nvSpPr>
          <p:spPr bwMode="auto">
            <a:xfrm flipV="1">
              <a:off x="5464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60" name="Line 1168"/>
            <p:cNvSpPr>
              <a:spLocks noChangeAspect="1" noChangeShapeType="1"/>
            </p:cNvSpPr>
            <p:nvPr/>
          </p:nvSpPr>
          <p:spPr bwMode="auto">
            <a:xfrm flipV="1">
              <a:off x="5464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61" name="Line 1169"/>
            <p:cNvSpPr>
              <a:spLocks noChangeAspect="1" noChangeShapeType="1"/>
            </p:cNvSpPr>
            <p:nvPr/>
          </p:nvSpPr>
          <p:spPr bwMode="auto">
            <a:xfrm flipV="1">
              <a:off x="5501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62" name="Line 1170"/>
            <p:cNvSpPr>
              <a:spLocks noChangeAspect="1" noChangeShapeType="1"/>
            </p:cNvSpPr>
            <p:nvPr/>
          </p:nvSpPr>
          <p:spPr bwMode="auto">
            <a:xfrm flipV="1">
              <a:off x="5466" y="4582"/>
              <a:ext cx="1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63" name="Line 1171"/>
            <p:cNvSpPr>
              <a:spLocks noChangeAspect="1" noChangeShapeType="1"/>
            </p:cNvSpPr>
            <p:nvPr/>
          </p:nvSpPr>
          <p:spPr bwMode="auto">
            <a:xfrm flipV="1">
              <a:off x="5501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64" name="Line 1172"/>
            <p:cNvSpPr>
              <a:spLocks noChangeAspect="1" noChangeShapeType="1"/>
            </p:cNvSpPr>
            <p:nvPr/>
          </p:nvSpPr>
          <p:spPr bwMode="auto">
            <a:xfrm flipV="1">
              <a:off x="5538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65" name="Line 1173"/>
            <p:cNvSpPr>
              <a:spLocks noChangeAspect="1" noChangeShapeType="1"/>
            </p:cNvSpPr>
            <p:nvPr/>
          </p:nvSpPr>
          <p:spPr bwMode="auto">
            <a:xfrm flipV="1">
              <a:off x="5501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66" name="Line 1174"/>
            <p:cNvSpPr>
              <a:spLocks noChangeAspect="1" noChangeShapeType="1"/>
            </p:cNvSpPr>
            <p:nvPr/>
          </p:nvSpPr>
          <p:spPr bwMode="auto">
            <a:xfrm flipV="1">
              <a:off x="5538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67" name="Line 1175"/>
            <p:cNvSpPr>
              <a:spLocks noChangeAspect="1" noChangeShapeType="1"/>
            </p:cNvSpPr>
            <p:nvPr/>
          </p:nvSpPr>
          <p:spPr bwMode="auto">
            <a:xfrm flipV="1">
              <a:off x="5501" y="4604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68" name="Line 1176"/>
            <p:cNvSpPr>
              <a:spLocks noChangeAspect="1" noChangeShapeType="1"/>
            </p:cNvSpPr>
            <p:nvPr/>
          </p:nvSpPr>
          <p:spPr bwMode="auto">
            <a:xfrm flipV="1">
              <a:off x="5538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69" name="Line 1177"/>
            <p:cNvSpPr>
              <a:spLocks noChangeAspect="1" noChangeShapeType="1"/>
            </p:cNvSpPr>
            <p:nvPr/>
          </p:nvSpPr>
          <p:spPr bwMode="auto">
            <a:xfrm flipV="1">
              <a:off x="5575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70" name="Line 1178"/>
            <p:cNvSpPr>
              <a:spLocks noChangeAspect="1" noChangeShapeType="1"/>
            </p:cNvSpPr>
            <p:nvPr/>
          </p:nvSpPr>
          <p:spPr bwMode="auto">
            <a:xfrm flipV="1">
              <a:off x="5538" y="4582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71" name="Line 1179"/>
            <p:cNvSpPr>
              <a:spLocks noChangeAspect="1" noChangeShapeType="1"/>
            </p:cNvSpPr>
            <p:nvPr/>
          </p:nvSpPr>
          <p:spPr bwMode="auto">
            <a:xfrm flipV="1">
              <a:off x="5575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72" name="Line 1180"/>
            <p:cNvSpPr>
              <a:spLocks noChangeAspect="1" noChangeShapeType="1"/>
            </p:cNvSpPr>
            <p:nvPr/>
          </p:nvSpPr>
          <p:spPr bwMode="auto">
            <a:xfrm flipV="1">
              <a:off x="5612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73" name="Line 1181"/>
            <p:cNvSpPr>
              <a:spLocks noChangeAspect="1" noChangeShapeType="1"/>
            </p:cNvSpPr>
            <p:nvPr/>
          </p:nvSpPr>
          <p:spPr bwMode="auto">
            <a:xfrm flipV="1">
              <a:off x="5538" y="4625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74" name="Line 1182"/>
            <p:cNvSpPr>
              <a:spLocks noChangeAspect="1" noChangeShapeType="1"/>
            </p:cNvSpPr>
            <p:nvPr/>
          </p:nvSpPr>
          <p:spPr bwMode="auto">
            <a:xfrm flipV="1">
              <a:off x="5575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75" name="Line 1183"/>
            <p:cNvSpPr>
              <a:spLocks noChangeAspect="1" noChangeShapeType="1"/>
            </p:cNvSpPr>
            <p:nvPr/>
          </p:nvSpPr>
          <p:spPr bwMode="auto">
            <a:xfrm flipV="1">
              <a:off x="5612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76" name="Line 1184"/>
            <p:cNvSpPr>
              <a:spLocks noChangeAspect="1" noChangeShapeType="1"/>
            </p:cNvSpPr>
            <p:nvPr/>
          </p:nvSpPr>
          <p:spPr bwMode="auto">
            <a:xfrm flipV="1">
              <a:off x="5540" y="4668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77" name="Line 1185"/>
            <p:cNvSpPr>
              <a:spLocks noChangeAspect="1" noChangeShapeType="1"/>
            </p:cNvSpPr>
            <p:nvPr/>
          </p:nvSpPr>
          <p:spPr bwMode="auto">
            <a:xfrm flipV="1">
              <a:off x="5575" y="4604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78" name="Line 1186"/>
            <p:cNvSpPr>
              <a:spLocks noChangeAspect="1" noChangeShapeType="1"/>
            </p:cNvSpPr>
            <p:nvPr/>
          </p:nvSpPr>
          <p:spPr bwMode="auto">
            <a:xfrm flipV="1">
              <a:off x="5612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79" name="Line 1187"/>
            <p:cNvSpPr>
              <a:spLocks noChangeAspect="1" noChangeShapeType="1"/>
            </p:cNvSpPr>
            <p:nvPr/>
          </p:nvSpPr>
          <p:spPr bwMode="auto">
            <a:xfrm flipV="1">
              <a:off x="5649" y="4476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80" name="Line 1188"/>
            <p:cNvSpPr>
              <a:spLocks noChangeAspect="1" noChangeShapeType="1"/>
            </p:cNvSpPr>
            <p:nvPr/>
          </p:nvSpPr>
          <p:spPr bwMode="auto">
            <a:xfrm flipV="1">
              <a:off x="5575" y="4646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81" name="Line 1189"/>
            <p:cNvSpPr>
              <a:spLocks noChangeAspect="1" noChangeShapeType="1"/>
            </p:cNvSpPr>
            <p:nvPr/>
          </p:nvSpPr>
          <p:spPr bwMode="auto">
            <a:xfrm flipV="1">
              <a:off x="5612" y="4582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82" name="Line 1190"/>
            <p:cNvSpPr>
              <a:spLocks noChangeAspect="1" noChangeShapeType="1"/>
            </p:cNvSpPr>
            <p:nvPr/>
          </p:nvSpPr>
          <p:spPr bwMode="auto">
            <a:xfrm flipV="1">
              <a:off x="5649" y="4519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83" name="Line 1191"/>
            <p:cNvSpPr>
              <a:spLocks noChangeAspect="1" noChangeShapeType="1"/>
            </p:cNvSpPr>
            <p:nvPr/>
          </p:nvSpPr>
          <p:spPr bwMode="auto">
            <a:xfrm flipV="1">
              <a:off x="5686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84" name="Line 1192"/>
            <p:cNvSpPr>
              <a:spLocks noChangeAspect="1" noChangeShapeType="1"/>
            </p:cNvSpPr>
            <p:nvPr/>
          </p:nvSpPr>
          <p:spPr bwMode="auto">
            <a:xfrm flipV="1">
              <a:off x="5612" y="4625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85" name="Line 1193"/>
            <p:cNvSpPr>
              <a:spLocks noChangeAspect="1" noChangeShapeType="1"/>
            </p:cNvSpPr>
            <p:nvPr/>
          </p:nvSpPr>
          <p:spPr bwMode="auto">
            <a:xfrm flipV="1">
              <a:off x="5649" y="4561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86" name="Line 1194"/>
            <p:cNvSpPr>
              <a:spLocks noChangeAspect="1" noChangeShapeType="1"/>
            </p:cNvSpPr>
            <p:nvPr/>
          </p:nvSpPr>
          <p:spPr bwMode="auto">
            <a:xfrm flipV="1">
              <a:off x="5686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87" name="Line 1195"/>
            <p:cNvSpPr>
              <a:spLocks noChangeAspect="1" noChangeShapeType="1"/>
            </p:cNvSpPr>
            <p:nvPr/>
          </p:nvSpPr>
          <p:spPr bwMode="auto">
            <a:xfrm flipV="1">
              <a:off x="5614" y="4668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88" name="Line 1196"/>
            <p:cNvSpPr>
              <a:spLocks noChangeAspect="1" noChangeShapeType="1"/>
            </p:cNvSpPr>
            <p:nvPr/>
          </p:nvSpPr>
          <p:spPr bwMode="auto">
            <a:xfrm flipV="1">
              <a:off x="5649" y="4604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89" name="Line 1197"/>
            <p:cNvSpPr>
              <a:spLocks noChangeAspect="1" noChangeShapeType="1"/>
            </p:cNvSpPr>
            <p:nvPr/>
          </p:nvSpPr>
          <p:spPr bwMode="auto">
            <a:xfrm flipV="1">
              <a:off x="5686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90" name="Line 1198"/>
            <p:cNvSpPr>
              <a:spLocks noChangeAspect="1" noChangeShapeType="1"/>
            </p:cNvSpPr>
            <p:nvPr/>
          </p:nvSpPr>
          <p:spPr bwMode="auto">
            <a:xfrm flipV="1">
              <a:off x="5722" y="4476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91" name="Line 1199"/>
            <p:cNvSpPr>
              <a:spLocks noChangeAspect="1" noChangeShapeType="1"/>
            </p:cNvSpPr>
            <p:nvPr/>
          </p:nvSpPr>
          <p:spPr bwMode="auto">
            <a:xfrm flipV="1">
              <a:off x="5649" y="4646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92" name="Line 1200"/>
            <p:cNvSpPr>
              <a:spLocks noChangeAspect="1" noChangeShapeType="1"/>
            </p:cNvSpPr>
            <p:nvPr/>
          </p:nvSpPr>
          <p:spPr bwMode="auto">
            <a:xfrm flipV="1">
              <a:off x="5686" y="4582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93" name="Line 1201"/>
            <p:cNvSpPr>
              <a:spLocks noChangeAspect="1" noChangeShapeType="1"/>
            </p:cNvSpPr>
            <p:nvPr/>
          </p:nvSpPr>
          <p:spPr bwMode="auto">
            <a:xfrm flipV="1">
              <a:off x="5722" y="4519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94" name="Line 1202"/>
            <p:cNvSpPr>
              <a:spLocks noChangeAspect="1" noChangeShapeType="1"/>
            </p:cNvSpPr>
            <p:nvPr/>
          </p:nvSpPr>
          <p:spPr bwMode="auto">
            <a:xfrm flipV="1">
              <a:off x="5760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95" name="Line 1203"/>
            <p:cNvSpPr>
              <a:spLocks noChangeAspect="1" noChangeShapeType="1"/>
            </p:cNvSpPr>
            <p:nvPr/>
          </p:nvSpPr>
          <p:spPr bwMode="auto">
            <a:xfrm flipV="1">
              <a:off x="5686" y="4625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96" name="Line 1204"/>
            <p:cNvSpPr>
              <a:spLocks noChangeAspect="1" noChangeShapeType="1"/>
            </p:cNvSpPr>
            <p:nvPr/>
          </p:nvSpPr>
          <p:spPr bwMode="auto">
            <a:xfrm flipV="1">
              <a:off x="5722" y="4561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97" name="Line 1205"/>
            <p:cNvSpPr>
              <a:spLocks noChangeAspect="1" noChangeShapeType="1"/>
            </p:cNvSpPr>
            <p:nvPr/>
          </p:nvSpPr>
          <p:spPr bwMode="auto">
            <a:xfrm flipV="1">
              <a:off x="5760" y="4497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98" name="Line 1206"/>
            <p:cNvSpPr>
              <a:spLocks noChangeAspect="1" noChangeShapeType="1"/>
            </p:cNvSpPr>
            <p:nvPr/>
          </p:nvSpPr>
          <p:spPr bwMode="auto">
            <a:xfrm flipV="1">
              <a:off x="5688" y="4668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99" name="Line 1207"/>
            <p:cNvSpPr>
              <a:spLocks noChangeAspect="1" noChangeShapeType="1"/>
            </p:cNvSpPr>
            <p:nvPr/>
          </p:nvSpPr>
          <p:spPr bwMode="auto">
            <a:xfrm flipV="1">
              <a:off x="5722" y="4604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00" name="Line 1208"/>
            <p:cNvSpPr>
              <a:spLocks noChangeAspect="1" noChangeShapeType="1"/>
            </p:cNvSpPr>
            <p:nvPr/>
          </p:nvSpPr>
          <p:spPr bwMode="auto">
            <a:xfrm flipV="1">
              <a:off x="5760" y="4540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01" name="Line 1209"/>
            <p:cNvSpPr>
              <a:spLocks noChangeAspect="1" noChangeShapeType="1"/>
            </p:cNvSpPr>
            <p:nvPr/>
          </p:nvSpPr>
          <p:spPr bwMode="auto">
            <a:xfrm flipV="1">
              <a:off x="5796" y="4476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02" name="Line 1210"/>
            <p:cNvSpPr>
              <a:spLocks noChangeAspect="1" noChangeShapeType="1"/>
            </p:cNvSpPr>
            <p:nvPr/>
          </p:nvSpPr>
          <p:spPr bwMode="auto">
            <a:xfrm flipV="1">
              <a:off x="5722" y="4646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03" name="Line 1211"/>
            <p:cNvSpPr>
              <a:spLocks noChangeAspect="1" noChangeShapeType="1"/>
            </p:cNvSpPr>
            <p:nvPr/>
          </p:nvSpPr>
          <p:spPr bwMode="auto">
            <a:xfrm flipV="1">
              <a:off x="5760" y="4582"/>
              <a:ext cx="1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04" name="Line 1212"/>
            <p:cNvSpPr>
              <a:spLocks noChangeAspect="1" noChangeShapeType="1"/>
            </p:cNvSpPr>
            <p:nvPr/>
          </p:nvSpPr>
          <p:spPr bwMode="auto">
            <a:xfrm flipV="1">
              <a:off x="5796" y="4519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05" name="Line 1213"/>
            <p:cNvSpPr>
              <a:spLocks noChangeAspect="1" noChangeShapeType="1"/>
            </p:cNvSpPr>
            <p:nvPr/>
          </p:nvSpPr>
          <p:spPr bwMode="auto">
            <a:xfrm flipV="1">
              <a:off x="5833" y="4463"/>
              <a:ext cx="7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06" name="Line 1214"/>
            <p:cNvSpPr>
              <a:spLocks noChangeAspect="1" noChangeShapeType="1"/>
            </p:cNvSpPr>
            <p:nvPr/>
          </p:nvSpPr>
          <p:spPr bwMode="auto">
            <a:xfrm flipV="1">
              <a:off x="5760" y="4625"/>
              <a:ext cx="1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07" name="Line 1215"/>
            <p:cNvSpPr>
              <a:spLocks noChangeAspect="1" noChangeShapeType="1"/>
            </p:cNvSpPr>
            <p:nvPr/>
          </p:nvSpPr>
          <p:spPr bwMode="auto">
            <a:xfrm flipV="1">
              <a:off x="5796" y="4561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08" name="Line 1216"/>
            <p:cNvSpPr>
              <a:spLocks noChangeAspect="1" noChangeShapeType="1"/>
            </p:cNvSpPr>
            <p:nvPr/>
          </p:nvSpPr>
          <p:spPr bwMode="auto">
            <a:xfrm flipV="1">
              <a:off x="5833" y="4497"/>
              <a:ext cx="1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09" name="Line 1217"/>
            <p:cNvSpPr>
              <a:spLocks noChangeAspect="1" noChangeShapeType="1"/>
            </p:cNvSpPr>
            <p:nvPr/>
          </p:nvSpPr>
          <p:spPr bwMode="auto">
            <a:xfrm flipV="1">
              <a:off x="5806" y="4604"/>
              <a:ext cx="3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10" name="Line 1218"/>
            <p:cNvSpPr>
              <a:spLocks noChangeAspect="1" noChangeShapeType="1"/>
            </p:cNvSpPr>
            <p:nvPr/>
          </p:nvSpPr>
          <p:spPr bwMode="auto">
            <a:xfrm flipV="1">
              <a:off x="5833" y="4540"/>
              <a:ext cx="1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11" name="Line 1219"/>
            <p:cNvSpPr>
              <a:spLocks noChangeAspect="1" noChangeShapeType="1"/>
            </p:cNvSpPr>
            <p:nvPr/>
          </p:nvSpPr>
          <p:spPr bwMode="auto">
            <a:xfrm flipV="1">
              <a:off x="5840" y="4582"/>
              <a:ext cx="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12" name="Freeform 1220"/>
            <p:cNvSpPr>
              <a:spLocks noChangeAspect="1"/>
            </p:cNvSpPr>
            <p:nvPr/>
          </p:nvSpPr>
          <p:spPr bwMode="auto">
            <a:xfrm>
              <a:off x="5876" y="4439"/>
              <a:ext cx="13" cy="1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517"/>
                </a:cxn>
              </a:cxnLst>
              <a:rect l="0" t="0" r="r" b="b"/>
              <a:pathLst>
                <a:path w="38" h="517">
                  <a:moveTo>
                    <a:pt x="38" y="0"/>
                  </a:moveTo>
                  <a:lnTo>
                    <a:pt x="0" y="0"/>
                  </a:lnTo>
                  <a:lnTo>
                    <a:pt x="0" y="5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13" name="Line 1221"/>
            <p:cNvSpPr>
              <a:spLocks noChangeAspect="1" noChangeShapeType="1"/>
            </p:cNvSpPr>
            <p:nvPr/>
          </p:nvSpPr>
          <p:spPr bwMode="auto">
            <a:xfrm flipV="1">
              <a:off x="5889" y="4439"/>
              <a:ext cx="1" cy="4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14" name="Freeform 1222"/>
            <p:cNvSpPr>
              <a:spLocks noChangeAspect="1"/>
            </p:cNvSpPr>
            <p:nvPr/>
          </p:nvSpPr>
          <p:spPr bwMode="auto">
            <a:xfrm>
              <a:off x="5778" y="4611"/>
              <a:ext cx="98" cy="99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30" y="8"/>
                </a:cxn>
                <a:cxn ang="0">
                  <a:pos x="167" y="30"/>
                </a:cxn>
                <a:cxn ang="0">
                  <a:pos x="112" y="65"/>
                </a:cxn>
                <a:cxn ang="0">
                  <a:pos x="65" y="112"/>
                </a:cxn>
                <a:cxn ang="0">
                  <a:pos x="30" y="167"/>
                </a:cxn>
                <a:cxn ang="0">
                  <a:pos x="7" y="230"/>
                </a:cxn>
                <a:cxn ang="0">
                  <a:pos x="0" y="296"/>
                </a:cxn>
              </a:cxnLst>
              <a:rect l="0" t="0" r="r" b="b"/>
              <a:pathLst>
                <a:path w="295" h="296">
                  <a:moveTo>
                    <a:pt x="295" y="0"/>
                  </a:moveTo>
                  <a:lnTo>
                    <a:pt x="230" y="8"/>
                  </a:lnTo>
                  <a:lnTo>
                    <a:pt x="167" y="30"/>
                  </a:lnTo>
                  <a:lnTo>
                    <a:pt x="112" y="65"/>
                  </a:lnTo>
                  <a:lnTo>
                    <a:pt x="65" y="112"/>
                  </a:lnTo>
                  <a:lnTo>
                    <a:pt x="30" y="167"/>
                  </a:lnTo>
                  <a:lnTo>
                    <a:pt x="7" y="230"/>
                  </a:lnTo>
                  <a:lnTo>
                    <a:pt x="0" y="29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15" name="Line 1223"/>
            <p:cNvSpPr>
              <a:spLocks noChangeAspect="1" noChangeShapeType="1"/>
            </p:cNvSpPr>
            <p:nvPr/>
          </p:nvSpPr>
          <p:spPr bwMode="auto">
            <a:xfrm>
              <a:off x="5396" y="4907"/>
              <a:ext cx="49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16" name="Line 1224"/>
            <p:cNvSpPr>
              <a:spLocks noChangeAspect="1" noChangeShapeType="1"/>
            </p:cNvSpPr>
            <p:nvPr/>
          </p:nvSpPr>
          <p:spPr bwMode="auto">
            <a:xfrm>
              <a:off x="5507" y="4710"/>
              <a:ext cx="27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17" name="Line 1225"/>
            <p:cNvSpPr>
              <a:spLocks noChangeAspect="1" noChangeShapeType="1"/>
            </p:cNvSpPr>
            <p:nvPr/>
          </p:nvSpPr>
          <p:spPr bwMode="auto">
            <a:xfrm>
              <a:off x="5396" y="4439"/>
              <a:ext cx="1" cy="4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18" name="Freeform 1226"/>
            <p:cNvSpPr>
              <a:spLocks noChangeAspect="1"/>
            </p:cNvSpPr>
            <p:nvPr/>
          </p:nvSpPr>
          <p:spPr bwMode="auto">
            <a:xfrm>
              <a:off x="5409" y="4611"/>
              <a:ext cx="98" cy="99"/>
            </a:xfrm>
            <a:custGeom>
              <a:avLst/>
              <a:gdLst/>
              <a:ahLst/>
              <a:cxnLst>
                <a:cxn ang="0">
                  <a:pos x="295" y="296"/>
                </a:cxn>
                <a:cxn ang="0">
                  <a:pos x="288" y="230"/>
                </a:cxn>
                <a:cxn ang="0">
                  <a:pos x="265" y="167"/>
                </a:cxn>
                <a:cxn ang="0">
                  <a:pos x="230" y="112"/>
                </a:cxn>
                <a:cxn ang="0">
                  <a:pos x="185" y="65"/>
                </a:cxn>
                <a:cxn ang="0">
                  <a:pos x="128" y="30"/>
                </a:cxn>
                <a:cxn ang="0">
                  <a:pos x="65" y="8"/>
                </a:cxn>
                <a:cxn ang="0">
                  <a:pos x="0" y="0"/>
                </a:cxn>
              </a:cxnLst>
              <a:rect l="0" t="0" r="r" b="b"/>
              <a:pathLst>
                <a:path w="295" h="296">
                  <a:moveTo>
                    <a:pt x="295" y="296"/>
                  </a:moveTo>
                  <a:lnTo>
                    <a:pt x="288" y="230"/>
                  </a:lnTo>
                  <a:lnTo>
                    <a:pt x="265" y="167"/>
                  </a:lnTo>
                  <a:lnTo>
                    <a:pt x="230" y="112"/>
                  </a:lnTo>
                  <a:lnTo>
                    <a:pt x="185" y="65"/>
                  </a:lnTo>
                  <a:lnTo>
                    <a:pt x="128" y="30"/>
                  </a:lnTo>
                  <a:lnTo>
                    <a:pt x="65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19" name="Line 1227"/>
            <p:cNvSpPr>
              <a:spLocks noChangeAspect="1" noChangeShapeType="1"/>
            </p:cNvSpPr>
            <p:nvPr/>
          </p:nvSpPr>
          <p:spPr bwMode="auto">
            <a:xfrm flipH="1">
              <a:off x="5396" y="4439"/>
              <a:ext cx="1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20" name="Line 1228"/>
            <p:cNvSpPr>
              <a:spLocks noChangeAspect="1" noChangeShapeType="1"/>
            </p:cNvSpPr>
            <p:nvPr/>
          </p:nvSpPr>
          <p:spPr bwMode="auto">
            <a:xfrm>
              <a:off x="5409" y="4439"/>
              <a:ext cx="1" cy="1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21" name="Line 1229"/>
            <p:cNvSpPr>
              <a:spLocks noChangeAspect="1" noChangeShapeType="1"/>
            </p:cNvSpPr>
            <p:nvPr/>
          </p:nvSpPr>
          <p:spPr bwMode="auto">
            <a:xfrm>
              <a:off x="6086" y="3838"/>
              <a:ext cx="1" cy="10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22" name="Line 1230"/>
            <p:cNvSpPr>
              <a:spLocks noChangeAspect="1" noChangeShapeType="1"/>
            </p:cNvSpPr>
            <p:nvPr/>
          </p:nvSpPr>
          <p:spPr bwMode="auto">
            <a:xfrm>
              <a:off x="6037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23" name="Line 1231"/>
            <p:cNvSpPr>
              <a:spLocks noChangeAspect="1" noChangeShapeType="1"/>
            </p:cNvSpPr>
            <p:nvPr/>
          </p:nvSpPr>
          <p:spPr bwMode="auto">
            <a:xfrm>
              <a:off x="6037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24" name="Line 1232"/>
            <p:cNvSpPr>
              <a:spLocks noChangeAspect="1" noChangeShapeType="1"/>
            </p:cNvSpPr>
            <p:nvPr/>
          </p:nvSpPr>
          <p:spPr bwMode="auto">
            <a:xfrm>
              <a:off x="6037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25" name="Line 1233"/>
            <p:cNvSpPr>
              <a:spLocks noChangeAspect="1" noChangeShapeType="1"/>
            </p:cNvSpPr>
            <p:nvPr/>
          </p:nvSpPr>
          <p:spPr bwMode="auto">
            <a:xfrm>
              <a:off x="6037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26" name="Line 1234"/>
            <p:cNvSpPr>
              <a:spLocks noChangeAspect="1" noChangeShapeType="1"/>
            </p:cNvSpPr>
            <p:nvPr/>
          </p:nvSpPr>
          <p:spPr bwMode="auto">
            <a:xfrm>
              <a:off x="6037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27" name="Line 1235"/>
            <p:cNvSpPr>
              <a:spLocks noChangeAspect="1" noChangeShapeType="1"/>
            </p:cNvSpPr>
            <p:nvPr/>
          </p:nvSpPr>
          <p:spPr bwMode="auto">
            <a:xfrm>
              <a:off x="5987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28" name="Line 1236"/>
            <p:cNvSpPr>
              <a:spLocks noChangeAspect="1" noChangeShapeType="1"/>
            </p:cNvSpPr>
            <p:nvPr/>
          </p:nvSpPr>
          <p:spPr bwMode="auto">
            <a:xfrm>
              <a:off x="5987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29" name="Line 1237"/>
            <p:cNvSpPr>
              <a:spLocks noChangeAspect="1" noChangeShapeType="1"/>
            </p:cNvSpPr>
            <p:nvPr/>
          </p:nvSpPr>
          <p:spPr bwMode="auto">
            <a:xfrm>
              <a:off x="5987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30" name="Line 1238"/>
            <p:cNvSpPr>
              <a:spLocks noChangeAspect="1" noChangeShapeType="1"/>
            </p:cNvSpPr>
            <p:nvPr/>
          </p:nvSpPr>
          <p:spPr bwMode="auto">
            <a:xfrm>
              <a:off x="5987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31" name="Line 1239"/>
            <p:cNvSpPr>
              <a:spLocks noChangeAspect="1" noChangeShapeType="1"/>
            </p:cNvSpPr>
            <p:nvPr/>
          </p:nvSpPr>
          <p:spPr bwMode="auto">
            <a:xfrm>
              <a:off x="5987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32" name="Line 1240"/>
            <p:cNvSpPr>
              <a:spLocks noChangeAspect="1" noChangeShapeType="1"/>
            </p:cNvSpPr>
            <p:nvPr/>
          </p:nvSpPr>
          <p:spPr bwMode="auto">
            <a:xfrm>
              <a:off x="5938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33" name="Line 1241"/>
            <p:cNvSpPr>
              <a:spLocks noChangeAspect="1" noChangeShapeType="1"/>
            </p:cNvSpPr>
            <p:nvPr/>
          </p:nvSpPr>
          <p:spPr bwMode="auto">
            <a:xfrm>
              <a:off x="5938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34" name="Line 1242"/>
            <p:cNvSpPr>
              <a:spLocks noChangeAspect="1" noChangeShapeType="1"/>
            </p:cNvSpPr>
            <p:nvPr/>
          </p:nvSpPr>
          <p:spPr bwMode="auto">
            <a:xfrm>
              <a:off x="5938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35" name="Line 1243"/>
            <p:cNvSpPr>
              <a:spLocks noChangeAspect="1" noChangeShapeType="1"/>
            </p:cNvSpPr>
            <p:nvPr/>
          </p:nvSpPr>
          <p:spPr bwMode="auto">
            <a:xfrm>
              <a:off x="5938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36" name="Line 1244"/>
            <p:cNvSpPr>
              <a:spLocks noChangeAspect="1" noChangeShapeType="1"/>
            </p:cNvSpPr>
            <p:nvPr/>
          </p:nvSpPr>
          <p:spPr bwMode="auto">
            <a:xfrm>
              <a:off x="5938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37" name="Line 1245"/>
            <p:cNvSpPr>
              <a:spLocks noChangeAspect="1" noChangeShapeType="1"/>
            </p:cNvSpPr>
            <p:nvPr/>
          </p:nvSpPr>
          <p:spPr bwMode="auto">
            <a:xfrm>
              <a:off x="5889" y="3838"/>
              <a:ext cx="1" cy="10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38" name="Line 1246"/>
            <p:cNvSpPr>
              <a:spLocks noChangeAspect="1" noChangeShapeType="1"/>
            </p:cNvSpPr>
            <p:nvPr/>
          </p:nvSpPr>
          <p:spPr bwMode="auto">
            <a:xfrm>
              <a:off x="5199" y="3838"/>
              <a:ext cx="1" cy="10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39" name="Line 1247"/>
            <p:cNvSpPr>
              <a:spLocks noChangeAspect="1" noChangeShapeType="1"/>
            </p:cNvSpPr>
            <p:nvPr/>
          </p:nvSpPr>
          <p:spPr bwMode="auto">
            <a:xfrm>
              <a:off x="5245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40" name="Line 1248"/>
            <p:cNvSpPr>
              <a:spLocks noChangeAspect="1" noChangeShapeType="1"/>
            </p:cNvSpPr>
            <p:nvPr/>
          </p:nvSpPr>
          <p:spPr bwMode="auto">
            <a:xfrm>
              <a:off x="5245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41" name="Line 1249"/>
            <p:cNvSpPr>
              <a:spLocks noChangeAspect="1" noChangeShapeType="1"/>
            </p:cNvSpPr>
            <p:nvPr/>
          </p:nvSpPr>
          <p:spPr bwMode="auto">
            <a:xfrm>
              <a:off x="5245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42" name="Line 1250"/>
            <p:cNvSpPr>
              <a:spLocks noChangeAspect="1" noChangeShapeType="1"/>
            </p:cNvSpPr>
            <p:nvPr/>
          </p:nvSpPr>
          <p:spPr bwMode="auto">
            <a:xfrm>
              <a:off x="5245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43" name="Line 1251"/>
            <p:cNvSpPr>
              <a:spLocks noChangeAspect="1" noChangeShapeType="1"/>
            </p:cNvSpPr>
            <p:nvPr/>
          </p:nvSpPr>
          <p:spPr bwMode="auto">
            <a:xfrm>
              <a:off x="5245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44" name="Line 1252"/>
            <p:cNvSpPr>
              <a:spLocks noChangeAspect="1" noChangeShapeType="1"/>
            </p:cNvSpPr>
            <p:nvPr/>
          </p:nvSpPr>
          <p:spPr bwMode="auto">
            <a:xfrm>
              <a:off x="5294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45" name="Line 1253"/>
            <p:cNvSpPr>
              <a:spLocks noChangeAspect="1" noChangeShapeType="1"/>
            </p:cNvSpPr>
            <p:nvPr/>
          </p:nvSpPr>
          <p:spPr bwMode="auto">
            <a:xfrm>
              <a:off x="5294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46" name="Line 1254"/>
            <p:cNvSpPr>
              <a:spLocks noChangeAspect="1" noChangeShapeType="1"/>
            </p:cNvSpPr>
            <p:nvPr/>
          </p:nvSpPr>
          <p:spPr bwMode="auto">
            <a:xfrm>
              <a:off x="5294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47" name="Line 1255"/>
            <p:cNvSpPr>
              <a:spLocks noChangeAspect="1" noChangeShapeType="1"/>
            </p:cNvSpPr>
            <p:nvPr/>
          </p:nvSpPr>
          <p:spPr bwMode="auto">
            <a:xfrm>
              <a:off x="5294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48" name="Line 1256"/>
            <p:cNvSpPr>
              <a:spLocks noChangeAspect="1" noChangeShapeType="1"/>
            </p:cNvSpPr>
            <p:nvPr/>
          </p:nvSpPr>
          <p:spPr bwMode="auto">
            <a:xfrm>
              <a:off x="5294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49" name="Line 1257"/>
            <p:cNvSpPr>
              <a:spLocks noChangeAspect="1" noChangeShapeType="1"/>
            </p:cNvSpPr>
            <p:nvPr/>
          </p:nvSpPr>
          <p:spPr bwMode="auto">
            <a:xfrm>
              <a:off x="5344" y="383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50" name="Line 1258"/>
            <p:cNvSpPr>
              <a:spLocks noChangeAspect="1" noChangeShapeType="1"/>
            </p:cNvSpPr>
            <p:nvPr/>
          </p:nvSpPr>
          <p:spPr bwMode="auto">
            <a:xfrm>
              <a:off x="5344" y="4114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51" name="Line 1259"/>
            <p:cNvSpPr>
              <a:spLocks noChangeAspect="1" noChangeShapeType="1"/>
            </p:cNvSpPr>
            <p:nvPr/>
          </p:nvSpPr>
          <p:spPr bwMode="auto">
            <a:xfrm>
              <a:off x="5344" y="4225"/>
              <a:ext cx="1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52" name="Line 1260"/>
            <p:cNvSpPr>
              <a:spLocks noChangeAspect="1" noChangeShapeType="1"/>
            </p:cNvSpPr>
            <p:nvPr/>
          </p:nvSpPr>
          <p:spPr bwMode="auto">
            <a:xfrm>
              <a:off x="5344" y="4557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53" name="Line 1261"/>
            <p:cNvSpPr>
              <a:spLocks noChangeAspect="1" noChangeShapeType="1"/>
            </p:cNvSpPr>
            <p:nvPr/>
          </p:nvSpPr>
          <p:spPr bwMode="auto">
            <a:xfrm>
              <a:off x="5344" y="4668"/>
              <a:ext cx="1" cy="2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54" name="Line 1262"/>
            <p:cNvSpPr>
              <a:spLocks noChangeAspect="1" noChangeShapeType="1"/>
            </p:cNvSpPr>
            <p:nvPr/>
          </p:nvSpPr>
          <p:spPr bwMode="auto">
            <a:xfrm>
              <a:off x="5396" y="3838"/>
              <a:ext cx="1" cy="10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55" name="Freeform 1263"/>
            <p:cNvSpPr>
              <a:spLocks noChangeAspect="1"/>
            </p:cNvSpPr>
            <p:nvPr/>
          </p:nvSpPr>
          <p:spPr bwMode="auto">
            <a:xfrm>
              <a:off x="5150" y="4907"/>
              <a:ext cx="1650" cy="192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0" y="0"/>
                </a:cxn>
                <a:cxn ang="0">
                  <a:pos x="4950" y="0"/>
                </a:cxn>
                <a:cxn ang="0">
                  <a:pos x="4950" y="577"/>
                </a:cxn>
                <a:cxn ang="0">
                  <a:pos x="3018" y="577"/>
                </a:cxn>
              </a:cxnLst>
              <a:rect l="0" t="0" r="r" b="b"/>
              <a:pathLst>
                <a:path w="4950" h="577">
                  <a:moveTo>
                    <a:pt x="0" y="343"/>
                  </a:moveTo>
                  <a:lnTo>
                    <a:pt x="0" y="0"/>
                  </a:lnTo>
                  <a:lnTo>
                    <a:pt x="4950" y="0"/>
                  </a:lnTo>
                  <a:lnTo>
                    <a:pt x="4950" y="577"/>
                  </a:lnTo>
                  <a:lnTo>
                    <a:pt x="3018" y="57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56" name="Line 1264"/>
            <p:cNvSpPr>
              <a:spLocks noChangeAspect="1" noChangeShapeType="1"/>
            </p:cNvSpPr>
            <p:nvPr/>
          </p:nvSpPr>
          <p:spPr bwMode="auto">
            <a:xfrm flipV="1">
              <a:off x="4203" y="6630"/>
              <a:ext cx="6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57" name="Line 1265"/>
            <p:cNvSpPr>
              <a:spLocks noChangeAspect="1" noChangeShapeType="1"/>
            </p:cNvSpPr>
            <p:nvPr/>
          </p:nvSpPr>
          <p:spPr bwMode="auto">
            <a:xfrm flipV="1">
              <a:off x="4029" y="6777"/>
              <a:ext cx="95" cy="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58" name="Line 1266"/>
            <p:cNvSpPr>
              <a:spLocks noChangeAspect="1" noChangeShapeType="1"/>
            </p:cNvSpPr>
            <p:nvPr/>
          </p:nvSpPr>
          <p:spPr bwMode="auto">
            <a:xfrm flipV="1">
              <a:off x="4203" y="6628"/>
              <a:ext cx="69" cy="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59" name="Line 1267"/>
            <p:cNvSpPr>
              <a:spLocks noChangeAspect="1" noChangeShapeType="1"/>
            </p:cNvSpPr>
            <p:nvPr/>
          </p:nvSpPr>
          <p:spPr bwMode="auto">
            <a:xfrm flipV="1">
              <a:off x="4028" y="6890"/>
              <a:ext cx="43" cy="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60" name="Line 1268"/>
            <p:cNvSpPr>
              <a:spLocks noChangeAspect="1" noChangeShapeType="1"/>
            </p:cNvSpPr>
            <p:nvPr/>
          </p:nvSpPr>
          <p:spPr bwMode="auto">
            <a:xfrm flipV="1">
              <a:off x="4269" y="6627"/>
              <a:ext cx="65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61" name="Line 1269"/>
            <p:cNvSpPr>
              <a:spLocks noChangeAspect="1" noChangeShapeType="1"/>
            </p:cNvSpPr>
            <p:nvPr/>
          </p:nvSpPr>
          <p:spPr bwMode="auto">
            <a:xfrm flipV="1">
              <a:off x="4105" y="6816"/>
              <a:ext cx="40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62" name="Line 1270"/>
            <p:cNvSpPr>
              <a:spLocks noChangeAspect="1" noChangeShapeType="1"/>
            </p:cNvSpPr>
            <p:nvPr/>
          </p:nvSpPr>
          <p:spPr bwMode="auto">
            <a:xfrm flipV="1">
              <a:off x="4203" y="6704"/>
              <a:ext cx="54" cy="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63" name="Line 1271"/>
            <p:cNvSpPr>
              <a:spLocks noChangeAspect="1" noChangeShapeType="1"/>
            </p:cNvSpPr>
            <p:nvPr/>
          </p:nvSpPr>
          <p:spPr bwMode="auto">
            <a:xfrm flipV="1">
              <a:off x="4051" y="6939"/>
              <a:ext cx="32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64" name="Line 1272"/>
            <p:cNvSpPr>
              <a:spLocks noChangeAspect="1" noChangeShapeType="1"/>
            </p:cNvSpPr>
            <p:nvPr/>
          </p:nvSpPr>
          <p:spPr bwMode="auto">
            <a:xfrm flipV="1">
              <a:off x="4298" y="6647"/>
              <a:ext cx="77" cy="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65" name="Line 1273"/>
            <p:cNvSpPr>
              <a:spLocks noChangeAspect="1" noChangeShapeType="1"/>
            </p:cNvSpPr>
            <p:nvPr/>
          </p:nvSpPr>
          <p:spPr bwMode="auto">
            <a:xfrm flipV="1">
              <a:off x="4152" y="6771"/>
              <a:ext cx="100" cy="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66" name="Line 1274"/>
            <p:cNvSpPr>
              <a:spLocks noChangeAspect="1" noChangeShapeType="1"/>
            </p:cNvSpPr>
            <p:nvPr/>
          </p:nvSpPr>
          <p:spPr bwMode="auto">
            <a:xfrm flipV="1">
              <a:off x="4075" y="6939"/>
              <a:ext cx="68" cy="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67" name="Line 1275"/>
            <p:cNvSpPr>
              <a:spLocks noChangeAspect="1" noChangeShapeType="1"/>
            </p:cNvSpPr>
            <p:nvPr/>
          </p:nvSpPr>
          <p:spPr bwMode="auto">
            <a:xfrm flipV="1">
              <a:off x="4336" y="6708"/>
              <a:ext cx="39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68" name="Line 1276"/>
            <p:cNvSpPr>
              <a:spLocks noChangeAspect="1" noChangeShapeType="1"/>
            </p:cNvSpPr>
            <p:nvPr/>
          </p:nvSpPr>
          <p:spPr bwMode="auto">
            <a:xfrm flipV="1">
              <a:off x="4208" y="6832"/>
              <a:ext cx="44" cy="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69" name="Line 1277"/>
            <p:cNvSpPr>
              <a:spLocks noChangeAspect="1" noChangeShapeType="1"/>
            </p:cNvSpPr>
            <p:nvPr/>
          </p:nvSpPr>
          <p:spPr bwMode="auto">
            <a:xfrm flipV="1">
              <a:off x="4282" y="6750"/>
              <a:ext cx="51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70" name="Line 1278"/>
            <p:cNvSpPr>
              <a:spLocks noChangeAspect="1" noChangeShapeType="1"/>
            </p:cNvSpPr>
            <p:nvPr/>
          </p:nvSpPr>
          <p:spPr bwMode="auto">
            <a:xfrm flipV="1">
              <a:off x="4098" y="7021"/>
              <a:ext cx="26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71" name="Line 1279"/>
            <p:cNvSpPr>
              <a:spLocks noChangeAspect="1" noChangeShapeType="1"/>
            </p:cNvSpPr>
            <p:nvPr/>
          </p:nvSpPr>
          <p:spPr bwMode="auto">
            <a:xfrm flipV="1">
              <a:off x="4336" y="6769"/>
              <a:ext cx="39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72" name="Line 1280"/>
            <p:cNvSpPr>
              <a:spLocks noChangeAspect="1" noChangeShapeType="1"/>
            </p:cNvSpPr>
            <p:nvPr/>
          </p:nvSpPr>
          <p:spPr bwMode="auto">
            <a:xfrm flipV="1">
              <a:off x="4157" y="6892"/>
              <a:ext cx="95" cy="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73" name="Line 1281"/>
            <p:cNvSpPr>
              <a:spLocks noChangeAspect="1" noChangeShapeType="1"/>
            </p:cNvSpPr>
            <p:nvPr/>
          </p:nvSpPr>
          <p:spPr bwMode="auto">
            <a:xfrm flipV="1">
              <a:off x="4276" y="6819"/>
              <a:ext cx="49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74" name="Line 1282"/>
            <p:cNvSpPr>
              <a:spLocks noChangeAspect="1" noChangeShapeType="1"/>
            </p:cNvSpPr>
            <p:nvPr/>
          </p:nvSpPr>
          <p:spPr bwMode="auto">
            <a:xfrm flipV="1">
              <a:off x="4203" y="6953"/>
              <a:ext cx="49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75" name="Line 1283"/>
            <p:cNvSpPr>
              <a:spLocks noChangeAspect="1" noChangeShapeType="1"/>
            </p:cNvSpPr>
            <p:nvPr/>
          </p:nvSpPr>
          <p:spPr bwMode="auto">
            <a:xfrm flipV="1">
              <a:off x="4336" y="6830"/>
              <a:ext cx="39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76" name="Line 1284"/>
            <p:cNvSpPr>
              <a:spLocks noChangeAspect="1" noChangeShapeType="1"/>
            </p:cNvSpPr>
            <p:nvPr/>
          </p:nvSpPr>
          <p:spPr bwMode="auto">
            <a:xfrm flipV="1">
              <a:off x="4270" y="6888"/>
              <a:ext cx="47" cy="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77" name="Line 1285"/>
            <p:cNvSpPr>
              <a:spLocks noChangeAspect="1" noChangeShapeType="1"/>
            </p:cNvSpPr>
            <p:nvPr/>
          </p:nvSpPr>
          <p:spPr bwMode="auto">
            <a:xfrm flipV="1">
              <a:off x="4203" y="7014"/>
              <a:ext cx="49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78" name="Line 1286"/>
            <p:cNvSpPr>
              <a:spLocks noChangeAspect="1" noChangeShapeType="1"/>
            </p:cNvSpPr>
            <p:nvPr/>
          </p:nvSpPr>
          <p:spPr bwMode="auto">
            <a:xfrm flipV="1">
              <a:off x="4336" y="6891"/>
              <a:ext cx="39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79" name="Line 1287"/>
            <p:cNvSpPr>
              <a:spLocks noChangeAspect="1" noChangeShapeType="1"/>
            </p:cNvSpPr>
            <p:nvPr/>
          </p:nvSpPr>
          <p:spPr bwMode="auto">
            <a:xfrm flipV="1">
              <a:off x="4265" y="6957"/>
              <a:ext cx="44" cy="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80" name="Line 1288"/>
            <p:cNvSpPr>
              <a:spLocks noChangeAspect="1" noChangeShapeType="1"/>
            </p:cNvSpPr>
            <p:nvPr/>
          </p:nvSpPr>
          <p:spPr bwMode="auto">
            <a:xfrm flipV="1">
              <a:off x="4232" y="7026"/>
              <a:ext cx="69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81" name="Line 1289"/>
            <p:cNvSpPr>
              <a:spLocks noChangeAspect="1" noChangeShapeType="1"/>
            </p:cNvSpPr>
            <p:nvPr/>
          </p:nvSpPr>
          <p:spPr bwMode="auto">
            <a:xfrm flipH="1" flipV="1">
              <a:off x="4047" y="6964"/>
              <a:ext cx="76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82" name="Line 1290"/>
            <p:cNvSpPr>
              <a:spLocks noChangeAspect="1" noChangeShapeType="1"/>
            </p:cNvSpPr>
            <p:nvPr/>
          </p:nvSpPr>
          <p:spPr bwMode="auto">
            <a:xfrm flipH="1" flipV="1">
              <a:off x="4203" y="7058"/>
              <a:ext cx="37" cy="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83" name="Line 1291"/>
            <p:cNvSpPr>
              <a:spLocks noChangeAspect="1" noChangeShapeType="1"/>
            </p:cNvSpPr>
            <p:nvPr/>
          </p:nvSpPr>
          <p:spPr bwMode="auto">
            <a:xfrm flipH="1" flipV="1">
              <a:off x="4025" y="6880"/>
              <a:ext cx="112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84" name="Line 1292"/>
            <p:cNvSpPr>
              <a:spLocks noChangeAspect="1" noChangeShapeType="1"/>
            </p:cNvSpPr>
            <p:nvPr/>
          </p:nvSpPr>
          <p:spPr bwMode="auto">
            <a:xfrm flipH="1" flipV="1">
              <a:off x="4258" y="7053"/>
              <a:ext cx="33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85" name="Line 1293"/>
            <p:cNvSpPr>
              <a:spLocks noChangeAspect="1" noChangeShapeType="1"/>
            </p:cNvSpPr>
            <p:nvPr/>
          </p:nvSpPr>
          <p:spPr bwMode="auto">
            <a:xfrm flipH="1" flipV="1">
              <a:off x="4047" y="6842"/>
              <a:ext cx="3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86" name="Line 1294"/>
            <p:cNvSpPr>
              <a:spLocks noChangeAspect="1" noChangeShapeType="1"/>
            </p:cNvSpPr>
            <p:nvPr/>
          </p:nvSpPr>
          <p:spPr bwMode="auto">
            <a:xfrm flipH="1" flipV="1">
              <a:off x="4203" y="6997"/>
              <a:ext cx="49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87" name="Line 1295"/>
            <p:cNvSpPr>
              <a:spLocks noChangeAspect="1" noChangeShapeType="1"/>
            </p:cNvSpPr>
            <p:nvPr/>
          </p:nvSpPr>
          <p:spPr bwMode="auto">
            <a:xfrm flipH="1" flipV="1">
              <a:off x="4144" y="6939"/>
              <a:ext cx="56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88" name="Line 1296"/>
            <p:cNvSpPr>
              <a:spLocks noChangeAspect="1" noChangeShapeType="1"/>
            </p:cNvSpPr>
            <p:nvPr/>
          </p:nvSpPr>
          <p:spPr bwMode="auto">
            <a:xfrm flipH="1" flipV="1">
              <a:off x="4265" y="6999"/>
              <a:ext cx="35" cy="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89" name="Line 1297"/>
            <p:cNvSpPr>
              <a:spLocks noChangeAspect="1" noChangeShapeType="1"/>
            </p:cNvSpPr>
            <p:nvPr/>
          </p:nvSpPr>
          <p:spPr bwMode="auto">
            <a:xfrm flipH="1" flipV="1">
              <a:off x="4070" y="6804"/>
              <a:ext cx="59" cy="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90" name="Line 1298"/>
            <p:cNvSpPr>
              <a:spLocks noChangeAspect="1" noChangeShapeType="1"/>
            </p:cNvSpPr>
            <p:nvPr/>
          </p:nvSpPr>
          <p:spPr bwMode="auto">
            <a:xfrm flipH="1" flipV="1">
              <a:off x="4203" y="6937"/>
              <a:ext cx="49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91" name="Line 1299"/>
            <p:cNvSpPr>
              <a:spLocks noChangeAspect="1" noChangeShapeType="1"/>
            </p:cNvSpPr>
            <p:nvPr/>
          </p:nvSpPr>
          <p:spPr bwMode="auto">
            <a:xfrm flipH="1" flipV="1">
              <a:off x="4270" y="6943"/>
              <a:ext cx="36" cy="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92" name="Line 1300"/>
            <p:cNvSpPr>
              <a:spLocks noChangeAspect="1" noChangeShapeType="1"/>
            </p:cNvSpPr>
            <p:nvPr/>
          </p:nvSpPr>
          <p:spPr bwMode="auto">
            <a:xfrm flipH="1" flipV="1">
              <a:off x="4094" y="6767"/>
              <a:ext cx="30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93" name="Line 1301"/>
            <p:cNvSpPr>
              <a:spLocks noChangeAspect="1" noChangeShapeType="1"/>
            </p:cNvSpPr>
            <p:nvPr/>
          </p:nvSpPr>
          <p:spPr bwMode="auto">
            <a:xfrm flipH="1" flipV="1">
              <a:off x="4214" y="6887"/>
              <a:ext cx="38" cy="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94" name="Line 1302"/>
            <p:cNvSpPr>
              <a:spLocks noChangeAspect="1" noChangeShapeType="1"/>
            </p:cNvSpPr>
            <p:nvPr/>
          </p:nvSpPr>
          <p:spPr bwMode="auto">
            <a:xfrm flipH="1" flipV="1">
              <a:off x="4142" y="6815"/>
              <a:ext cx="51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95" name="Line 1303"/>
            <p:cNvSpPr>
              <a:spLocks noChangeAspect="1" noChangeShapeType="1"/>
            </p:cNvSpPr>
            <p:nvPr/>
          </p:nvSpPr>
          <p:spPr bwMode="auto">
            <a:xfrm flipH="1" flipV="1">
              <a:off x="4336" y="6948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96" name="Line 1304"/>
            <p:cNvSpPr>
              <a:spLocks noChangeAspect="1" noChangeShapeType="1"/>
            </p:cNvSpPr>
            <p:nvPr/>
          </p:nvSpPr>
          <p:spPr bwMode="auto">
            <a:xfrm flipH="1" flipV="1">
              <a:off x="4199" y="6811"/>
              <a:ext cx="53" cy="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97" name="Line 1305"/>
            <p:cNvSpPr>
              <a:spLocks noChangeAspect="1" noChangeShapeType="1"/>
            </p:cNvSpPr>
            <p:nvPr/>
          </p:nvSpPr>
          <p:spPr bwMode="auto">
            <a:xfrm flipH="1" flipV="1">
              <a:off x="4275" y="6887"/>
              <a:ext cx="38" cy="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98" name="Line 1306"/>
            <p:cNvSpPr>
              <a:spLocks noChangeAspect="1" noChangeShapeType="1"/>
            </p:cNvSpPr>
            <p:nvPr/>
          </p:nvSpPr>
          <p:spPr bwMode="auto">
            <a:xfrm flipH="1" flipV="1">
              <a:off x="4336" y="6887"/>
              <a:ext cx="39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99" name="Line 1307"/>
            <p:cNvSpPr>
              <a:spLocks noChangeAspect="1" noChangeShapeType="1"/>
            </p:cNvSpPr>
            <p:nvPr/>
          </p:nvSpPr>
          <p:spPr bwMode="auto">
            <a:xfrm flipH="1" flipV="1">
              <a:off x="4203" y="6754"/>
              <a:ext cx="49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00" name="Line 1308"/>
            <p:cNvSpPr>
              <a:spLocks noChangeAspect="1" noChangeShapeType="1"/>
            </p:cNvSpPr>
            <p:nvPr/>
          </p:nvSpPr>
          <p:spPr bwMode="auto">
            <a:xfrm flipH="1" flipV="1">
              <a:off x="4279" y="6831"/>
              <a:ext cx="40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01" name="Line 1309"/>
            <p:cNvSpPr>
              <a:spLocks noChangeAspect="1" noChangeShapeType="1"/>
            </p:cNvSpPr>
            <p:nvPr/>
          </p:nvSpPr>
          <p:spPr bwMode="auto">
            <a:xfrm flipH="1" flipV="1">
              <a:off x="4336" y="6826"/>
              <a:ext cx="39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02" name="Line 1310"/>
            <p:cNvSpPr>
              <a:spLocks noChangeAspect="1" noChangeShapeType="1"/>
            </p:cNvSpPr>
            <p:nvPr/>
          </p:nvSpPr>
          <p:spPr bwMode="auto">
            <a:xfrm flipH="1" flipV="1">
              <a:off x="4203" y="6693"/>
              <a:ext cx="49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03" name="Line 1311"/>
            <p:cNvSpPr>
              <a:spLocks noChangeAspect="1" noChangeShapeType="1"/>
            </p:cNvSpPr>
            <p:nvPr/>
          </p:nvSpPr>
          <p:spPr bwMode="auto">
            <a:xfrm flipH="1" flipV="1">
              <a:off x="4287" y="6777"/>
              <a:ext cx="39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04" name="Line 1312"/>
            <p:cNvSpPr>
              <a:spLocks noChangeAspect="1" noChangeShapeType="1"/>
            </p:cNvSpPr>
            <p:nvPr/>
          </p:nvSpPr>
          <p:spPr bwMode="auto">
            <a:xfrm flipH="1" flipV="1">
              <a:off x="4336" y="6765"/>
              <a:ext cx="39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05" name="Line 1313"/>
            <p:cNvSpPr>
              <a:spLocks noChangeAspect="1" noChangeShapeType="1"/>
            </p:cNvSpPr>
            <p:nvPr/>
          </p:nvSpPr>
          <p:spPr bwMode="auto">
            <a:xfrm flipH="1" flipV="1">
              <a:off x="4205" y="6634"/>
              <a:ext cx="61" cy="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06" name="Line 1314"/>
            <p:cNvSpPr>
              <a:spLocks noChangeAspect="1" noChangeShapeType="1"/>
            </p:cNvSpPr>
            <p:nvPr/>
          </p:nvSpPr>
          <p:spPr bwMode="auto">
            <a:xfrm flipH="1" flipV="1">
              <a:off x="4297" y="6727"/>
              <a:ext cx="35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07" name="Line 1315"/>
            <p:cNvSpPr>
              <a:spLocks noChangeAspect="1" noChangeShapeType="1"/>
            </p:cNvSpPr>
            <p:nvPr/>
          </p:nvSpPr>
          <p:spPr bwMode="auto">
            <a:xfrm flipH="1" flipV="1">
              <a:off x="4315" y="6683"/>
              <a:ext cx="6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08" name="Line 1316"/>
            <p:cNvSpPr>
              <a:spLocks noChangeAspect="1" noChangeShapeType="1"/>
            </p:cNvSpPr>
            <p:nvPr/>
          </p:nvSpPr>
          <p:spPr bwMode="auto">
            <a:xfrm flipH="1" flipV="1">
              <a:off x="4260" y="6629"/>
              <a:ext cx="42" cy="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09" name="Line 1317"/>
            <p:cNvSpPr>
              <a:spLocks noChangeAspect="1" noChangeShapeType="1"/>
            </p:cNvSpPr>
            <p:nvPr/>
          </p:nvSpPr>
          <p:spPr bwMode="auto">
            <a:xfrm flipH="1" flipV="1">
              <a:off x="4320" y="6627"/>
              <a:ext cx="55" cy="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10" name="Freeform 1318"/>
            <p:cNvSpPr>
              <a:spLocks noChangeAspect="1"/>
            </p:cNvSpPr>
            <p:nvPr/>
          </p:nvSpPr>
          <p:spPr bwMode="auto">
            <a:xfrm>
              <a:off x="4370" y="6626"/>
              <a:ext cx="5" cy="5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10" y="4"/>
                </a:cxn>
                <a:cxn ang="0">
                  <a:pos x="0" y="0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11" name="Line 1319"/>
            <p:cNvSpPr>
              <a:spLocks noChangeAspect="1" noChangeShapeType="1"/>
            </p:cNvSpPr>
            <p:nvPr/>
          </p:nvSpPr>
          <p:spPr bwMode="auto">
            <a:xfrm flipV="1">
              <a:off x="4124" y="6770"/>
              <a:ext cx="1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12" name="Freeform 1320"/>
            <p:cNvSpPr>
              <a:spLocks noChangeAspect="1"/>
            </p:cNvSpPr>
            <p:nvPr/>
          </p:nvSpPr>
          <p:spPr bwMode="auto">
            <a:xfrm>
              <a:off x="4096" y="6755"/>
              <a:ext cx="28" cy="15"/>
            </a:xfrm>
            <a:custGeom>
              <a:avLst/>
              <a:gdLst/>
              <a:ahLst/>
              <a:cxnLst>
                <a:cxn ang="0">
                  <a:pos x="82" y="45"/>
                </a:cxn>
                <a:cxn ang="0">
                  <a:pos x="77" y="23"/>
                </a:cxn>
                <a:cxn ang="0">
                  <a:pos x="61" y="7"/>
                </a:cxn>
                <a:cxn ang="0">
                  <a:pos x="39" y="0"/>
                </a:cxn>
                <a:cxn ang="0">
                  <a:pos x="16" y="6"/>
                </a:cxn>
                <a:cxn ang="0">
                  <a:pos x="0" y="22"/>
                </a:cxn>
              </a:cxnLst>
              <a:rect l="0" t="0" r="r" b="b"/>
              <a:pathLst>
                <a:path w="82" h="45">
                  <a:moveTo>
                    <a:pt x="82" y="45"/>
                  </a:moveTo>
                  <a:lnTo>
                    <a:pt x="77" y="23"/>
                  </a:lnTo>
                  <a:lnTo>
                    <a:pt x="61" y="7"/>
                  </a:lnTo>
                  <a:lnTo>
                    <a:pt x="39" y="0"/>
                  </a:lnTo>
                  <a:lnTo>
                    <a:pt x="16" y="6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13" name="Line 1321"/>
            <p:cNvSpPr>
              <a:spLocks noChangeAspect="1" noChangeShapeType="1"/>
            </p:cNvSpPr>
            <p:nvPr/>
          </p:nvSpPr>
          <p:spPr bwMode="auto">
            <a:xfrm flipH="1">
              <a:off x="4029" y="6762"/>
              <a:ext cx="67" cy="1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14" name="Freeform 1322"/>
            <p:cNvSpPr>
              <a:spLocks noChangeAspect="1"/>
            </p:cNvSpPr>
            <p:nvPr/>
          </p:nvSpPr>
          <p:spPr bwMode="auto">
            <a:xfrm>
              <a:off x="4020" y="6871"/>
              <a:ext cx="9" cy="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8" y="45"/>
                </a:cxn>
                <a:cxn ang="0">
                  <a:pos x="0" y="96"/>
                </a:cxn>
                <a:cxn ang="0">
                  <a:pos x="8" y="146"/>
                </a:cxn>
                <a:cxn ang="0">
                  <a:pos x="28" y="193"/>
                </a:cxn>
              </a:cxnLst>
              <a:rect l="0" t="0" r="r" b="b"/>
              <a:pathLst>
                <a:path w="28" h="193">
                  <a:moveTo>
                    <a:pt x="28" y="0"/>
                  </a:moveTo>
                  <a:lnTo>
                    <a:pt x="8" y="45"/>
                  </a:lnTo>
                  <a:lnTo>
                    <a:pt x="0" y="96"/>
                  </a:lnTo>
                  <a:lnTo>
                    <a:pt x="8" y="146"/>
                  </a:lnTo>
                  <a:lnTo>
                    <a:pt x="28" y="19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15" name="Line 1323"/>
            <p:cNvSpPr>
              <a:spLocks noChangeAspect="1" noChangeShapeType="1"/>
            </p:cNvSpPr>
            <p:nvPr/>
          </p:nvSpPr>
          <p:spPr bwMode="auto">
            <a:xfrm>
              <a:off x="4029" y="6935"/>
              <a:ext cx="67" cy="1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16" name="Freeform 1324"/>
            <p:cNvSpPr>
              <a:spLocks noChangeAspect="1"/>
            </p:cNvSpPr>
            <p:nvPr/>
          </p:nvSpPr>
          <p:spPr bwMode="auto">
            <a:xfrm>
              <a:off x="4096" y="7036"/>
              <a:ext cx="28" cy="1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6" y="39"/>
                </a:cxn>
                <a:cxn ang="0">
                  <a:pos x="39" y="44"/>
                </a:cxn>
                <a:cxn ang="0">
                  <a:pos x="61" y="37"/>
                </a:cxn>
                <a:cxn ang="0">
                  <a:pos x="77" y="21"/>
                </a:cxn>
                <a:cxn ang="0">
                  <a:pos x="82" y="0"/>
                </a:cxn>
              </a:cxnLst>
              <a:rect l="0" t="0" r="r" b="b"/>
              <a:pathLst>
                <a:path w="82" h="44">
                  <a:moveTo>
                    <a:pt x="0" y="23"/>
                  </a:moveTo>
                  <a:lnTo>
                    <a:pt x="16" y="39"/>
                  </a:lnTo>
                  <a:lnTo>
                    <a:pt x="39" y="44"/>
                  </a:lnTo>
                  <a:lnTo>
                    <a:pt x="61" y="37"/>
                  </a:lnTo>
                  <a:lnTo>
                    <a:pt x="77" y="21"/>
                  </a:lnTo>
                  <a:lnTo>
                    <a:pt x="8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17" name="Freeform 1325"/>
            <p:cNvSpPr>
              <a:spLocks noChangeAspect="1"/>
            </p:cNvSpPr>
            <p:nvPr/>
          </p:nvSpPr>
          <p:spPr bwMode="auto">
            <a:xfrm>
              <a:off x="4124" y="6985"/>
              <a:ext cx="79" cy="5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37"/>
                </a:cxn>
                <a:cxn ang="0">
                  <a:pos x="116" y="0"/>
                </a:cxn>
                <a:cxn ang="0">
                  <a:pos x="237" y="31"/>
                </a:cxn>
              </a:cxnLst>
              <a:rect l="0" t="0" r="r" b="b"/>
              <a:pathLst>
                <a:path w="237" h="152">
                  <a:moveTo>
                    <a:pt x="0" y="152"/>
                  </a:moveTo>
                  <a:lnTo>
                    <a:pt x="0" y="37"/>
                  </a:lnTo>
                  <a:lnTo>
                    <a:pt x="116" y="0"/>
                  </a:lnTo>
                  <a:lnTo>
                    <a:pt x="237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18" name="Freeform 1326"/>
            <p:cNvSpPr>
              <a:spLocks noChangeAspect="1"/>
            </p:cNvSpPr>
            <p:nvPr/>
          </p:nvSpPr>
          <p:spPr bwMode="auto">
            <a:xfrm>
              <a:off x="4124" y="6809"/>
              <a:ext cx="79" cy="13"/>
            </a:xfrm>
            <a:custGeom>
              <a:avLst/>
              <a:gdLst/>
              <a:ahLst/>
              <a:cxnLst>
                <a:cxn ang="0">
                  <a:pos x="237" y="6"/>
                </a:cxn>
                <a:cxn ang="0">
                  <a:pos x="107" y="39"/>
                </a:cxn>
                <a:cxn ang="0">
                  <a:pos x="0" y="0"/>
                </a:cxn>
              </a:cxnLst>
              <a:rect l="0" t="0" r="r" b="b"/>
              <a:pathLst>
                <a:path w="237" h="39">
                  <a:moveTo>
                    <a:pt x="237" y="6"/>
                  </a:moveTo>
                  <a:lnTo>
                    <a:pt x="107" y="3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19" name="Freeform 1327"/>
            <p:cNvSpPr>
              <a:spLocks noChangeAspect="1"/>
            </p:cNvSpPr>
            <p:nvPr/>
          </p:nvSpPr>
          <p:spPr bwMode="auto">
            <a:xfrm>
              <a:off x="4092" y="6946"/>
              <a:ext cx="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4"/>
                </a:cxn>
                <a:cxn ang="0">
                  <a:pos x="64" y="11"/>
                </a:cxn>
              </a:cxnLst>
              <a:rect l="0" t="0" r="r" b="b"/>
              <a:pathLst>
                <a:path w="64" h="14">
                  <a:moveTo>
                    <a:pt x="0" y="0"/>
                  </a:moveTo>
                  <a:lnTo>
                    <a:pt x="31" y="14"/>
                  </a:lnTo>
                  <a:lnTo>
                    <a:pt x="6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20" name="Freeform 1328"/>
            <p:cNvSpPr>
              <a:spLocks noChangeAspect="1"/>
            </p:cNvSpPr>
            <p:nvPr/>
          </p:nvSpPr>
          <p:spPr bwMode="auto">
            <a:xfrm>
              <a:off x="4113" y="6936"/>
              <a:ext cx="72" cy="1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21" y="1"/>
                </a:cxn>
                <a:cxn ang="0">
                  <a:pos x="162" y="0"/>
                </a:cxn>
                <a:cxn ang="0">
                  <a:pos x="214" y="13"/>
                </a:cxn>
              </a:cxnLst>
              <a:rect l="0" t="0" r="r" b="b"/>
              <a:pathLst>
                <a:path w="214" h="40">
                  <a:moveTo>
                    <a:pt x="0" y="40"/>
                  </a:moveTo>
                  <a:lnTo>
                    <a:pt x="121" y="1"/>
                  </a:lnTo>
                  <a:lnTo>
                    <a:pt x="162" y="0"/>
                  </a:lnTo>
                  <a:lnTo>
                    <a:pt x="214" y="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21" name="Freeform 1329"/>
            <p:cNvSpPr>
              <a:spLocks noChangeAspect="1"/>
            </p:cNvSpPr>
            <p:nvPr/>
          </p:nvSpPr>
          <p:spPr bwMode="auto">
            <a:xfrm>
              <a:off x="4185" y="6926"/>
              <a:ext cx="28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6" y="45"/>
                </a:cxn>
                <a:cxn ang="0">
                  <a:pos x="50" y="38"/>
                </a:cxn>
                <a:cxn ang="0">
                  <a:pos x="70" y="22"/>
                </a:cxn>
                <a:cxn ang="0">
                  <a:pos x="85" y="0"/>
                </a:cxn>
              </a:cxnLst>
              <a:rect l="0" t="0" r="r" b="b"/>
              <a:pathLst>
                <a:path w="85" h="45">
                  <a:moveTo>
                    <a:pt x="0" y="43"/>
                  </a:moveTo>
                  <a:lnTo>
                    <a:pt x="26" y="45"/>
                  </a:lnTo>
                  <a:lnTo>
                    <a:pt x="50" y="38"/>
                  </a:lnTo>
                  <a:lnTo>
                    <a:pt x="70" y="22"/>
                  </a:lnTo>
                  <a:lnTo>
                    <a:pt x="8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22" name="Freeform 1330"/>
            <p:cNvSpPr>
              <a:spLocks noChangeAspect="1"/>
            </p:cNvSpPr>
            <p:nvPr/>
          </p:nvSpPr>
          <p:spPr bwMode="auto">
            <a:xfrm>
              <a:off x="4209" y="6877"/>
              <a:ext cx="8" cy="49"/>
            </a:xfrm>
            <a:custGeom>
              <a:avLst/>
              <a:gdLst/>
              <a:ahLst/>
              <a:cxnLst>
                <a:cxn ang="0">
                  <a:pos x="12" y="148"/>
                </a:cxn>
                <a:cxn ang="0">
                  <a:pos x="24" y="100"/>
                </a:cxn>
                <a:cxn ang="0">
                  <a:pos x="20" y="47"/>
                </a:cxn>
                <a:cxn ang="0">
                  <a:pos x="0" y="0"/>
                </a:cxn>
              </a:cxnLst>
              <a:rect l="0" t="0" r="r" b="b"/>
              <a:pathLst>
                <a:path w="24" h="148">
                  <a:moveTo>
                    <a:pt x="12" y="148"/>
                  </a:moveTo>
                  <a:lnTo>
                    <a:pt x="24" y="100"/>
                  </a:lnTo>
                  <a:lnTo>
                    <a:pt x="20" y="4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23" name="Freeform 1331"/>
            <p:cNvSpPr>
              <a:spLocks noChangeAspect="1"/>
            </p:cNvSpPr>
            <p:nvPr/>
          </p:nvSpPr>
          <p:spPr bwMode="auto">
            <a:xfrm>
              <a:off x="4183" y="6866"/>
              <a:ext cx="26" cy="11"/>
            </a:xfrm>
            <a:custGeom>
              <a:avLst/>
              <a:gdLst/>
              <a:ahLst/>
              <a:cxnLst>
                <a:cxn ang="0">
                  <a:pos x="79" y="32"/>
                </a:cxn>
                <a:cxn ang="0">
                  <a:pos x="59" y="11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79" h="32">
                  <a:moveTo>
                    <a:pt x="79" y="32"/>
                  </a:moveTo>
                  <a:lnTo>
                    <a:pt x="59" y="11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24" name="Line 1332"/>
            <p:cNvSpPr>
              <a:spLocks noChangeAspect="1" noChangeShapeType="1"/>
            </p:cNvSpPr>
            <p:nvPr/>
          </p:nvSpPr>
          <p:spPr bwMode="auto">
            <a:xfrm flipH="1">
              <a:off x="4164" y="6866"/>
              <a:ext cx="19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25" name="Freeform 1333"/>
            <p:cNvSpPr>
              <a:spLocks noChangeAspect="1"/>
            </p:cNvSpPr>
            <p:nvPr/>
          </p:nvSpPr>
          <p:spPr bwMode="auto">
            <a:xfrm>
              <a:off x="4149" y="6870"/>
              <a:ext cx="1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5"/>
                </a:cxn>
                <a:cxn ang="0">
                  <a:pos x="43" y="3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21" y="5"/>
                  </a:lnTo>
                  <a:lnTo>
                    <a:pt x="4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26" name="Line 1334"/>
            <p:cNvSpPr>
              <a:spLocks noChangeAspect="1" noChangeShapeType="1"/>
            </p:cNvSpPr>
            <p:nvPr/>
          </p:nvSpPr>
          <p:spPr bwMode="auto">
            <a:xfrm flipH="1" flipV="1">
              <a:off x="4114" y="6857"/>
              <a:ext cx="35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27" name="Freeform 1335"/>
            <p:cNvSpPr>
              <a:spLocks noChangeAspect="1"/>
            </p:cNvSpPr>
            <p:nvPr/>
          </p:nvSpPr>
          <p:spPr bwMode="auto">
            <a:xfrm>
              <a:off x="4091" y="6856"/>
              <a:ext cx="23" cy="5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34" y="0"/>
                </a:cxn>
                <a:cxn ang="0">
                  <a:pos x="0" y="14"/>
                </a:cxn>
              </a:cxnLst>
              <a:rect l="0" t="0" r="r" b="b"/>
              <a:pathLst>
                <a:path w="69" h="14">
                  <a:moveTo>
                    <a:pt x="69" y="4"/>
                  </a:moveTo>
                  <a:lnTo>
                    <a:pt x="34" y="0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28" name="Freeform 1336"/>
            <p:cNvSpPr>
              <a:spLocks noChangeAspect="1"/>
            </p:cNvSpPr>
            <p:nvPr/>
          </p:nvSpPr>
          <p:spPr bwMode="auto">
            <a:xfrm>
              <a:off x="4069" y="6861"/>
              <a:ext cx="23" cy="8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30" y="35"/>
                </a:cxn>
                <a:cxn ang="0">
                  <a:pos x="8" y="79"/>
                </a:cxn>
                <a:cxn ang="0">
                  <a:pos x="0" y="129"/>
                </a:cxn>
                <a:cxn ang="0">
                  <a:pos x="8" y="177"/>
                </a:cxn>
                <a:cxn ang="0">
                  <a:pos x="31" y="222"/>
                </a:cxn>
                <a:cxn ang="0">
                  <a:pos x="68" y="255"/>
                </a:cxn>
              </a:cxnLst>
              <a:rect l="0" t="0" r="r" b="b"/>
              <a:pathLst>
                <a:path w="68" h="255">
                  <a:moveTo>
                    <a:pt x="65" y="0"/>
                  </a:moveTo>
                  <a:lnTo>
                    <a:pt x="30" y="35"/>
                  </a:lnTo>
                  <a:lnTo>
                    <a:pt x="8" y="79"/>
                  </a:lnTo>
                  <a:lnTo>
                    <a:pt x="0" y="129"/>
                  </a:lnTo>
                  <a:lnTo>
                    <a:pt x="8" y="177"/>
                  </a:lnTo>
                  <a:lnTo>
                    <a:pt x="31" y="222"/>
                  </a:lnTo>
                  <a:lnTo>
                    <a:pt x="68" y="25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29" name="Freeform 1337"/>
            <p:cNvSpPr>
              <a:spLocks noChangeAspect="1"/>
            </p:cNvSpPr>
            <p:nvPr/>
          </p:nvSpPr>
          <p:spPr bwMode="auto">
            <a:xfrm>
              <a:off x="4336" y="6943"/>
              <a:ext cx="3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9"/>
                </a:cxn>
                <a:cxn ang="0">
                  <a:pos x="29" y="51"/>
                </a:cxn>
                <a:cxn ang="0">
                  <a:pos x="59" y="59"/>
                </a:cxn>
                <a:cxn ang="0">
                  <a:pos x="89" y="51"/>
                </a:cxn>
                <a:cxn ang="0">
                  <a:pos x="110" y="29"/>
                </a:cxn>
                <a:cxn ang="0">
                  <a:pos x="118" y="0"/>
                </a:cxn>
              </a:cxnLst>
              <a:rect l="0" t="0" r="r" b="b"/>
              <a:pathLst>
                <a:path w="118" h="59">
                  <a:moveTo>
                    <a:pt x="0" y="0"/>
                  </a:moveTo>
                  <a:lnTo>
                    <a:pt x="8" y="29"/>
                  </a:lnTo>
                  <a:lnTo>
                    <a:pt x="29" y="51"/>
                  </a:lnTo>
                  <a:lnTo>
                    <a:pt x="59" y="59"/>
                  </a:lnTo>
                  <a:lnTo>
                    <a:pt x="89" y="51"/>
                  </a:lnTo>
                  <a:lnTo>
                    <a:pt x="110" y="29"/>
                  </a:lnTo>
                  <a:lnTo>
                    <a:pt x="1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30" name="Line 1338"/>
            <p:cNvSpPr>
              <a:spLocks noChangeAspect="1" noChangeShapeType="1"/>
            </p:cNvSpPr>
            <p:nvPr/>
          </p:nvSpPr>
          <p:spPr bwMode="auto">
            <a:xfrm>
              <a:off x="4203" y="6639"/>
              <a:ext cx="1" cy="1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31" name="Freeform 1339"/>
            <p:cNvSpPr>
              <a:spLocks noChangeAspect="1"/>
            </p:cNvSpPr>
            <p:nvPr/>
          </p:nvSpPr>
          <p:spPr bwMode="auto">
            <a:xfrm>
              <a:off x="4203" y="6630"/>
              <a:ext cx="9" cy="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8" y="8"/>
                </a:cxn>
                <a:cxn ang="0">
                  <a:pos x="0" y="29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8" y="8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32" name="Line 1340"/>
            <p:cNvSpPr>
              <a:spLocks noChangeAspect="1" noChangeShapeType="1"/>
            </p:cNvSpPr>
            <p:nvPr/>
          </p:nvSpPr>
          <p:spPr bwMode="auto">
            <a:xfrm flipH="1">
              <a:off x="4212" y="6626"/>
              <a:ext cx="15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33" name="Line 1341"/>
            <p:cNvSpPr>
              <a:spLocks noChangeAspect="1" noChangeShapeType="1"/>
            </p:cNvSpPr>
            <p:nvPr/>
          </p:nvSpPr>
          <p:spPr bwMode="auto">
            <a:xfrm flipV="1">
              <a:off x="4375" y="6631"/>
              <a:ext cx="1" cy="1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34" name="Line 1342"/>
            <p:cNvSpPr>
              <a:spLocks noChangeAspect="1" noChangeShapeType="1"/>
            </p:cNvSpPr>
            <p:nvPr/>
          </p:nvSpPr>
          <p:spPr bwMode="auto">
            <a:xfrm flipV="1">
              <a:off x="4375" y="6772"/>
              <a:ext cx="1" cy="1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35" name="Line 1343"/>
            <p:cNvSpPr>
              <a:spLocks noChangeAspect="1" noChangeShapeType="1"/>
            </p:cNvSpPr>
            <p:nvPr/>
          </p:nvSpPr>
          <p:spPr bwMode="auto">
            <a:xfrm>
              <a:off x="4336" y="6739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36" name="Freeform 1344"/>
            <p:cNvSpPr>
              <a:spLocks noChangeAspect="1"/>
            </p:cNvSpPr>
            <p:nvPr/>
          </p:nvSpPr>
          <p:spPr bwMode="auto">
            <a:xfrm>
              <a:off x="4335" y="6739"/>
              <a:ext cx="1" cy="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37" name="Line 1345"/>
            <p:cNvSpPr>
              <a:spLocks noChangeAspect="1" noChangeShapeType="1"/>
            </p:cNvSpPr>
            <p:nvPr/>
          </p:nvSpPr>
          <p:spPr bwMode="auto">
            <a:xfrm flipV="1">
              <a:off x="4295" y="6739"/>
              <a:ext cx="40" cy="3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38" name="Freeform 1346"/>
            <p:cNvSpPr>
              <a:spLocks noChangeAspect="1"/>
            </p:cNvSpPr>
            <p:nvPr/>
          </p:nvSpPr>
          <p:spPr bwMode="auto">
            <a:xfrm>
              <a:off x="4271" y="7076"/>
              <a:ext cx="24" cy="19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32" y="50"/>
                </a:cxn>
                <a:cxn ang="0">
                  <a:pos x="58" y="29"/>
                </a:cxn>
                <a:cxn ang="0">
                  <a:pos x="73" y="0"/>
                </a:cxn>
              </a:cxnLst>
              <a:rect l="0" t="0" r="r" b="b"/>
              <a:pathLst>
                <a:path w="73" h="56">
                  <a:moveTo>
                    <a:pt x="0" y="56"/>
                  </a:moveTo>
                  <a:lnTo>
                    <a:pt x="32" y="50"/>
                  </a:lnTo>
                  <a:lnTo>
                    <a:pt x="58" y="29"/>
                  </a:lnTo>
                  <a:lnTo>
                    <a:pt x="7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39" name="Line 1347"/>
            <p:cNvSpPr>
              <a:spLocks noChangeAspect="1" noChangeShapeType="1"/>
            </p:cNvSpPr>
            <p:nvPr/>
          </p:nvSpPr>
          <p:spPr bwMode="auto">
            <a:xfrm>
              <a:off x="4212" y="7095"/>
              <a:ext cx="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40" name="Freeform 1348"/>
            <p:cNvSpPr>
              <a:spLocks noChangeAspect="1"/>
            </p:cNvSpPr>
            <p:nvPr/>
          </p:nvSpPr>
          <p:spPr bwMode="auto">
            <a:xfrm>
              <a:off x="4203" y="7085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1"/>
                </a:cxn>
                <a:cxn ang="0">
                  <a:pos x="28" y="29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8" y="21"/>
                  </a:lnTo>
                  <a:lnTo>
                    <a:pt x="28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41" name="Line 1349"/>
            <p:cNvSpPr>
              <a:spLocks noChangeAspect="1" noChangeShapeType="1"/>
            </p:cNvSpPr>
            <p:nvPr/>
          </p:nvSpPr>
          <p:spPr bwMode="auto">
            <a:xfrm>
              <a:off x="4203" y="6996"/>
              <a:ext cx="1" cy="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42" name="Freeform 1350"/>
            <p:cNvSpPr>
              <a:spLocks noChangeAspect="1"/>
            </p:cNvSpPr>
            <p:nvPr/>
          </p:nvSpPr>
          <p:spPr bwMode="auto">
            <a:xfrm>
              <a:off x="4257" y="6780"/>
              <a:ext cx="27" cy="273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" y="819"/>
                </a:cxn>
                <a:cxn ang="0">
                  <a:pos x="0" y="819"/>
                </a:cxn>
              </a:cxnLst>
              <a:rect l="0" t="0" r="r" b="b"/>
              <a:pathLst>
                <a:path w="82" h="819">
                  <a:moveTo>
                    <a:pt x="82" y="0"/>
                  </a:moveTo>
                  <a:lnTo>
                    <a:pt x="11" y="819"/>
                  </a:lnTo>
                  <a:lnTo>
                    <a:pt x="0" y="8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43" name="Freeform 1351"/>
            <p:cNvSpPr>
              <a:spLocks noChangeAspect="1"/>
            </p:cNvSpPr>
            <p:nvPr/>
          </p:nvSpPr>
          <p:spPr bwMode="auto">
            <a:xfrm>
              <a:off x="4252" y="7048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1"/>
                </a:cxn>
                <a:cxn ang="0">
                  <a:pos x="15" y="15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4" y="11"/>
                  </a:lnTo>
                  <a:lnTo>
                    <a:pt x="15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44" name="Line 1352"/>
            <p:cNvSpPr>
              <a:spLocks noChangeAspect="1" noChangeShapeType="1"/>
            </p:cNvSpPr>
            <p:nvPr/>
          </p:nvSpPr>
          <p:spPr bwMode="auto">
            <a:xfrm flipV="1">
              <a:off x="4252" y="6711"/>
              <a:ext cx="1" cy="3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45" name="Freeform 1353"/>
            <p:cNvSpPr>
              <a:spLocks noChangeAspect="1"/>
            </p:cNvSpPr>
            <p:nvPr/>
          </p:nvSpPr>
          <p:spPr bwMode="auto">
            <a:xfrm>
              <a:off x="4252" y="6671"/>
              <a:ext cx="50" cy="4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69" y="52"/>
                </a:cxn>
                <a:cxn ang="0">
                  <a:pos x="0" y="120"/>
                </a:cxn>
              </a:cxnLst>
              <a:rect l="0" t="0" r="r" b="b"/>
              <a:pathLst>
                <a:path w="151" h="120">
                  <a:moveTo>
                    <a:pt x="151" y="0"/>
                  </a:moveTo>
                  <a:lnTo>
                    <a:pt x="69" y="52"/>
                  </a:lnTo>
                  <a:lnTo>
                    <a:pt x="0" y="1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46" name="Freeform 1354"/>
            <p:cNvSpPr>
              <a:spLocks noChangeAspect="1"/>
            </p:cNvSpPr>
            <p:nvPr/>
          </p:nvSpPr>
          <p:spPr bwMode="auto">
            <a:xfrm>
              <a:off x="4302" y="6671"/>
              <a:ext cx="13" cy="14"/>
            </a:xfrm>
            <a:custGeom>
              <a:avLst/>
              <a:gdLst/>
              <a:ahLst/>
              <a:cxnLst>
                <a:cxn ang="0">
                  <a:pos x="39" y="42"/>
                </a:cxn>
                <a:cxn ang="0">
                  <a:pos x="40" y="18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40" h="42">
                  <a:moveTo>
                    <a:pt x="39" y="42"/>
                  </a:moveTo>
                  <a:lnTo>
                    <a:pt x="40" y="1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47" name="Freeform 1355"/>
            <p:cNvSpPr>
              <a:spLocks noChangeAspect="1"/>
            </p:cNvSpPr>
            <p:nvPr/>
          </p:nvSpPr>
          <p:spPr bwMode="auto">
            <a:xfrm>
              <a:off x="4294" y="6685"/>
              <a:ext cx="21" cy="8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3" y="84"/>
                </a:cxn>
                <a:cxn ang="0">
                  <a:pos x="0" y="246"/>
                </a:cxn>
              </a:cxnLst>
              <a:rect l="0" t="0" r="r" b="b"/>
              <a:pathLst>
                <a:path w="62" h="246">
                  <a:moveTo>
                    <a:pt x="62" y="0"/>
                  </a:moveTo>
                  <a:lnTo>
                    <a:pt x="13" y="84"/>
                  </a:lnTo>
                  <a:lnTo>
                    <a:pt x="0" y="2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48" name="Line 1356"/>
            <p:cNvSpPr>
              <a:spLocks noChangeAspect="1" noChangeShapeType="1"/>
            </p:cNvSpPr>
            <p:nvPr/>
          </p:nvSpPr>
          <p:spPr bwMode="auto">
            <a:xfrm flipH="1">
              <a:off x="4284" y="6767"/>
              <a:ext cx="1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49" name="Line 1357"/>
            <p:cNvSpPr>
              <a:spLocks noChangeAspect="1" noChangeShapeType="1"/>
            </p:cNvSpPr>
            <p:nvPr/>
          </p:nvSpPr>
          <p:spPr bwMode="auto">
            <a:xfrm>
              <a:off x="4203" y="676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50" name="Line 1358"/>
            <p:cNvSpPr>
              <a:spLocks noChangeAspect="1" noChangeShapeType="1"/>
            </p:cNvSpPr>
            <p:nvPr/>
          </p:nvSpPr>
          <p:spPr bwMode="auto">
            <a:xfrm flipV="1">
              <a:off x="6397" y="7647"/>
              <a:ext cx="36" cy="3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51" name="Line 1359"/>
            <p:cNvSpPr>
              <a:spLocks noChangeAspect="1" noChangeShapeType="1"/>
            </p:cNvSpPr>
            <p:nvPr/>
          </p:nvSpPr>
          <p:spPr bwMode="auto">
            <a:xfrm flipV="1">
              <a:off x="6516" y="7484"/>
              <a:ext cx="80" cy="8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52" name="Line 1360"/>
            <p:cNvSpPr>
              <a:spLocks noChangeAspect="1" noChangeShapeType="1"/>
            </p:cNvSpPr>
            <p:nvPr/>
          </p:nvSpPr>
          <p:spPr bwMode="auto">
            <a:xfrm flipV="1">
              <a:off x="6401" y="7691"/>
              <a:ext cx="43" cy="4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53" name="Line 1361"/>
            <p:cNvSpPr>
              <a:spLocks noChangeAspect="1" noChangeShapeType="1"/>
            </p:cNvSpPr>
            <p:nvPr/>
          </p:nvSpPr>
          <p:spPr bwMode="auto">
            <a:xfrm flipV="1">
              <a:off x="6493" y="7520"/>
              <a:ext cx="122" cy="122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54" name="Line 1362"/>
            <p:cNvSpPr>
              <a:spLocks noChangeAspect="1" noChangeShapeType="1"/>
            </p:cNvSpPr>
            <p:nvPr/>
          </p:nvSpPr>
          <p:spPr bwMode="auto">
            <a:xfrm flipV="1">
              <a:off x="6404" y="7740"/>
              <a:ext cx="47" cy="4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55" name="Line 1363"/>
            <p:cNvSpPr>
              <a:spLocks noChangeAspect="1" noChangeShapeType="1"/>
            </p:cNvSpPr>
            <p:nvPr/>
          </p:nvSpPr>
          <p:spPr bwMode="auto">
            <a:xfrm flipV="1">
              <a:off x="6556" y="7557"/>
              <a:ext cx="78" cy="7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56" name="Line 1364"/>
            <p:cNvSpPr>
              <a:spLocks noChangeAspect="1" noChangeShapeType="1"/>
            </p:cNvSpPr>
            <p:nvPr/>
          </p:nvSpPr>
          <p:spPr bwMode="auto">
            <a:xfrm flipV="1">
              <a:off x="6471" y="7663"/>
              <a:ext cx="56" cy="5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57" name="Line 1365"/>
            <p:cNvSpPr>
              <a:spLocks noChangeAspect="1" noChangeShapeType="1"/>
            </p:cNvSpPr>
            <p:nvPr/>
          </p:nvSpPr>
          <p:spPr bwMode="auto">
            <a:xfrm flipV="1">
              <a:off x="6403" y="7742"/>
              <a:ext cx="101" cy="10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58" name="Line 1366"/>
            <p:cNvSpPr>
              <a:spLocks noChangeAspect="1" noChangeShapeType="1"/>
            </p:cNvSpPr>
            <p:nvPr/>
          </p:nvSpPr>
          <p:spPr bwMode="auto">
            <a:xfrm flipV="1">
              <a:off x="6716" y="7515"/>
              <a:ext cx="14" cy="1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59" name="Line 1367"/>
            <p:cNvSpPr>
              <a:spLocks noChangeAspect="1" noChangeShapeType="1"/>
            </p:cNvSpPr>
            <p:nvPr/>
          </p:nvSpPr>
          <p:spPr bwMode="auto">
            <a:xfrm flipV="1">
              <a:off x="6559" y="7631"/>
              <a:ext cx="56" cy="5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60" name="Line 1368"/>
            <p:cNvSpPr>
              <a:spLocks noChangeAspect="1" noChangeShapeType="1"/>
            </p:cNvSpPr>
            <p:nvPr/>
          </p:nvSpPr>
          <p:spPr bwMode="auto">
            <a:xfrm flipV="1">
              <a:off x="6650" y="7557"/>
              <a:ext cx="39" cy="3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61" name="Line 1369"/>
            <p:cNvSpPr>
              <a:spLocks noChangeAspect="1" noChangeShapeType="1"/>
            </p:cNvSpPr>
            <p:nvPr/>
          </p:nvSpPr>
          <p:spPr bwMode="auto">
            <a:xfrm flipV="1">
              <a:off x="6395" y="7820"/>
              <a:ext cx="87" cy="8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62" name="Line 1370"/>
            <p:cNvSpPr>
              <a:spLocks noChangeAspect="1" noChangeShapeType="1"/>
            </p:cNvSpPr>
            <p:nvPr/>
          </p:nvSpPr>
          <p:spPr bwMode="auto">
            <a:xfrm flipV="1">
              <a:off x="6705" y="7544"/>
              <a:ext cx="52" cy="52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63" name="Line 1371"/>
            <p:cNvSpPr>
              <a:spLocks noChangeAspect="1" noChangeShapeType="1"/>
            </p:cNvSpPr>
            <p:nvPr/>
          </p:nvSpPr>
          <p:spPr bwMode="auto">
            <a:xfrm flipV="1">
              <a:off x="6562" y="7678"/>
              <a:ext cx="61" cy="6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64" name="Line 1372"/>
            <p:cNvSpPr>
              <a:spLocks noChangeAspect="1" noChangeShapeType="1"/>
            </p:cNvSpPr>
            <p:nvPr/>
          </p:nvSpPr>
          <p:spPr bwMode="auto">
            <a:xfrm flipV="1">
              <a:off x="6456" y="7868"/>
              <a:ext cx="32" cy="3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65" name="Line 1373"/>
            <p:cNvSpPr>
              <a:spLocks noChangeAspect="1" noChangeShapeType="1"/>
            </p:cNvSpPr>
            <p:nvPr/>
          </p:nvSpPr>
          <p:spPr bwMode="auto">
            <a:xfrm flipV="1">
              <a:off x="6756" y="7575"/>
              <a:ext cx="26" cy="2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66" name="Line 1374"/>
            <p:cNvSpPr>
              <a:spLocks noChangeAspect="1" noChangeShapeType="1"/>
            </p:cNvSpPr>
            <p:nvPr/>
          </p:nvSpPr>
          <p:spPr bwMode="auto">
            <a:xfrm flipV="1">
              <a:off x="6562" y="7742"/>
              <a:ext cx="53" cy="52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67" name="Line 1375"/>
            <p:cNvSpPr>
              <a:spLocks noChangeAspect="1" noChangeShapeType="1"/>
            </p:cNvSpPr>
            <p:nvPr/>
          </p:nvSpPr>
          <p:spPr bwMode="auto">
            <a:xfrm flipV="1">
              <a:off x="6637" y="7680"/>
              <a:ext cx="40" cy="4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68" name="Line 1376"/>
            <p:cNvSpPr>
              <a:spLocks noChangeAspect="1" noChangeShapeType="1"/>
            </p:cNvSpPr>
            <p:nvPr/>
          </p:nvSpPr>
          <p:spPr bwMode="auto">
            <a:xfrm flipV="1">
              <a:off x="6502" y="7876"/>
              <a:ext cx="34" cy="3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69" name="Line 1377"/>
            <p:cNvSpPr>
              <a:spLocks noChangeAspect="1" noChangeShapeType="1"/>
            </p:cNvSpPr>
            <p:nvPr/>
          </p:nvSpPr>
          <p:spPr bwMode="auto">
            <a:xfrm flipV="1">
              <a:off x="6775" y="7606"/>
              <a:ext cx="31" cy="3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70" name="Line 1378"/>
            <p:cNvSpPr>
              <a:spLocks noChangeAspect="1" noChangeShapeType="1"/>
            </p:cNvSpPr>
            <p:nvPr/>
          </p:nvSpPr>
          <p:spPr bwMode="auto">
            <a:xfrm flipV="1">
              <a:off x="6551" y="7797"/>
              <a:ext cx="64" cy="64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71" name="Line 1379"/>
            <p:cNvSpPr>
              <a:spLocks noChangeAspect="1" noChangeShapeType="1"/>
            </p:cNvSpPr>
            <p:nvPr/>
          </p:nvSpPr>
          <p:spPr bwMode="auto">
            <a:xfrm flipV="1">
              <a:off x="6692" y="7680"/>
              <a:ext cx="40" cy="4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72" name="Line 1380"/>
            <p:cNvSpPr>
              <a:spLocks noChangeAspect="1" noChangeShapeType="1"/>
            </p:cNvSpPr>
            <p:nvPr/>
          </p:nvSpPr>
          <p:spPr bwMode="auto">
            <a:xfrm flipV="1">
              <a:off x="6549" y="7859"/>
              <a:ext cx="59" cy="5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73" name="Line 1381"/>
            <p:cNvSpPr>
              <a:spLocks noChangeAspect="1" noChangeShapeType="1"/>
            </p:cNvSpPr>
            <p:nvPr/>
          </p:nvSpPr>
          <p:spPr bwMode="auto">
            <a:xfrm flipV="1">
              <a:off x="6716" y="7643"/>
              <a:ext cx="108" cy="108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74" name="Line 1382"/>
            <p:cNvSpPr>
              <a:spLocks noChangeAspect="1" noChangeShapeType="1"/>
            </p:cNvSpPr>
            <p:nvPr/>
          </p:nvSpPr>
          <p:spPr bwMode="auto">
            <a:xfrm flipH="1" flipV="1">
              <a:off x="6402" y="7866"/>
              <a:ext cx="31" cy="3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75" name="Line 1383"/>
            <p:cNvSpPr>
              <a:spLocks noChangeAspect="1" noChangeShapeType="1"/>
            </p:cNvSpPr>
            <p:nvPr/>
          </p:nvSpPr>
          <p:spPr bwMode="auto">
            <a:xfrm flipH="1" flipV="1">
              <a:off x="6404" y="7812"/>
              <a:ext cx="97" cy="9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76" name="Line 1384"/>
            <p:cNvSpPr>
              <a:spLocks noChangeAspect="1" noChangeShapeType="1"/>
            </p:cNvSpPr>
            <p:nvPr/>
          </p:nvSpPr>
          <p:spPr bwMode="auto">
            <a:xfrm flipH="1" flipV="1">
              <a:off x="6520" y="7873"/>
              <a:ext cx="49" cy="4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77" name="Line 1385"/>
            <p:cNvSpPr>
              <a:spLocks noChangeAspect="1" noChangeShapeType="1"/>
            </p:cNvSpPr>
            <p:nvPr/>
          </p:nvSpPr>
          <p:spPr bwMode="auto">
            <a:xfrm flipH="1" flipV="1">
              <a:off x="6402" y="7756"/>
              <a:ext cx="76" cy="7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78" name="Line 1386"/>
            <p:cNvSpPr>
              <a:spLocks noChangeAspect="1" noChangeShapeType="1"/>
            </p:cNvSpPr>
            <p:nvPr/>
          </p:nvSpPr>
          <p:spPr bwMode="auto">
            <a:xfrm flipH="1" flipV="1">
              <a:off x="6553" y="7851"/>
              <a:ext cx="50" cy="5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79" name="Line 1387"/>
            <p:cNvSpPr>
              <a:spLocks noChangeAspect="1" noChangeShapeType="1"/>
            </p:cNvSpPr>
            <p:nvPr/>
          </p:nvSpPr>
          <p:spPr bwMode="auto">
            <a:xfrm flipH="1" flipV="1">
              <a:off x="6398" y="7696"/>
              <a:ext cx="93" cy="9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80" name="Line 1388"/>
            <p:cNvSpPr>
              <a:spLocks noChangeAspect="1" noChangeShapeType="1"/>
            </p:cNvSpPr>
            <p:nvPr/>
          </p:nvSpPr>
          <p:spPr bwMode="auto">
            <a:xfrm flipH="1" flipV="1">
              <a:off x="6561" y="7803"/>
              <a:ext cx="48" cy="48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81" name="Line 1389"/>
            <p:cNvSpPr>
              <a:spLocks noChangeAspect="1" noChangeShapeType="1"/>
            </p:cNvSpPr>
            <p:nvPr/>
          </p:nvSpPr>
          <p:spPr bwMode="auto">
            <a:xfrm flipH="1" flipV="1">
              <a:off x="6405" y="7648"/>
              <a:ext cx="38" cy="3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82" name="Line 1390"/>
            <p:cNvSpPr>
              <a:spLocks noChangeAspect="1" noChangeShapeType="1"/>
            </p:cNvSpPr>
            <p:nvPr/>
          </p:nvSpPr>
          <p:spPr bwMode="auto">
            <a:xfrm flipH="1" flipV="1">
              <a:off x="6472" y="7715"/>
              <a:ext cx="31" cy="3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83" name="Line 1391"/>
            <p:cNvSpPr>
              <a:spLocks noChangeAspect="1" noChangeShapeType="1"/>
            </p:cNvSpPr>
            <p:nvPr/>
          </p:nvSpPr>
          <p:spPr bwMode="auto">
            <a:xfrm flipH="1" flipV="1">
              <a:off x="6563" y="7750"/>
              <a:ext cx="51" cy="52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84" name="Line 1392"/>
            <p:cNvSpPr>
              <a:spLocks noChangeAspect="1" noChangeShapeType="1"/>
            </p:cNvSpPr>
            <p:nvPr/>
          </p:nvSpPr>
          <p:spPr bwMode="auto">
            <a:xfrm flipH="1" flipV="1">
              <a:off x="6485" y="7672"/>
              <a:ext cx="30" cy="3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85" name="Line 1393"/>
            <p:cNvSpPr>
              <a:spLocks noChangeAspect="1" noChangeShapeType="1"/>
            </p:cNvSpPr>
            <p:nvPr/>
          </p:nvSpPr>
          <p:spPr bwMode="auto">
            <a:xfrm flipH="1" flipV="1">
              <a:off x="6559" y="7692"/>
              <a:ext cx="56" cy="5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86" name="Line 1394"/>
            <p:cNvSpPr>
              <a:spLocks noChangeAspect="1" noChangeShapeType="1"/>
            </p:cNvSpPr>
            <p:nvPr/>
          </p:nvSpPr>
          <p:spPr bwMode="auto">
            <a:xfrm flipH="1" flipV="1">
              <a:off x="6497" y="7629"/>
              <a:ext cx="31" cy="3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87" name="Line 1395"/>
            <p:cNvSpPr>
              <a:spLocks noChangeAspect="1" noChangeShapeType="1"/>
            </p:cNvSpPr>
            <p:nvPr/>
          </p:nvSpPr>
          <p:spPr bwMode="auto">
            <a:xfrm flipH="1" flipV="1">
              <a:off x="6556" y="7633"/>
              <a:ext cx="87" cy="8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88" name="Line 1396"/>
            <p:cNvSpPr>
              <a:spLocks noChangeAspect="1" noChangeShapeType="1"/>
            </p:cNvSpPr>
            <p:nvPr/>
          </p:nvSpPr>
          <p:spPr bwMode="auto">
            <a:xfrm flipH="1" flipV="1">
              <a:off x="6510" y="7586"/>
              <a:ext cx="31" cy="3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89" name="Line 1397"/>
            <p:cNvSpPr>
              <a:spLocks noChangeAspect="1" noChangeShapeType="1"/>
            </p:cNvSpPr>
            <p:nvPr/>
          </p:nvSpPr>
          <p:spPr bwMode="auto">
            <a:xfrm flipH="1" flipV="1">
              <a:off x="6716" y="7737"/>
              <a:ext cx="21" cy="2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90" name="Line 1398"/>
            <p:cNvSpPr>
              <a:spLocks noChangeAspect="1" noChangeShapeType="1"/>
            </p:cNvSpPr>
            <p:nvPr/>
          </p:nvSpPr>
          <p:spPr bwMode="auto">
            <a:xfrm flipH="1" flipV="1">
              <a:off x="6522" y="7543"/>
              <a:ext cx="93" cy="93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91" name="Line 1399"/>
            <p:cNvSpPr>
              <a:spLocks noChangeAspect="1" noChangeShapeType="1"/>
            </p:cNvSpPr>
            <p:nvPr/>
          </p:nvSpPr>
          <p:spPr bwMode="auto">
            <a:xfrm flipH="1" flipV="1">
              <a:off x="6659" y="7680"/>
              <a:ext cx="39" cy="40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92" name="Line 1400"/>
            <p:cNvSpPr>
              <a:spLocks noChangeAspect="1" noChangeShapeType="1"/>
            </p:cNvSpPr>
            <p:nvPr/>
          </p:nvSpPr>
          <p:spPr bwMode="auto">
            <a:xfrm flipH="1" flipV="1">
              <a:off x="6714" y="7680"/>
              <a:ext cx="47" cy="4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93" name="Line 1401"/>
            <p:cNvSpPr>
              <a:spLocks noChangeAspect="1" noChangeShapeType="1"/>
            </p:cNvSpPr>
            <p:nvPr/>
          </p:nvSpPr>
          <p:spPr bwMode="auto">
            <a:xfrm flipH="1" flipV="1">
              <a:off x="6534" y="7501"/>
              <a:ext cx="96" cy="95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94" name="Line 1402"/>
            <p:cNvSpPr>
              <a:spLocks noChangeAspect="1" noChangeShapeType="1"/>
            </p:cNvSpPr>
            <p:nvPr/>
          </p:nvSpPr>
          <p:spPr bwMode="auto">
            <a:xfrm flipH="1" flipV="1">
              <a:off x="6760" y="7670"/>
              <a:ext cx="26" cy="2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95" name="Line 1403"/>
            <p:cNvSpPr>
              <a:spLocks noChangeAspect="1" noChangeShapeType="1"/>
            </p:cNvSpPr>
            <p:nvPr/>
          </p:nvSpPr>
          <p:spPr bwMode="auto">
            <a:xfrm flipH="1" flipV="1">
              <a:off x="6573" y="7484"/>
              <a:ext cx="42" cy="41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96" name="Line 1404"/>
            <p:cNvSpPr>
              <a:spLocks noChangeAspect="1" noChangeShapeType="1"/>
            </p:cNvSpPr>
            <p:nvPr/>
          </p:nvSpPr>
          <p:spPr bwMode="auto">
            <a:xfrm flipH="1" flipV="1">
              <a:off x="6646" y="7557"/>
              <a:ext cx="40" cy="3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97" name="Line 1405"/>
            <p:cNvSpPr>
              <a:spLocks noChangeAspect="1" noChangeShapeType="1"/>
            </p:cNvSpPr>
            <p:nvPr/>
          </p:nvSpPr>
          <p:spPr bwMode="auto">
            <a:xfrm flipH="1" flipV="1">
              <a:off x="6774" y="7629"/>
              <a:ext cx="36" cy="36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98" name="Line 1406"/>
            <p:cNvSpPr>
              <a:spLocks noChangeAspect="1" noChangeShapeType="1"/>
            </p:cNvSpPr>
            <p:nvPr/>
          </p:nvSpPr>
          <p:spPr bwMode="auto">
            <a:xfrm flipH="1" flipV="1">
              <a:off x="6702" y="7557"/>
              <a:ext cx="39" cy="39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99" name="Line 1407"/>
            <p:cNvSpPr>
              <a:spLocks noChangeAspect="1" noChangeShapeType="1"/>
            </p:cNvSpPr>
            <p:nvPr/>
          </p:nvSpPr>
          <p:spPr bwMode="auto">
            <a:xfrm flipH="1" flipV="1">
              <a:off x="6719" y="7519"/>
              <a:ext cx="87" cy="8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00" name="Line 1408"/>
            <p:cNvSpPr>
              <a:spLocks noChangeAspect="1" noChangeShapeType="1"/>
            </p:cNvSpPr>
            <p:nvPr/>
          </p:nvSpPr>
          <p:spPr bwMode="auto">
            <a:xfrm flipH="1">
              <a:off x="6758" y="7654"/>
              <a:ext cx="13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01" name="Freeform 1409"/>
            <p:cNvSpPr>
              <a:spLocks noChangeAspect="1"/>
            </p:cNvSpPr>
            <p:nvPr/>
          </p:nvSpPr>
          <p:spPr bwMode="auto">
            <a:xfrm>
              <a:off x="6745" y="7673"/>
              <a:ext cx="13" cy="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1" y="15"/>
                </a:cxn>
                <a:cxn ang="0">
                  <a:pos x="0" y="20"/>
                </a:cxn>
              </a:cxnLst>
              <a:rect l="0" t="0" r="r" b="b"/>
              <a:pathLst>
                <a:path w="38" h="20">
                  <a:moveTo>
                    <a:pt x="38" y="0"/>
                  </a:moveTo>
                  <a:lnTo>
                    <a:pt x="21" y="15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02" name="Line 1410"/>
            <p:cNvSpPr>
              <a:spLocks noChangeAspect="1" noChangeShapeType="1"/>
            </p:cNvSpPr>
            <p:nvPr/>
          </p:nvSpPr>
          <p:spPr bwMode="auto">
            <a:xfrm flipH="1">
              <a:off x="6629" y="7680"/>
              <a:ext cx="1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03" name="Freeform 1411"/>
            <p:cNvSpPr>
              <a:spLocks noChangeAspect="1"/>
            </p:cNvSpPr>
            <p:nvPr/>
          </p:nvSpPr>
          <p:spPr bwMode="auto">
            <a:xfrm>
              <a:off x="6615" y="7665"/>
              <a:ext cx="14" cy="15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23" y="39"/>
                </a:cxn>
                <a:cxn ang="0">
                  <a:pos x="7" y="23"/>
                </a:cxn>
                <a:cxn ang="0">
                  <a:pos x="0" y="0"/>
                </a:cxn>
              </a:cxnLst>
              <a:rect l="0" t="0" r="r" b="b"/>
              <a:pathLst>
                <a:path w="44" h="44">
                  <a:moveTo>
                    <a:pt x="44" y="44"/>
                  </a:moveTo>
                  <a:lnTo>
                    <a:pt x="23" y="39"/>
                  </a:lnTo>
                  <a:lnTo>
                    <a:pt x="7" y="2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04" name="Line 1412"/>
            <p:cNvSpPr>
              <a:spLocks noChangeAspect="1" noChangeShapeType="1"/>
            </p:cNvSpPr>
            <p:nvPr/>
          </p:nvSpPr>
          <p:spPr bwMode="auto">
            <a:xfrm flipV="1">
              <a:off x="6615" y="7611"/>
              <a:ext cx="1" cy="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05" name="Freeform 1413"/>
            <p:cNvSpPr>
              <a:spLocks noChangeAspect="1"/>
            </p:cNvSpPr>
            <p:nvPr/>
          </p:nvSpPr>
          <p:spPr bwMode="auto">
            <a:xfrm>
              <a:off x="6615" y="7596"/>
              <a:ext cx="14" cy="1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7" y="22"/>
                </a:cxn>
                <a:cxn ang="0">
                  <a:pos x="23" y="6"/>
                </a:cxn>
                <a:cxn ang="0">
                  <a:pos x="44" y="0"/>
                </a:cxn>
              </a:cxnLst>
              <a:rect l="0" t="0" r="r" b="b"/>
              <a:pathLst>
                <a:path w="44" h="44">
                  <a:moveTo>
                    <a:pt x="0" y="44"/>
                  </a:moveTo>
                  <a:lnTo>
                    <a:pt x="7" y="22"/>
                  </a:lnTo>
                  <a:lnTo>
                    <a:pt x="23" y="6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06" name="Line 1414"/>
            <p:cNvSpPr>
              <a:spLocks noChangeAspect="1" noChangeShapeType="1"/>
            </p:cNvSpPr>
            <p:nvPr/>
          </p:nvSpPr>
          <p:spPr bwMode="auto">
            <a:xfrm>
              <a:off x="6629" y="7596"/>
              <a:ext cx="1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07" name="Freeform 1415"/>
            <p:cNvSpPr>
              <a:spLocks noChangeAspect="1"/>
            </p:cNvSpPr>
            <p:nvPr/>
          </p:nvSpPr>
          <p:spPr bwMode="auto">
            <a:xfrm>
              <a:off x="6745" y="7596"/>
              <a:ext cx="1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5"/>
                </a:cxn>
                <a:cxn ang="0">
                  <a:pos x="38" y="20"/>
                </a:cxn>
              </a:cxnLst>
              <a:rect l="0" t="0" r="r" b="b"/>
              <a:pathLst>
                <a:path w="38" h="20">
                  <a:moveTo>
                    <a:pt x="0" y="0"/>
                  </a:moveTo>
                  <a:lnTo>
                    <a:pt x="21" y="5"/>
                  </a:lnTo>
                  <a:lnTo>
                    <a:pt x="38" y="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08" name="Line 1416"/>
            <p:cNvSpPr>
              <a:spLocks noChangeAspect="1" noChangeShapeType="1"/>
            </p:cNvSpPr>
            <p:nvPr/>
          </p:nvSpPr>
          <p:spPr bwMode="auto">
            <a:xfrm>
              <a:off x="6758" y="7603"/>
              <a:ext cx="13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09" name="Freeform 1417"/>
            <p:cNvSpPr>
              <a:spLocks noChangeAspect="1"/>
            </p:cNvSpPr>
            <p:nvPr/>
          </p:nvSpPr>
          <p:spPr bwMode="auto">
            <a:xfrm>
              <a:off x="6771" y="7623"/>
              <a:ext cx="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0"/>
                </a:cxn>
                <a:cxn ang="0">
                  <a:pos x="10" y="62"/>
                </a:cxn>
                <a:cxn ang="0">
                  <a:pos x="0" y="92"/>
                </a:cxn>
              </a:cxnLst>
              <a:rect l="0" t="0" r="r" b="b"/>
              <a:pathLst>
                <a:path w="10" h="92">
                  <a:moveTo>
                    <a:pt x="0" y="0"/>
                  </a:moveTo>
                  <a:lnTo>
                    <a:pt x="10" y="30"/>
                  </a:lnTo>
                  <a:lnTo>
                    <a:pt x="10" y="62"/>
                  </a:lnTo>
                  <a:lnTo>
                    <a:pt x="0" y="9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10" name="Freeform 1418"/>
            <p:cNvSpPr>
              <a:spLocks noChangeAspect="1"/>
            </p:cNvSpPr>
            <p:nvPr/>
          </p:nvSpPr>
          <p:spPr bwMode="auto">
            <a:xfrm>
              <a:off x="6545" y="7598"/>
              <a:ext cx="10" cy="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2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30" y="13"/>
                </a:cxn>
              </a:cxnLst>
              <a:rect l="0" t="0" r="r" b="b"/>
              <a:pathLst>
                <a:path w="30" h="13">
                  <a:moveTo>
                    <a:pt x="0" y="10"/>
                  </a:moveTo>
                  <a:lnTo>
                    <a:pt x="7" y="2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30" y="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11" name="Freeform 1419"/>
            <p:cNvSpPr>
              <a:spLocks noChangeAspect="1"/>
            </p:cNvSpPr>
            <p:nvPr/>
          </p:nvSpPr>
          <p:spPr bwMode="auto">
            <a:xfrm>
              <a:off x="6550" y="7602"/>
              <a:ext cx="14" cy="26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1" y="502"/>
                </a:cxn>
                <a:cxn ang="0">
                  <a:pos x="33" y="600"/>
                </a:cxn>
                <a:cxn ang="0">
                  <a:pos x="0" y="791"/>
                </a:cxn>
              </a:cxnLst>
              <a:rect l="0" t="0" r="r" b="b"/>
              <a:pathLst>
                <a:path w="41" h="791">
                  <a:moveTo>
                    <a:pt x="14" y="0"/>
                  </a:moveTo>
                  <a:lnTo>
                    <a:pt x="41" y="502"/>
                  </a:lnTo>
                  <a:lnTo>
                    <a:pt x="33" y="600"/>
                  </a:lnTo>
                  <a:lnTo>
                    <a:pt x="0" y="7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12" name="Freeform 1420"/>
            <p:cNvSpPr>
              <a:spLocks noChangeAspect="1"/>
            </p:cNvSpPr>
            <p:nvPr/>
          </p:nvSpPr>
          <p:spPr bwMode="auto">
            <a:xfrm>
              <a:off x="6536" y="7866"/>
              <a:ext cx="14" cy="1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5" y="16"/>
                </a:cxn>
                <a:cxn ang="0">
                  <a:pos x="19" y="29"/>
                </a:cxn>
                <a:cxn ang="0">
                  <a:pos x="0" y="30"/>
                </a:cxn>
              </a:cxnLst>
              <a:rect l="0" t="0" r="r" b="b"/>
              <a:pathLst>
                <a:path w="43" h="30">
                  <a:moveTo>
                    <a:pt x="43" y="0"/>
                  </a:moveTo>
                  <a:lnTo>
                    <a:pt x="35" y="16"/>
                  </a:lnTo>
                  <a:lnTo>
                    <a:pt x="19" y="29"/>
                  </a:lnTo>
                  <a:lnTo>
                    <a:pt x="0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13" name="Line 1421"/>
            <p:cNvSpPr>
              <a:spLocks noChangeAspect="1" noChangeShapeType="1"/>
            </p:cNvSpPr>
            <p:nvPr/>
          </p:nvSpPr>
          <p:spPr bwMode="auto">
            <a:xfrm flipH="1" flipV="1">
              <a:off x="6474" y="7866"/>
              <a:ext cx="62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14" name="Freeform 1422"/>
            <p:cNvSpPr>
              <a:spLocks noChangeAspect="1"/>
            </p:cNvSpPr>
            <p:nvPr/>
          </p:nvSpPr>
          <p:spPr bwMode="auto">
            <a:xfrm>
              <a:off x="6470" y="7860"/>
              <a:ext cx="4" cy="6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15" name="Line 1423"/>
            <p:cNvSpPr>
              <a:spLocks noChangeAspect="1" noChangeShapeType="1"/>
            </p:cNvSpPr>
            <p:nvPr/>
          </p:nvSpPr>
          <p:spPr bwMode="auto">
            <a:xfrm flipV="1">
              <a:off x="6470" y="7601"/>
              <a:ext cx="75" cy="2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16" name="Line 1424"/>
            <p:cNvSpPr>
              <a:spLocks noChangeAspect="1" noChangeShapeType="1"/>
            </p:cNvSpPr>
            <p:nvPr/>
          </p:nvSpPr>
          <p:spPr bwMode="auto">
            <a:xfrm flipV="1">
              <a:off x="6401" y="788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17" name="Line 1425"/>
            <p:cNvSpPr>
              <a:spLocks noChangeAspect="1" noChangeShapeType="1"/>
            </p:cNvSpPr>
            <p:nvPr/>
          </p:nvSpPr>
          <p:spPr bwMode="auto">
            <a:xfrm flipH="1">
              <a:off x="6396" y="7882"/>
              <a:ext cx="5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18" name="Freeform 1426"/>
            <p:cNvSpPr>
              <a:spLocks noChangeAspect="1"/>
            </p:cNvSpPr>
            <p:nvPr/>
          </p:nvSpPr>
          <p:spPr bwMode="auto">
            <a:xfrm>
              <a:off x="6395" y="7899"/>
              <a:ext cx="19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0"/>
                </a:cxn>
                <a:cxn ang="0">
                  <a:pos x="7" y="38"/>
                </a:cxn>
                <a:cxn ang="0">
                  <a:pos x="22" y="50"/>
                </a:cxn>
                <a:cxn ang="0">
                  <a:pos x="41" y="54"/>
                </a:cxn>
                <a:cxn ang="0">
                  <a:pos x="59" y="49"/>
                </a:cxn>
              </a:cxnLst>
              <a:rect l="0" t="0" r="r" b="b"/>
              <a:pathLst>
                <a:path w="59" h="54">
                  <a:moveTo>
                    <a:pt x="3" y="0"/>
                  </a:moveTo>
                  <a:lnTo>
                    <a:pt x="0" y="20"/>
                  </a:lnTo>
                  <a:lnTo>
                    <a:pt x="7" y="38"/>
                  </a:lnTo>
                  <a:lnTo>
                    <a:pt x="22" y="50"/>
                  </a:lnTo>
                  <a:lnTo>
                    <a:pt x="41" y="54"/>
                  </a:lnTo>
                  <a:lnTo>
                    <a:pt x="59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19" name="Freeform 1427"/>
            <p:cNvSpPr>
              <a:spLocks noChangeAspect="1"/>
            </p:cNvSpPr>
            <p:nvPr/>
          </p:nvSpPr>
          <p:spPr bwMode="auto">
            <a:xfrm>
              <a:off x="6414" y="7732"/>
              <a:ext cx="201" cy="192"/>
            </a:xfrm>
            <a:custGeom>
              <a:avLst/>
              <a:gdLst/>
              <a:ahLst/>
              <a:cxnLst>
                <a:cxn ang="0">
                  <a:pos x="0" y="552"/>
                </a:cxn>
                <a:cxn ang="0">
                  <a:pos x="53" y="499"/>
                </a:cxn>
                <a:cxn ang="0">
                  <a:pos x="66" y="495"/>
                </a:cxn>
                <a:cxn ang="0">
                  <a:pos x="484" y="575"/>
                </a:cxn>
                <a:cxn ang="0">
                  <a:pos x="488" y="576"/>
                </a:cxn>
                <a:cxn ang="0">
                  <a:pos x="536" y="576"/>
                </a:cxn>
                <a:cxn ang="0">
                  <a:pos x="553" y="568"/>
                </a:cxn>
                <a:cxn ang="0">
                  <a:pos x="559" y="557"/>
                </a:cxn>
                <a:cxn ang="0">
                  <a:pos x="563" y="549"/>
                </a:cxn>
                <a:cxn ang="0">
                  <a:pos x="601" y="192"/>
                </a:cxn>
                <a:cxn ang="0">
                  <a:pos x="601" y="0"/>
                </a:cxn>
              </a:cxnLst>
              <a:rect l="0" t="0" r="r" b="b"/>
              <a:pathLst>
                <a:path w="601" h="576">
                  <a:moveTo>
                    <a:pt x="0" y="552"/>
                  </a:moveTo>
                  <a:lnTo>
                    <a:pt x="53" y="499"/>
                  </a:lnTo>
                  <a:lnTo>
                    <a:pt x="66" y="495"/>
                  </a:lnTo>
                  <a:lnTo>
                    <a:pt x="484" y="575"/>
                  </a:lnTo>
                  <a:lnTo>
                    <a:pt x="488" y="576"/>
                  </a:lnTo>
                  <a:lnTo>
                    <a:pt x="536" y="576"/>
                  </a:lnTo>
                  <a:lnTo>
                    <a:pt x="553" y="568"/>
                  </a:lnTo>
                  <a:lnTo>
                    <a:pt x="559" y="557"/>
                  </a:lnTo>
                  <a:lnTo>
                    <a:pt x="563" y="549"/>
                  </a:lnTo>
                  <a:lnTo>
                    <a:pt x="601" y="192"/>
                  </a:lnTo>
                  <a:lnTo>
                    <a:pt x="60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20" name="Freeform 1428"/>
            <p:cNvSpPr>
              <a:spLocks noChangeAspect="1"/>
            </p:cNvSpPr>
            <p:nvPr/>
          </p:nvSpPr>
          <p:spPr bwMode="auto">
            <a:xfrm>
              <a:off x="6615" y="7720"/>
              <a:ext cx="12" cy="1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9" y="5"/>
                </a:cxn>
                <a:cxn ang="0">
                  <a:pos x="5" y="18"/>
                </a:cxn>
                <a:cxn ang="0">
                  <a:pos x="0" y="36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19" y="5"/>
                  </a:lnTo>
                  <a:lnTo>
                    <a:pt x="5" y="18"/>
                  </a:lnTo>
                  <a:lnTo>
                    <a:pt x="0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21" name="Freeform 1429"/>
            <p:cNvSpPr>
              <a:spLocks noChangeAspect="1"/>
            </p:cNvSpPr>
            <p:nvPr/>
          </p:nvSpPr>
          <p:spPr bwMode="auto">
            <a:xfrm>
              <a:off x="6627" y="7720"/>
              <a:ext cx="8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5" y="88"/>
                </a:cxn>
              </a:cxnLst>
              <a:rect l="0" t="0" r="r" b="b"/>
              <a:pathLst>
                <a:path w="265" h="88">
                  <a:moveTo>
                    <a:pt x="0" y="0"/>
                  </a:moveTo>
                  <a:lnTo>
                    <a:pt x="265" y="0"/>
                  </a:lnTo>
                  <a:lnTo>
                    <a:pt x="265" y="8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22" name="Freeform 1430"/>
            <p:cNvSpPr>
              <a:spLocks noChangeAspect="1"/>
            </p:cNvSpPr>
            <p:nvPr/>
          </p:nvSpPr>
          <p:spPr bwMode="auto">
            <a:xfrm>
              <a:off x="6716" y="7749"/>
              <a:ext cx="2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9"/>
                </a:cxn>
                <a:cxn ang="0">
                  <a:pos x="19" y="33"/>
                </a:cxn>
                <a:cxn ang="0">
                  <a:pos x="38" y="37"/>
                </a:cxn>
                <a:cxn ang="0">
                  <a:pos x="57" y="33"/>
                </a:cxn>
                <a:cxn ang="0">
                  <a:pos x="70" y="18"/>
                </a:cxn>
              </a:cxnLst>
              <a:rect l="0" t="0" r="r" b="b"/>
              <a:pathLst>
                <a:path w="70" h="37">
                  <a:moveTo>
                    <a:pt x="0" y="0"/>
                  </a:moveTo>
                  <a:lnTo>
                    <a:pt x="5" y="19"/>
                  </a:lnTo>
                  <a:lnTo>
                    <a:pt x="19" y="33"/>
                  </a:lnTo>
                  <a:lnTo>
                    <a:pt x="38" y="37"/>
                  </a:lnTo>
                  <a:lnTo>
                    <a:pt x="57" y="33"/>
                  </a:lnTo>
                  <a:lnTo>
                    <a:pt x="70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23" name="Line 1431"/>
            <p:cNvSpPr>
              <a:spLocks noChangeAspect="1" noChangeShapeType="1"/>
            </p:cNvSpPr>
            <p:nvPr/>
          </p:nvSpPr>
          <p:spPr bwMode="auto">
            <a:xfrm flipV="1">
              <a:off x="6739" y="7653"/>
              <a:ext cx="81" cy="1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24" name="Freeform 1432"/>
            <p:cNvSpPr>
              <a:spLocks noChangeAspect="1"/>
            </p:cNvSpPr>
            <p:nvPr/>
          </p:nvSpPr>
          <p:spPr bwMode="auto">
            <a:xfrm>
              <a:off x="6820" y="7624"/>
              <a:ext cx="4" cy="29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10" y="58"/>
                </a:cxn>
                <a:cxn ang="0">
                  <a:pos x="10" y="28"/>
                </a:cxn>
                <a:cxn ang="0">
                  <a:pos x="0" y="0"/>
                </a:cxn>
              </a:cxnLst>
              <a:rect l="0" t="0" r="r" b="b"/>
              <a:pathLst>
                <a:path w="10" h="86">
                  <a:moveTo>
                    <a:pt x="0" y="86"/>
                  </a:moveTo>
                  <a:lnTo>
                    <a:pt x="10" y="58"/>
                  </a:lnTo>
                  <a:lnTo>
                    <a:pt x="10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25" name="Line 1433"/>
            <p:cNvSpPr>
              <a:spLocks noChangeAspect="1" noChangeShapeType="1"/>
            </p:cNvSpPr>
            <p:nvPr/>
          </p:nvSpPr>
          <p:spPr bwMode="auto">
            <a:xfrm flipH="1" flipV="1">
              <a:off x="6739" y="7521"/>
              <a:ext cx="81" cy="1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26" name="Freeform 1434"/>
            <p:cNvSpPr>
              <a:spLocks noChangeAspect="1"/>
            </p:cNvSpPr>
            <p:nvPr/>
          </p:nvSpPr>
          <p:spPr bwMode="auto">
            <a:xfrm>
              <a:off x="6716" y="7515"/>
              <a:ext cx="23" cy="13"/>
            </a:xfrm>
            <a:custGeom>
              <a:avLst/>
              <a:gdLst/>
              <a:ahLst/>
              <a:cxnLst>
                <a:cxn ang="0">
                  <a:pos x="70" y="19"/>
                </a:cxn>
                <a:cxn ang="0">
                  <a:pos x="57" y="5"/>
                </a:cxn>
                <a:cxn ang="0">
                  <a:pos x="38" y="0"/>
                </a:cxn>
                <a:cxn ang="0">
                  <a:pos x="19" y="5"/>
                </a:cxn>
                <a:cxn ang="0">
                  <a:pos x="5" y="19"/>
                </a:cxn>
                <a:cxn ang="0">
                  <a:pos x="0" y="38"/>
                </a:cxn>
              </a:cxnLst>
              <a:rect l="0" t="0" r="r" b="b"/>
              <a:pathLst>
                <a:path w="70" h="38">
                  <a:moveTo>
                    <a:pt x="70" y="19"/>
                  </a:moveTo>
                  <a:lnTo>
                    <a:pt x="57" y="5"/>
                  </a:lnTo>
                  <a:lnTo>
                    <a:pt x="38" y="0"/>
                  </a:lnTo>
                  <a:lnTo>
                    <a:pt x="19" y="5"/>
                  </a:lnTo>
                  <a:lnTo>
                    <a:pt x="5" y="19"/>
                  </a:lnTo>
                  <a:lnTo>
                    <a:pt x="0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27" name="Freeform 1435"/>
            <p:cNvSpPr>
              <a:spLocks noChangeAspect="1"/>
            </p:cNvSpPr>
            <p:nvPr/>
          </p:nvSpPr>
          <p:spPr bwMode="auto">
            <a:xfrm>
              <a:off x="6627" y="7528"/>
              <a:ext cx="89" cy="29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65" y="88"/>
                </a:cxn>
                <a:cxn ang="0">
                  <a:pos x="0" y="88"/>
                </a:cxn>
              </a:cxnLst>
              <a:rect l="0" t="0" r="r" b="b"/>
              <a:pathLst>
                <a:path w="265" h="88">
                  <a:moveTo>
                    <a:pt x="265" y="0"/>
                  </a:moveTo>
                  <a:lnTo>
                    <a:pt x="265" y="88"/>
                  </a:lnTo>
                  <a:lnTo>
                    <a:pt x="0" y="8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28" name="Freeform 1436"/>
            <p:cNvSpPr>
              <a:spLocks noChangeAspect="1"/>
            </p:cNvSpPr>
            <p:nvPr/>
          </p:nvSpPr>
          <p:spPr bwMode="auto">
            <a:xfrm>
              <a:off x="6615" y="7545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9"/>
                </a:cxn>
                <a:cxn ang="0">
                  <a:pos x="19" y="32"/>
                </a:cxn>
                <a:cxn ang="0">
                  <a:pos x="38" y="37"/>
                </a:cxn>
              </a:cxnLst>
              <a:rect l="0" t="0" r="r" b="b"/>
              <a:pathLst>
                <a:path w="38" h="37">
                  <a:moveTo>
                    <a:pt x="0" y="0"/>
                  </a:moveTo>
                  <a:lnTo>
                    <a:pt x="5" y="19"/>
                  </a:lnTo>
                  <a:lnTo>
                    <a:pt x="19" y="32"/>
                  </a:lnTo>
                  <a:lnTo>
                    <a:pt x="38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29" name="Line 1437"/>
            <p:cNvSpPr>
              <a:spLocks noChangeAspect="1" noChangeShapeType="1"/>
            </p:cNvSpPr>
            <p:nvPr/>
          </p:nvSpPr>
          <p:spPr bwMode="auto">
            <a:xfrm flipV="1">
              <a:off x="6615" y="7496"/>
              <a:ext cx="1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30" name="Freeform 1438"/>
            <p:cNvSpPr>
              <a:spLocks noChangeAspect="1"/>
            </p:cNvSpPr>
            <p:nvPr/>
          </p:nvSpPr>
          <p:spPr bwMode="auto">
            <a:xfrm>
              <a:off x="6603" y="7484"/>
              <a:ext cx="12" cy="12"/>
            </a:xfrm>
            <a:custGeom>
              <a:avLst/>
              <a:gdLst/>
              <a:ahLst/>
              <a:cxnLst>
                <a:cxn ang="0">
                  <a:pos x="36" y="36"/>
                </a:cxn>
                <a:cxn ang="0">
                  <a:pos x="32" y="18"/>
                </a:cxn>
                <a:cxn ang="0">
                  <a:pos x="18" y="4"/>
                </a:cxn>
                <a:cxn ang="0">
                  <a:pos x="0" y="0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2" y="18"/>
                  </a:lnTo>
                  <a:lnTo>
                    <a:pt x="18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31" name="Line 1439"/>
            <p:cNvSpPr>
              <a:spLocks noChangeAspect="1" noChangeShapeType="1"/>
            </p:cNvSpPr>
            <p:nvPr/>
          </p:nvSpPr>
          <p:spPr bwMode="auto">
            <a:xfrm>
              <a:off x="6548" y="7484"/>
              <a:ext cx="5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32" name="Freeform 1440"/>
            <p:cNvSpPr>
              <a:spLocks noChangeAspect="1"/>
            </p:cNvSpPr>
            <p:nvPr/>
          </p:nvSpPr>
          <p:spPr bwMode="auto">
            <a:xfrm>
              <a:off x="6538" y="7484"/>
              <a:ext cx="10" cy="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2" y="4"/>
                </a:cxn>
                <a:cxn ang="0">
                  <a:pos x="0" y="15"/>
                </a:cxn>
              </a:cxnLst>
              <a:rect l="0" t="0" r="r" b="b"/>
              <a:pathLst>
                <a:path w="29" h="15">
                  <a:moveTo>
                    <a:pt x="29" y="0"/>
                  </a:moveTo>
                  <a:lnTo>
                    <a:pt x="12" y="4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33" name="Line 1441"/>
            <p:cNvSpPr>
              <a:spLocks noChangeAspect="1" noChangeShapeType="1"/>
            </p:cNvSpPr>
            <p:nvPr/>
          </p:nvSpPr>
          <p:spPr bwMode="auto">
            <a:xfrm flipH="1">
              <a:off x="6462" y="7489"/>
              <a:ext cx="76" cy="2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34" name="Freeform 1442"/>
            <p:cNvSpPr>
              <a:spLocks noChangeAspect="1"/>
            </p:cNvSpPr>
            <p:nvPr/>
          </p:nvSpPr>
          <p:spPr bwMode="auto">
            <a:xfrm>
              <a:off x="6454" y="7749"/>
              <a:ext cx="8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9" y="11"/>
                </a:cxn>
                <a:cxn ang="0">
                  <a:pos x="20" y="8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0" y="6"/>
                  </a:moveTo>
                  <a:lnTo>
                    <a:pt x="9" y="11"/>
                  </a:lnTo>
                  <a:lnTo>
                    <a:pt x="20" y="8"/>
                  </a:lnTo>
                  <a:lnTo>
                    <a:pt x="2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35" name="Line 1443"/>
            <p:cNvSpPr>
              <a:spLocks noChangeAspect="1" noChangeShapeType="1"/>
            </p:cNvSpPr>
            <p:nvPr/>
          </p:nvSpPr>
          <p:spPr bwMode="auto">
            <a:xfrm>
              <a:off x="6451" y="7745"/>
              <a:ext cx="3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36" name="Freeform 1444"/>
            <p:cNvSpPr>
              <a:spLocks noChangeAspect="1"/>
            </p:cNvSpPr>
            <p:nvPr/>
          </p:nvSpPr>
          <p:spPr bwMode="auto">
            <a:xfrm>
              <a:off x="6436" y="7648"/>
              <a:ext cx="15" cy="97"/>
            </a:xfrm>
            <a:custGeom>
              <a:avLst/>
              <a:gdLst/>
              <a:ahLst/>
              <a:cxnLst>
                <a:cxn ang="0">
                  <a:pos x="47" y="290"/>
                </a:cxn>
                <a:cxn ang="0">
                  <a:pos x="8" y="14"/>
                </a:cxn>
                <a:cxn ang="0">
                  <a:pos x="0" y="0"/>
                </a:cxn>
              </a:cxnLst>
              <a:rect l="0" t="0" r="r" b="b"/>
              <a:pathLst>
                <a:path w="47" h="290">
                  <a:moveTo>
                    <a:pt x="47" y="290"/>
                  </a:move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37" name="Freeform 1445"/>
            <p:cNvSpPr>
              <a:spLocks noChangeAspect="1"/>
            </p:cNvSpPr>
            <p:nvPr/>
          </p:nvSpPr>
          <p:spPr bwMode="auto">
            <a:xfrm>
              <a:off x="6395" y="7643"/>
              <a:ext cx="41" cy="27"/>
            </a:xfrm>
            <a:custGeom>
              <a:avLst/>
              <a:gdLst/>
              <a:ahLst/>
              <a:cxnLst>
                <a:cxn ang="0">
                  <a:pos x="123" y="15"/>
                </a:cxn>
                <a:cxn ang="0">
                  <a:pos x="97" y="1"/>
                </a:cxn>
                <a:cxn ang="0">
                  <a:pos x="68" y="0"/>
                </a:cxn>
                <a:cxn ang="0">
                  <a:pos x="41" y="8"/>
                </a:cxn>
                <a:cxn ang="0">
                  <a:pos x="18" y="25"/>
                </a:cxn>
                <a:cxn ang="0">
                  <a:pos x="4" y="51"/>
                </a:cxn>
                <a:cxn ang="0">
                  <a:pos x="0" y="81"/>
                </a:cxn>
              </a:cxnLst>
              <a:rect l="0" t="0" r="r" b="b"/>
              <a:pathLst>
                <a:path w="123" h="81">
                  <a:moveTo>
                    <a:pt x="123" y="15"/>
                  </a:moveTo>
                  <a:lnTo>
                    <a:pt x="97" y="1"/>
                  </a:lnTo>
                  <a:lnTo>
                    <a:pt x="68" y="0"/>
                  </a:lnTo>
                  <a:lnTo>
                    <a:pt x="41" y="8"/>
                  </a:lnTo>
                  <a:lnTo>
                    <a:pt x="18" y="25"/>
                  </a:lnTo>
                  <a:lnTo>
                    <a:pt x="4" y="51"/>
                  </a:lnTo>
                  <a:lnTo>
                    <a:pt x="0" y="8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38" name="Freeform 1446"/>
            <p:cNvSpPr>
              <a:spLocks noChangeAspect="1"/>
            </p:cNvSpPr>
            <p:nvPr/>
          </p:nvSpPr>
          <p:spPr bwMode="auto">
            <a:xfrm>
              <a:off x="6395" y="7670"/>
              <a:ext cx="9" cy="211"/>
            </a:xfrm>
            <a:custGeom>
              <a:avLst/>
              <a:gdLst/>
              <a:ahLst/>
              <a:cxnLst>
                <a:cxn ang="0">
                  <a:pos x="20" y="632"/>
                </a:cxn>
                <a:cxn ang="0">
                  <a:pos x="27" y="421"/>
                </a:cxn>
                <a:cxn ang="0">
                  <a:pos x="22" y="209"/>
                </a:cxn>
                <a:cxn ang="0">
                  <a:pos x="0" y="0"/>
                </a:cxn>
              </a:cxnLst>
              <a:rect l="0" t="0" r="r" b="b"/>
              <a:pathLst>
                <a:path w="27" h="632">
                  <a:moveTo>
                    <a:pt x="20" y="632"/>
                  </a:moveTo>
                  <a:lnTo>
                    <a:pt x="27" y="421"/>
                  </a:lnTo>
                  <a:lnTo>
                    <a:pt x="22" y="20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39" name="Freeform 1447"/>
            <p:cNvSpPr>
              <a:spLocks noChangeAspect="1"/>
            </p:cNvSpPr>
            <p:nvPr/>
          </p:nvSpPr>
          <p:spPr bwMode="auto">
            <a:xfrm>
              <a:off x="4923" y="5139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30" y="0"/>
                </a:cxn>
              </a:cxnLst>
              <a:rect l="0" t="0" r="r" b="b"/>
              <a:pathLst>
                <a:path w="30">
                  <a:moveTo>
                    <a:pt x="0" y="0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3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40" name="Line 1448"/>
            <p:cNvSpPr>
              <a:spLocks noChangeAspect="1" noChangeShapeType="1"/>
            </p:cNvSpPr>
            <p:nvPr/>
          </p:nvSpPr>
          <p:spPr bwMode="auto">
            <a:xfrm>
              <a:off x="6156" y="5085"/>
              <a:ext cx="30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41" name="Line 1449"/>
            <p:cNvSpPr>
              <a:spLocks noChangeAspect="1" noChangeShapeType="1"/>
            </p:cNvSpPr>
            <p:nvPr/>
          </p:nvSpPr>
          <p:spPr bwMode="auto">
            <a:xfrm>
              <a:off x="6145" y="5080"/>
              <a:ext cx="2" cy="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42" name="Line 1450"/>
            <p:cNvSpPr>
              <a:spLocks noChangeAspect="1" noChangeShapeType="1"/>
            </p:cNvSpPr>
            <p:nvPr/>
          </p:nvSpPr>
          <p:spPr bwMode="auto">
            <a:xfrm>
              <a:off x="6049" y="5029"/>
              <a:ext cx="96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43" name="Line 1451"/>
            <p:cNvSpPr>
              <a:spLocks noChangeAspect="1" noChangeShapeType="1"/>
            </p:cNvSpPr>
            <p:nvPr/>
          </p:nvSpPr>
          <p:spPr bwMode="auto">
            <a:xfrm>
              <a:off x="5383" y="4972"/>
              <a:ext cx="4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44" name="Line 1452"/>
            <p:cNvSpPr>
              <a:spLocks noChangeAspect="1" noChangeShapeType="1"/>
            </p:cNvSpPr>
            <p:nvPr/>
          </p:nvSpPr>
          <p:spPr bwMode="auto">
            <a:xfrm flipV="1">
              <a:off x="5059" y="5029"/>
              <a:ext cx="96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45" name="Line 1453"/>
            <p:cNvSpPr>
              <a:spLocks noChangeAspect="1" noChangeShapeType="1"/>
            </p:cNvSpPr>
            <p:nvPr/>
          </p:nvSpPr>
          <p:spPr bwMode="auto">
            <a:xfrm flipV="1">
              <a:off x="5058" y="5080"/>
              <a:ext cx="1" cy="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46" name="Freeform 1454"/>
            <p:cNvSpPr>
              <a:spLocks noChangeAspect="1"/>
            </p:cNvSpPr>
            <p:nvPr/>
          </p:nvSpPr>
          <p:spPr bwMode="auto">
            <a:xfrm>
              <a:off x="4933" y="5139"/>
              <a:ext cx="1681" cy="1"/>
            </a:xfrm>
            <a:custGeom>
              <a:avLst/>
              <a:gdLst/>
              <a:ahLst/>
              <a:cxnLst>
                <a:cxn ang="0">
                  <a:pos x="5042" y="0"/>
                </a:cxn>
                <a:cxn ang="0">
                  <a:pos x="4123" y="0"/>
                </a:cxn>
                <a:cxn ang="0">
                  <a:pos x="2666" y="0"/>
                </a:cxn>
                <a:cxn ang="0">
                  <a:pos x="0" y="0"/>
                </a:cxn>
              </a:cxnLst>
              <a:rect l="0" t="0" r="r" b="b"/>
              <a:pathLst>
                <a:path w="5042">
                  <a:moveTo>
                    <a:pt x="5042" y="0"/>
                  </a:moveTo>
                  <a:lnTo>
                    <a:pt x="4123" y="0"/>
                  </a:lnTo>
                  <a:lnTo>
                    <a:pt x="2666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47" name="Line 1455"/>
            <p:cNvSpPr>
              <a:spLocks noChangeAspect="1" noChangeShapeType="1"/>
            </p:cNvSpPr>
            <p:nvPr/>
          </p:nvSpPr>
          <p:spPr bwMode="auto">
            <a:xfrm flipH="1">
              <a:off x="5048" y="5081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48" name="Line 1456"/>
            <p:cNvSpPr>
              <a:spLocks noChangeAspect="1" noChangeShapeType="1"/>
            </p:cNvSpPr>
            <p:nvPr/>
          </p:nvSpPr>
          <p:spPr bwMode="auto">
            <a:xfrm flipH="1" flipV="1">
              <a:off x="6155" y="5081"/>
              <a:ext cx="1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49" name="Line 1457"/>
            <p:cNvSpPr>
              <a:spLocks noChangeAspect="1" noChangeShapeType="1"/>
            </p:cNvSpPr>
            <p:nvPr/>
          </p:nvSpPr>
          <p:spPr bwMode="auto">
            <a:xfrm flipH="1">
              <a:off x="5054" y="5021"/>
              <a:ext cx="97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50" name="Line 1458"/>
            <p:cNvSpPr>
              <a:spLocks noChangeAspect="1" noChangeShapeType="1"/>
            </p:cNvSpPr>
            <p:nvPr/>
          </p:nvSpPr>
          <p:spPr bwMode="auto">
            <a:xfrm flipH="1" flipV="1">
              <a:off x="6054" y="5021"/>
              <a:ext cx="96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51" name="Line 1459"/>
            <p:cNvSpPr>
              <a:spLocks noChangeAspect="1" noChangeShapeType="1"/>
            </p:cNvSpPr>
            <p:nvPr/>
          </p:nvSpPr>
          <p:spPr bwMode="auto">
            <a:xfrm>
              <a:off x="5822" y="4963"/>
              <a:ext cx="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52" name="Line 1460"/>
            <p:cNvSpPr>
              <a:spLocks noChangeAspect="1" noChangeShapeType="1"/>
            </p:cNvSpPr>
            <p:nvPr/>
          </p:nvSpPr>
          <p:spPr bwMode="auto">
            <a:xfrm>
              <a:off x="5383" y="4963"/>
              <a:ext cx="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53" name="Line 1461"/>
            <p:cNvSpPr>
              <a:spLocks noChangeAspect="1" noChangeShapeType="1"/>
            </p:cNvSpPr>
            <p:nvPr/>
          </p:nvSpPr>
          <p:spPr bwMode="auto">
            <a:xfrm flipH="1">
              <a:off x="5383" y="4963"/>
              <a:ext cx="4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54" name="Line 1462"/>
            <p:cNvSpPr>
              <a:spLocks noChangeAspect="1" noChangeShapeType="1"/>
            </p:cNvSpPr>
            <p:nvPr/>
          </p:nvSpPr>
          <p:spPr bwMode="auto">
            <a:xfrm>
              <a:off x="6370" y="51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55" name="Freeform 1463"/>
            <p:cNvSpPr>
              <a:spLocks noChangeAspect="1"/>
            </p:cNvSpPr>
            <p:nvPr/>
          </p:nvSpPr>
          <p:spPr bwMode="auto">
            <a:xfrm>
              <a:off x="5048" y="5178"/>
              <a:ext cx="141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1" y="0"/>
                </a:cxn>
                <a:cxn ang="0">
                  <a:pos x="3778" y="0"/>
                </a:cxn>
                <a:cxn ang="0">
                  <a:pos x="4246" y="0"/>
                </a:cxn>
              </a:cxnLst>
              <a:rect l="0" t="0" r="r" b="b"/>
              <a:pathLst>
                <a:path w="4246">
                  <a:moveTo>
                    <a:pt x="0" y="0"/>
                  </a:moveTo>
                  <a:lnTo>
                    <a:pt x="2321" y="0"/>
                  </a:lnTo>
                  <a:lnTo>
                    <a:pt x="3778" y="0"/>
                  </a:lnTo>
                  <a:lnTo>
                    <a:pt x="424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56" name="Line 1464"/>
            <p:cNvSpPr>
              <a:spLocks noChangeAspect="1" noChangeShapeType="1"/>
            </p:cNvSpPr>
            <p:nvPr/>
          </p:nvSpPr>
          <p:spPr bwMode="auto">
            <a:xfrm>
              <a:off x="5048" y="51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57" name="Freeform 1465"/>
            <p:cNvSpPr>
              <a:spLocks noChangeAspect="1"/>
            </p:cNvSpPr>
            <p:nvPr/>
          </p:nvSpPr>
          <p:spPr bwMode="auto">
            <a:xfrm>
              <a:off x="4958" y="5178"/>
              <a:ext cx="15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91" y="0"/>
                </a:cxn>
                <a:cxn ang="0">
                  <a:pos x="4516" y="0"/>
                </a:cxn>
              </a:cxnLst>
              <a:rect l="0" t="0" r="r" b="b"/>
              <a:pathLst>
                <a:path w="4516">
                  <a:moveTo>
                    <a:pt x="0" y="0"/>
                  </a:moveTo>
                  <a:lnTo>
                    <a:pt x="2591" y="0"/>
                  </a:lnTo>
                  <a:lnTo>
                    <a:pt x="451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58" name="Line 1466"/>
            <p:cNvSpPr>
              <a:spLocks noChangeAspect="1" noChangeShapeType="1"/>
            </p:cNvSpPr>
            <p:nvPr/>
          </p:nvSpPr>
          <p:spPr bwMode="auto">
            <a:xfrm flipH="1" flipV="1">
              <a:off x="5048" y="5139"/>
              <a:ext cx="1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59" name="Line 1467"/>
            <p:cNvSpPr>
              <a:spLocks noChangeAspect="1" noChangeShapeType="1"/>
            </p:cNvSpPr>
            <p:nvPr/>
          </p:nvSpPr>
          <p:spPr bwMode="auto">
            <a:xfrm flipV="1">
              <a:off x="6463" y="5100"/>
              <a:ext cx="2" cy="1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60" name="Freeform 1468"/>
            <p:cNvSpPr>
              <a:spLocks noChangeAspect="1"/>
            </p:cNvSpPr>
            <p:nvPr/>
          </p:nvSpPr>
          <p:spPr bwMode="auto">
            <a:xfrm>
              <a:off x="6156" y="5139"/>
              <a:ext cx="30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0"/>
                </a:cxn>
                <a:cxn ang="0">
                  <a:pos x="924" y="0"/>
                </a:cxn>
              </a:cxnLst>
              <a:rect l="0" t="0" r="r" b="b"/>
              <a:pathLst>
                <a:path w="924">
                  <a:moveTo>
                    <a:pt x="0" y="0"/>
                  </a:moveTo>
                  <a:lnTo>
                    <a:pt x="453" y="0"/>
                  </a:lnTo>
                  <a:lnTo>
                    <a:pt x="92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61" name="Line 1469"/>
            <p:cNvSpPr>
              <a:spLocks noChangeAspect="1" noChangeShapeType="1"/>
            </p:cNvSpPr>
            <p:nvPr/>
          </p:nvSpPr>
          <p:spPr bwMode="auto">
            <a:xfrm flipH="1" flipV="1">
              <a:off x="6463" y="5085"/>
              <a:ext cx="1" cy="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62" name="Line 1470"/>
            <p:cNvSpPr>
              <a:spLocks noChangeAspect="1" noChangeShapeType="1"/>
            </p:cNvSpPr>
            <p:nvPr/>
          </p:nvSpPr>
          <p:spPr bwMode="auto">
            <a:xfrm flipH="1">
              <a:off x="6156" y="5100"/>
              <a:ext cx="45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63" name="Line 1471"/>
            <p:cNvSpPr>
              <a:spLocks noChangeAspect="1" noChangeShapeType="1"/>
            </p:cNvSpPr>
            <p:nvPr/>
          </p:nvSpPr>
          <p:spPr bwMode="auto">
            <a:xfrm>
              <a:off x="5997" y="5248"/>
              <a:ext cx="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64" name="Line 1472"/>
            <p:cNvSpPr>
              <a:spLocks noChangeAspect="1" noChangeShapeType="1"/>
            </p:cNvSpPr>
            <p:nvPr/>
          </p:nvSpPr>
          <p:spPr bwMode="auto">
            <a:xfrm flipV="1">
              <a:off x="6083" y="5178"/>
              <a:ext cx="1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65" name="Line 1473"/>
            <p:cNvSpPr>
              <a:spLocks noChangeAspect="1" noChangeShapeType="1"/>
            </p:cNvSpPr>
            <p:nvPr/>
          </p:nvSpPr>
          <p:spPr bwMode="auto">
            <a:xfrm flipH="1" flipV="1">
              <a:off x="5985" y="5178"/>
              <a:ext cx="2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66" name="Line 1474"/>
            <p:cNvSpPr>
              <a:spLocks noChangeAspect="1" noChangeShapeType="1"/>
            </p:cNvSpPr>
            <p:nvPr/>
          </p:nvSpPr>
          <p:spPr bwMode="auto">
            <a:xfrm>
              <a:off x="5309" y="5248"/>
              <a:ext cx="7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67" name="Line 1475"/>
            <p:cNvSpPr>
              <a:spLocks noChangeAspect="1" noChangeShapeType="1"/>
            </p:cNvSpPr>
            <p:nvPr/>
          </p:nvSpPr>
          <p:spPr bwMode="auto">
            <a:xfrm flipV="1">
              <a:off x="5396" y="5178"/>
              <a:ext cx="1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68" name="Line 1476"/>
            <p:cNvSpPr>
              <a:spLocks noChangeAspect="1" noChangeShapeType="1"/>
            </p:cNvSpPr>
            <p:nvPr/>
          </p:nvSpPr>
          <p:spPr bwMode="auto">
            <a:xfrm flipH="1" flipV="1">
              <a:off x="5298" y="5178"/>
              <a:ext cx="1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69" name="Line 1477"/>
            <p:cNvSpPr>
              <a:spLocks noChangeAspect="1" noChangeShapeType="1"/>
            </p:cNvSpPr>
            <p:nvPr/>
          </p:nvSpPr>
          <p:spPr bwMode="auto">
            <a:xfrm>
              <a:off x="6377" y="5248"/>
              <a:ext cx="1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70" name="Line 1478"/>
            <p:cNvSpPr>
              <a:spLocks noChangeAspect="1" noChangeShapeType="1"/>
            </p:cNvSpPr>
            <p:nvPr/>
          </p:nvSpPr>
          <p:spPr bwMode="auto">
            <a:xfrm flipH="1" flipV="1">
              <a:off x="6376" y="5178"/>
              <a:ext cx="1" cy="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71" name="Line 1479"/>
            <p:cNvSpPr>
              <a:spLocks noChangeAspect="1" noChangeShapeType="1"/>
            </p:cNvSpPr>
            <p:nvPr/>
          </p:nvSpPr>
          <p:spPr bwMode="auto">
            <a:xfrm flipV="1">
              <a:off x="4934" y="4991"/>
              <a:ext cx="85" cy="1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72" name="Line 1480"/>
            <p:cNvSpPr>
              <a:spLocks noChangeAspect="1" noChangeShapeType="1"/>
            </p:cNvSpPr>
            <p:nvPr/>
          </p:nvSpPr>
          <p:spPr bwMode="auto">
            <a:xfrm flipH="1">
              <a:off x="4923" y="4986"/>
              <a:ext cx="87" cy="1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73" name="Line 1481"/>
            <p:cNvSpPr>
              <a:spLocks noChangeAspect="1" noChangeShapeType="1"/>
            </p:cNvSpPr>
            <p:nvPr/>
          </p:nvSpPr>
          <p:spPr bwMode="auto">
            <a:xfrm flipV="1">
              <a:off x="4933" y="5139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74" name="Line 1482"/>
            <p:cNvSpPr>
              <a:spLocks noChangeAspect="1" noChangeShapeType="1"/>
            </p:cNvSpPr>
            <p:nvPr/>
          </p:nvSpPr>
          <p:spPr bwMode="auto">
            <a:xfrm>
              <a:off x="4923" y="5139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75" name="Line 1483"/>
            <p:cNvSpPr>
              <a:spLocks noChangeAspect="1" noChangeShapeType="1"/>
            </p:cNvSpPr>
            <p:nvPr/>
          </p:nvSpPr>
          <p:spPr bwMode="auto">
            <a:xfrm flipH="1" flipV="1">
              <a:off x="4933" y="5145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76" name="Line 1484"/>
            <p:cNvSpPr>
              <a:spLocks noChangeAspect="1" noChangeShapeType="1"/>
            </p:cNvSpPr>
            <p:nvPr/>
          </p:nvSpPr>
          <p:spPr bwMode="auto">
            <a:xfrm flipH="1">
              <a:off x="4958" y="5169"/>
              <a:ext cx="9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77" name="Line 1485"/>
            <p:cNvSpPr>
              <a:spLocks noChangeAspect="1" noChangeShapeType="1"/>
            </p:cNvSpPr>
            <p:nvPr/>
          </p:nvSpPr>
          <p:spPr bwMode="auto">
            <a:xfrm flipH="1">
              <a:off x="5084" y="5010"/>
              <a:ext cx="16" cy="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78" name="Line 1486"/>
            <p:cNvSpPr>
              <a:spLocks noChangeAspect="1" noChangeShapeType="1"/>
            </p:cNvSpPr>
            <p:nvPr/>
          </p:nvSpPr>
          <p:spPr bwMode="auto">
            <a:xfrm>
              <a:off x="5019" y="4991"/>
              <a:ext cx="78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79" name="Line 1487"/>
            <p:cNvSpPr>
              <a:spLocks noChangeAspect="1" noChangeShapeType="1"/>
            </p:cNvSpPr>
            <p:nvPr/>
          </p:nvSpPr>
          <p:spPr bwMode="auto">
            <a:xfrm>
              <a:off x="4926" y="5152"/>
              <a:ext cx="25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80" name="Line 1488"/>
            <p:cNvSpPr>
              <a:spLocks noChangeAspect="1" noChangeShapeType="1"/>
            </p:cNvSpPr>
            <p:nvPr/>
          </p:nvSpPr>
          <p:spPr bwMode="auto">
            <a:xfrm>
              <a:off x="4958" y="5169"/>
              <a:ext cx="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81" name="Line 1489"/>
            <p:cNvSpPr>
              <a:spLocks noChangeAspect="1" noChangeShapeType="1"/>
            </p:cNvSpPr>
            <p:nvPr/>
          </p:nvSpPr>
          <p:spPr bwMode="auto">
            <a:xfrm flipH="1">
              <a:off x="5019" y="4982"/>
              <a:ext cx="3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82" name="Line 1490"/>
            <p:cNvSpPr>
              <a:spLocks noChangeAspect="1" noChangeShapeType="1"/>
            </p:cNvSpPr>
            <p:nvPr/>
          </p:nvSpPr>
          <p:spPr bwMode="auto">
            <a:xfrm flipH="1" flipV="1">
              <a:off x="5022" y="4982"/>
              <a:ext cx="78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83" name="Line 1491"/>
            <p:cNvSpPr>
              <a:spLocks noChangeAspect="1" noChangeShapeType="1"/>
            </p:cNvSpPr>
            <p:nvPr/>
          </p:nvSpPr>
          <p:spPr bwMode="auto">
            <a:xfrm>
              <a:off x="6613" y="5100"/>
              <a:ext cx="1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84" name="Line 1492"/>
            <p:cNvSpPr>
              <a:spLocks noChangeAspect="1" noChangeShapeType="1"/>
            </p:cNvSpPr>
            <p:nvPr/>
          </p:nvSpPr>
          <p:spPr bwMode="auto">
            <a:xfrm flipH="1">
              <a:off x="6537" y="5174"/>
              <a:ext cx="7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85" name="Line 1493"/>
            <p:cNvSpPr>
              <a:spLocks noChangeAspect="1" noChangeShapeType="1"/>
            </p:cNvSpPr>
            <p:nvPr/>
          </p:nvSpPr>
          <p:spPr bwMode="auto">
            <a:xfrm flipV="1">
              <a:off x="6613" y="5139"/>
              <a:ext cx="1" cy="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86" name="Line 1494"/>
            <p:cNvSpPr>
              <a:spLocks noChangeAspect="1" noChangeShapeType="1"/>
            </p:cNvSpPr>
            <p:nvPr/>
          </p:nvSpPr>
          <p:spPr bwMode="auto">
            <a:xfrm flipH="1">
              <a:off x="6156" y="5098"/>
              <a:ext cx="30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87" name="Line 1495"/>
            <p:cNvSpPr>
              <a:spLocks noChangeAspect="1" noChangeShapeType="1"/>
            </p:cNvSpPr>
            <p:nvPr/>
          </p:nvSpPr>
          <p:spPr bwMode="auto">
            <a:xfrm flipH="1">
              <a:off x="6156" y="5086"/>
              <a:ext cx="30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88" name="Freeform 1496"/>
            <p:cNvSpPr>
              <a:spLocks noChangeAspect="1"/>
            </p:cNvSpPr>
            <p:nvPr/>
          </p:nvSpPr>
          <p:spPr bwMode="auto">
            <a:xfrm>
              <a:off x="5822" y="4972"/>
              <a:ext cx="227" cy="57"/>
            </a:xfrm>
            <a:custGeom>
              <a:avLst/>
              <a:gdLst/>
              <a:ahLst/>
              <a:cxnLst>
                <a:cxn ang="0">
                  <a:pos x="681" y="171"/>
                </a:cxn>
                <a:cxn ang="0">
                  <a:pos x="553" y="109"/>
                </a:cxn>
                <a:cxn ang="0">
                  <a:pos x="420" y="62"/>
                </a:cxn>
                <a:cxn ang="0">
                  <a:pos x="281" y="27"/>
                </a:cxn>
                <a:cxn ang="0">
                  <a:pos x="141" y="7"/>
                </a:cxn>
                <a:cxn ang="0">
                  <a:pos x="0" y="0"/>
                </a:cxn>
              </a:cxnLst>
              <a:rect l="0" t="0" r="r" b="b"/>
              <a:pathLst>
                <a:path w="681" h="171">
                  <a:moveTo>
                    <a:pt x="681" y="171"/>
                  </a:moveTo>
                  <a:lnTo>
                    <a:pt x="553" y="109"/>
                  </a:lnTo>
                  <a:lnTo>
                    <a:pt x="420" y="62"/>
                  </a:lnTo>
                  <a:lnTo>
                    <a:pt x="281" y="27"/>
                  </a:lnTo>
                  <a:lnTo>
                    <a:pt x="141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89" name="Freeform 1497"/>
            <p:cNvSpPr>
              <a:spLocks noChangeAspect="1"/>
            </p:cNvSpPr>
            <p:nvPr/>
          </p:nvSpPr>
          <p:spPr bwMode="auto">
            <a:xfrm>
              <a:off x="5155" y="4972"/>
              <a:ext cx="228" cy="57"/>
            </a:xfrm>
            <a:custGeom>
              <a:avLst/>
              <a:gdLst/>
              <a:ahLst/>
              <a:cxnLst>
                <a:cxn ang="0">
                  <a:pos x="683" y="0"/>
                </a:cxn>
                <a:cxn ang="0">
                  <a:pos x="542" y="7"/>
                </a:cxn>
                <a:cxn ang="0">
                  <a:pos x="400" y="27"/>
                </a:cxn>
                <a:cxn ang="0">
                  <a:pos x="263" y="62"/>
                </a:cxn>
                <a:cxn ang="0">
                  <a:pos x="130" y="109"/>
                </a:cxn>
                <a:cxn ang="0">
                  <a:pos x="0" y="171"/>
                </a:cxn>
              </a:cxnLst>
              <a:rect l="0" t="0" r="r" b="b"/>
              <a:pathLst>
                <a:path w="683" h="171">
                  <a:moveTo>
                    <a:pt x="683" y="0"/>
                  </a:moveTo>
                  <a:lnTo>
                    <a:pt x="542" y="7"/>
                  </a:lnTo>
                  <a:lnTo>
                    <a:pt x="400" y="27"/>
                  </a:lnTo>
                  <a:lnTo>
                    <a:pt x="263" y="62"/>
                  </a:lnTo>
                  <a:lnTo>
                    <a:pt x="130" y="109"/>
                  </a:lnTo>
                  <a:lnTo>
                    <a:pt x="0" y="17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90" name="Line 1498"/>
            <p:cNvSpPr>
              <a:spLocks noChangeAspect="1" noChangeShapeType="1"/>
            </p:cNvSpPr>
            <p:nvPr/>
          </p:nvSpPr>
          <p:spPr bwMode="auto">
            <a:xfrm flipH="1">
              <a:off x="5049" y="5080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91" name="Line 1499"/>
            <p:cNvSpPr>
              <a:spLocks noChangeAspect="1" noChangeShapeType="1"/>
            </p:cNvSpPr>
            <p:nvPr/>
          </p:nvSpPr>
          <p:spPr bwMode="auto">
            <a:xfrm flipH="1" flipV="1">
              <a:off x="6145" y="5080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92" name="Line 1500"/>
            <p:cNvSpPr>
              <a:spLocks noChangeAspect="1" noChangeShapeType="1"/>
            </p:cNvSpPr>
            <p:nvPr/>
          </p:nvSpPr>
          <p:spPr bwMode="auto">
            <a:xfrm flipH="1">
              <a:off x="5049" y="5072"/>
              <a:ext cx="5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93" name="Line 1501"/>
            <p:cNvSpPr>
              <a:spLocks noChangeAspect="1" noChangeShapeType="1"/>
            </p:cNvSpPr>
            <p:nvPr/>
          </p:nvSpPr>
          <p:spPr bwMode="auto">
            <a:xfrm flipH="1" flipV="1">
              <a:off x="5054" y="5072"/>
              <a:ext cx="5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94" name="Line 1502"/>
            <p:cNvSpPr>
              <a:spLocks noChangeAspect="1" noChangeShapeType="1"/>
            </p:cNvSpPr>
            <p:nvPr/>
          </p:nvSpPr>
          <p:spPr bwMode="auto">
            <a:xfrm flipH="1" flipV="1">
              <a:off x="5151" y="5021"/>
              <a:ext cx="4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95" name="Freeform 1503"/>
            <p:cNvSpPr>
              <a:spLocks noChangeAspect="1"/>
            </p:cNvSpPr>
            <p:nvPr/>
          </p:nvSpPr>
          <p:spPr bwMode="auto">
            <a:xfrm>
              <a:off x="6145" y="5072"/>
              <a:ext cx="10" cy="9"/>
            </a:xfrm>
            <a:custGeom>
              <a:avLst/>
              <a:gdLst/>
              <a:ahLst/>
              <a:cxnLst>
                <a:cxn ang="0">
                  <a:pos x="29" y="26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9" h="26">
                  <a:moveTo>
                    <a:pt x="29" y="26"/>
                  </a:moveTo>
                  <a:lnTo>
                    <a:pt x="14" y="0"/>
                  </a:lnTo>
                  <a:lnTo>
                    <a:pt x="0" y="2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96" name="Line 1504"/>
            <p:cNvSpPr>
              <a:spLocks noChangeAspect="1" noChangeShapeType="1"/>
            </p:cNvSpPr>
            <p:nvPr/>
          </p:nvSpPr>
          <p:spPr bwMode="auto">
            <a:xfrm flipH="1">
              <a:off x="6049" y="5021"/>
              <a:ext cx="5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97" name="Freeform 1505"/>
            <p:cNvSpPr>
              <a:spLocks noChangeAspect="1"/>
            </p:cNvSpPr>
            <p:nvPr/>
          </p:nvSpPr>
          <p:spPr bwMode="auto">
            <a:xfrm>
              <a:off x="5822" y="4963"/>
              <a:ext cx="232" cy="58"/>
            </a:xfrm>
            <a:custGeom>
              <a:avLst/>
              <a:gdLst/>
              <a:ahLst/>
              <a:cxnLst>
                <a:cxn ang="0">
                  <a:pos x="696" y="174"/>
                </a:cxn>
                <a:cxn ang="0">
                  <a:pos x="565" y="112"/>
                </a:cxn>
                <a:cxn ang="0">
                  <a:pos x="428" y="63"/>
                </a:cxn>
                <a:cxn ang="0">
                  <a:pos x="288" y="28"/>
                </a:cxn>
                <a:cxn ang="0">
                  <a:pos x="144" y="7"/>
                </a:cxn>
                <a:cxn ang="0">
                  <a:pos x="0" y="0"/>
                </a:cxn>
              </a:cxnLst>
              <a:rect l="0" t="0" r="r" b="b"/>
              <a:pathLst>
                <a:path w="696" h="174">
                  <a:moveTo>
                    <a:pt x="696" y="174"/>
                  </a:moveTo>
                  <a:lnTo>
                    <a:pt x="565" y="112"/>
                  </a:lnTo>
                  <a:lnTo>
                    <a:pt x="428" y="63"/>
                  </a:lnTo>
                  <a:lnTo>
                    <a:pt x="288" y="28"/>
                  </a:lnTo>
                  <a:lnTo>
                    <a:pt x="144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98" name="Freeform 1506"/>
            <p:cNvSpPr>
              <a:spLocks noChangeAspect="1"/>
            </p:cNvSpPr>
            <p:nvPr/>
          </p:nvSpPr>
          <p:spPr bwMode="auto">
            <a:xfrm>
              <a:off x="5151" y="4963"/>
              <a:ext cx="232" cy="58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551" y="7"/>
                </a:cxn>
                <a:cxn ang="0">
                  <a:pos x="408" y="28"/>
                </a:cxn>
                <a:cxn ang="0">
                  <a:pos x="268" y="63"/>
                </a:cxn>
                <a:cxn ang="0">
                  <a:pos x="130" y="112"/>
                </a:cxn>
                <a:cxn ang="0">
                  <a:pos x="0" y="174"/>
                </a:cxn>
              </a:cxnLst>
              <a:rect l="0" t="0" r="r" b="b"/>
              <a:pathLst>
                <a:path w="696" h="174">
                  <a:moveTo>
                    <a:pt x="696" y="0"/>
                  </a:moveTo>
                  <a:lnTo>
                    <a:pt x="551" y="7"/>
                  </a:lnTo>
                  <a:lnTo>
                    <a:pt x="408" y="28"/>
                  </a:lnTo>
                  <a:lnTo>
                    <a:pt x="268" y="63"/>
                  </a:lnTo>
                  <a:lnTo>
                    <a:pt x="130" y="112"/>
                  </a:lnTo>
                  <a:lnTo>
                    <a:pt x="0" y="1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99" name="Freeform 1507"/>
            <p:cNvSpPr>
              <a:spLocks noChangeAspect="1"/>
            </p:cNvSpPr>
            <p:nvPr/>
          </p:nvSpPr>
          <p:spPr bwMode="auto">
            <a:xfrm>
              <a:off x="5987" y="5238"/>
              <a:ext cx="1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"/>
                </a:cxn>
                <a:cxn ang="0">
                  <a:pos x="30" y="30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8" y="20"/>
                  </a:lnTo>
                  <a:lnTo>
                    <a:pt x="30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00" name="Freeform 1508"/>
            <p:cNvSpPr>
              <a:spLocks noChangeAspect="1"/>
            </p:cNvSpPr>
            <p:nvPr/>
          </p:nvSpPr>
          <p:spPr bwMode="auto">
            <a:xfrm>
              <a:off x="6073" y="5238"/>
              <a:ext cx="10" cy="1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20" y="20"/>
                </a:cxn>
                <a:cxn ang="0">
                  <a:pos x="30" y="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20" y="20"/>
                  </a:lnTo>
                  <a:lnTo>
                    <a:pt x="3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01" name="Freeform 1509"/>
            <p:cNvSpPr>
              <a:spLocks noChangeAspect="1"/>
            </p:cNvSpPr>
            <p:nvPr/>
          </p:nvSpPr>
          <p:spPr bwMode="auto">
            <a:xfrm>
              <a:off x="5299" y="5238"/>
              <a:ext cx="1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2"/>
                </a:cxn>
                <a:cxn ang="0">
                  <a:pos x="29" y="30"/>
                </a:cxn>
              </a:cxnLst>
              <a:rect l="0" t="0" r="r" b="b"/>
              <a:pathLst>
                <a:path w="29" h="30">
                  <a:moveTo>
                    <a:pt x="0" y="0"/>
                  </a:moveTo>
                  <a:lnTo>
                    <a:pt x="8" y="22"/>
                  </a:lnTo>
                  <a:lnTo>
                    <a:pt x="29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02" name="Freeform 1510"/>
            <p:cNvSpPr>
              <a:spLocks noChangeAspect="1"/>
            </p:cNvSpPr>
            <p:nvPr/>
          </p:nvSpPr>
          <p:spPr bwMode="auto">
            <a:xfrm>
              <a:off x="5386" y="5238"/>
              <a:ext cx="10" cy="1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21" y="22"/>
                </a:cxn>
                <a:cxn ang="0">
                  <a:pos x="30" y="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21" y="22"/>
                  </a:lnTo>
                  <a:lnTo>
                    <a:pt x="3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03" name="Line 1511"/>
            <p:cNvSpPr>
              <a:spLocks noChangeAspect="1" noChangeShapeType="1"/>
            </p:cNvSpPr>
            <p:nvPr/>
          </p:nvSpPr>
          <p:spPr bwMode="auto">
            <a:xfrm flipH="1" flipV="1">
              <a:off x="5010" y="4986"/>
              <a:ext cx="9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04" name="Freeform 1512"/>
            <p:cNvSpPr>
              <a:spLocks noChangeAspect="1"/>
            </p:cNvSpPr>
            <p:nvPr/>
          </p:nvSpPr>
          <p:spPr bwMode="auto">
            <a:xfrm>
              <a:off x="4923" y="5145"/>
              <a:ext cx="1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10" y="21"/>
                </a:cxn>
              </a:cxnLst>
              <a:rect l="0" t="0" r="r" b="b"/>
              <a:pathLst>
                <a:path w="30" h="21">
                  <a:moveTo>
                    <a:pt x="0" y="0"/>
                  </a:moveTo>
                  <a:lnTo>
                    <a:pt x="30" y="0"/>
                  </a:lnTo>
                  <a:lnTo>
                    <a:pt x="1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05" name="Line 1513"/>
            <p:cNvSpPr>
              <a:spLocks noChangeAspect="1" noChangeShapeType="1"/>
            </p:cNvSpPr>
            <p:nvPr/>
          </p:nvSpPr>
          <p:spPr bwMode="auto">
            <a:xfrm flipV="1">
              <a:off x="4951" y="5169"/>
              <a:ext cx="7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06" name="Line 1514"/>
            <p:cNvSpPr>
              <a:spLocks noChangeAspect="1" noChangeShapeType="1"/>
            </p:cNvSpPr>
            <p:nvPr/>
          </p:nvSpPr>
          <p:spPr bwMode="auto">
            <a:xfrm>
              <a:off x="4923" y="5145"/>
              <a:ext cx="3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07" name="Line 1515"/>
            <p:cNvSpPr>
              <a:spLocks noChangeAspect="1" noChangeShapeType="1"/>
            </p:cNvSpPr>
            <p:nvPr/>
          </p:nvSpPr>
          <p:spPr bwMode="auto">
            <a:xfrm>
              <a:off x="4951" y="5176"/>
              <a:ext cx="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08" name="Freeform 1516"/>
            <p:cNvSpPr>
              <a:spLocks noChangeAspect="1"/>
            </p:cNvSpPr>
            <p:nvPr/>
          </p:nvSpPr>
          <p:spPr bwMode="auto">
            <a:xfrm>
              <a:off x="5010" y="4982"/>
              <a:ext cx="12" cy="4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7" y="0"/>
                </a:cxn>
                <a:cxn ang="0">
                  <a:pos x="0" y="13"/>
                </a:cxn>
              </a:cxnLst>
              <a:rect l="0" t="0" r="r" b="b"/>
              <a:pathLst>
                <a:path w="37" h="13">
                  <a:moveTo>
                    <a:pt x="37" y="0"/>
                  </a:moveTo>
                  <a:lnTo>
                    <a:pt x="17" y="0"/>
                  </a:lnTo>
                  <a:lnTo>
                    <a:pt x="0" y="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31" name="TextBox 1530"/>
          <p:cNvSpPr txBox="1"/>
          <p:nvPr/>
        </p:nvSpPr>
        <p:spPr>
          <a:xfrm>
            <a:off x="214282" y="1142984"/>
            <a:ext cx="85725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Окна из профильной системы </a:t>
            </a:r>
            <a:r>
              <a:rPr lang="ru-RU" sz="1600" b="1" dirty="0" err="1" smtClean="0">
                <a:solidFill>
                  <a:srgbClr val="002060"/>
                </a:solidFill>
              </a:rPr>
              <a:t>C-line</a:t>
            </a:r>
            <a:r>
              <a:rPr lang="ru-RU" sz="1600" b="1" dirty="0" smtClean="0">
                <a:solidFill>
                  <a:srgbClr val="002060"/>
                </a:solidFill>
              </a:rPr>
              <a:t> – пожалуй, идеальное предложение для тех, кто обладает искусством делать взвешенный выбор из многообразия предлагаемых вариантов и чувствует тонкий баланс между модой, практичностью и красотой. Окна из профильной системы </a:t>
            </a:r>
            <a:r>
              <a:rPr lang="ru-RU" sz="1600" b="1" dirty="0" err="1" smtClean="0">
                <a:solidFill>
                  <a:srgbClr val="002060"/>
                </a:solidFill>
              </a:rPr>
              <a:t>C-line</a:t>
            </a:r>
            <a:r>
              <a:rPr lang="ru-RU" sz="1600" b="1" dirty="0" smtClean="0">
                <a:solidFill>
                  <a:srgbClr val="002060"/>
                </a:solidFill>
              </a:rPr>
              <a:t> – это проверенный временем сплав из классического дизайна, продуманной рациональности и разумной цены</a:t>
            </a:r>
          </a:p>
          <a:p>
            <a:endParaRPr lang="ru-RU" dirty="0"/>
          </a:p>
        </p:txBody>
      </p:sp>
      <p:sp>
        <p:nvSpPr>
          <p:cNvPr id="1532" name="TextBox 1531"/>
          <p:cNvSpPr txBox="1"/>
          <p:nvPr/>
        </p:nvSpPr>
        <p:spPr>
          <a:xfrm>
            <a:off x="214282" y="4786322"/>
            <a:ext cx="82868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Два варианта армирования рамы - замкнутое и разомкнутое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Возможно производство с протянутыми сварными уплотнителями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Единый армирующий профиль для створок и рамы значительно ускоряет производство окон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Наплав створки с дополнительными элементами жесткости гарантирует надежность крепления петли на створке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Возможность установки </a:t>
            </a:r>
            <a:r>
              <a:rPr lang="ru-RU" sz="1600" dirty="0" err="1" smtClean="0">
                <a:solidFill>
                  <a:srgbClr val="002060"/>
                </a:solidFill>
              </a:rPr>
              <a:t>противовзломной</a:t>
            </a:r>
            <a:r>
              <a:rPr lang="ru-RU" sz="1600" dirty="0" smtClean="0">
                <a:solidFill>
                  <a:srgbClr val="002060"/>
                </a:solidFill>
              </a:rPr>
              <a:t> фурнитуры 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По толщине лицевых стенок относится к классу «</a:t>
            </a:r>
            <a:r>
              <a:rPr lang="en-US" sz="1600" dirty="0" smtClean="0">
                <a:solidFill>
                  <a:srgbClr val="002060"/>
                </a:solidFill>
              </a:rPr>
              <a:t>B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endParaRPr lang="ru-RU" dirty="0"/>
          </a:p>
        </p:txBody>
      </p:sp>
      <p:pic>
        <p:nvPicPr>
          <p:cNvPr id="13313" name="Picture 1" descr="C:\Users\Marketing_3\Desktop\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5010150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0" y="0"/>
            <a:ext cx="55292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bg1"/>
                </a:solidFill>
              </a:rPr>
              <a:t>Название</a:t>
            </a:r>
            <a:r>
              <a:rPr lang="ru-RU" sz="4000" dirty="0">
                <a:solidFill>
                  <a:schemeClr val="bg1"/>
                </a:solidFill>
              </a:rPr>
              <a:t> презентации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000892" y="6519863"/>
            <a:ext cx="176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www.plafen.ru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28604"/>
            <a:ext cx="5304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Профильная система </a:t>
            </a:r>
            <a:r>
              <a:rPr lang="en-US" sz="2400" b="1" dirty="0" smtClean="0">
                <a:solidFill>
                  <a:srgbClr val="FF9900"/>
                </a:solidFill>
                <a:ea typeface="Gulim" pitchFamily="34" charset="-127"/>
              </a:rPr>
              <a:t>S-line </a:t>
            </a:r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– 5 камер, </a:t>
            </a:r>
          </a:p>
          <a:p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ширина 75 мм</a:t>
            </a:r>
          </a:p>
        </p:txBody>
      </p:sp>
      <p:grpSp>
        <p:nvGrpSpPr>
          <p:cNvPr id="5122" name="Group 2"/>
          <p:cNvGrpSpPr>
            <a:grpSpLocks noChangeAspect="1"/>
          </p:cNvGrpSpPr>
          <p:nvPr/>
        </p:nvGrpSpPr>
        <p:grpSpPr bwMode="auto">
          <a:xfrm>
            <a:off x="5857884" y="2357430"/>
            <a:ext cx="1584564" cy="2178460"/>
            <a:chOff x="6529" y="2663"/>
            <a:chExt cx="2984" cy="4104"/>
          </a:xfrm>
        </p:grpSpPr>
        <p:grpSp>
          <p:nvGrpSpPr>
            <p:cNvPr id="5123" name="Group 3"/>
            <p:cNvGrpSpPr>
              <a:grpSpLocks noChangeAspect="1"/>
            </p:cNvGrpSpPr>
            <p:nvPr/>
          </p:nvGrpSpPr>
          <p:grpSpPr bwMode="auto">
            <a:xfrm>
              <a:off x="6529" y="4462"/>
              <a:ext cx="2367" cy="2305"/>
              <a:chOff x="6529" y="4462"/>
              <a:chExt cx="2367" cy="2305"/>
            </a:xfrm>
          </p:grpSpPr>
          <p:sp>
            <p:nvSpPr>
              <p:cNvPr id="5124" name="Freeform 4"/>
              <p:cNvSpPr>
                <a:spLocks noChangeAspect="1"/>
              </p:cNvSpPr>
              <p:nvPr/>
            </p:nvSpPr>
            <p:spPr bwMode="auto">
              <a:xfrm>
                <a:off x="8438" y="5589"/>
                <a:ext cx="16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1"/>
                  </a:cxn>
                  <a:cxn ang="0">
                    <a:pos x="2" y="35"/>
                  </a:cxn>
                  <a:cxn ang="0">
                    <a:pos x="3" y="29"/>
                  </a:cxn>
                  <a:cxn ang="0">
                    <a:pos x="6" y="24"/>
                  </a:cxn>
                  <a:cxn ang="0">
                    <a:pos x="9" y="20"/>
                  </a:cxn>
                  <a:cxn ang="0">
                    <a:pos x="13" y="16"/>
                  </a:cxn>
                  <a:cxn ang="0">
                    <a:pos x="17" y="10"/>
                  </a:cxn>
                  <a:cxn ang="0">
                    <a:pos x="21" y="8"/>
                  </a:cxn>
                  <a:cxn ang="0">
                    <a:pos x="26" y="5"/>
                  </a:cxn>
                  <a:cxn ang="0">
                    <a:pos x="30" y="2"/>
                  </a:cxn>
                  <a:cxn ang="0">
                    <a:pos x="35" y="1"/>
                  </a:cxn>
                  <a:cxn ang="0">
                    <a:pos x="42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47">
                    <a:moveTo>
                      <a:pt x="0" y="47"/>
                    </a:moveTo>
                    <a:lnTo>
                      <a:pt x="0" y="41"/>
                    </a:lnTo>
                    <a:lnTo>
                      <a:pt x="2" y="35"/>
                    </a:lnTo>
                    <a:lnTo>
                      <a:pt x="3" y="29"/>
                    </a:lnTo>
                    <a:lnTo>
                      <a:pt x="6" y="24"/>
                    </a:lnTo>
                    <a:lnTo>
                      <a:pt x="9" y="20"/>
                    </a:lnTo>
                    <a:lnTo>
                      <a:pt x="13" y="16"/>
                    </a:lnTo>
                    <a:lnTo>
                      <a:pt x="17" y="10"/>
                    </a:lnTo>
                    <a:lnTo>
                      <a:pt x="21" y="8"/>
                    </a:lnTo>
                    <a:lnTo>
                      <a:pt x="26" y="5"/>
                    </a:lnTo>
                    <a:lnTo>
                      <a:pt x="30" y="2"/>
                    </a:lnTo>
                    <a:lnTo>
                      <a:pt x="35" y="1"/>
                    </a:lnTo>
                    <a:lnTo>
                      <a:pt x="42" y="0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5" name="Line 5"/>
              <p:cNvSpPr>
                <a:spLocks noChangeAspect="1" noChangeShapeType="1"/>
              </p:cNvSpPr>
              <p:nvPr/>
            </p:nvSpPr>
            <p:spPr bwMode="auto">
              <a:xfrm>
                <a:off x="8454" y="5589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6" name="Freeform 6"/>
              <p:cNvSpPr>
                <a:spLocks noChangeAspect="1"/>
              </p:cNvSpPr>
              <p:nvPr/>
            </p:nvSpPr>
            <p:spPr bwMode="auto">
              <a:xfrm>
                <a:off x="8497" y="5589"/>
                <a:ext cx="1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2" y="1"/>
                  </a:cxn>
                  <a:cxn ang="0">
                    <a:pos x="17" y="2"/>
                  </a:cxn>
                  <a:cxn ang="0">
                    <a:pos x="23" y="5"/>
                  </a:cxn>
                  <a:cxn ang="0">
                    <a:pos x="28" y="8"/>
                  </a:cxn>
                  <a:cxn ang="0">
                    <a:pos x="32" y="12"/>
                  </a:cxn>
                  <a:cxn ang="0">
                    <a:pos x="36" y="16"/>
                  </a:cxn>
                  <a:cxn ang="0">
                    <a:pos x="40" y="21"/>
                  </a:cxn>
                  <a:cxn ang="0">
                    <a:pos x="43" y="27"/>
                  </a:cxn>
                  <a:cxn ang="0">
                    <a:pos x="44" y="32"/>
                  </a:cxn>
                  <a:cxn ang="0">
                    <a:pos x="47" y="37"/>
                  </a:cxn>
                </a:cxnLst>
                <a:rect l="0" t="0" r="r" b="b"/>
                <a:pathLst>
                  <a:path w="47" h="37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17" y="2"/>
                    </a:lnTo>
                    <a:lnTo>
                      <a:pt x="23" y="5"/>
                    </a:lnTo>
                    <a:lnTo>
                      <a:pt x="28" y="8"/>
                    </a:lnTo>
                    <a:lnTo>
                      <a:pt x="32" y="12"/>
                    </a:lnTo>
                    <a:lnTo>
                      <a:pt x="36" y="16"/>
                    </a:lnTo>
                    <a:lnTo>
                      <a:pt x="40" y="21"/>
                    </a:lnTo>
                    <a:lnTo>
                      <a:pt x="43" y="27"/>
                    </a:lnTo>
                    <a:lnTo>
                      <a:pt x="44" y="32"/>
                    </a:lnTo>
                    <a:lnTo>
                      <a:pt x="47" y="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7" name="Freeform 7"/>
              <p:cNvSpPr>
                <a:spLocks noChangeAspect="1"/>
              </p:cNvSpPr>
              <p:nvPr/>
            </p:nvSpPr>
            <p:spPr bwMode="auto">
              <a:xfrm>
                <a:off x="8513" y="5601"/>
                <a:ext cx="44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5"/>
                  </a:cxn>
                  <a:cxn ang="0">
                    <a:pos x="7" y="30"/>
                  </a:cxn>
                  <a:cxn ang="0">
                    <a:pos x="11" y="45"/>
                  </a:cxn>
                  <a:cxn ang="0">
                    <a:pos x="17" y="60"/>
                  </a:cxn>
                  <a:cxn ang="0">
                    <a:pos x="23" y="73"/>
                  </a:cxn>
                  <a:cxn ang="0">
                    <a:pos x="30" y="86"/>
                  </a:cxn>
                  <a:cxn ang="0">
                    <a:pos x="38" y="100"/>
                  </a:cxn>
                  <a:cxn ang="0">
                    <a:pos x="46" y="113"/>
                  </a:cxn>
                  <a:cxn ang="0">
                    <a:pos x="55" y="125"/>
                  </a:cxn>
                  <a:cxn ang="0">
                    <a:pos x="65" y="138"/>
                  </a:cxn>
                  <a:cxn ang="0">
                    <a:pos x="74" y="150"/>
                  </a:cxn>
                  <a:cxn ang="0">
                    <a:pos x="85" y="160"/>
                  </a:cxn>
                  <a:cxn ang="0">
                    <a:pos x="97" y="170"/>
                  </a:cxn>
                  <a:cxn ang="0">
                    <a:pos x="108" y="181"/>
                  </a:cxn>
                  <a:cxn ang="0">
                    <a:pos x="120" y="190"/>
                  </a:cxn>
                  <a:cxn ang="0">
                    <a:pos x="133" y="198"/>
                  </a:cxn>
                </a:cxnLst>
                <a:rect l="0" t="0" r="r" b="b"/>
                <a:pathLst>
                  <a:path w="133" h="198">
                    <a:moveTo>
                      <a:pt x="0" y="0"/>
                    </a:moveTo>
                    <a:lnTo>
                      <a:pt x="3" y="15"/>
                    </a:lnTo>
                    <a:lnTo>
                      <a:pt x="7" y="30"/>
                    </a:lnTo>
                    <a:lnTo>
                      <a:pt x="11" y="45"/>
                    </a:lnTo>
                    <a:lnTo>
                      <a:pt x="17" y="60"/>
                    </a:lnTo>
                    <a:lnTo>
                      <a:pt x="23" y="73"/>
                    </a:lnTo>
                    <a:lnTo>
                      <a:pt x="30" y="86"/>
                    </a:lnTo>
                    <a:lnTo>
                      <a:pt x="38" y="100"/>
                    </a:lnTo>
                    <a:lnTo>
                      <a:pt x="46" y="113"/>
                    </a:lnTo>
                    <a:lnTo>
                      <a:pt x="55" y="125"/>
                    </a:lnTo>
                    <a:lnTo>
                      <a:pt x="65" y="138"/>
                    </a:lnTo>
                    <a:lnTo>
                      <a:pt x="74" y="150"/>
                    </a:lnTo>
                    <a:lnTo>
                      <a:pt x="85" y="160"/>
                    </a:lnTo>
                    <a:lnTo>
                      <a:pt x="97" y="170"/>
                    </a:lnTo>
                    <a:lnTo>
                      <a:pt x="108" y="181"/>
                    </a:lnTo>
                    <a:lnTo>
                      <a:pt x="120" y="190"/>
                    </a:lnTo>
                    <a:lnTo>
                      <a:pt x="133" y="19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 noChangeAspect="1"/>
              </p:cNvSpPr>
              <p:nvPr/>
            </p:nvSpPr>
            <p:spPr bwMode="auto">
              <a:xfrm>
                <a:off x="8557" y="5667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10" y="8"/>
                  </a:cxn>
                  <a:cxn ang="0">
                    <a:pos x="12" y="12"/>
                  </a:cxn>
                  <a:cxn ang="0">
                    <a:pos x="16" y="18"/>
                  </a:cxn>
                  <a:cxn ang="0">
                    <a:pos x="19" y="23"/>
                  </a:cxn>
                  <a:cxn ang="0">
                    <a:pos x="20" y="28"/>
                  </a:cxn>
                  <a:cxn ang="0">
                    <a:pos x="22" y="34"/>
                  </a:cxn>
                  <a:cxn ang="0">
                    <a:pos x="22" y="41"/>
                  </a:cxn>
                </a:cxnLst>
                <a:rect l="0" t="0" r="r" b="b"/>
                <a:pathLst>
                  <a:path w="22" h="41">
                    <a:moveTo>
                      <a:pt x="0" y="0"/>
                    </a:moveTo>
                    <a:lnTo>
                      <a:pt x="4" y="4"/>
                    </a:lnTo>
                    <a:lnTo>
                      <a:pt x="10" y="8"/>
                    </a:lnTo>
                    <a:lnTo>
                      <a:pt x="12" y="12"/>
                    </a:lnTo>
                    <a:lnTo>
                      <a:pt x="16" y="18"/>
                    </a:lnTo>
                    <a:lnTo>
                      <a:pt x="19" y="23"/>
                    </a:lnTo>
                    <a:lnTo>
                      <a:pt x="20" y="28"/>
                    </a:lnTo>
                    <a:lnTo>
                      <a:pt x="22" y="34"/>
                    </a:lnTo>
                    <a:lnTo>
                      <a:pt x="22" y="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9" name="Line 9"/>
              <p:cNvSpPr>
                <a:spLocks noChangeAspect="1" noChangeShapeType="1"/>
              </p:cNvSpPr>
              <p:nvPr/>
            </p:nvSpPr>
            <p:spPr bwMode="auto">
              <a:xfrm>
                <a:off x="8565" y="5681"/>
                <a:ext cx="1" cy="7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 noChangeAspect="1"/>
              </p:cNvSpPr>
              <p:nvPr/>
            </p:nvSpPr>
            <p:spPr bwMode="auto">
              <a:xfrm>
                <a:off x="8549" y="6444"/>
                <a:ext cx="16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5"/>
                  </a:cxn>
                  <a:cxn ang="0">
                    <a:pos x="45" y="11"/>
                  </a:cxn>
                  <a:cxn ang="0">
                    <a:pos x="44" y="16"/>
                  </a:cxn>
                  <a:cxn ang="0">
                    <a:pos x="41" y="21"/>
                  </a:cxn>
                  <a:cxn ang="0">
                    <a:pos x="39" y="27"/>
                  </a:cxn>
                  <a:cxn ang="0">
                    <a:pos x="35" y="31"/>
                  </a:cxn>
                  <a:cxn ang="0">
                    <a:pos x="31" y="35"/>
                  </a:cxn>
                  <a:cxn ang="0">
                    <a:pos x="27" y="39"/>
                  </a:cxn>
                  <a:cxn ang="0">
                    <a:pos x="21" y="42"/>
                  </a:cxn>
                  <a:cxn ang="0">
                    <a:pos x="16" y="44"/>
                  </a:cxn>
                  <a:cxn ang="0">
                    <a:pos x="10" y="46"/>
                  </a:cxn>
                  <a:cxn ang="0">
                    <a:pos x="5" y="47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47" y="5"/>
                    </a:lnTo>
                    <a:lnTo>
                      <a:pt x="45" y="11"/>
                    </a:lnTo>
                    <a:lnTo>
                      <a:pt x="44" y="16"/>
                    </a:lnTo>
                    <a:lnTo>
                      <a:pt x="41" y="21"/>
                    </a:lnTo>
                    <a:lnTo>
                      <a:pt x="39" y="27"/>
                    </a:lnTo>
                    <a:lnTo>
                      <a:pt x="35" y="31"/>
                    </a:lnTo>
                    <a:lnTo>
                      <a:pt x="31" y="35"/>
                    </a:lnTo>
                    <a:lnTo>
                      <a:pt x="27" y="39"/>
                    </a:lnTo>
                    <a:lnTo>
                      <a:pt x="21" y="42"/>
                    </a:lnTo>
                    <a:lnTo>
                      <a:pt x="16" y="44"/>
                    </a:lnTo>
                    <a:lnTo>
                      <a:pt x="10" y="46"/>
                    </a:lnTo>
                    <a:lnTo>
                      <a:pt x="5" y="47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1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8454" y="6460"/>
                <a:ext cx="9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 noChangeAspect="1"/>
              </p:cNvSpPr>
              <p:nvPr/>
            </p:nvSpPr>
            <p:spPr bwMode="auto">
              <a:xfrm>
                <a:off x="8438" y="6444"/>
                <a:ext cx="16" cy="16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42" y="47"/>
                  </a:cxn>
                  <a:cxn ang="0">
                    <a:pos x="35" y="46"/>
                  </a:cxn>
                  <a:cxn ang="0">
                    <a:pos x="30" y="44"/>
                  </a:cxn>
                  <a:cxn ang="0">
                    <a:pos x="26" y="42"/>
                  </a:cxn>
                  <a:cxn ang="0">
                    <a:pos x="21" y="39"/>
                  </a:cxn>
                  <a:cxn ang="0">
                    <a:pos x="17" y="35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3" y="16"/>
                  </a:cxn>
                  <a:cxn ang="0">
                    <a:pos x="2" y="11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8" h="47">
                    <a:moveTo>
                      <a:pt x="48" y="47"/>
                    </a:moveTo>
                    <a:lnTo>
                      <a:pt x="42" y="47"/>
                    </a:lnTo>
                    <a:lnTo>
                      <a:pt x="35" y="46"/>
                    </a:lnTo>
                    <a:lnTo>
                      <a:pt x="30" y="44"/>
                    </a:lnTo>
                    <a:lnTo>
                      <a:pt x="26" y="42"/>
                    </a:lnTo>
                    <a:lnTo>
                      <a:pt x="21" y="39"/>
                    </a:lnTo>
                    <a:lnTo>
                      <a:pt x="17" y="35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3" y="16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3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8438" y="5605"/>
                <a:ext cx="1" cy="8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 noChangeAspect="1"/>
              </p:cNvSpPr>
              <p:nvPr/>
            </p:nvSpPr>
            <p:spPr bwMode="auto">
              <a:xfrm>
                <a:off x="8596" y="6444"/>
                <a:ext cx="16" cy="16"/>
              </a:xfrm>
              <a:custGeom>
                <a:avLst/>
                <a:gdLst/>
                <a:ahLst/>
                <a:cxnLst>
                  <a:cxn ang="0">
                    <a:pos x="49" y="47"/>
                  </a:cxn>
                  <a:cxn ang="0">
                    <a:pos x="42" y="47"/>
                  </a:cxn>
                  <a:cxn ang="0">
                    <a:pos x="36" y="46"/>
                  </a:cxn>
                  <a:cxn ang="0">
                    <a:pos x="31" y="44"/>
                  </a:cxn>
                  <a:cxn ang="0">
                    <a:pos x="26" y="42"/>
                  </a:cxn>
                  <a:cxn ang="0">
                    <a:pos x="22" y="39"/>
                  </a:cxn>
                  <a:cxn ang="0">
                    <a:pos x="16" y="35"/>
                  </a:cxn>
                  <a:cxn ang="0">
                    <a:pos x="12" y="31"/>
                  </a:cxn>
                  <a:cxn ang="0">
                    <a:pos x="9" y="27"/>
                  </a:cxn>
                  <a:cxn ang="0">
                    <a:pos x="5" y="21"/>
                  </a:cxn>
                  <a:cxn ang="0">
                    <a:pos x="4" y="16"/>
                  </a:cxn>
                  <a:cxn ang="0">
                    <a:pos x="1" y="11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49" h="47">
                    <a:moveTo>
                      <a:pt x="49" y="47"/>
                    </a:moveTo>
                    <a:lnTo>
                      <a:pt x="42" y="47"/>
                    </a:lnTo>
                    <a:lnTo>
                      <a:pt x="36" y="46"/>
                    </a:lnTo>
                    <a:lnTo>
                      <a:pt x="31" y="44"/>
                    </a:lnTo>
                    <a:lnTo>
                      <a:pt x="26" y="42"/>
                    </a:lnTo>
                    <a:lnTo>
                      <a:pt x="22" y="39"/>
                    </a:lnTo>
                    <a:lnTo>
                      <a:pt x="16" y="35"/>
                    </a:lnTo>
                    <a:lnTo>
                      <a:pt x="12" y="31"/>
                    </a:lnTo>
                    <a:lnTo>
                      <a:pt x="9" y="27"/>
                    </a:lnTo>
                    <a:lnTo>
                      <a:pt x="5" y="21"/>
                    </a:lnTo>
                    <a:lnTo>
                      <a:pt x="4" y="16"/>
                    </a:lnTo>
                    <a:lnTo>
                      <a:pt x="1" y="11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5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8596" y="5967"/>
                <a:ext cx="1" cy="4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 noChangeAspect="1"/>
              </p:cNvSpPr>
              <p:nvPr/>
            </p:nvSpPr>
            <p:spPr bwMode="auto">
              <a:xfrm>
                <a:off x="8596" y="5952"/>
                <a:ext cx="16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" y="42"/>
                  </a:cxn>
                  <a:cxn ang="0">
                    <a:pos x="1" y="37"/>
                  </a:cxn>
                  <a:cxn ang="0">
                    <a:pos x="4" y="31"/>
                  </a:cxn>
                  <a:cxn ang="0">
                    <a:pos x="5" y="26"/>
                  </a:cxn>
                  <a:cxn ang="0">
                    <a:pos x="9" y="20"/>
                  </a:cxn>
                  <a:cxn ang="0">
                    <a:pos x="12" y="16"/>
                  </a:cxn>
                  <a:cxn ang="0">
                    <a:pos x="16" y="12"/>
                  </a:cxn>
                  <a:cxn ang="0">
                    <a:pos x="22" y="8"/>
                  </a:cxn>
                  <a:cxn ang="0">
                    <a:pos x="26" y="6"/>
                  </a:cxn>
                  <a:cxn ang="0">
                    <a:pos x="31" y="3"/>
                  </a:cxn>
                  <a:cxn ang="0">
                    <a:pos x="36" y="2"/>
                  </a:cxn>
                  <a:cxn ang="0">
                    <a:pos x="42" y="0"/>
                  </a:cxn>
                  <a:cxn ang="0">
                    <a:pos x="49" y="0"/>
                  </a:cxn>
                </a:cxnLst>
                <a:rect l="0" t="0" r="r" b="b"/>
                <a:pathLst>
                  <a:path w="49" h="47">
                    <a:moveTo>
                      <a:pt x="0" y="47"/>
                    </a:moveTo>
                    <a:lnTo>
                      <a:pt x="1" y="42"/>
                    </a:lnTo>
                    <a:lnTo>
                      <a:pt x="1" y="37"/>
                    </a:lnTo>
                    <a:lnTo>
                      <a:pt x="4" y="31"/>
                    </a:lnTo>
                    <a:lnTo>
                      <a:pt x="5" y="26"/>
                    </a:lnTo>
                    <a:lnTo>
                      <a:pt x="9" y="20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2" y="8"/>
                    </a:lnTo>
                    <a:lnTo>
                      <a:pt x="26" y="6"/>
                    </a:lnTo>
                    <a:lnTo>
                      <a:pt x="31" y="3"/>
                    </a:lnTo>
                    <a:lnTo>
                      <a:pt x="36" y="2"/>
                    </a:lnTo>
                    <a:lnTo>
                      <a:pt x="42" y="0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7" name="Line 17"/>
              <p:cNvSpPr>
                <a:spLocks noChangeAspect="1" noChangeShapeType="1"/>
              </p:cNvSpPr>
              <p:nvPr/>
            </p:nvSpPr>
            <p:spPr bwMode="auto">
              <a:xfrm>
                <a:off x="8612" y="5952"/>
                <a:ext cx="17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8" name="Freeform 18"/>
              <p:cNvSpPr>
                <a:spLocks noChangeAspect="1"/>
              </p:cNvSpPr>
              <p:nvPr/>
            </p:nvSpPr>
            <p:spPr bwMode="auto">
              <a:xfrm>
                <a:off x="8785" y="5952"/>
                <a:ext cx="17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8" y="3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3" y="12"/>
                  </a:cxn>
                  <a:cxn ang="0">
                    <a:pos x="37" y="16"/>
                  </a:cxn>
                  <a:cxn ang="0">
                    <a:pos x="39" y="20"/>
                  </a:cxn>
                  <a:cxn ang="0">
                    <a:pos x="42" y="26"/>
                  </a:cxn>
                  <a:cxn ang="0">
                    <a:pos x="45" y="31"/>
                  </a:cxn>
                  <a:cxn ang="0">
                    <a:pos x="46" y="37"/>
                  </a:cxn>
                  <a:cxn ang="0">
                    <a:pos x="47" y="42"/>
                  </a:cxn>
                  <a:cxn ang="0">
                    <a:pos x="49" y="47"/>
                  </a:cxn>
                </a:cxnLst>
                <a:rect l="0" t="0" r="r" b="b"/>
                <a:pathLst>
                  <a:path w="49" h="47">
                    <a:moveTo>
                      <a:pt x="0" y="0"/>
                    </a:moveTo>
                    <a:lnTo>
                      <a:pt x="7" y="0"/>
                    </a:lnTo>
                    <a:lnTo>
                      <a:pt x="12" y="2"/>
                    </a:lnTo>
                    <a:lnTo>
                      <a:pt x="18" y="3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3" y="12"/>
                    </a:lnTo>
                    <a:lnTo>
                      <a:pt x="37" y="16"/>
                    </a:lnTo>
                    <a:lnTo>
                      <a:pt x="39" y="20"/>
                    </a:lnTo>
                    <a:lnTo>
                      <a:pt x="42" y="26"/>
                    </a:lnTo>
                    <a:lnTo>
                      <a:pt x="45" y="31"/>
                    </a:lnTo>
                    <a:lnTo>
                      <a:pt x="46" y="37"/>
                    </a:lnTo>
                    <a:lnTo>
                      <a:pt x="47" y="42"/>
                    </a:lnTo>
                    <a:lnTo>
                      <a:pt x="49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9" name="Line 19"/>
              <p:cNvSpPr>
                <a:spLocks noChangeAspect="1" noChangeShapeType="1"/>
              </p:cNvSpPr>
              <p:nvPr/>
            </p:nvSpPr>
            <p:spPr bwMode="auto">
              <a:xfrm>
                <a:off x="8802" y="5967"/>
                <a:ext cx="1" cy="4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0" name="Freeform 20"/>
              <p:cNvSpPr>
                <a:spLocks noChangeAspect="1"/>
              </p:cNvSpPr>
              <p:nvPr/>
            </p:nvSpPr>
            <p:spPr bwMode="auto">
              <a:xfrm>
                <a:off x="8785" y="6444"/>
                <a:ext cx="17" cy="1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7" y="5"/>
                  </a:cxn>
                  <a:cxn ang="0">
                    <a:pos x="46" y="11"/>
                  </a:cxn>
                  <a:cxn ang="0">
                    <a:pos x="45" y="16"/>
                  </a:cxn>
                  <a:cxn ang="0">
                    <a:pos x="42" y="21"/>
                  </a:cxn>
                  <a:cxn ang="0">
                    <a:pos x="39" y="27"/>
                  </a:cxn>
                  <a:cxn ang="0">
                    <a:pos x="37" y="31"/>
                  </a:cxn>
                  <a:cxn ang="0">
                    <a:pos x="33" y="35"/>
                  </a:cxn>
                  <a:cxn ang="0">
                    <a:pos x="27" y="39"/>
                  </a:cxn>
                  <a:cxn ang="0">
                    <a:pos x="23" y="42"/>
                  </a:cxn>
                  <a:cxn ang="0">
                    <a:pos x="18" y="44"/>
                  </a:cxn>
                  <a:cxn ang="0">
                    <a:pos x="12" y="46"/>
                  </a:cxn>
                  <a:cxn ang="0">
                    <a:pos x="7" y="47"/>
                  </a:cxn>
                  <a:cxn ang="0">
                    <a:pos x="0" y="47"/>
                  </a:cxn>
                </a:cxnLst>
                <a:rect l="0" t="0" r="r" b="b"/>
                <a:pathLst>
                  <a:path w="49" h="47">
                    <a:moveTo>
                      <a:pt x="49" y="0"/>
                    </a:moveTo>
                    <a:lnTo>
                      <a:pt x="47" y="5"/>
                    </a:lnTo>
                    <a:lnTo>
                      <a:pt x="46" y="11"/>
                    </a:lnTo>
                    <a:lnTo>
                      <a:pt x="45" y="16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37" y="31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3" y="42"/>
                    </a:lnTo>
                    <a:lnTo>
                      <a:pt x="18" y="44"/>
                    </a:lnTo>
                    <a:lnTo>
                      <a:pt x="12" y="46"/>
                    </a:lnTo>
                    <a:lnTo>
                      <a:pt x="7" y="47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1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8612" y="6460"/>
                <a:ext cx="17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2" name="Freeform 22"/>
              <p:cNvSpPr>
                <a:spLocks noChangeAspect="1"/>
              </p:cNvSpPr>
              <p:nvPr/>
            </p:nvSpPr>
            <p:spPr bwMode="auto">
              <a:xfrm>
                <a:off x="8681" y="5684"/>
                <a:ext cx="16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1"/>
                  </a:cxn>
                  <a:cxn ang="0">
                    <a:pos x="1" y="36"/>
                  </a:cxn>
                  <a:cxn ang="0">
                    <a:pos x="4" y="29"/>
                  </a:cxn>
                  <a:cxn ang="0">
                    <a:pos x="5" y="25"/>
                  </a:cxn>
                  <a:cxn ang="0">
                    <a:pos x="8" y="20"/>
                  </a:cxn>
                  <a:cxn ang="0">
                    <a:pos x="12" y="16"/>
                  </a:cxn>
                  <a:cxn ang="0">
                    <a:pos x="16" y="12"/>
                  </a:cxn>
                  <a:cxn ang="0">
                    <a:pos x="20" y="8"/>
                  </a:cxn>
                  <a:cxn ang="0">
                    <a:pos x="25" y="5"/>
                  </a:cxn>
                  <a:cxn ang="0">
                    <a:pos x="31" y="2"/>
                  </a:cxn>
                  <a:cxn ang="0">
                    <a:pos x="36" y="1"/>
                  </a:cxn>
                  <a:cxn ang="0">
                    <a:pos x="42" y="0"/>
                  </a:cxn>
                  <a:cxn ang="0">
                    <a:pos x="47" y="0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0" y="41"/>
                    </a:lnTo>
                    <a:lnTo>
                      <a:pt x="1" y="36"/>
                    </a:lnTo>
                    <a:lnTo>
                      <a:pt x="4" y="29"/>
                    </a:lnTo>
                    <a:lnTo>
                      <a:pt x="5" y="25"/>
                    </a:lnTo>
                    <a:lnTo>
                      <a:pt x="8" y="20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8"/>
                    </a:lnTo>
                    <a:lnTo>
                      <a:pt x="25" y="5"/>
                    </a:lnTo>
                    <a:lnTo>
                      <a:pt x="31" y="2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3" name="Line 23"/>
              <p:cNvSpPr>
                <a:spLocks noChangeAspect="1" noChangeShapeType="1"/>
              </p:cNvSpPr>
              <p:nvPr/>
            </p:nvSpPr>
            <p:spPr bwMode="auto">
              <a:xfrm>
                <a:off x="8697" y="5684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 noChangeAspect="1"/>
              </p:cNvSpPr>
              <p:nvPr/>
            </p:nvSpPr>
            <p:spPr bwMode="auto">
              <a:xfrm>
                <a:off x="8716" y="5684"/>
                <a:ext cx="16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1"/>
                  </a:cxn>
                  <a:cxn ang="0">
                    <a:pos x="16" y="2"/>
                  </a:cxn>
                  <a:cxn ang="0">
                    <a:pos x="21" y="5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5" y="16"/>
                  </a:cxn>
                  <a:cxn ang="0">
                    <a:pos x="39" y="20"/>
                  </a:cxn>
                  <a:cxn ang="0">
                    <a:pos x="42" y="25"/>
                  </a:cxn>
                  <a:cxn ang="0">
                    <a:pos x="43" y="29"/>
                  </a:cxn>
                  <a:cxn ang="0">
                    <a:pos x="46" y="36"/>
                  </a:cxn>
                  <a:cxn ang="0">
                    <a:pos x="47" y="41"/>
                  </a:cxn>
                  <a:cxn ang="0">
                    <a:pos x="47" y="4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5" y="0"/>
                    </a:lnTo>
                    <a:lnTo>
                      <a:pt x="11" y="1"/>
                    </a:lnTo>
                    <a:lnTo>
                      <a:pt x="16" y="2"/>
                    </a:lnTo>
                    <a:lnTo>
                      <a:pt x="21" y="5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5" y="16"/>
                    </a:lnTo>
                    <a:lnTo>
                      <a:pt x="39" y="20"/>
                    </a:lnTo>
                    <a:lnTo>
                      <a:pt x="42" y="25"/>
                    </a:lnTo>
                    <a:lnTo>
                      <a:pt x="43" y="29"/>
                    </a:lnTo>
                    <a:lnTo>
                      <a:pt x="46" y="36"/>
                    </a:lnTo>
                    <a:lnTo>
                      <a:pt x="47" y="41"/>
                    </a:lnTo>
                    <a:lnTo>
                      <a:pt x="47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5" name="Line 25"/>
              <p:cNvSpPr>
                <a:spLocks noChangeAspect="1" noChangeShapeType="1"/>
              </p:cNvSpPr>
              <p:nvPr/>
            </p:nvSpPr>
            <p:spPr bwMode="auto">
              <a:xfrm>
                <a:off x="8732" y="5699"/>
                <a:ext cx="1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 noChangeAspect="1"/>
              </p:cNvSpPr>
              <p:nvPr/>
            </p:nvSpPr>
            <p:spPr bwMode="auto">
              <a:xfrm>
                <a:off x="8732" y="5737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3" y="13"/>
                  </a:cxn>
                  <a:cxn ang="0">
                    <a:pos x="5" y="17"/>
                  </a:cxn>
                  <a:cxn ang="0">
                    <a:pos x="8" y="20"/>
                  </a:cxn>
                  <a:cxn ang="0">
                    <a:pos x="11" y="23"/>
                  </a:cxn>
                  <a:cxn ang="0">
                    <a:pos x="15" y="25"/>
                  </a:cxn>
                  <a:cxn ang="0">
                    <a:pos x="19" y="27"/>
                  </a:cxn>
                  <a:cxn ang="0">
                    <a:pos x="24" y="28"/>
                  </a:cxn>
                  <a:cxn ang="0">
                    <a:pos x="28" y="28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0" y="5"/>
                    </a:lnTo>
                    <a:lnTo>
                      <a:pt x="1" y="9"/>
                    </a:lnTo>
                    <a:lnTo>
                      <a:pt x="3" y="13"/>
                    </a:lnTo>
                    <a:lnTo>
                      <a:pt x="5" y="17"/>
                    </a:lnTo>
                    <a:lnTo>
                      <a:pt x="8" y="20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7"/>
                    </a:lnTo>
                    <a:lnTo>
                      <a:pt x="24" y="28"/>
                    </a:lnTo>
                    <a:lnTo>
                      <a:pt x="28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7" name="Line 27"/>
              <p:cNvSpPr>
                <a:spLocks noChangeAspect="1" noChangeShapeType="1"/>
              </p:cNvSpPr>
              <p:nvPr/>
            </p:nvSpPr>
            <p:spPr bwMode="auto">
              <a:xfrm>
                <a:off x="8741" y="574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8" name="Freeform 28"/>
              <p:cNvSpPr>
                <a:spLocks noChangeAspect="1"/>
              </p:cNvSpPr>
              <p:nvPr/>
            </p:nvSpPr>
            <p:spPr bwMode="auto">
              <a:xfrm>
                <a:off x="8749" y="5732"/>
                <a:ext cx="16" cy="1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6" y="43"/>
                  </a:cxn>
                  <a:cxn ang="0">
                    <a:pos x="11" y="42"/>
                  </a:cxn>
                  <a:cxn ang="0">
                    <a:pos x="18" y="40"/>
                  </a:cxn>
                  <a:cxn ang="0">
                    <a:pos x="23" y="38"/>
                  </a:cxn>
                  <a:cxn ang="0">
                    <a:pos x="27" y="35"/>
                  </a:cxn>
                  <a:cxn ang="0">
                    <a:pos x="32" y="31"/>
                  </a:cxn>
                  <a:cxn ang="0">
                    <a:pos x="37" y="27"/>
                  </a:cxn>
                  <a:cxn ang="0">
                    <a:pos x="39" y="23"/>
                  </a:cxn>
                  <a:cxn ang="0">
                    <a:pos x="42" y="17"/>
                  </a:cxn>
                  <a:cxn ang="0">
                    <a:pos x="45" y="12"/>
                  </a:cxn>
                  <a:cxn ang="0">
                    <a:pos x="46" y="7"/>
                  </a:cxn>
                  <a:cxn ang="0">
                    <a:pos x="47" y="0"/>
                  </a:cxn>
                </a:cxnLst>
                <a:rect l="0" t="0" r="r" b="b"/>
                <a:pathLst>
                  <a:path w="47" h="43">
                    <a:moveTo>
                      <a:pt x="0" y="43"/>
                    </a:moveTo>
                    <a:lnTo>
                      <a:pt x="6" y="43"/>
                    </a:lnTo>
                    <a:lnTo>
                      <a:pt x="11" y="42"/>
                    </a:lnTo>
                    <a:lnTo>
                      <a:pt x="18" y="40"/>
                    </a:lnTo>
                    <a:lnTo>
                      <a:pt x="23" y="38"/>
                    </a:lnTo>
                    <a:lnTo>
                      <a:pt x="27" y="35"/>
                    </a:lnTo>
                    <a:lnTo>
                      <a:pt x="32" y="31"/>
                    </a:lnTo>
                    <a:lnTo>
                      <a:pt x="37" y="27"/>
                    </a:lnTo>
                    <a:lnTo>
                      <a:pt x="39" y="23"/>
                    </a:lnTo>
                    <a:lnTo>
                      <a:pt x="42" y="17"/>
                    </a:lnTo>
                    <a:lnTo>
                      <a:pt x="45" y="12"/>
                    </a:lnTo>
                    <a:lnTo>
                      <a:pt x="46" y="7"/>
                    </a:lnTo>
                    <a:lnTo>
                      <a:pt x="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9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8765" y="5698"/>
                <a:ext cx="3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0" name="Freeform 30"/>
              <p:cNvSpPr>
                <a:spLocks noChangeAspect="1"/>
              </p:cNvSpPr>
              <p:nvPr/>
            </p:nvSpPr>
            <p:spPr bwMode="auto">
              <a:xfrm>
                <a:off x="8768" y="5684"/>
                <a:ext cx="16" cy="1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37"/>
                  </a:cxn>
                  <a:cxn ang="0">
                    <a:pos x="1" y="31"/>
                  </a:cxn>
                  <a:cxn ang="0">
                    <a:pos x="4" y="25"/>
                  </a:cxn>
                  <a:cxn ang="0">
                    <a:pos x="6" y="21"/>
                  </a:cxn>
                  <a:cxn ang="0">
                    <a:pos x="11" y="16"/>
                  </a:cxn>
                  <a:cxn ang="0">
                    <a:pos x="15" y="12"/>
                  </a:cxn>
                  <a:cxn ang="0">
                    <a:pos x="19" y="8"/>
                  </a:cxn>
                  <a:cxn ang="0">
                    <a:pos x="24" y="5"/>
                  </a:cxn>
                  <a:cxn ang="0">
                    <a:pos x="29" y="2"/>
                  </a:cxn>
                  <a:cxn ang="0">
                    <a:pos x="35" y="1"/>
                  </a:cxn>
                  <a:cxn ang="0">
                    <a:pos x="40" y="0"/>
                  </a:cxn>
                  <a:cxn ang="0">
                    <a:pos x="47" y="0"/>
                  </a:cxn>
                </a:cxnLst>
                <a:rect l="0" t="0" r="r" b="b"/>
                <a:pathLst>
                  <a:path w="47" h="43">
                    <a:moveTo>
                      <a:pt x="0" y="43"/>
                    </a:moveTo>
                    <a:lnTo>
                      <a:pt x="0" y="37"/>
                    </a:lnTo>
                    <a:lnTo>
                      <a:pt x="1" y="31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11" y="16"/>
                    </a:lnTo>
                    <a:lnTo>
                      <a:pt x="15" y="12"/>
                    </a:lnTo>
                    <a:lnTo>
                      <a:pt x="19" y="8"/>
                    </a:lnTo>
                    <a:lnTo>
                      <a:pt x="24" y="5"/>
                    </a:lnTo>
                    <a:lnTo>
                      <a:pt x="29" y="2"/>
                    </a:lnTo>
                    <a:lnTo>
                      <a:pt x="35" y="1"/>
                    </a:lnTo>
                    <a:lnTo>
                      <a:pt x="40" y="0"/>
                    </a:lnTo>
                    <a:lnTo>
                      <a:pt x="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1" name="Line 31"/>
              <p:cNvSpPr>
                <a:spLocks noChangeAspect="1" noChangeShapeType="1"/>
              </p:cNvSpPr>
              <p:nvPr/>
            </p:nvSpPr>
            <p:spPr bwMode="auto">
              <a:xfrm>
                <a:off x="8784" y="568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2" name="Freeform 32"/>
              <p:cNvSpPr>
                <a:spLocks noChangeAspect="1"/>
              </p:cNvSpPr>
              <p:nvPr/>
            </p:nvSpPr>
            <p:spPr bwMode="auto">
              <a:xfrm>
                <a:off x="8785" y="5684"/>
                <a:ext cx="17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1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7" y="8"/>
                  </a:cxn>
                  <a:cxn ang="0">
                    <a:pos x="33" y="12"/>
                  </a:cxn>
                  <a:cxn ang="0">
                    <a:pos x="37" y="16"/>
                  </a:cxn>
                  <a:cxn ang="0">
                    <a:pos x="39" y="20"/>
                  </a:cxn>
                  <a:cxn ang="0">
                    <a:pos x="42" y="25"/>
                  </a:cxn>
                  <a:cxn ang="0">
                    <a:pos x="45" y="29"/>
                  </a:cxn>
                  <a:cxn ang="0">
                    <a:pos x="46" y="36"/>
                  </a:cxn>
                  <a:cxn ang="0">
                    <a:pos x="47" y="41"/>
                  </a:cxn>
                  <a:cxn ang="0">
                    <a:pos x="49" y="47"/>
                  </a:cxn>
                </a:cxnLst>
                <a:rect l="0" t="0" r="r" b="b"/>
                <a:pathLst>
                  <a:path w="49" h="47">
                    <a:moveTo>
                      <a:pt x="0" y="0"/>
                    </a:moveTo>
                    <a:lnTo>
                      <a:pt x="7" y="0"/>
                    </a:lnTo>
                    <a:lnTo>
                      <a:pt x="12" y="1"/>
                    </a:lnTo>
                    <a:lnTo>
                      <a:pt x="18" y="2"/>
                    </a:lnTo>
                    <a:lnTo>
                      <a:pt x="23" y="5"/>
                    </a:lnTo>
                    <a:lnTo>
                      <a:pt x="27" y="8"/>
                    </a:lnTo>
                    <a:lnTo>
                      <a:pt x="33" y="12"/>
                    </a:lnTo>
                    <a:lnTo>
                      <a:pt x="37" y="16"/>
                    </a:lnTo>
                    <a:lnTo>
                      <a:pt x="39" y="20"/>
                    </a:lnTo>
                    <a:lnTo>
                      <a:pt x="42" y="25"/>
                    </a:lnTo>
                    <a:lnTo>
                      <a:pt x="45" y="29"/>
                    </a:lnTo>
                    <a:lnTo>
                      <a:pt x="46" y="36"/>
                    </a:lnTo>
                    <a:lnTo>
                      <a:pt x="47" y="41"/>
                    </a:lnTo>
                    <a:lnTo>
                      <a:pt x="49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3" name="Line 33"/>
              <p:cNvSpPr>
                <a:spLocks noChangeAspect="1" noChangeShapeType="1"/>
              </p:cNvSpPr>
              <p:nvPr/>
            </p:nvSpPr>
            <p:spPr bwMode="auto">
              <a:xfrm>
                <a:off x="8802" y="5699"/>
                <a:ext cx="1" cy="2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4" name="Freeform 34"/>
              <p:cNvSpPr>
                <a:spLocks noChangeAspect="1"/>
              </p:cNvSpPr>
              <p:nvPr/>
            </p:nvSpPr>
            <p:spPr bwMode="auto">
              <a:xfrm>
                <a:off x="8785" y="5904"/>
                <a:ext cx="17" cy="1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7" y="6"/>
                  </a:cxn>
                  <a:cxn ang="0">
                    <a:pos x="46" y="12"/>
                  </a:cxn>
                  <a:cxn ang="0">
                    <a:pos x="45" y="17"/>
                  </a:cxn>
                  <a:cxn ang="0">
                    <a:pos x="42" y="23"/>
                  </a:cxn>
                  <a:cxn ang="0">
                    <a:pos x="39" y="27"/>
                  </a:cxn>
                  <a:cxn ang="0">
                    <a:pos x="37" y="32"/>
                  </a:cxn>
                  <a:cxn ang="0">
                    <a:pos x="33" y="36"/>
                  </a:cxn>
                  <a:cxn ang="0">
                    <a:pos x="27" y="39"/>
                  </a:cxn>
                  <a:cxn ang="0">
                    <a:pos x="23" y="43"/>
                  </a:cxn>
                  <a:cxn ang="0">
                    <a:pos x="18" y="44"/>
                  </a:cxn>
                  <a:cxn ang="0">
                    <a:pos x="12" y="47"/>
                  </a:cxn>
                  <a:cxn ang="0">
                    <a:pos x="7" y="47"/>
                  </a:cxn>
                  <a:cxn ang="0">
                    <a:pos x="0" y="48"/>
                  </a:cxn>
                </a:cxnLst>
                <a:rect l="0" t="0" r="r" b="b"/>
                <a:pathLst>
                  <a:path w="49" h="48">
                    <a:moveTo>
                      <a:pt x="49" y="0"/>
                    </a:moveTo>
                    <a:lnTo>
                      <a:pt x="47" y="6"/>
                    </a:lnTo>
                    <a:lnTo>
                      <a:pt x="46" y="12"/>
                    </a:lnTo>
                    <a:lnTo>
                      <a:pt x="45" y="17"/>
                    </a:lnTo>
                    <a:lnTo>
                      <a:pt x="42" y="23"/>
                    </a:lnTo>
                    <a:lnTo>
                      <a:pt x="39" y="27"/>
                    </a:lnTo>
                    <a:lnTo>
                      <a:pt x="37" y="32"/>
                    </a:lnTo>
                    <a:lnTo>
                      <a:pt x="33" y="36"/>
                    </a:lnTo>
                    <a:lnTo>
                      <a:pt x="27" y="39"/>
                    </a:lnTo>
                    <a:lnTo>
                      <a:pt x="23" y="43"/>
                    </a:lnTo>
                    <a:lnTo>
                      <a:pt x="18" y="44"/>
                    </a:lnTo>
                    <a:lnTo>
                      <a:pt x="12" y="47"/>
                    </a:lnTo>
                    <a:lnTo>
                      <a:pt x="7" y="47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5" name="Line 35"/>
              <p:cNvSpPr>
                <a:spLocks noChangeAspect="1" noChangeShapeType="1"/>
              </p:cNvSpPr>
              <p:nvPr/>
            </p:nvSpPr>
            <p:spPr bwMode="auto">
              <a:xfrm flipH="1">
                <a:off x="8612" y="5920"/>
                <a:ext cx="17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6" name="Freeform 36"/>
              <p:cNvSpPr>
                <a:spLocks noChangeAspect="1"/>
              </p:cNvSpPr>
              <p:nvPr/>
            </p:nvSpPr>
            <p:spPr bwMode="auto">
              <a:xfrm>
                <a:off x="8596" y="5904"/>
                <a:ext cx="16" cy="16"/>
              </a:xfrm>
              <a:custGeom>
                <a:avLst/>
                <a:gdLst/>
                <a:ahLst/>
                <a:cxnLst>
                  <a:cxn ang="0">
                    <a:pos x="49" y="48"/>
                  </a:cxn>
                  <a:cxn ang="0">
                    <a:pos x="42" y="47"/>
                  </a:cxn>
                  <a:cxn ang="0">
                    <a:pos x="36" y="47"/>
                  </a:cxn>
                  <a:cxn ang="0">
                    <a:pos x="31" y="44"/>
                  </a:cxn>
                  <a:cxn ang="0">
                    <a:pos x="26" y="43"/>
                  </a:cxn>
                  <a:cxn ang="0">
                    <a:pos x="22" y="39"/>
                  </a:cxn>
                  <a:cxn ang="0">
                    <a:pos x="16" y="36"/>
                  </a:cxn>
                  <a:cxn ang="0">
                    <a:pos x="12" y="32"/>
                  </a:cxn>
                  <a:cxn ang="0">
                    <a:pos x="9" y="27"/>
                  </a:cxn>
                  <a:cxn ang="0">
                    <a:pos x="5" y="23"/>
                  </a:cxn>
                  <a:cxn ang="0">
                    <a:pos x="4" y="17"/>
                  </a:cxn>
                  <a:cxn ang="0">
                    <a:pos x="1" y="12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49" h="48">
                    <a:moveTo>
                      <a:pt x="49" y="48"/>
                    </a:moveTo>
                    <a:lnTo>
                      <a:pt x="42" y="47"/>
                    </a:lnTo>
                    <a:lnTo>
                      <a:pt x="36" y="47"/>
                    </a:lnTo>
                    <a:lnTo>
                      <a:pt x="31" y="44"/>
                    </a:lnTo>
                    <a:lnTo>
                      <a:pt x="26" y="43"/>
                    </a:lnTo>
                    <a:lnTo>
                      <a:pt x="22" y="39"/>
                    </a:lnTo>
                    <a:lnTo>
                      <a:pt x="16" y="36"/>
                    </a:lnTo>
                    <a:lnTo>
                      <a:pt x="12" y="32"/>
                    </a:lnTo>
                    <a:lnTo>
                      <a:pt x="9" y="27"/>
                    </a:lnTo>
                    <a:lnTo>
                      <a:pt x="5" y="23"/>
                    </a:lnTo>
                    <a:lnTo>
                      <a:pt x="4" y="17"/>
                    </a:lnTo>
                    <a:lnTo>
                      <a:pt x="1" y="12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7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8596" y="5699"/>
                <a:ext cx="1" cy="2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8" name="Freeform 38"/>
              <p:cNvSpPr>
                <a:spLocks noChangeAspect="1"/>
              </p:cNvSpPr>
              <p:nvPr/>
            </p:nvSpPr>
            <p:spPr bwMode="auto">
              <a:xfrm>
                <a:off x="8596" y="5684"/>
                <a:ext cx="16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" y="41"/>
                  </a:cxn>
                  <a:cxn ang="0">
                    <a:pos x="1" y="36"/>
                  </a:cxn>
                  <a:cxn ang="0">
                    <a:pos x="4" y="29"/>
                  </a:cxn>
                  <a:cxn ang="0">
                    <a:pos x="5" y="25"/>
                  </a:cxn>
                  <a:cxn ang="0">
                    <a:pos x="9" y="20"/>
                  </a:cxn>
                  <a:cxn ang="0">
                    <a:pos x="12" y="16"/>
                  </a:cxn>
                  <a:cxn ang="0">
                    <a:pos x="16" y="12"/>
                  </a:cxn>
                  <a:cxn ang="0">
                    <a:pos x="22" y="8"/>
                  </a:cxn>
                  <a:cxn ang="0">
                    <a:pos x="26" y="5"/>
                  </a:cxn>
                  <a:cxn ang="0">
                    <a:pos x="31" y="2"/>
                  </a:cxn>
                  <a:cxn ang="0">
                    <a:pos x="36" y="1"/>
                  </a:cxn>
                  <a:cxn ang="0">
                    <a:pos x="42" y="0"/>
                  </a:cxn>
                  <a:cxn ang="0">
                    <a:pos x="49" y="0"/>
                  </a:cxn>
                </a:cxnLst>
                <a:rect l="0" t="0" r="r" b="b"/>
                <a:pathLst>
                  <a:path w="49" h="47">
                    <a:moveTo>
                      <a:pt x="0" y="47"/>
                    </a:moveTo>
                    <a:lnTo>
                      <a:pt x="1" y="41"/>
                    </a:lnTo>
                    <a:lnTo>
                      <a:pt x="1" y="36"/>
                    </a:lnTo>
                    <a:lnTo>
                      <a:pt x="4" y="29"/>
                    </a:lnTo>
                    <a:lnTo>
                      <a:pt x="5" y="25"/>
                    </a:lnTo>
                    <a:lnTo>
                      <a:pt x="9" y="20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2" y="8"/>
                    </a:lnTo>
                    <a:lnTo>
                      <a:pt x="26" y="5"/>
                    </a:lnTo>
                    <a:lnTo>
                      <a:pt x="31" y="2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9" name="Line 39"/>
              <p:cNvSpPr>
                <a:spLocks noChangeAspect="1" noChangeShapeType="1"/>
              </p:cNvSpPr>
              <p:nvPr/>
            </p:nvSpPr>
            <p:spPr bwMode="auto">
              <a:xfrm>
                <a:off x="8612" y="5684"/>
                <a:ext cx="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0" name="Freeform 40"/>
              <p:cNvSpPr>
                <a:spLocks noChangeAspect="1"/>
              </p:cNvSpPr>
              <p:nvPr/>
            </p:nvSpPr>
            <p:spPr bwMode="auto">
              <a:xfrm>
                <a:off x="8630" y="5684"/>
                <a:ext cx="15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1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8" y="8"/>
                  </a:cxn>
                  <a:cxn ang="0">
                    <a:pos x="32" y="12"/>
                  </a:cxn>
                  <a:cxn ang="0">
                    <a:pos x="36" y="16"/>
                  </a:cxn>
                  <a:cxn ang="0">
                    <a:pos x="40" y="21"/>
                  </a:cxn>
                  <a:cxn ang="0">
                    <a:pos x="43" y="25"/>
                  </a:cxn>
                  <a:cxn ang="0">
                    <a:pos x="46" y="31"/>
                  </a:cxn>
                  <a:cxn ang="0">
                    <a:pos x="47" y="37"/>
                  </a:cxn>
                  <a:cxn ang="0">
                    <a:pos x="47" y="43"/>
                  </a:cxn>
                </a:cxnLst>
                <a:rect l="0" t="0" r="r" b="b"/>
                <a:pathLst>
                  <a:path w="47" h="43">
                    <a:moveTo>
                      <a:pt x="0" y="0"/>
                    </a:moveTo>
                    <a:lnTo>
                      <a:pt x="7" y="0"/>
                    </a:lnTo>
                    <a:lnTo>
                      <a:pt x="12" y="1"/>
                    </a:lnTo>
                    <a:lnTo>
                      <a:pt x="18" y="2"/>
                    </a:lnTo>
                    <a:lnTo>
                      <a:pt x="23" y="5"/>
                    </a:lnTo>
                    <a:lnTo>
                      <a:pt x="28" y="8"/>
                    </a:lnTo>
                    <a:lnTo>
                      <a:pt x="32" y="12"/>
                    </a:lnTo>
                    <a:lnTo>
                      <a:pt x="36" y="16"/>
                    </a:lnTo>
                    <a:lnTo>
                      <a:pt x="40" y="21"/>
                    </a:lnTo>
                    <a:lnTo>
                      <a:pt x="43" y="25"/>
                    </a:lnTo>
                    <a:lnTo>
                      <a:pt x="46" y="31"/>
                    </a:lnTo>
                    <a:lnTo>
                      <a:pt x="47" y="37"/>
                    </a:lnTo>
                    <a:lnTo>
                      <a:pt x="47" y="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1" name="Line 41"/>
              <p:cNvSpPr>
                <a:spLocks noChangeAspect="1" noChangeShapeType="1"/>
              </p:cNvSpPr>
              <p:nvPr/>
            </p:nvSpPr>
            <p:spPr bwMode="auto">
              <a:xfrm>
                <a:off x="8645" y="5698"/>
                <a:ext cx="4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2" name="Freeform 42"/>
              <p:cNvSpPr>
                <a:spLocks noChangeAspect="1"/>
              </p:cNvSpPr>
              <p:nvPr/>
            </p:nvSpPr>
            <p:spPr bwMode="auto">
              <a:xfrm>
                <a:off x="8649" y="5732"/>
                <a:ext cx="15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2" y="12"/>
                  </a:cxn>
                  <a:cxn ang="0">
                    <a:pos x="5" y="17"/>
                  </a:cxn>
                  <a:cxn ang="0">
                    <a:pos x="8" y="23"/>
                  </a:cxn>
                  <a:cxn ang="0">
                    <a:pos x="10" y="27"/>
                  </a:cxn>
                  <a:cxn ang="0">
                    <a:pos x="14" y="31"/>
                  </a:cxn>
                  <a:cxn ang="0">
                    <a:pos x="20" y="35"/>
                  </a:cxn>
                  <a:cxn ang="0">
                    <a:pos x="24" y="38"/>
                  </a:cxn>
                  <a:cxn ang="0">
                    <a:pos x="29" y="40"/>
                  </a:cxn>
                  <a:cxn ang="0">
                    <a:pos x="36" y="42"/>
                  </a:cxn>
                  <a:cxn ang="0">
                    <a:pos x="41" y="43"/>
                  </a:cxn>
                  <a:cxn ang="0">
                    <a:pos x="47" y="43"/>
                  </a:cxn>
                </a:cxnLst>
                <a:rect l="0" t="0" r="r" b="b"/>
                <a:pathLst>
                  <a:path w="47" h="43">
                    <a:moveTo>
                      <a:pt x="0" y="0"/>
                    </a:moveTo>
                    <a:lnTo>
                      <a:pt x="1" y="7"/>
                    </a:lnTo>
                    <a:lnTo>
                      <a:pt x="2" y="12"/>
                    </a:lnTo>
                    <a:lnTo>
                      <a:pt x="5" y="17"/>
                    </a:lnTo>
                    <a:lnTo>
                      <a:pt x="8" y="23"/>
                    </a:lnTo>
                    <a:lnTo>
                      <a:pt x="10" y="27"/>
                    </a:lnTo>
                    <a:lnTo>
                      <a:pt x="14" y="31"/>
                    </a:lnTo>
                    <a:lnTo>
                      <a:pt x="20" y="35"/>
                    </a:lnTo>
                    <a:lnTo>
                      <a:pt x="24" y="38"/>
                    </a:lnTo>
                    <a:lnTo>
                      <a:pt x="29" y="40"/>
                    </a:lnTo>
                    <a:lnTo>
                      <a:pt x="36" y="42"/>
                    </a:lnTo>
                    <a:lnTo>
                      <a:pt x="41" y="43"/>
                    </a:lnTo>
                    <a:lnTo>
                      <a:pt x="47" y="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3" name="Line 43"/>
              <p:cNvSpPr>
                <a:spLocks noChangeAspect="1" noChangeShapeType="1"/>
              </p:cNvSpPr>
              <p:nvPr/>
            </p:nvSpPr>
            <p:spPr bwMode="auto">
              <a:xfrm>
                <a:off x="8664" y="5746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4" name="Freeform 44"/>
              <p:cNvSpPr>
                <a:spLocks noChangeAspect="1"/>
              </p:cNvSpPr>
              <p:nvPr/>
            </p:nvSpPr>
            <p:spPr bwMode="auto">
              <a:xfrm>
                <a:off x="8672" y="5737"/>
                <a:ext cx="9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" y="28"/>
                  </a:cxn>
                  <a:cxn ang="0">
                    <a:pos x="9" y="27"/>
                  </a:cxn>
                  <a:cxn ang="0">
                    <a:pos x="13" y="25"/>
                  </a:cxn>
                  <a:cxn ang="0">
                    <a:pos x="17" y="23"/>
                  </a:cxn>
                  <a:cxn ang="0">
                    <a:pos x="20" y="20"/>
                  </a:cxn>
                  <a:cxn ang="0">
                    <a:pos x="22" y="17"/>
                  </a:cxn>
                  <a:cxn ang="0">
                    <a:pos x="25" y="13"/>
                  </a:cxn>
                  <a:cxn ang="0">
                    <a:pos x="27" y="9"/>
                  </a:cxn>
                  <a:cxn ang="0">
                    <a:pos x="28" y="5"/>
                  </a:cxn>
                  <a:cxn ang="0">
                    <a:pos x="28" y="0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4" y="28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7" y="23"/>
                    </a:lnTo>
                    <a:lnTo>
                      <a:pt x="20" y="20"/>
                    </a:lnTo>
                    <a:lnTo>
                      <a:pt x="22" y="17"/>
                    </a:lnTo>
                    <a:lnTo>
                      <a:pt x="25" y="13"/>
                    </a:lnTo>
                    <a:lnTo>
                      <a:pt x="27" y="9"/>
                    </a:lnTo>
                    <a:lnTo>
                      <a:pt x="28" y="5"/>
                    </a:lnTo>
                    <a:lnTo>
                      <a:pt x="2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5" name="Line 45"/>
              <p:cNvSpPr>
                <a:spLocks noChangeAspect="1" noChangeShapeType="1"/>
              </p:cNvSpPr>
              <p:nvPr/>
            </p:nvSpPr>
            <p:spPr bwMode="auto">
              <a:xfrm flipV="1">
                <a:off x="8681" y="5699"/>
                <a:ext cx="1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6" name="Freeform 46"/>
              <p:cNvSpPr>
                <a:spLocks noChangeAspect="1"/>
              </p:cNvSpPr>
              <p:nvPr/>
            </p:nvSpPr>
            <p:spPr bwMode="auto">
              <a:xfrm>
                <a:off x="8385" y="5589"/>
                <a:ext cx="15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2" y="1"/>
                  </a:cxn>
                  <a:cxn ang="0">
                    <a:pos x="17" y="2"/>
                  </a:cxn>
                  <a:cxn ang="0">
                    <a:pos x="21" y="5"/>
                  </a:cxn>
                  <a:cxn ang="0">
                    <a:pos x="27" y="8"/>
                  </a:cxn>
                  <a:cxn ang="0">
                    <a:pos x="31" y="10"/>
                  </a:cxn>
                  <a:cxn ang="0">
                    <a:pos x="35" y="16"/>
                  </a:cxn>
                  <a:cxn ang="0">
                    <a:pos x="39" y="20"/>
                  </a:cxn>
                  <a:cxn ang="0">
                    <a:pos x="42" y="24"/>
                  </a:cxn>
                  <a:cxn ang="0">
                    <a:pos x="44" y="29"/>
                  </a:cxn>
                  <a:cxn ang="0">
                    <a:pos x="46" y="35"/>
                  </a:cxn>
                  <a:cxn ang="0">
                    <a:pos x="47" y="41"/>
                  </a:cxn>
                  <a:cxn ang="0">
                    <a:pos x="47" y="4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17" y="2"/>
                    </a:lnTo>
                    <a:lnTo>
                      <a:pt x="21" y="5"/>
                    </a:lnTo>
                    <a:lnTo>
                      <a:pt x="27" y="8"/>
                    </a:lnTo>
                    <a:lnTo>
                      <a:pt x="31" y="10"/>
                    </a:lnTo>
                    <a:lnTo>
                      <a:pt x="35" y="16"/>
                    </a:lnTo>
                    <a:lnTo>
                      <a:pt x="39" y="20"/>
                    </a:lnTo>
                    <a:lnTo>
                      <a:pt x="42" y="24"/>
                    </a:lnTo>
                    <a:lnTo>
                      <a:pt x="44" y="29"/>
                    </a:lnTo>
                    <a:lnTo>
                      <a:pt x="46" y="35"/>
                    </a:lnTo>
                    <a:lnTo>
                      <a:pt x="47" y="41"/>
                    </a:lnTo>
                    <a:lnTo>
                      <a:pt x="47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7" name="Line 47"/>
              <p:cNvSpPr>
                <a:spLocks noChangeAspect="1" noChangeShapeType="1"/>
              </p:cNvSpPr>
              <p:nvPr/>
            </p:nvSpPr>
            <p:spPr bwMode="auto">
              <a:xfrm>
                <a:off x="8400" y="5605"/>
                <a:ext cx="1" cy="2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8" name="Freeform 48"/>
              <p:cNvSpPr>
                <a:spLocks noChangeAspect="1"/>
              </p:cNvSpPr>
              <p:nvPr/>
            </p:nvSpPr>
            <p:spPr bwMode="auto">
              <a:xfrm>
                <a:off x="8392" y="5816"/>
                <a:ext cx="8" cy="1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4"/>
                  </a:cxn>
                  <a:cxn ang="0">
                    <a:pos x="23" y="8"/>
                  </a:cxn>
                  <a:cxn ang="0">
                    <a:pos x="21" y="13"/>
                  </a:cxn>
                  <a:cxn ang="0">
                    <a:pos x="19" y="16"/>
                  </a:cxn>
                  <a:cxn ang="0">
                    <a:pos x="16" y="20"/>
                  </a:cxn>
                  <a:cxn ang="0">
                    <a:pos x="12" y="23"/>
                  </a:cxn>
                  <a:cxn ang="0">
                    <a:pos x="8" y="25"/>
                  </a:cxn>
                  <a:cxn ang="0">
                    <a:pos x="4" y="27"/>
                  </a:cxn>
                  <a:cxn ang="0">
                    <a:pos x="0" y="28"/>
                  </a:cxn>
                </a:cxnLst>
                <a:rect l="0" t="0" r="r" b="b"/>
                <a:pathLst>
                  <a:path w="24" h="28">
                    <a:moveTo>
                      <a:pt x="24" y="0"/>
                    </a:moveTo>
                    <a:lnTo>
                      <a:pt x="24" y="4"/>
                    </a:lnTo>
                    <a:lnTo>
                      <a:pt x="23" y="8"/>
                    </a:lnTo>
                    <a:lnTo>
                      <a:pt x="21" y="13"/>
                    </a:lnTo>
                    <a:lnTo>
                      <a:pt x="19" y="16"/>
                    </a:lnTo>
                    <a:lnTo>
                      <a:pt x="16" y="20"/>
                    </a:lnTo>
                    <a:lnTo>
                      <a:pt x="12" y="23"/>
                    </a:lnTo>
                    <a:lnTo>
                      <a:pt x="8" y="25"/>
                    </a:lnTo>
                    <a:lnTo>
                      <a:pt x="4" y="27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9" name="Freeform 49"/>
              <p:cNvSpPr>
                <a:spLocks noChangeAspect="1"/>
              </p:cNvSpPr>
              <p:nvPr/>
            </p:nvSpPr>
            <p:spPr bwMode="auto">
              <a:xfrm>
                <a:off x="8378" y="5826"/>
                <a:ext cx="14" cy="3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26" y="6"/>
                  </a:cxn>
                  <a:cxn ang="0">
                    <a:pos x="20" y="8"/>
                  </a:cxn>
                  <a:cxn ang="0">
                    <a:pos x="16" y="11"/>
                  </a:cxn>
                  <a:cxn ang="0">
                    <a:pos x="12" y="15"/>
                  </a:cxn>
                  <a:cxn ang="0">
                    <a:pos x="8" y="20"/>
                  </a:cxn>
                  <a:cxn ang="0">
                    <a:pos x="5" y="24"/>
                  </a:cxn>
                  <a:cxn ang="0">
                    <a:pos x="3" y="30"/>
                  </a:cxn>
                  <a:cxn ang="0">
                    <a:pos x="1" y="35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1" y="58"/>
                  </a:cxn>
                  <a:cxn ang="0">
                    <a:pos x="3" y="63"/>
                  </a:cxn>
                  <a:cxn ang="0">
                    <a:pos x="5" y="69"/>
                  </a:cxn>
                  <a:cxn ang="0">
                    <a:pos x="8" y="74"/>
                  </a:cxn>
                  <a:cxn ang="0">
                    <a:pos x="12" y="78"/>
                  </a:cxn>
                  <a:cxn ang="0">
                    <a:pos x="16" y="82"/>
                  </a:cxn>
                  <a:cxn ang="0">
                    <a:pos x="20" y="86"/>
                  </a:cxn>
                  <a:cxn ang="0">
                    <a:pos x="26" y="89"/>
                  </a:cxn>
                  <a:cxn ang="0">
                    <a:pos x="31" y="90"/>
                  </a:cxn>
                  <a:cxn ang="0">
                    <a:pos x="36" y="93"/>
                  </a:cxn>
                  <a:cxn ang="0">
                    <a:pos x="42" y="94"/>
                  </a:cxn>
                </a:cxnLst>
                <a:rect l="0" t="0" r="r" b="b"/>
                <a:pathLst>
                  <a:path w="42" h="94">
                    <a:moveTo>
                      <a:pt x="42" y="0"/>
                    </a:moveTo>
                    <a:lnTo>
                      <a:pt x="36" y="0"/>
                    </a:lnTo>
                    <a:lnTo>
                      <a:pt x="31" y="3"/>
                    </a:lnTo>
                    <a:lnTo>
                      <a:pt x="26" y="6"/>
                    </a:lnTo>
                    <a:lnTo>
                      <a:pt x="20" y="8"/>
                    </a:lnTo>
                    <a:lnTo>
                      <a:pt x="16" y="11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5" y="24"/>
                    </a:lnTo>
                    <a:lnTo>
                      <a:pt x="3" y="30"/>
                    </a:lnTo>
                    <a:lnTo>
                      <a:pt x="1" y="35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1" y="58"/>
                    </a:lnTo>
                    <a:lnTo>
                      <a:pt x="3" y="63"/>
                    </a:lnTo>
                    <a:lnTo>
                      <a:pt x="5" y="69"/>
                    </a:lnTo>
                    <a:lnTo>
                      <a:pt x="8" y="74"/>
                    </a:lnTo>
                    <a:lnTo>
                      <a:pt x="12" y="78"/>
                    </a:lnTo>
                    <a:lnTo>
                      <a:pt x="16" y="82"/>
                    </a:lnTo>
                    <a:lnTo>
                      <a:pt x="20" y="86"/>
                    </a:lnTo>
                    <a:lnTo>
                      <a:pt x="26" y="89"/>
                    </a:lnTo>
                    <a:lnTo>
                      <a:pt x="31" y="90"/>
                    </a:lnTo>
                    <a:lnTo>
                      <a:pt x="36" y="93"/>
                    </a:lnTo>
                    <a:lnTo>
                      <a:pt x="42" y="9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0" name="Freeform 50"/>
              <p:cNvSpPr>
                <a:spLocks noChangeAspect="1"/>
              </p:cNvSpPr>
              <p:nvPr/>
            </p:nvSpPr>
            <p:spPr bwMode="auto">
              <a:xfrm>
                <a:off x="8392" y="5857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2" y="4"/>
                  </a:cxn>
                  <a:cxn ang="0">
                    <a:pos x="16" y="7"/>
                  </a:cxn>
                  <a:cxn ang="0">
                    <a:pos x="19" y="11"/>
                  </a:cxn>
                  <a:cxn ang="0">
                    <a:pos x="21" y="15"/>
                  </a:cxn>
                  <a:cxn ang="0">
                    <a:pos x="23" y="19"/>
                  </a:cxn>
                  <a:cxn ang="0">
                    <a:pos x="24" y="23"/>
                  </a:cxn>
                  <a:cxn ang="0">
                    <a:pos x="24" y="27"/>
                  </a:cxn>
                </a:cxnLst>
                <a:rect l="0" t="0" r="r" b="b"/>
                <a:pathLst>
                  <a:path w="24" h="27">
                    <a:moveTo>
                      <a:pt x="0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6" y="7"/>
                    </a:lnTo>
                    <a:lnTo>
                      <a:pt x="19" y="11"/>
                    </a:lnTo>
                    <a:lnTo>
                      <a:pt x="21" y="15"/>
                    </a:lnTo>
                    <a:lnTo>
                      <a:pt x="23" y="19"/>
                    </a:lnTo>
                    <a:lnTo>
                      <a:pt x="24" y="23"/>
                    </a:lnTo>
                    <a:lnTo>
                      <a:pt x="24" y="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1" name="Line 51"/>
              <p:cNvSpPr>
                <a:spLocks noChangeAspect="1" noChangeShapeType="1"/>
              </p:cNvSpPr>
              <p:nvPr/>
            </p:nvSpPr>
            <p:spPr bwMode="auto">
              <a:xfrm>
                <a:off x="8400" y="5866"/>
                <a:ext cx="1" cy="3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2" name="Freeform 52"/>
              <p:cNvSpPr>
                <a:spLocks noChangeAspect="1"/>
              </p:cNvSpPr>
              <p:nvPr/>
            </p:nvSpPr>
            <p:spPr bwMode="auto">
              <a:xfrm>
                <a:off x="8392" y="6227"/>
                <a:ext cx="8" cy="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4"/>
                  </a:cxn>
                  <a:cxn ang="0">
                    <a:pos x="23" y="8"/>
                  </a:cxn>
                  <a:cxn ang="0">
                    <a:pos x="21" y="12"/>
                  </a:cxn>
                  <a:cxn ang="0">
                    <a:pos x="19" y="16"/>
                  </a:cxn>
                  <a:cxn ang="0">
                    <a:pos x="16" y="20"/>
                  </a:cxn>
                  <a:cxn ang="0">
                    <a:pos x="12" y="23"/>
                  </a:cxn>
                  <a:cxn ang="0">
                    <a:pos x="8" y="26"/>
                  </a:cxn>
                  <a:cxn ang="0">
                    <a:pos x="4" y="27"/>
                  </a:cxn>
                  <a:cxn ang="0">
                    <a:pos x="0" y="28"/>
                  </a:cxn>
                </a:cxnLst>
                <a:rect l="0" t="0" r="r" b="b"/>
                <a:pathLst>
                  <a:path w="24" h="28">
                    <a:moveTo>
                      <a:pt x="24" y="0"/>
                    </a:moveTo>
                    <a:lnTo>
                      <a:pt x="24" y="4"/>
                    </a:lnTo>
                    <a:lnTo>
                      <a:pt x="23" y="8"/>
                    </a:lnTo>
                    <a:lnTo>
                      <a:pt x="21" y="12"/>
                    </a:lnTo>
                    <a:lnTo>
                      <a:pt x="19" y="16"/>
                    </a:lnTo>
                    <a:lnTo>
                      <a:pt x="16" y="20"/>
                    </a:lnTo>
                    <a:lnTo>
                      <a:pt x="12" y="23"/>
                    </a:lnTo>
                    <a:lnTo>
                      <a:pt x="8" y="26"/>
                    </a:lnTo>
                    <a:lnTo>
                      <a:pt x="4" y="27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3" name="Freeform 53"/>
              <p:cNvSpPr>
                <a:spLocks noChangeAspect="1"/>
              </p:cNvSpPr>
              <p:nvPr/>
            </p:nvSpPr>
            <p:spPr bwMode="auto">
              <a:xfrm>
                <a:off x="8378" y="6236"/>
                <a:ext cx="14" cy="3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26" y="4"/>
                  </a:cxn>
                  <a:cxn ang="0">
                    <a:pos x="20" y="9"/>
                  </a:cxn>
                  <a:cxn ang="0">
                    <a:pos x="16" y="11"/>
                  </a:cxn>
                  <a:cxn ang="0">
                    <a:pos x="12" y="15"/>
                  </a:cxn>
                  <a:cxn ang="0">
                    <a:pos x="8" y="19"/>
                  </a:cxn>
                  <a:cxn ang="0">
                    <a:pos x="5" y="25"/>
                  </a:cxn>
                  <a:cxn ang="0">
                    <a:pos x="3" y="30"/>
                  </a:cxn>
                  <a:cxn ang="0">
                    <a:pos x="1" y="35"/>
                  </a:cxn>
                  <a:cxn ang="0">
                    <a:pos x="0" y="41"/>
                  </a:cxn>
                  <a:cxn ang="0">
                    <a:pos x="0" y="46"/>
                  </a:cxn>
                  <a:cxn ang="0">
                    <a:pos x="0" y="53"/>
                  </a:cxn>
                  <a:cxn ang="0">
                    <a:pos x="1" y="58"/>
                  </a:cxn>
                  <a:cxn ang="0">
                    <a:pos x="3" y="64"/>
                  </a:cxn>
                  <a:cxn ang="0">
                    <a:pos x="5" y="69"/>
                  </a:cxn>
                  <a:cxn ang="0">
                    <a:pos x="8" y="73"/>
                  </a:cxn>
                  <a:cxn ang="0">
                    <a:pos x="12" y="79"/>
                  </a:cxn>
                  <a:cxn ang="0">
                    <a:pos x="16" y="83"/>
                  </a:cxn>
                  <a:cxn ang="0">
                    <a:pos x="20" y="85"/>
                  </a:cxn>
                  <a:cxn ang="0">
                    <a:pos x="26" y="89"/>
                  </a:cxn>
                  <a:cxn ang="0">
                    <a:pos x="31" y="91"/>
                  </a:cxn>
                  <a:cxn ang="0">
                    <a:pos x="36" y="93"/>
                  </a:cxn>
                  <a:cxn ang="0">
                    <a:pos x="42" y="93"/>
                  </a:cxn>
                </a:cxnLst>
                <a:rect l="0" t="0" r="r" b="b"/>
                <a:pathLst>
                  <a:path w="42" h="93">
                    <a:moveTo>
                      <a:pt x="42" y="0"/>
                    </a:moveTo>
                    <a:lnTo>
                      <a:pt x="36" y="0"/>
                    </a:lnTo>
                    <a:lnTo>
                      <a:pt x="31" y="3"/>
                    </a:lnTo>
                    <a:lnTo>
                      <a:pt x="26" y="4"/>
                    </a:lnTo>
                    <a:lnTo>
                      <a:pt x="20" y="9"/>
                    </a:lnTo>
                    <a:lnTo>
                      <a:pt x="16" y="11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5" y="25"/>
                    </a:lnTo>
                    <a:lnTo>
                      <a:pt x="3" y="30"/>
                    </a:lnTo>
                    <a:lnTo>
                      <a:pt x="1" y="35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1" y="58"/>
                    </a:lnTo>
                    <a:lnTo>
                      <a:pt x="3" y="64"/>
                    </a:lnTo>
                    <a:lnTo>
                      <a:pt x="5" y="69"/>
                    </a:lnTo>
                    <a:lnTo>
                      <a:pt x="8" y="73"/>
                    </a:lnTo>
                    <a:lnTo>
                      <a:pt x="12" y="79"/>
                    </a:lnTo>
                    <a:lnTo>
                      <a:pt x="16" y="83"/>
                    </a:lnTo>
                    <a:lnTo>
                      <a:pt x="20" y="85"/>
                    </a:lnTo>
                    <a:lnTo>
                      <a:pt x="26" y="89"/>
                    </a:lnTo>
                    <a:lnTo>
                      <a:pt x="31" y="91"/>
                    </a:lnTo>
                    <a:lnTo>
                      <a:pt x="36" y="93"/>
                    </a:lnTo>
                    <a:lnTo>
                      <a:pt x="42" y="9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4" name="Freeform 54"/>
              <p:cNvSpPr>
                <a:spLocks noChangeAspect="1"/>
              </p:cNvSpPr>
              <p:nvPr/>
            </p:nvSpPr>
            <p:spPr bwMode="auto">
              <a:xfrm>
                <a:off x="8392" y="6267"/>
                <a:ext cx="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12" y="6"/>
                  </a:cxn>
                  <a:cxn ang="0">
                    <a:pos x="16" y="8"/>
                  </a:cxn>
                  <a:cxn ang="0">
                    <a:pos x="19" y="12"/>
                  </a:cxn>
                  <a:cxn ang="0">
                    <a:pos x="21" y="15"/>
                  </a:cxn>
                  <a:cxn ang="0">
                    <a:pos x="23" y="20"/>
                  </a:cxn>
                  <a:cxn ang="0">
                    <a:pos x="24" y="25"/>
                  </a:cxn>
                  <a:cxn ang="0">
                    <a:pos x="24" y="29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lnTo>
                      <a:pt x="4" y="2"/>
                    </a:lnTo>
                    <a:lnTo>
                      <a:pt x="8" y="3"/>
                    </a:lnTo>
                    <a:lnTo>
                      <a:pt x="12" y="6"/>
                    </a:lnTo>
                    <a:lnTo>
                      <a:pt x="16" y="8"/>
                    </a:lnTo>
                    <a:lnTo>
                      <a:pt x="19" y="12"/>
                    </a:lnTo>
                    <a:lnTo>
                      <a:pt x="21" y="15"/>
                    </a:lnTo>
                    <a:lnTo>
                      <a:pt x="23" y="20"/>
                    </a:lnTo>
                    <a:lnTo>
                      <a:pt x="24" y="25"/>
                    </a:lnTo>
                    <a:lnTo>
                      <a:pt x="24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5" name="Line 55"/>
              <p:cNvSpPr>
                <a:spLocks noChangeAspect="1" noChangeShapeType="1"/>
              </p:cNvSpPr>
              <p:nvPr/>
            </p:nvSpPr>
            <p:spPr bwMode="auto">
              <a:xfrm>
                <a:off x="8400" y="6277"/>
                <a:ext cx="1" cy="1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6" name="Freeform 56"/>
              <p:cNvSpPr>
                <a:spLocks noChangeAspect="1"/>
              </p:cNvSpPr>
              <p:nvPr/>
            </p:nvSpPr>
            <p:spPr bwMode="auto">
              <a:xfrm>
                <a:off x="8385" y="6444"/>
                <a:ext cx="15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5"/>
                  </a:cxn>
                  <a:cxn ang="0">
                    <a:pos x="46" y="11"/>
                  </a:cxn>
                  <a:cxn ang="0">
                    <a:pos x="44" y="16"/>
                  </a:cxn>
                  <a:cxn ang="0">
                    <a:pos x="42" y="21"/>
                  </a:cxn>
                  <a:cxn ang="0">
                    <a:pos x="39" y="27"/>
                  </a:cxn>
                  <a:cxn ang="0">
                    <a:pos x="35" y="31"/>
                  </a:cxn>
                  <a:cxn ang="0">
                    <a:pos x="31" y="35"/>
                  </a:cxn>
                  <a:cxn ang="0">
                    <a:pos x="27" y="39"/>
                  </a:cxn>
                  <a:cxn ang="0">
                    <a:pos x="21" y="42"/>
                  </a:cxn>
                  <a:cxn ang="0">
                    <a:pos x="17" y="44"/>
                  </a:cxn>
                  <a:cxn ang="0">
                    <a:pos x="12" y="46"/>
                  </a:cxn>
                  <a:cxn ang="0">
                    <a:pos x="5" y="47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47" y="5"/>
                    </a:lnTo>
                    <a:lnTo>
                      <a:pt x="46" y="11"/>
                    </a:lnTo>
                    <a:lnTo>
                      <a:pt x="44" y="16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35" y="31"/>
                    </a:lnTo>
                    <a:lnTo>
                      <a:pt x="31" y="35"/>
                    </a:lnTo>
                    <a:lnTo>
                      <a:pt x="27" y="39"/>
                    </a:lnTo>
                    <a:lnTo>
                      <a:pt x="21" y="42"/>
                    </a:lnTo>
                    <a:lnTo>
                      <a:pt x="17" y="44"/>
                    </a:lnTo>
                    <a:lnTo>
                      <a:pt x="12" y="46"/>
                    </a:lnTo>
                    <a:lnTo>
                      <a:pt x="5" y="47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7" name="Line 57"/>
              <p:cNvSpPr>
                <a:spLocks noChangeAspect="1" noChangeShapeType="1"/>
              </p:cNvSpPr>
              <p:nvPr/>
            </p:nvSpPr>
            <p:spPr bwMode="auto">
              <a:xfrm flipH="1">
                <a:off x="8213" y="6460"/>
                <a:ext cx="17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8" name="Freeform 58"/>
              <p:cNvSpPr>
                <a:spLocks noChangeAspect="1"/>
              </p:cNvSpPr>
              <p:nvPr/>
            </p:nvSpPr>
            <p:spPr bwMode="auto">
              <a:xfrm>
                <a:off x="8199" y="6452"/>
                <a:ext cx="14" cy="8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36" y="24"/>
                  </a:cxn>
                  <a:cxn ang="0">
                    <a:pos x="31" y="23"/>
                  </a:cxn>
                  <a:cxn ang="0">
                    <a:pos x="25" y="21"/>
                  </a:cxn>
                  <a:cxn ang="0">
                    <a:pos x="20" y="19"/>
                  </a:cxn>
                  <a:cxn ang="0">
                    <a:pos x="16" y="16"/>
                  </a:cxn>
                  <a:cxn ang="0">
                    <a:pos x="11" y="13"/>
                  </a:cxn>
                  <a:cxn ang="0">
                    <a:pos x="7" y="9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42" h="24">
                    <a:moveTo>
                      <a:pt x="42" y="24"/>
                    </a:moveTo>
                    <a:lnTo>
                      <a:pt x="36" y="24"/>
                    </a:lnTo>
                    <a:lnTo>
                      <a:pt x="31" y="23"/>
                    </a:lnTo>
                    <a:lnTo>
                      <a:pt x="25" y="21"/>
                    </a:lnTo>
                    <a:lnTo>
                      <a:pt x="20" y="19"/>
                    </a:lnTo>
                    <a:lnTo>
                      <a:pt x="16" y="16"/>
                    </a:lnTo>
                    <a:lnTo>
                      <a:pt x="11" y="13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9" name="Freeform 59"/>
              <p:cNvSpPr>
                <a:spLocks noChangeAspect="1"/>
              </p:cNvSpPr>
              <p:nvPr/>
            </p:nvSpPr>
            <p:spPr bwMode="auto">
              <a:xfrm>
                <a:off x="8172" y="6444"/>
                <a:ext cx="27" cy="8"/>
              </a:xfrm>
              <a:custGeom>
                <a:avLst/>
                <a:gdLst/>
                <a:ahLst/>
                <a:cxnLst>
                  <a:cxn ang="0">
                    <a:pos x="81" y="23"/>
                  </a:cxn>
                  <a:cxn ang="0">
                    <a:pos x="78" y="19"/>
                  </a:cxn>
                  <a:cxn ang="0">
                    <a:pos x="74" y="13"/>
                  </a:cxn>
                  <a:cxn ang="0">
                    <a:pos x="70" y="9"/>
                  </a:cxn>
                  <a:cxn ang="0">
                    <a:pos x="66" y="7"/>
                  </a:cxn>
                  <a:cxn ang="0">
                    <a:pos x="61" y="4"/>
                  </a:cxn>
                  <a:cxn ang="0">
                    <a:pos x="55" y="1"/>
                  </a:cxn>
                  <a:cxn ang="0">
                    <a:pos x="48" y="0"/>
                  </a:cxn>
                  <a:cxn ang="0">
                    <a:pos x="43" y="0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6" y="1"/>
                  </a:cxn>
                  <a:cxn ang="0">
                    <a:pos x="20" y="4"/>
                  </a:cxn>
                  <a:cxn ang="0">
                    <a:pos x="16" y="7"/>
                  </a:cxn>
                  <a:cxn ang="0">
                    <a:pos x="11" y="9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3"/>
                  </a:cxn>
                </a:cxnLst>
                <a:rect l="0" t="0" r="r" b="b"/>
                <a:pathLst>
                  <a:path w="81" h="23">
                    <a:moveTo>
                      <a:pt x="81" y="23"/>
                    </a:moveTo>
                    <a:lnTo>
                      <a:pt x="78" y="19"/>
                    </a:lnTo>
                    <a:lnTo>
                      <a:pt x="74" y="13"/>
                    </a:lnTo>
                    <a:lnTo>
                      <a:pt x="70" y="9"/>
                    </a:lnTo>
                    <a:lnTo>
                      <a:pt x="66" y="7"/>
                    </a:lnTo>
                    <a:lnTo>
                      <a:pt x="61" y="4"/>
                    </a:lnTo>
                    <a:lnTo>
                      <a:pt x="55" y="1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20" y="4"/>
                    </a:lnTo>
                    <a:lnTo>
                      <a:pt x="16" y="7"/>
                    </a:lnTo>
                    <a:lnTo>
                      <a:pt x="11" y="9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0" name="Freeform 60"/>
              <p:cNvSpPr>
                <a:spLocks noChangeAspect="1"/>
              </p:cNvSpPr>
              <p:nvPr/>
            </p:nvSpPr>
            <p:spPr bwMode="auto">
              <a:xfrm>
                <a:off x="8158" y="6452"/>
                <a:ext cx="14" cy="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8" y="5"/>
                  </a:cxn>
                  <a:cxn ang="0">
                    <a:pos x="35" y="9"/>
                  </a:cxn>
                  <a:cxn ang="0">
                    <a:pos x="31" y="13"/>
                  </a:cxn>
                  <a:cxn ang="0">
                    <a:pos x="26" y="16"/>
                  </a:cxn>
                  <a:cxn ang="0">
                    <a:pos x="22" y="19"/>
                  </a:cxn>
                  <a:cxn ang="0">
                    <a:pos x="16" y="21"/>
                  </a:cxn>
                  <a:cxn ang="0">
                    <a:pos x="11" y="23"/>
                  </a:cxn>
                  <a:cxn ang="0">
                    <a:pos x="6" y="24"/>
                  </a:cxn>
                  <a:cxn ang="0">
                    <a:pos x="0" y="24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38" y="5"/>
                    </a:lnTo>
                    <a:lnTo>
                      <a:pt x="35" y="9"/>
                    </a:lnTo>
                    <a:lnTo>
                      <a:pt x="31" y="13"/>
                    </a:lnTo>
                    <a:lnTo>
                      <a:pt x="26" y="16"/>
                    </a:lnTo>
                    <a:lnTo>
                      <a:pt x="22" y="19"/>
                    </a:lnTo>
                    <a:lnTo>
                      <a:pt x="16" y="21"/>
                    </a:lnTo>
                    <a:lnTo>
                      <a:pt x="11" y="23"/>
                    </a:lnTo>
                    <a:lnTo>
                      <a:pt x="6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1" name="Line 61"/>
              <p:cNvSpPr>
                <a:spLocks noChangeAspect="1" noChangeShapeType="1"/>
              </p:cNvSpPr>
              <p:nvPr/>
            </p:nvSpPr>
            <p:spPr bwMode="auto">
              <a:xfrm flipH="1">
                <a:off x="7945" y="6460"/>
                <a:ext cx="2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2" name="Freeform 62"/>
              <p:cNvSpPr>
                <a:spLocks noChangeAspect="1"/>
              </p:cNvSpPr>
              <p:nvPr/>
            </p:nvSpPr>
            <p:spPr bwMode="auto">
              <a:xfrm>
                <a:off x="7931" y="6452"/>
                <a:ext cx="14" cy="8"/>
              </a:xfrm>
              <a:custGeom>
                <a:avLst/>
                <a:gdLst/>
                <a:ahLst/>
                <a:cxnLst>
                  <a:cxn ang="0">
                    <a:pos x="40" y="24"/>
                  </a:cxn>
                  <a:cxn ang="0">
                    <a:pos x="35" y="24"/>
                  </a:cxn>
                  <a:cxn ang="0">
                    <a:pos x="30" y="23"/>
                  </a:cxn>
                  <a:cxn ang="0">
                    <a:pos x="24" y="21"/>
                  </a:cxn>
                  <a:cxn ang="0">
                    <a:pos x="19" y="19"/>
                  </a:cxn>
                  <a:cxn ang="0">
                    <a:pos x="15" y="16"/>
                  </a:cxn>
                  <a:cxn ang="0">
                    <a:pos x="9" y="13"/>
                  </a:cxn>
                  <a:cxn ang="0">
                    <a:pos x="7" y="9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40" h="24">
                    <a:moveTo>
                      <a:pt x="40" y="24"/>
                    </a:moveTo>
                    <a:lnTo>
                      <a:pt x="35" y="24"/>
                    </a:lnTo>
                    <a:lnTo>
                      <a:pt x="30" y="23"/>
                    </a:lnTo>
                    <a:lnTo>
                      <a:pt x="24" y="21"/>
                    </a:lnTo>
                    <a:lnTo>
                      <a:pt x="19" y="19"/>
                    </a:lnTo>
                    <a:lnTo>
                      <a:pt x="15" y="16"/>
                    </a:lnTo>
                    <a:lnTo>
                      <a:pt x="9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3" name="Freeform 63"/>
              <p:cNvSpPr>
                <a:spLocks noChangeAspect="1"/>
              </p:cNvSpPr>
              <p:nvPr/>
            </p:nvSpPr>
            <p:spPr bwMode="auto">
              <a:xfrm>
                <a:off x="7905" y="6444"/>
                <a:ext cx="26" cy="8"/>
              </a:xfrm>
              <a:custGeom>
                <a:avLst/>
                <a:gdLst/>
                <a:ahLst/>
                <a:cxnLst>
                  <a:cxn ang="0">
                    <a:pos x="79" y="23"/>
                  </a:cxn>
                  <a:cxn ang="0">
                    <a:pos x="75" y="19"/>
                  </a:cxn>
                  <a:cxn ang="0">
                    <a:pos x="71" y="13"/>
                  </a:cxn>
                  <a:cxn ang="0">
                    <a:pos x="67" y="9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2" y="1"/>
                  </a:cxn>
                  <a:cxn ang="0">
                    <a:pos x="45" y="0"/>
                  </a:cxn>
                  <a:cxn ang="0">
                    <a:pos x="40" y="0"/>
                  </a:cxn>
                  <a:cxn ang="0">
                    <a:pos x="35" y="0"/>
                  </a:cxn>
                  <a:cxn ang="0">
                    <a:pos x="28" y="0"/>
                  </a:cxn>
                  <a:cxn ang="0">
                    <a:pos x="22" y="1"/>
                  </a:cxn>
                  <a:cxn ang="0">
                    <a:pos x="17" y="4"/>
                  </a:cxn>
                  <a:cxn ang="0">
                    <a:pos x="12" y="7"/>
                  </a:cxn>
                  <a:cxn ang="0">
                    <a:pos x="8" y="11"/>
                  </a:cxn>
                  <a:cxn ang="0">
                    <a:pos x="4" y="15"/>
                  </a:cxn>
                  <a:cxn ang="0">
                    <a:pos x="0" y="19"/>
                  </a:cxn>
                </a:cxnLst>
                <a:rect l="0" t="0" r="r" b="b"/>
                <a:pathLst>
                  <a:path w="79" h="23">
                    <a:moveTo>
                      <a:pt x="79" y="23"/>
                    </a:moveTo>
                    <a:lnTo>
                      <a:pt x="75" y="19"/>
                    </a:lnTo>
                    <a:lnTo>
                      <a:pt x="71" y="13"/>
                    </a:lnTo>
                    <a:lnTo>
                      <a:pt x="67" y="9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4"/>
                    </a:lnTo>
                    <a:lnTo>
                      <a:pt x="12" y="7"/>
                    </a:lnTo>
                    <a:lnTo>
                      <a:pt x="8" y="11"/>
                    </a:lnTo>
                    <a:lnTo>
                      <a:pt x="4" y="15"/>
                    </a:lnTo>
                    <a:lnTo>
                      <a:pt x="0" y="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4" name="Freeform 64"/>
              <p:cNvSpPr>
                <a:spLocks noChangeAspect="1"/>
              </p:cNvSpPr>
              <p:nvPr/>
            </p:nvSpPr>
            <p:spPr bwMode="auto">
              <a:xfrm>
                <a:off x="7886" y="6451"/>
                <a:ext cx="19" cy="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1" y="4"/>
                  </a:cxn>
                  <a:cxn ang="0">
                    <a:pos x="47" y="8"/>
                  </a:cxn>
                  <a:cxn ang="0">
                    <a:pos x="43" y="12"/>
                  </a:cxn>
                  <a:cxn ang="0">
                    <a:pos x="38" y="14"/>
                  </a:cxn>
                  <a:cxn ang="0">
                    <a:pos x="34" y="16"/>
                  </a:cxn>
                  <a:cxn ang="0">
                    <a:pos x="29" y="19"/>
                  </a:cxn>
                  <a:cxn ang="0">
                    <a:pos x="23" y="19"/>
                  </a:cxn>
                  <a:cxn ang="0">
                    <a:pos x="18" y="19"/>
                  </a:cxn>
                  <a:cxn ang="0">
                    <a:pos x="11" y="19"/>
                  </a:cxn>
                  <a:cxn ang="0">
                    <a:pos x="6" y="19"/>
                  </a:cxn>
                  <a:cxn ang="0">
                    <a:pos x="0" y="16"/>
                  </a:cxn>
                </a:cxnLst>
                <a:rect l="0" t="0" r="r" b="b"/>
                <a:pathLst>
                  <a:path w="56" h="19">
                    <a:moveTo>
                      <a:pt x="56" y="0"/>
                    </a:moveTo>
                    <a:lnTo>
                      <a:pt x="51" y="4"/>
                    </a:lnTo>
                    <a:lnTo>
                      <a:pt x="47" y="8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34" y="16"/>
                    </a:lnTo>
                    <a:lnTo>
                      <a:pt x="29" y="19"/>
                    </a:lnTo>
                    <a:lnTo>
                      <a:pt x="23" y="19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6" y="19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5" name="Freeform 65"/>
              <p:cNvSpPr>
                <a:spLocks noChangeAspect="1"/>
              </p:cNvSpPr>
              <p:nvPr/>
            </p:nvSpPr>
            <p:spPr bwMode="auto">
              <a:xfrm>
                <a:off x="7822" y="6451"/>
                <a:ext cx="64" cy="5"/>
              </a:xfrm>
              <a:custGeom>
                <a:avLst/>
                <a:gdLst/>
                <a:ahLst/>
                <a:cxnLst>
                  <a:cxn ang="0">
                    <a:pos x="192" y="16"/>
                  </a:cxn>
                  <a:cxn ang="0">
                    <a:pos x="179" y="12"/>
                  </a:cxn>
                  <a:cxn ang="0">
                    <a:pos x="165" y="8"/>
                  </a:cxn>
                  <a:cxn ang="0">
                    <a:pos x="152" y="5"/>
                  </a:cxn>
                  <a:cxn ang="0">
                    <a:pos x="138" y="2"/>
                  </a:cxn>
                  <a:cxn ang="0">
                    <a:pos x="124" y="1"/>
                  </a:cxn>
                  <a:cxn ang="0">
                    <a:pos x="110" y="0"/>
                  </a:cxn>
                  <a:cxn ang="0">
                    <a:pos x="97" y="0"/>
                  </a:cxn>
                  <a:cxn ang="0">
                    <a:pos x="82" y="0"/>
                  </a:cxn>
                  <a:cxn ang="0">
                    <a:pos x="68" y="1"/>
                  </a:cxn>
                  <a:cxn ang="0">
                    <a:pos x="54" y="2"/>
                  </a:cxn>
                  <a:cxn ang="0">
                    <a:pos x="40" y="5"/>
                  </a:cxn>
                  <a:cxn ang="0">
                    <a:pos x="27" y="8"/>
                  </a:cxn>
                  <a:cxn ang="0">
                    <a:pos x="13" y="12"/>
                  </a:cxn>
                  <a:cxn ang="0">
                    <a:pos x="0" y="16"/>
                  </a:cxn>
                </a:cxnLst>
                <a:rect l="0" t="0" r="r" b="b"/>
                <a:pathLst>
                  <a:path w="192" h="16">
                    <a:moveTo>
                      <a:pt x="192" y="16"/>
                    </a:moveTo>
                    <a:lnTo>
                      <a:pt x="179" y="12"/>
                    </a:lnTo>
                    <a:lnTo>
                      <a:pt x="165" y="8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4" y="1"/>
                    </a:lnTo>
                    <a:lnTo>
                      <a:pt x="110" y="0"/>
                    </a:lnTo>
                    <a:lnTo>
                      <a:pt x="97" y="0"/>
                    </a:lnTo>
                    <a:lnTo>
                      <a:pt x="82" y="0"/>
                    </a:lnTo>
                    <a:lnTo>
                      <a:pt x="68" y="1"/>
                    </a:lnTo>
                    <a:lnTo>
                      <a:pt x="54" y="2"/>
                    </a:lnTo>
                    <a:lnTo>
                      <a:pt x="40" y="5"/>
                    </a:lnTo>
                    <a:lnTo>
                      <a:pt x="27" y="8"/>
                    </a:lnTo>
                    <a:lnTo>
                      <a:pt x="13" y="12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6" name="Freeform 66"/>
              <p:cNvSpPr>
                <a:spLocks noChangeAspect="1"/>
              </p:cNvSpPr>
              <p:nvPr/>
            </p:nvSpPr>
            <p:spPr bwMode="auto">
              <a:xfrm>
                <a:off x="7804" y="6451"/>
                <a:ext cx="18" cy="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49" y="19"/>
                  </a:cxn>
                  <a:cxn ang="0">
                    <a:pos x="44" y="19"/>
                  </a:cxn>
                  <a:cxn ang="0">
                    <a:pos x="39" y="19"/>
                  </a:cxn>
                  <a:cxn ang="0">
                    <a:pos x="32" y="19"/>
                  </a:cxn>
                  <a:cxn ang="0">
                    <a:pos x="26" y="19"/>
                  </a:cxn>
                  <a:cxn ang="0">
                    <a:pos x="21" y="16"/>
                  </a:cxn>
                  <a:cxn ang="0">
                    <a:pos x="17" y="14"/>
                  </a:cxn>
                  <a:cxn ang="0">
                    <a:pos x="12" y="12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55" h="19">
                    <a:moveTo>
                      <a:pt x="55" y="16"/>
                    </a:moveTo>
                    <a:lnTo>
                      <a:pt x="49" y="19"/>
                    </a:lnTo>
                    <a:lnTo>
                      <a:pt x="44" y="19"/>
                    </a:lnTo>
                    <a:lnTo>
                      <a:pt x="39" y="19"/>
                    </a:lnTo>
                    <a:lnTo>
                      <a:pt x="32" y="19"/>
                    </a:lnTo>
                    <a:lnTo>
                      <a:pt x="26" y="19"/>
                    </a:lnTo>
                    <a:lnTo>
                      <a:pt x="21" y="16"/>
                    </a:lnTo>
                    <a:lnTo>
                      <a:pt x="17" y="14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7" name="Freeform 67"/>
              <p:cNvSpPr>
                <a:spLocks noChangeAspect="1"/>
              </p:cNvSpPr>
              <p:nvPr/>
            </p:nvSpPr>
            <p:spPr bwMode="auto">
              <a:xfrm>
                <a:off x="7777" y="6444"/>
                <a:ext cx="27" cy="8"/>
              </a:xfrm>
              <a:custGeom>
                <a:avLst/>
                <a:gdLst/>
                <a:ahLst/>
                <a:cxnLst>
                  <a:cxn ang="0">
                    <a:pos x="80" y="19"/>
                  </a:cxn>
                  <a:cxn ang="0">
                    <a:pos x="76" y="15"/>
                  </a:cxn>
                  <a:cxn ang="0">
                    <a:pos x="71" y="11"/>
                  </a:cxn>
                  <a:cxn ang="0">
                    <a:pos x="67" y="7"/>
                  </a:cxn>
                  <a:cxn ang="0">
                    <a:pos x="62" y="4"/>
                  </a:cxn>
                  <a:cxn ang="0">
                    <a:pos x="57" y="1"/>
                  </a:cxn>
                  <a:cxn ang="0">
                    <a:pos x="51" y="0"/>
                  </a:cxn>
                  <a:cxn ang="0">
                    <a:pos x="45" y="0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2" y="4"/>
                  </a:cxn>
                  <a:cxn ang="0">
                    <a:pos x="16" y="7"/>
                  </a:cxn>
                  <a:cxn ang="0">
                    <a:pos x="12" y="9"/>
                  </a:cxn>
                  <a:cxn ang="0">
                    <a:pos x="8" y="13"/>
                  </a:cxn>
                  <a:cxn ang="0">
                    <a:pos x="4" y="19"/>
                  </a:cxn>
                  <a:cxn ang="0">
                    <a:pos x="0" y="23"/>
                  </a:cxn>
                </a:cxnLst>
                <a:rect l="0" t="0" r="r" b="b"/>
                <a:pathLst>
                  <a:path w="80" h="23">
                    <a:moveTo>
                      <a:pt x="80" y="19"/>
                    </a:moveTo>
                    <a:lnTo>
                      <a:pt x="76" y="15"/>
                    </a:lnTo>
                    <a:lnTo>
                      <a:pt x="71" y="11"/>
                    </a:lnTo>
                    <a:lnTo>
                      <a:pt x="67" y="7"/>
                    </a:lnTo>
                    <a:lnTo>
                      <a:pt x="62" y="4"/>
                    </a:lnTo>
                    <a:lnTo>
                      <a:pt x="57" y="1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2" y="4"/>
                    </a:lnTo>
                    <a:lnTo>
                      <a:pt x="16" y="7"/>
                    </a:lnTo>
                    <a:lnTo>
                      <a:pt x="12" y="9"/>
                    </a:lnTo>
                    <a:lnTo>
                      <a:pt x="8" y="13"/>
                    </a:lnTo>
                    <a:lnTo>
                      <a:pt x="4" y="19"/>
                    </a:lnTo>
                    <a:lnTo>
                      <a:pt x="0" y="2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8" name="Freeform 68"/>
              <p:cNvSpPr>
                <a:spLocks noChangeAspect="1"/>
              </p:cNvSpPr>
              <p:nvPr/>
            </p:nvSpPr>
            <p:spPr bwMode="auto">
              <a:xfrm>
                <a:off x="7764" y="6452"/>
                <a:ext cx="13" cy="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7" y="5"/>
                  </a:cxn>
                  <a:cxn ang="0">
                    <a:pos x="35" y="9"/>
                  </a:cxn>
                  <a:cxn ang="0">
                    <a:pos x="31" y="13"/>
                  </a:cxn>
                  <a:cxn ang="0">
                    <a:pos x="25" y="16"/>
                  </a:cxn>
                  <a:cxn ang="0">
                    <a:pos x="21" y="19"/>
                  </a:cxn>
                  <a:cxn ang="0">
                    <a:pos x="16" y="21"/>
                  </a:cxn>
                  <a:cxn ang="0">
                    <a:pos x="10" y="23"/>
                  </a:cxn>
                  <a:cxn ang="0">
                    <a:pos x="5" y="24"/>
                  </a:cxn>
                  <a:cxn ang="0">
                    <a:pos x="0" y="24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lnTo>
                      <a:pt x="37" y="5"/>
                    </a:lnTo>
                    <a:lnTo>
                      <a:pt x="35" y="9"/>
                    </a:lnTo>
                    <a:lnTo>
                      <a:pt x="31" y="13"/>
                    </a:lnTo>
                    <a:lnTo>
                      <a:pt x="25" y="16"/>
                    </a:lnTo>
                    <a:lnTo>
                      <a:pt x="21" y="19"/>
                    </a:lnTo>
                    <a:lnTo>
                      <a:pt x="16" y="21"/>
                    </a:lnTo>
                    <a:lnTo>
                      <a:pt x="10" y="23"/>
                    </a:lnTo>
                    <a:lnTo>
                      <a:pt x="5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9" name="Line 69"/>
              <p:cNvSpPr>
                <a:spLocks noChangeAspect="1" noChangeShapeType="1"/>
              </p:cNvSpPr>
              <p:nvPr/>
            </p:nvSpPr>
            <p:spPr bwMode="auto">
              <a:xfrm flipH="1">
                <a:off x="7424" y="6460"/>
                <a:ext cx="34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0" name="Freeform 70"/>
              <p:cNvSpPr>
                <a:spLocks noChangeAspect="1"/>
              </p:cNvSpPr>
              <p:nvPr/>
            </p:nvSpPr>
            <p:spPr bwMode="auto">
              <a:xfrm>
                <a:off x="7410" y="6452"/>
                <a:ext cx="14" cy="8"/>
              </a:xfrm>
              <a:custGeom>
                <a:avLst/>
                <a:gdLst/>
                <a:ahLst/>
                <a:cxnLst>
                  <a:cxn ang="0">
                    <a:pos x="41" y="24"/>
                  </a:cxn>
                  <a:cxn ang="0">
                    <a:pos x="36" y="24"/>
                  </a:cxn>
                  <a:cxn ang="0">
                    <a:pos x="29" y="23"/>
                  </a:cxn>
                  <a:cxn ang="0">
                    <a:pos x="25" y="21"/>
                  </a:cxn>
                  <a:cxn ang="0">
                    <a:pos x="20" y="19"/>
                  </a:cxn>
                  <a:cxn ang="0">
                    <a:pos x="15" y="16"/>
                  </a:cxn>
                  <a:cxn ang="0">
                    <a:pos x="10" y="13"/>
                  </a:cxn>
                  <a:cxn ang="0">
                    <a:pos x="6" y="9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41" h="24">
                    <a:moveTo>
                      <a:pt x="41" y="24"/>
                    </a:moveTo>
                    <a:lnTo>
                      <a:pt x="36" y="24"/>
                    </a:lnTo>
                    <a:lnTo>
                      <a:pt x="29" y="23"/>
                    </a:lnTo>
                    <a:lnTo>
                      <a:pt x="25" y="21"/>
                    </a:lnTo>
                    <a:lnTo>
                      <a:pt x="20" y="19"/>
                    </a:lnTo>
                    <a:lnTo>
                      <a:pt x="15" y="16"/>
                    </a:lnTo>
                    <a:lnTo>
                      <a:pt x="10" y="13"/>
                    </a:lnTo>
                    <a:lnTo>
                      <a:pt x="6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1" name="Freeform 71"/>
              <p:cNvSpPr>
                <a:spLocks noChangeAspect="1"/>
              </p:cNvSpPr>
              <p:nvPr/>
            </p:nvSpPr>
            <p:spPr bwMode="auto">
              <a:xfrm>
                <a:off x="7383" y="6444"/>
                <a:ext cx="27" cy="8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79" y="19"/>
                  </a:cxn>
                  <a:cxn ang="0">
                    <a:pos x="75" y="13"/>
                  </a:cxn>
                  <a:cxn ang="0">
                    <a:pos x="71" y="9"/>
                  </a:cxn>
                  <a:cxn ang="0">
                    <a:pos x="66" y="7"/>
                  </a:cxn>
                  <a:cxn ang="0">
                    <a:pos x="60" y="4"/>
                  </a:cxn>
                  <a:cxn ang="0">
                    <a:pos x="55" y="1"/>
                  </a:cxn>
                  <a:cxn ang="0">
                    <a:pos x="49" y="0"/>
                  </a:cxn>
                  <a:cxn ang="0">
                    <a:pos x="44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1" y="4"/>
                  </a:cxn>
                  <a:cxn ang="0">
                    <a:pos x="16" y="7"/>
                  </a:cxn>
                  <a:cxn ang="0">
                    <a:pos x="12" y="9"/>
                  </a:cxn>
                  <a:cxn ang="0">
                    <a:pos x="6" y="13"/>
                  </a:cxn>
                  <a:cxn ang="0">
                    <a:pos x="4" y="19"/>
                  </a:cxn>
                  <a:cxn ang="0">
                    <a:pos x="0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79" y="19"/>
                    </a:lnTo>
                    <a:lnTo>
                      <a:pt x="75" y="13"/>
                    </a:lnTo>
                    <a:lnTo>
                      <a:pt x="71" y="9"/>
                    </a:lnTo>
                    <a:lnTo>
                      <a:pt x="66" y="7"/>
                    </a:lnTo>
                    <a:lnTo>
                      <a:pt x="60" y="4"/>
                    </a:lnTo>
                    <a:lnTo>
                      <a:pt x="55" y="1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1" y="4"/>
                    </a:lnTo>
                    <a:lnTo>
                      <a:pt x="16" y="7"/>
                    </a:lnTo>
                    <a:lnTo>
                      <a:pt x="12" y="9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0" y="2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2" name="Freeform 72"/>
              <p:cNvSpPr>
                <a:spLocks noChangeAspect="1"/>
              </p:cNvSpPr>
              <p:nvPr/>
            </p:nvSpPr>
            <p:spPr bwMode="auto">
              <a:xfrm>
                <a:off x="7369" y="6452"/>
                <a:ext cx="14" cy="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8" y="5"/>
                  </a:cxn>
                  <a:cxn ang="0">
                    <a:pos x="34" y="9"/>
                  </a:cxn>
                  <a:cxn ang="0">
                    <a:pos x="30" y="13"/>
                  </a:cxn>
                  <a:cxn ang="0">
                    <a:pos x="26" y="16"/>
                  </a:cxn>
                  <a:cxn ang="0">
                    <a:pos x="22" y="19"/>
                  </a:cxn>
                  <a:cxn ang="0">
                    <a:pos x="16" y="21"/>
                  </a:cxn>
                  <a:cxn ang="0">
                    <a:pos x="11" y="23"/>
                  </a:cxn>
                  <a:cxn ang="0">
                    <a:pos x="6" y="24"/>
                  </a:cxn>
                  <a:cxn ang="0">
                    <a:pos x="0" y="24"/>
                  </a:cxn>
                </a:cxnLst>
                <a:rect l="0" t="0" r="r" b="b"/>
                <a:pathLst>
                  <a:path w="41" h="24">
                    <a:moveTo>
                      <a:pt x="41" y="0"/>
                    </a:moveTo>
                    <a:lnTo>
                      <a:pt x="38" y="5"/>
                    </a:lnTo>
                    <a:lnTo>
                      <a:pt x="34" y="9"/>
                    </a:lnTo>
                    <a:lnTo>
                      <a:pt x="30" y="13"/>
                    </a:lnTo>
                    <a:lnTo>
                      <a:pt x="26" y="16"/>
                    </a:lnTo>
                    <a:lnTo>
                      <a:pt x="22" y="19"/>
                    </a:lnTo>
                    <a:lnTo>
                      <a:pt x="16" y="21"/>
                    </a:lnTo>
                    <a:lnTo>
                      <a:pt x="11" y="23"/>
                    </a:lnTo>
                    <a:lnTo>
                      <a:pt x="6" y="24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3" name="Line 73"/>
              <p:cNvSpPr>
                <a:spLocks noChangeAspect="1" noChangeShapeType="1"/>
              </p:cNvSpPr>
              <p:nvPr/>
            </p:nvSpPr>
            <p:spPr bwMode="auto">
              <a:xfrm flipH="1">
                <a:off x="7236" y="6460"/>
                <a:ext cx="13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4" name="Freeform 74"/>
              <p:cNvSpPr>
                <a:spLocks noChangeAspect="1"/>
              </p:cNvSpPr>
              <p:nvPr/>
            </p:nvSpPr>
            <p:spPr bwMode="auto">
              <a:xfrm>
                <a:off x="7220" y="6444"/>
                <a:ext cx="16" cy="16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2" y="47"/>
                  </a:cxn>
                  <a:cxn ang="0">
                    <a:pos x="36" y="46"/>
                  </a:cxn>
                  <a:cxn ang="0">
                    <a:pos x="31" y="44"/>
                  </a:cxn>
                  <a:cxn ang="0">
                    <a:pos x="25" y="42"/>
                  </a:cxn>
                  <a:cxn ang="0">
                    <a:pos x="20" y="39"/>
                  </a:cxn>
                  <a:cxn ang="0">
                    <a:pos x="16" y="35"/>
                  </a:cxn>
                  <a:cxn ang="0">
                    <a:pos x="12" y="31"/>
                  </a:cxn>
                  <a:cxn ang="0">
                    <a:pos x="8" y="27"/>
                  </a:cxn>
                  <a:cxn ang="0">
                    <a:pos x="5" y="21"/>
                  </a:cxn>
                  <a:cxn ang="0">
                    <a:pos x="3" y="16"/>
                  </a:cxn>
                  <a:cxn ang="0">
                    <a:pos x="1" y="11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42" y="47"/>
                    </a:lnTo>
                    <a:lnTo>
                      <a:pt x="36" y="46"/>
                    </a:lnTo>
                    <a:lnTo>
                      <a:pt x="31" y="44"/>
                    </a:lnTo>
                    <a:lnTo>
                      <a:pt x="25" y="42"/>
                    </a:lnTo>
                    <a:lnTo>
                      <a:pt x="20" y="39"/>
                    </a:lnTo>
                    <a:lnTo>
                      <a:pt x="16" y="35"/>
                    </a:lnTo>
                    <a:lnTo>
                      <a:pt x="12" y="31"/>
                    </a:lnTo>
                    <a:lnTo>
                      <a:pt x="8" y="27"/>
                    </a:lnTo>
                    <a:lnTo>
                      <a:pt x="5" y="21"/>
                    </a:lnTo>
                    <a:lnTo>
                      <a:pt x="3" y="16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5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7220" y="6277"/>
                <a:ext cx="1" cy="1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6" name="Freeform 76"/>
              <p:cNvSpPr>
                <a:spLocks noChangeAspect="1"/>
              </p:cNvSpPr>
              <p:nvPr/>
            </p:nvSpPr>
            <p:spPr bwMode="auto">
              <a:xfrm>
                <a:off x="7220" y="6267"/>
                <a:ext cx="8" cy="1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25"/>
                  </a:cxn>
                  <a:cxn ang="0">
                    <a:pos x="1" y="20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6" y="3"/>
                  </a:cxn>
                  <a:cxn ang="0">
                    <a:pos x="20" y="2"/>
                  </a:cxn>
                  <a:cxn ang="0">
                    <a:pos x="24" y="0"/>
                  </a:cxn>
                </a:cxnLst>
                <a:rect l="0" t="0" r="r" b="b"/>
                <a:pathLst>
                  <a:path w="24" h="29">
                    <a:moveTo>
                      <a:pt x="0" y="29"/>
                    </a:moveTo>
                    <a:lnTo>
                      <a:pt x="0" y="25"/>
                    </a:lnTo>
                    <a:lnTo>
                      <a:pt x="1" y="20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7" name="Freeform 77"/>
              <p:cNvSpPr>
                <a:spLocks noChangeAspect="1"/>
              </p:cNvSpPr>
              <p:nvPr/>
            </p:nvSpPr>
            <p:spPr bwMode="auto">
              <a:xfrm>
                <a:off x="7228" y="6236"/>
                <a:ext cx="14" cy="31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5" y="93"/>
                  </a:cxn>
                  <a:cxn ang="0">
                    <a:pos x="11" y="91"/>
                  </a:cxn>
                  <a:cxn ang="0">
                    <a:pos x="16" y="89"/>
                  </a:cxn>
                  <a:cxn ang="0">
                    <a:pos x="22" y="85"/>
                  </a:cxn>
                  <a:cxn ang="0">
                    <a:pos x="26" y="83"/>
                  </a:cxn>
                  <a:cxn ang="0">
                    <a:pos x="30" y="79"/>
                  </a:cxn>
                  <a:cxn ang="0">
                    <a:pos x="34" y="73"/>
                  </a:cxn>
                  <a:cxn ang="0">
                    <a:pos x="36" y="69"/>
                  </a:cxn>
                  <a:cxn ang="0">
                    <a:pos x="39" y="64"/>
                  </a:cxn>
                  <a:cxn ang="0">
                    <a:pos x="40" y="58"/>
                  </a:cxn>
                  <a:cxn ang="0">
                    <a:pos x="42" y="53"/>
                  </a:cxn>
                  <a:cxn ang="0">
                    <a:pos x="42" y="46"/>
                  </a:cxn>
                  <a:cxn ang="0">
                    <a:pos x="42" y="41"/>
                  </a:cxn>
                  <a:cxn ang="0">
                    <a:pos x="40" y="35"/>
                  </a:cxn>
                  <a:cxn ang="0">
                    <a:pos x="39" y="30"/>
                  </a:cxn>
                  <a:cxn ang="0">
                    <a:pos x="36" y="25"/>
                  </a:cxn>
                  <a:cxn ang="0">
                    <a:pos x="34" y="19"/>
                  </a:cxn>
                  <a:cxn ang="0">
                    <a:pos x="30" y="15"/>
                  </a:cxn>
                  <a:cxn ang="0">
                    <a:pos x="26" y="11"/>
                  </a:cxn>
                  <a:cxn ang="0">
                    <a:pos x="22" y="9"/>
                  </a:cxn>
                  <a:cxn ang="0">
                    <a:pos x="16" y="4"/>
                  </a:cxn>
                  <a:cxn ang="0">
                    <a:pos x="11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93">
                    <a:moveTo>
                      <a:pt x="0" y="93"/>
                    </a:moveTo>
                    <a:lnTo>
                      <a:pt x="5" y="93"/>
                    </a:lnTo>
                    <a:lnTo>
                      <a:pt x="11" y="91"/>
                    </a:lnTo>
                    <a:lnTo>
                      <a:pt x="16" y="89"/>
                    </a:lnTo>
                    <a:lnTo>
                      <a:pt x="22" y="85"/>
                    </a:lnTo>
                    <a:lnTo>
                      <a:pt x="26" y="83"/>
                    </a:lnTo>
                    <a:lnTo>
                      <a:pt x="30" y="79"/>
                    </a:lnTo>
                    <a:lnTo>
                      <a:pt x="34" y="73"/>
                    </a:lnTo>
                    <a:lnTo>
                      <a:pt x="36" y="69"/>
                    </a:lnTo>
                    <a:lnTo>
                      <a:pt x="39" y="64"/>
                    </a:lnTo>
                    <a:lnTo>
                      <a:pt x="40" y="58"/>
                    </a:lnTo>
                    <a:lnTo>
                      <a:pt x="42" y="53"/>
                    </a:lnTo>
                    <a:lnTo>
                      <a:pt x="42" y="46"/>
                    </a:lnTo>
                    <a:lnTo>
                      <a:pt x="42" y="41"/>
                    </a:lnTo>
                    <a:lnTo>
                      <a:pt x="40" y="35"/>
                    </a:lnTo>
                    <a:lnTo>
                      <a:pt x="39" y="30"/>
                    </a:lnTo>
                    <a:lnTo>
                      <a:pt x="36" y="25"/>
                    </a:lnTo>
                    <a:lnTo>
                      <a:pt x="34" y="19"/>
                    </a:lnTo>
                    <a:lnTo>
                      <a:pt x="30" y="15"/>
                    </a:lnTo>
                    <a:lnTo>
                      <a:pt x="26" y="11"/>
                    </a:lnTo>
                    <a:lnTo>
                      <a:pt x="22" y="9"/>
                    </a:lnTo>
                    <a:lnTo>
                      <a:pt x="16" y="4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8" name="Freeform 78"/>
              <p:cNvSpPr>
                <a:spLocks noChangeAspect="1"/>
              </p:cNvSpPr>
              <p:nvPr/>
            </p:nvSpPr>
            <p:spPr bwMode="auto">
              <a:xfrm>
                <a:off x="7220" y="6227"/>
                <a:ext cx="8" cy="9"/>
              </a:xfrm>
              <a:custGeom>
                <a:avLst/>
                <a:gdLst/>
                <a:ahLst/>
                <a:cxnLst>
                  <a:cxn ang="0">
                    <a:pos x="24" y="28"/>
                  </a:cxn>
                  <a:cxn ang="0">
                    <a:pos x="20" y="27"/>
                  </a:cxn>
                  <a:cxn ang="0">
                    <a:pos x="16" y="26"/>
                  </a:cxn>
                  <a:cxn ang="0">
                    <a:pos x="12" y="23"/>
                  </a:cxn>
                  <a:cxn ang="0">
                    <a:pos x="8" y="20"/>
                  </a:cxn>
                  <a:cxn ang="0">
                    <a:pos x="5" y="16"/>
                  </a:cxn>
                  <a:cxn ang="0">
                    <a:pos x="3" y="12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24" h="28">
                    <a:moveTo>
                      <a:pt x="24" y="28"/>
                    </a:moveTo>
                    <a:lnTo>
                      <a:pt x="20" y="27"/>
                    </a:lnTo>
                    <a:lnTo>
                      <a:pt x="16" y="26"/>
                    </a:lnTo>
                    <a:lnTo>
                      <a:pt x="12" y="23"/>
                    </a:lnTo>
                    <a:lnTo>
                      <a:pt x="8" y="20"/>
                    </a:lnTo>
                    <a:lnTo>
                      <a:pt x="5" y="16"/>
                    </a:lnTo>
                    <a:lnTo>
                      <a:pt x="3" y="12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9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7220" y="5866"/>
                <a:ext cx="1" cy="3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0" name="Freeform 80"/>
              <p:cNvSpPr>
                <a:spLocks noChangeAspect="1"/>
              </p:cNvSpPr>
              <p:nvPr/>
            </p:nvSpPr>
            <p:spPr bwMode="auto">
              <a:xfrm>
                <a:off x="7220" y="5857"/>
                <a:ext cx="8" cy="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3"/>
                  </a:cxn>
                  <a:cxn ang="0">
                    <a:pos x="1" y="19"/>
                  </a:cxn>
                  <a:cxn ang="0">
                    <a:pos x="3" y="15"/>
                  </a:cxn>
                  <a:cxn ang="0">
                    <a:pos x="5" y="11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27">
                    <a:moveTo>
                      <a:pt x="0" y="27"/>
                    </a:move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1" name="Freeform 81"/>
              <p:cNvSpPr>
                <a:spLocks noChangeAspect="1"/>
              </p:cNvSpPr>
              <p:nvPr/>
            </p:nvSpPr>
            <p:spPr bwMode="auto">
              <a:xfrm>
                <a:off x="7228" y="5826"/>
                <a:ext cx="14" cy="31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5" y="93"/>
                  </a:cxn>
                  <a:cxn ang="0">
                    <a:pos x="11" y="90"/>
                  </a:cxn>
                  <a:cxn ang="0">
                    <a:pos x="16" y="89"/>
                  </a:cxn>
                  <a:cxn ang="0">
                    <a:pos x="22" y="86"/>
                  </a:cxn>
                  <a:cxn ang="0">
                    <a:pos x="26" y="82"/>
                  </a:cxn>
                  <a:cxn ang="0">
                    <a:pos x="30" y="78"/>
                  </a:cxn>
                  <a:cxn ang="0">
                    <a:pos x="34" y="74"/>
                  </a:cxn>
                  <a:cxn ang="0">
                    <a:pos x="36" y="69"/>
                  </a:cxn>
                  <a:cxn ang="0">
                    <a:pos x="39" y="63"/>
                  </a:cxn>
                  <a:cxn ang="0">
                    <a:pos x="40" y="58"/>
                  </a:cxn>
                  <a:cxn ang="0">
                    <a:pos x="42" y="53"/>
                  </a:cxn>
                  <a:cxn ang="0">
                    <a:pos x="42" y="47"/>
                  </a:cxn>
                  <a:cxn ang="0">
                    <a:pos x="42" y="41"/>
                  </a:cxn>
                  <a:cxn ang="0">
                    <a:pos x="40" y="35"/>
                  </a:cxn>
                  <a:cxn ang="0">
                    <a:pos x="39" y="30"/>
                  </a:cxn>
                  <a:cxn ang="0">
                    <a:pos x="36" y="24"/>
                  </a:cxn>
                  <a:cxn ang="0">
                    <a:pos x="34" y="20"/>
                  </a:cxn>
                  <a:cxn ang="0">
                    <a:pos x="30" y="15"/>
                  </a:cxn>
                  <a:cxn ang="0">
                    <a:pos x="26" y="11"/>
                  </a:cxn>
                  <a:cxn ang="0">
                    <a:pos x="22" y="8"/>
                  </a:cxn>
                  <a:cxn ang="0">
                    <a:pos x="16" y="6"/>
                  </a:cxn>
                  <a:cxn ang="0">
                    <a:pos x="11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94">
                    <a:moveTo>
                      <a:pt x="0" y="94"/>
                    </a:moveTo>
                    <a:lnTo>
                      <a:pt x="5" y="93"/>
                    </a:lnTo>
                    <a:lnTo>
                      <a:pt x="11" y="90"/>
                    </a:lnTo>
                    <a:lnTo>
                      <a:pt x="16" y="89"/>
                    </a:lnTo>
                    <a:lnTo>
                      <a:pt x="22" y="86"/>
                    </a:lnTo>
                    <a:lnTo>
                      <a:pt x="26" y="82"/>
                    </a:lnTo>
                    <a:lnTo>
                      <a:pt x="30" y="78"/>
                    </a:lnTo>
                    <a:lnTo>
                      <a:pt x="34" y="74"/>
                    </a:lnTo>
                    <a:lnTo>
                      <a:pt x="36" y="69"/>
                    </a:lnTo>
                    <a:lnTo>
                      <a:pt x="39" y="63"/>
                    </a:lnTo>
                    <a:lnTo>
                      <a:pt x="40" y="58"/>
                    </a:lnTo>
                    <a:lnTo>
                      <a:pt x="42" y="53"/>
                    </a:lnTo>
                    <a:lnTo>
                      <a:pt x="42" y="47"/>
                    </a:lnTo>
                    <a:lnTo>
                      <a:pt x="42" y="41"/>
                    </a:lnTo>
                    <a:lnTo>
                      <a:pt x="40" y="35"/>
                    </a:lnTo>
                    <a:lnTo>
                      <a:pt x="39" y="30"/>
                    </a:lnTo>
                    <a:lnTo>
                      <a:pt x="36" y="24"/>
                    </a:lnTo>
                    <a:lnTo>
                      <a:pt x="34" y="20"/>
                    </a:lnTo>
                    <a:lnTo>
                      <a:pt x="30" y="15"/>
                    </a:lnTo>
                    <a:lnTo>
                      <a:pt x="26" y="11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2" name="Freeform 82"/>
              <p:cNvSpPr>
                <a:spLocks noChangeAspect="1"/>
              </p:cNvSpPr>
              <p:nvPr/>
            </p:nvSpPr>
            <p:spPr bwMode="auto">
              <a:xfrm>
                <a:off x="7220" y="5816"/>
                <a:ext cx="8" cy="10"/>
              </a:xfrm>
              <a:custGeom>
                <a:avLst/>
                <a:gdLst/>
                <a:ahLst/>
                <a:cxnLst>
                  <a:cxn ang="0">
                    <a:pos x="24" y="28"/>
                  </a:cxn>
                  <a:cxn ang="0">
                    <a:pos x="20" y="27"/>
                  </a:cxn>
                  <a:cxn ang="0">
                    <a:pos x="16" y="25"/>
                  </a:cxn>
                  <a:cxn ang="0">
                    <a:pos x="12" y="23"/>
                  </a:cxn>
                  <a:cxn ang="0">
                    <a:pos x="8" y="20"/>
                  </a:cxn>
                  <a:cxn ang="0">
                    <a:pos x="5" y="16"/>
                  </a:cxn>
                  <a:cxn ang="0">
                    <a:pos x="3" y="13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24" h="28">
                    <a:moveTo>
                      <a:pt x="24" y="28"/>
                    </a:moveTo>
                    <a:lnTo>
                      <a:pt x="20" y="27"/>
                    </a:lnTo>
                    <a:lnTo>
                      <a:pt x="16" y="25"/>
                    </a:lnTo>
                    <a:lnTo>
                      <a:pt x="12" y="23"/>
                    </a:lnTo>
                    <a:lnTo>
                      <a:pt x="8" y="20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3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7220" y="5646"/>
                <a:ext cx="1" cy="1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4" name="Freeform 84"/>
              <p:cNvSpPr>
                <a:spLocks noChangeAspect="1"/>
              </p:cNvSpPr>
              <p:nvPr/>
            </p:nvSpPr>
            <p:spPr bwMode="auto">
              <a:xfrm>
                <a:off x="7220" y="5630"/>
                <a:ext cx="15" cy="1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2"/>
                  </a:cxn>
                  <a:cxn ang="0">
                    <a:pos x="1" y="35"/>
                  </a:cxn>
                  <a:cxn ang="0">
                    <a:pos x="3" y="30"/>
                  </a:cxn>
                  <a:cxn ang="0">
                    <a:pos x="5" y="25"/>
                  </a:cxn>
                  <a:cxn ang="0">
                    <a:pos x="8" y="19"/>
                  </a:cxn>
                  <a:cxn ang="0">
                    <a:pos x="12" y="15"/>
                  </a:cxn>
                  <a:cxn ang="0">
                    <a:pos x="16" y="11"/>
                  </a:cxn>
                  <a:cxn ang="0">
                    <a:pos x="21" y="7"/>
                  </a:cxn>
                  <a:cxn ang="0">
                    <a:pos x="27" y="4"/>
                  </a:cxn>
                  <a:cxn ang="0">
                    <a:pos x="32" y="3"/>
                  </a:cxn>
                  <a:cxn ang="0">
                    <a:pos x="38" y="0"/>
                  </a:cxn>
                  <a:cxn ang="0">
                    <a:pos x="44" y="0"/>
                  </a:cxn>
                </a:cxnLst>
                <a:rect l="0" t="0" r="r" b="b"/>
                <a:pathLst>
                  <a:path w="44" h="48">
                    <a:moveTo>
                      <a:pt x="0" y="48"/>
                    </a:moveTo>
                    <a:lnTo>
                      <a:pt x="0" y="42"/>
                    </a:lnTo>
                    <a:lnTo>
                      <a:pt x="1" y="35"/>
                    </a:lnTo>
                    <a:lnTo>
                      <a:pt x="3" y="30"/>
                    </a:lnTo>
                    <a:lnTo>
                      <a:pt x="5" y="25"/>
                    </a:lnTo>
                    <a:lnTo>
                      <a:pt x="8" y="19"/>
                    </a:lnTo>
                    <a:lnTo>
                      <a:pt x="12" y="15"/>
                    </a:lnTo>
                    <a:lnTo>
                      <a:pt x="16" y="11"/>
                    </a:lnTo>
                    <a:lnTo>
                      <a:pt x="21" y="7"/>
                    </a:lnTo>
                    <a:lnTo>
                      <a:pt x="27" y="4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5" name="Freeform 85"/>
              <p:cNvSpPr>
                <a:spLocks noChangeAspect="1"/>
              </p:cNvSpPr>
              <p:nvPr/>
            </p:nvSpPr>
            <p:spPr bwMode="auto">
              <a:xfrm>
                <a:off x="7235" y="5589"/>
                <a:ext cx="1150" cy="41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1774" y="0"/>
                  </a:cxn>
                  <a:cxn ang="0">
                    <a:pos x="3450" y="0"/>
                  </a:cxn>
                </a:cxnLst>
                <a:rect l="0" t="0" r="r" b="b"/>
                <a:pathLst>
                  <a:path w="3450" h="123">
                    <a:moveTo>
                      <a:pt x="0" y="123"/>
                    </a:moveTo>
                    <a:lnTo>
                      <a:pt x="1774" y="0"/>
                    </a:lnTo>
                    <a:lnTo>
                      <a:pt x="34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6" name="Line 86"/>
              <p:cNvSpPr>
                <a:spLocks noChangeAspect="1" noChangeShapeType="1"/>
              </p:cNvSpPr>
              <p:nvPr/>
            </p:nvSpPr>
            <p:spPr bwMode="auto">
              <a:xfrm>
                <a:off x="6827" y="6063"/>
                <a:ext cx="1" cy="38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7" name="Freeform 87"/>
              <p:cNvSpPr>
                <a:spLocks noChangeAspect="1"/>
              </p:cNvSpPr>
              <p:nvPr/>
            </p:nvSpPr>
            <p:spPr bwMode="auto">
              <a:xfrm>
                <a:off x="6812" y="6444"/>
                <a:ext cx="15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5"/>
                  </a:cxn>
                  <a:cxn ang="0">
                    <a:pos x="45" y="11"/>
                  </a:cxn>
                  <a:cxn ang="0">
                    <a:pos x="44" y="16"/>
                  </a:cxn>
                  <a:cxn ang="0">
                    <a:pos x="41" y="21"/>
                  </a:cxn>
                  <a:cxn ang="0">
                    <a:pos x="39" y="27"/>
                  </a:cxn>
                  <a:cxn ang="0">
                    <a:pos x="35" y="31"/>
                  </a:cxn>
                  <a:cxn ang="0">
                    <a:pos x="31" y="35"/>
                  </a:cxn>
                  <a:cxn ang="0">
                    <a:pos x="26" y="39"/>
                  </a:cxn>
                  <a:cxn ang="0">
                    <a:pos x="22" y="42"/>
                  </a:cxn>
                  <a:cxn ang="0">
                    <a:pos x="17" y="44"/>
                  </a:cxn>
                  <a:cxn ang="0">
                    <a:pos x="12" y="46"/>
                  </a:cxn>
                  <a:cxn ang="0">
                    <a:pos x="5" y="47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47" y="5"/>
                    </a:lnTo>
                    <a:lnTo>
                      <a:pt x="45" y="11"/>
                    </a:lnTo>
                    <a:lnTo>
                      <a:pt x="44" y="16"/>
                    </a:lnTo>
                    <a:lnTo>
                      <a:pt x="41" y="21"/>
                    </a:lnTo>
                    <a:lnTo>
                      <a:pt x="39" y="27"/>
                    </a:lnTo>
                    <a:lnTo>
                      <a:pt x="35" y="31"/>
                    </a:lnTo>
                    <a:lnTo>
                      <a:pt x="31" y="35"/>
                    </a:lnTo>
                    <a:lnTo>
                      <a:pt x="26" y="39"/>
                    </a:lnTo>
                    <a:lnTo>
                      <a:pt x="22" y="42"/>
                    </a:lnTo>
                    <a:lnTo>
                      <a:pt x="17" y="44"/>
                    </a:lnTo>
                    <a:lnTo>
                      <a:pt x="12" y="46"/>
                    </a:lnTo>
                    <a:lnTo>
                      <a:pt x="5" y="47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8" name="Line 88"/>
              <p:cNvSpPr>
                <a:spLocks noChangeAspect="1" noChangeShapeType="1"/>
              </p:cNvSpPr>
              <p:nvPr/>
            </p:nvSpPr>
            <p:spPr bwMode="auto">
              <a:xfrm flipH="1">
                <a:off x="6639" y="6460"/>
                <a:ext cx="17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9" name="Freeform 89"/>
              <p:cNvSpPr>
                <a:spLocks noChangeAspect="1"/>
              </p:cNvSpPr>
              <p:nvPr/>
            </p:nvSpPr>
            <p:spPr bwMode="auto">
              <a:xfrm>
                <a:off x="6623" y="6444"/>
                <a:ext cx="16" cy="16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41" y="47"/>
                  </a:cxn>
                  <a:cxn ang="0">
                    <a:pos x="35" y="46"/>
                  </a:cxn>
                  <a:cxn ang="0">
                    <a:pos x="30" y="44"/>
                  </a:cxn>
                  <a:cxn ang="0">
                    <a:pos x="25" y="42"/>
                  </a:cxn>
                  <a:cxn ang="0">
                    <a:pos x="21" y="39"/>
                  </a:cxn>
                  <a:cxn ang="0">
                    <a:pos x="15" y="35"/>
                  </a:cxn>
                  <a:cxn ang="0">
                    <a:pos x="11" y="31"/>
                  </a:cxn>
                  <a:cxn ang="0">
                    <a:pos x="8" y="27"/>
                  </a:cxn>
                  <a:cxn ang="0">
                    <a:pos x="6" y="21"/>
                  </a:cxn>
                  <a:cxn ang="0">
                    <a:pos x="3" y="16"/>
                  </a:cxn>
                  <a:cxn ang="0">
                    <a:pos x="2" y="11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8" h="47">
                    <a:moveTo>
                      <a:pt x="48" y="47"/>
                    </a:moveTo>
                    <a:lnTo>
                      <a:pt x="41" y="47"/>
                    </a:lnTo>
                    <a:lnTo>
                      <a:pt x="35" y="46"/>
                    </a:lnTo>
                    <a:lnTo>
                      <a:pt x="30" y="44"/>
                    </a:lnTo>
                    <a:lnTo>
                      <a:pt x="25" y="42"/>
                    </a:lnTo>
                    <a:lnTo>
                      <a:pt x="21" y="39"/>
                    </a:lnTo>
                    <a:lnTo>
                      <a:pt x="15" y="35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1"/>
                    </a:lnTo>
                    <a:lnTo>
                      <a:pt x="3" y="16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0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6623" y="6063"/>
                <a:ext cx="1" cy="38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1" name="Freeform 91"/>
              <p:cNvSpPr>
                <a:spLocks noChangeAspect="1"/>
              </p:cNvSpPr>
              <p:nvPr/>
            </p:nvSpPr>
            <p:spPr bwMode="auto">
              <a:xfrm>
                <a:off x="6623" y="6048"/>
                <a:ext cx="16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2"/>
                  </a:cxn>
                  <a:cxn ang="0">
                    <a:pos x="2" y="37"/>
                  </a:cxn>
                  <a:cxn ang="0">
                    <a:pos x="3" y="31"/>
                  </a:cxn>
                  <a:cxn ang="0">
                    <a:pos x="6" y="26"/>
                  </a:cxn>
                  <a:cxn ang="0">
                    <a:pos x="8" y="20"/>
                  </a:cxn>
                  <a:cxn ang="0">
                    <a:pos x="11" y="16"/>
                  </a:cxn>
                  <a:cxn ang="0">
                    <a:pos x="15" y="12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30" y="3"/>
                  </a:cxn>
                  <a:cxn ang="0">
                    <a:pos x="35" y="2"/>
                  </a:cxn>
                  <a:cxn ang="0">
                    <a:pos x="41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47">
                    <a:moveTo>
                      <a:pt x="0" y="47"/>
                    </a:moveTo>
                    <a:lnTo>
                      <a:pt x="0" y="42"/>
                    </a:lnTo>
                    <a:lnTo>
                      <a:pt x="2" y="37"/>
                    </a:lnTo>
                    <a:lnTo>
                      <a:pt x="3" y="31"/>
                    </a:lnTo>
                    <a:lnTo>
                      <a:pt x="6" y="26"/>
                    </a:lnTo>
                    <a:lnTo>
                      <a:pt x="8" y="20"/>
                    </a:lnTo>
                    <a:lnTo>
                      <a:pt x="11" y="16"/>
                    </a:lnTo>
                    <a:lnTo>
                      <a:pt x="15" y="12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41" y="0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2" name="Line 92"/>
              <p:cNvSpPr>
                <a:spLocks noChangeAspect="1" noChangeShapeType="1"/>
              </p:cNvSpPr>
              <p:nvPr/>
            </p:nvSpPr>
            <p:spPr bwMode="auto">
              <a:xfrm>
                <a:off x="6639" y="6048"/>
                <a:ext cx="17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3" name="Freeform 93"/>
              <p:cNvSpPr>
                <a:spLocks noChangeAspect="1"/>
              </p:cNvSpPr>
              <p:nvPr/>
            </p:nvSpPr>
            <p:spPr bwMode="auto">
              <a:xfrm>
                <a:off x="6812" y="6048"/>
                <a:ext cx="15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2" y="6"/>
                  </a:cxn>
                  <a:cxn ang="0">
                    <a:pos x="26" y="8"/>
                  </a:cxn>
                  <a:cxn ang="0">
                    <a:pos x="31" y="12"/>
                  </a:cxn>
                  <a:cxn ang="0">
                    <a:pos x="35" y="16"/>
                  </a:cxn>
                  <a:cxn ang="0">
                    <a:pos x="39" y="20"/>
                  </a:cxn>
                  <a:cxn ang="0">
                    <a:pos x="41" y="26"/>
                  </a:cxn>
                  <a:cxn ang="0">
                    <a:pos x="44" y="31"/>
                  </a:cxn>
                  <a:cxn ang="0">
                    <a:pos x="45" y="37"/>
                  </a:cxn>
                  <a:cxn ang="0">
                    <a:pos x="47" y="42"/>
                  </a:cxn>
                  <a:cxn ang="0">
                    <a:pos x="47" y="4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5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2" y="6"/>
                    </a:lnTo>
                    <a:lnTo>
                      <a:pt x="26" y="8"/>
                    </a:lnTo>
                    <a:lnTo>
                      <a:pt x="31" y="12"/>
                    </a:lnTo>
                    <a:lnTo>
                      <a:pt x="35" y="16"/>
                    </a:lnTo>
                    <a:lnTo>
                      <a:pt x="39" y="20"/>
                    </a:lnTo>
                    <a:lnTo>
                      <a:pt x="41" y="26"/>
                    </a:lnTo>
                    <a:lnTo>
                      <a:pt x="44" y="31"/>
                    </a:lnTo>
                    <a:lnTo>
                      <a:pt x="45" y="37"/>
                    </a:lnTo>
                    <a:lnTo>
                      <a:pt x="47" y="42"/>
                    </a:lnTo>
                    <a:lnTo>
                      <a:pt x="47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4" name="Line 94"/>
              <p:cNvSpPr>
                <a:spLocks noChangeAspect="1" noChangeShapeType="1"/>
              </p:cNvSpPr>
              <p:nvPr/>
            </p:nvSpPr>
            <p:spPr bwMode="auto">
              <a:xfrm>
                <a:off x="7182" y="5651"/>
                <a:ext cx="1" cy="7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5" name="Freeform 95"/>
              <p:cNvSpPr>
                <a:spLocks noChangeAspect="1"/>
              </p:cNvSpPr>
              <p:nvPr/>
            </p:nvSpPr>
            <p:spPr bwMode="auto">
              <a:xfrm>
                <a:off x="7166" y="6444"/>
                <a:ext cx="16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5"/>
                  </a:cxn>
                  <a:cxn ang="0">
                    <a:pos x="46" y="11"/>
                  </a:cxn>
                  <a:cxn ang="0">
                    <a:pos x="45" y="16"/>
                  </a:cxn>
                  <a:cxn ang="0">
                    <a:pos x="42" y="21"/>
                  </a:cxn>
                  <a:cxn ang="0">
                    <a:pos x="39" y="27"/>
                  </a:cxn>
                  <a:cxn ang="0">
                    <a:pos x="37" y="31"/>
                  </a:cxn>
                  <a:cxn ang="0">
                    <a:pos x="33" y="35"/>
                  </a:cxn>
                  <a:cxn ang="0">
                    <a:pos x="27" y="39"/>
                  </a:cxn>
                  <a:cxn ang="0">
                    <a:pos x="23" y="42"/>
                  </a:cxn>
                  <a:cxn ang="0">
                    <a:pos x="18" y="44"/>
                  </a:cxn>
                  <a:cxn ang="0">
                    <a:pos x="12" y="46"/>
                  </a:cxn>
                  <a:cxn ang="0">
                    <a:pos x="6" y="47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47" y="5"/>
                    </a:lnTo>
                    <a:lnTo>
                      <a:pt x="46" y="11"/>
                    </a:lnTo>
                    <a:lnTo>
                      <a:pt x="45" y="16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37" y="31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3" y="42"/>
                    </a:lnTo>
                    <a:lnTo>
                      <a:pt x="18" y="44"/>
                    </a:lnTo>
                    <a:lnTo>
                      <a:pt x="12" y="46"/>
                    </a:lnTo>
                    <a:lnTo>
                      <a:pt x="6" y="47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6" name="Line 96"/>
              <p:cNvSpPr>
                <a:spLocks noChangeAspect="1" noChangeShapeType="1"/>
              </p:cNvSpPr>
              <p:nvPr/>
            </p:nvSpPr>
            <p:spPr bwMode="auto">
              <a:xfrm flipH="1">
                <a:off x="6875" y="6460"/>
                <a:ext cx="29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7" name="Freeform 97"/>
              <p:cNvSpPr>
                <a:spLocks noChangeAspect="1"/>
              </p:cNvSpPr>
              <p:nvPr/>
            </p:nvSpPr>
            <p:spPr bwMode="auto">
              <a:xfrm>
                <a:off x="6859" y="6444"/>
                <a:ext cx="16" cy="16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2" y="47"/>
                  </a:cxn>
                  <a:cxn ang="0">
                    <a:pos x="35" y="46"/>
                  </a:cxn>
                  <a:cxn ang="0">
                    <a:pos x="30" y="44"/>
                  </a:cxn>
                  <a:cxn ang="0">
                    <a:pos x="25" y="42"/>
                  </a:cxn>
                  <a:cxn ang="0">
                    <a:pos x="20" y="39"/>
                  </a:cxn>
                  <a:cxn ang="0">
                    <a:pos x="16" y="35"/>
                  </a:cxn>
                  <a:cxn ang="0">
                    <a:pos x="12" y="31"/>
                  </a:cxn>
                  <a:cxn ang="0">
                    <a:pos x="8" y="27"/>
                  </a:cxn>
                  <a:cxn ang="0">
                    <a:pos x="6" y="21"/>
                  </a:cxn>
                  <a:cxn ang="0">
                    <a:pos x="3" y="16"/>
                  </a:cxn>
                  <a:cxn ang="0">
                    <a:pos x="2" y="11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42" y="47"/>
                    </a:lnTo>
                    <a:lnTo>
                      <a:pt x="35" y="46"/>
                    </a:lnTo>
                    <a:lnTo>
                      <a:pt x="30" y="44"/>
                    </a:lnTo>
                    <a:lnTo>
                      <a:pt x="25" y="42"/>
                    </a:lnTo>
                    <a:lnTo>
                      <a:pt x="20" y="39"/>
                    </a:lnTo>
                    <a:lnTo>
                      <a:pt x="16" y="35"/>
                    </a:lnTo>
                    <a:lnTo>
                      <a:pt x="12" y="31"/>
                    </a:lnTo>
                    <a:lnTo>
                      <a:pt x="8" y="27"/>
                    </a:lnTo>
                    <a:lnTo>
                      <a:pt x="6" y="21"/>
                    </a:lnTo>
                    <a:lnTo>
                      <a:pt x="3" y="16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8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6859" y="6039"/>
                <a:ext cx="1" cy="4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9" name="Freeform 99"/>
              <p:cNvSpPr>
                <a:spLocks noChangeAspect="1"/>
              </p:cNvSpPr>
              <p:nvPr/>
            </p:nvSpPr>
            <p:spPr bwMode="auto">
              <a:xfrm>
                <a:off x="6859" y="6032"/>
                <a:ext cx="1" cy="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3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20">
                    <a:moveTo>
                      <a:pt x="0" y="20"/>
                    </a:moveTo>
                    <a:lnTo>
                      <a:pt x="0" y="15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0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6860" y="5652"/>
                <a:ext cx="178" cy="3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1" name="Freeform 101"/>
              <p:cNvSpPr>
                <a:spLocks noChangeAspect="1"/>
              </p:cNvSpPr>
              <p:nvPr/>
            </p:nvSpPr>
            <p:spPr bwMode="auto">
              <a:xfrm>
                <a:off x="7038" y="5643"/>
                <a:ext cx="13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3" y="23"/>
                  </a:cxn>
                  <a:cxn ang="0">
                    <a:pos x="6" y="19"/>
                  </a:cxn>
                  <a:cxn ang="0">
                    <a:pos x="10" y="15"/>
                  </a:cxn>
                  <a:cxn ang="0">
                    <a:pos x="14" y="11"/>
                  </a:cxn>
                  <a:cxn ang="0">
                    <a:pos x="19" y="7"/>
                  </a:cxn>
                  <a:cxn ang="0">
                    <a:pos x="23" y="4"/>
                  </a:cxn>
                  <a:cxn ang="0">
                    <a:pos x="28" y="3"/>
                  </a:cxn>
                  <a:cxn ang="0">
                    <a:pos x="34" y="1"/>
                  </a:cxn>
                  <a:cxn ang="0">
                    <a:pos x="39" y="0"/>
                  </a:cxn>
                </a:cxnLst>
                <a:rect l="0" t="0" r="r" b="b"/>
                <a:pathLst>
                  <a:path w="39" h="28">
                    <a:moveTo>
                      <a:pt x="0" y="28"/>
                    </a:moveTo>
                    <a:lnTo>
                      <a:pt x="3" y="23"/>
                    </a:lnTo>
                    <a:lnTo>
                      <a:pt x="6" y="19"/>
                    </a:lnTo>
                    <a:lnTo>
                      <a:pt x="10" y="15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3" y="4"/>
                    </a:lnTo>
                    <a:lnTo>
                      <a:pt x="28" y="3"/>
                    </a:lnTo>
                    <a:lnTo>
                      <a:pt x="34" y="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2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7051" y="5635"/>
                <a:ext cx="11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3" name="Freeform 103"/>
              <p:cNvSpPr>
                <a:spLocks noChangeAspect="1"/>
              </p:cNvSpPr>
              <p:nvPr/>
            </p:nvSpPr>
            <p:spPr bwMode="auto">
              <a:xfrm>
                <a:off x="7165" y="5635"/>
                <a:ext cx="17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26" y="6"/>
                  </a:cxn>
                  <a:cxn ang="0">
                    <a:pos x="31" y="8"/>
                  </a:cxn>
                  <a:cxn ang="0">
                    <a:pos x="35" y="12"/>
                  </a:cxn>
                  <a:cxn ang="0">
                    <a:pos x="39" y="16"/>
                  </a:cxn>
                  <a:cxn ang="0">
                    <a:pos x="43" y="20"/>
                  </a:cxn>
                  <a:cxn ang="0">
                    <a:pos x="45" y="26"/>
                  </a:cxn>
                  <a:cxn ang="0">
                    <a:pos x="47" y="31"/>
                  </a:cxn>
                  <a:cxn ang="0">
                    <a:pos x="48" y="37"/>
                  </a:cxn>
                  <a:cxn ang="0">
                    <a:pos x="49" y="42"/>
                  </a:cxn>
                  <a:cxn ang="0">
                    <a:pos x="49" y="47"/>
                  </a:cxn>
                </a:cxnLst>
                <a:rect l="0" t="0" r="r" b="b"/>
                <a:pathLst>
                  <a:path w="49" h="47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6" y="6"/>
                    </a:lnTo>
                    <a:lnTo>
                      <a:pt x="31" y="8"/>
                    </a:lnTo>
                    <a:lnTo>
                      <a:pt x="35" y="12"/>
                    </a:lnTo>
                    <a:lnTo>
                      <a:pt x="39" y="16"/>
                    </a:lnTo>
                    <a:lnTo>
                      <a:pt x="43" y="20"/>
                    </a:lnTo>
                    <a:lnTo>
                      <a:pt x="45" y="26"/>
                    </a:lnTo>
                    <a:lnTo>
                      <a:pt x="47" y="31"/>
                    </a:lnTo>
                    <a:lnTo>
                      <a:pt x="48" y="37"/>
                    </a:lnTo>
                    <a:lnTo>
                      <a:pt x="49" y="42"/>
                    </a:lnTo>
                    <a:lnTo>
                      <a:pt x="49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4" name="Line 104"/>
              <p:cNvSpPr>
                <a:spLocks noChangeAspect="1" noChangeShapeType="1"/>
              </p:cNvSpPr>
              <p:nvPr/>
            </p:nvSpPr>
            <p:spPr bwMode="auto">
              <a:xfrm>
                <a:off x="6639" y="5411"/>
                <a:ext cx="15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5" name="Freeform 105"/>
              <p:cNvSpPr>
                <a:spLocks noChangeAspect="1"/>
              </p:cNvSpPr>
              <p:nvPr/>
            </p:nvSpPr>
            <p:spPr bwMode="auto">
              <a:xfrm>
                <a:off x="6797" y="5411"/>
                <a:ext cx="16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7" y="4"/>
                  </a:cxn>
                  <a:cxn ang="0">
                    <a:pos x="22" y="6"/>
                  </a:cxn>
                  <a:cxn ang="0">
                    <a:pos x="27" y="9"/>
                  </a:cxn>
                  <a:cxn ang="0">
                    <a:pos x="31" y="12"/>
                  </a:cxn>
                  <a:cxn ang="0">
                    <a:pos x="35" y="17"/>
                  </a:cxn>
                  <a:cxn ang="0">
                    <a:pos x="40" y="21"/>
                  </a:cxn>
                  <a:cxn ang="0">
                    <a:pos x="42" y="27"/>
                  </a:cxn>
                  <a:cxn ang="0">
                    <a:pos x="45" y="32"/>
                  </a:cxn>
                  <a:cxn ang="0">
                    <a:pos x="46" y="37"/>
                  </a:cxn>
                  <a:cxn ang="0">
                    <a:pos x="48" y="43"/>
                  </a:cxn>
                </a:cxnLst>
                <a:rect l="0" t="0" r="r" b="b"/>
                <a:pathLst>
                  <a:path w="48" h="43">
                    <a:moveTo>
                      <a:pt x="0" y="0"/>
                    </a:moveTo>
                    <a:lnTo>
                      <a:pt x="6" y="1"/>
                    </a:lnTo>
                    <a:lnTo>
                      <a:pt x="11" y="2"/>
                    </a:lnTo>
                    <a:lnTo>
                      <a:pt x="17" y="4"/>
                    </a:lnTo>
                    <a:lnTo>
                      <a:pt x="22" y="6"/>
                    </a:lnTo>
                    <a:lnTo>
                      <a:pt x="27" y="9"/>
                    </a:lnTo>
                    <a:lnTo>
                      <a:pt x="31" y="12"/>
                    </a:lnTo>
                    <a:lnTo>
                      <a:pt x="35" y="17"/>
                    </a:lnTo>
                    <a:lnTo>
                      <a:pt x="40" y="21"/>
                    </a:lnTo>
                    <a:lnTo>
                      <a:pt x="42" y="27"/>
                    </a:lnTo>
                    <a:lnTo>
                      <a:pt x="45" y="32"/>
                    </a:lnTo>
                    <a:lnTo>
                      <a:pt x="46" y="37"/>
                    </a:lnTo>
                    <a:lnTo>
                      <a:pt x="48" y="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6" name="Freeform 106"/>
              <p:cNvSpPr>
                <a:spLocks noChangeAspect="1"/>
              </p:cNvSpPr>
              <p:nvPr/>
            </p:nvSpPr>
            <p:spPr bwMode="auto">
              <a:xfrm>
                <a:off x="6813" y="5426"/>
                <a:ext cx="178" cy="2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3"/>
                  </a:cxn>
                  <a:cxn ang="0">
                    <a:pos x="6" y="47"/>
                  </a:cxn>
                  <a:cxn ang="0">
                    <a:pos x="10" y="70"/>
                  </a:cxn>
                  <a:cxn ang="0">
                    <a:pos x="16" y="93"/>
                  </a:cxn>
                  <a:cxn ang="0">
                    <a:pos x="21" y="116"/>
                  </a:cxn>
                  <a:cxn ang="0">
                    <a:pos x="28" y="138"/>
                  </a:cxn>
                  <a:cxn ang="0">
                    <a:pos x="36" y="160"/>
                  </a:cxn>
                  <a:cxn ang="0">
                    <a:pos x="44" y="183"/>
                  </a:cxn>
                  <a:cxn ang="0">
                    <a:pos x="52" y="204"/>
                  </a:cxn>
                  <a:cxn ang="0">
                    <a:pos x="63" y="226"/>
                  </a:cxn>
                  <a:cxn ang="0">
                    <a:pos x="72" y="247"/>
                  </a:cxn>
                  <a:cxn ang="0">
                    <a:pos x="83" y="268"/>
                  </a:cxn>
                  <a:cxn ang="0">
                    <a:pos x="95" y="289"/>
                  </a:cxn>
                  <a:cxn ang="0">
                    <a:pos x="107" y="309"/>
                  </a:cxn>
                  <a:cxn ang="0">
                    <a:pos x="121" y="328"/>
                  </a:cxn>
                  <a:cxn ang="0">
                    <a:pos x="134" y="348"/>
                  </a:cxn>
                  <a:cxn ang="0">
                    <a:pos x="148" y="367"/>
                  </a:cxn>
                  <a:cxn ang="0">
                    <a:pos x="163" y="385"/>
                  </a:cxn>
                  <a:cxn ang="0">
                    <a:pos x="179" y="404"/>
                  </a:cxn>
                  <a:cxn ang="0">
                    <a:pos x="193" y="421"/>
                  </a:cxn>
                  <a:cxn ang="0">
                    <a:pos x="211" y="437"/>
                  </a:cxn>
                  <a:cxn ang="0">
                    <a:pos x="227" y="453"/>
                  </a:cxn>
                  <a:cxn ang="0">
                    <a:pos x="245" y="469"/>
                  </a:cxn>
                  <a:cxn ang="0">
                    <a:pos x="263" y="486"/>
                  </a:cxn>
                  <a:cxn ang="0">
                    <a:pos x="281" y="499"/>
                  </a:cxn>
                  <a:cxn ang="0">
                    <a:pos x="301" y="514"/>
                  </a:cxn>
                  <a:cxn ang="0">
                    <a:pos x="320" y="527"/>
                  </a:cxn>
                  <a:cxn ang="0">
                    <a:pos x="340" y="539"/>
                  </a:cxn>
                  <a:cxn ang="0">
                    <a:pos x="360" y="552"/>
                  </a:cxn>
                  <a:cxn ang="0">
                    <a:pos x="381" y="564"/>
                  </a:cxn>
                  <a:cxn ang="0">
                    <a:pos x="402" y="574"/>
                  </a:cxn>
                  <a:cxn ang="0">
                    <a:pos x="424" y="584"/>
                  </a:cxn>
                  <a:cxn ang="0">
                    <a:pos x="445" y="593"/>
                  </a:cxn>
                  <a:cxn ang="0">
                    <a:pos x="467" y="603"/>
                  </a:cxn>
                  <a:cxn ang="0">
                    <a:pos x="488" y="611"/>
                  </a:cxn>
                  <a:cxn ang="0">
                    <a:pos x="511" y="617"/>
                  </a:cxn>
                  <a:cxn ang="0">
                    <a:pos x="534" y="624"/>
                  </a:cxn>
                </a:cxnLst>
                <a:rect l="0" t="0" r="r" b="b"/>
                <a:pathLst>
                  <a:path w="534" h="624">
                    <a:moveTo>
                      <a:pt x="0" y="0"/>
                    </a:moveTo>
                    <a:lnTo>
                      <a:pt x="2" y="23"/>
                    </a:lnTo>
                    <a:lnTo>
                      <a:pt x="6" y="47"/>
                    </a:lnTo>
                    <a:lnTo>
                      <a:pt x="10" y="70"/>
                    </a:lnTo>
                    <a:lnTo>
                      <a:pt x="16" y="93"/>
                    </a:lnTo>
                    <a:lnTo>
                      <a:pt x="21" y="116"/>
                    </a:lnTo>
                    <a:lnTo>
                      <a:pt x="28" y="138"/>
                    </a:lnTo>
                    <a:lnTo>
                      <a:pt x="36" y="160"/>
                    </a:lnTo>
                    <a:lnTo>
                      <a:pt x="44" y="183"/>
                    </a:lnTo>
                    <a:lnTo>
                      <a:pt x="52" y="204"/>
                    </a:lnTo>
                    <a:lnTo>
                      <a:pt x="63" y="226"/>
                    </a:lnTo>
                    <a:lnTo>
                      <a:pt x="72" y="247"/>
                    </a:lnTo>
                    <a:lnTo>
                      <a:pt x="83" y="268"/>
                    </a:lnTo>
                    <a:lnTo>
                      <a:pt x="95" y="289"/>
                    </a:lnTo>
                    <a:lnTo>
                      <a:pt x="107" y="309"/>
                    </a:lnTo>
                    <a:lnTo>
                      <a:pt x="121" y="328"/>
                    </a:lnTo>
                    <a:lnTo>
                      <a:pt x="134" y="348"/>
                    </a:lnTo>
                    <a:lnTo>
                      <a:pt x="148" y="367"/>
                    </a:lnTo>
                    <a:lnTo>
                      <a:pt x="163" y="385"/>
                    </a:lnTo>
                    <a:lnTo>
                      <a:pt x="179" y="404"/>
                    </a:lnTo>
                    <a:lnTo>
                      <a:pt x="193" y="421"/>
                    </a:lnTo>
                    <a:lnTo>
                      <a:pt x="211" y="437"/>
                    </a:lnTo>
                    <a:lnTo>
                      <a:pt x="227" y="453"/>
                    </a:lnTo>
                    <a:lnTo>
                      <a:pt x="245" y="469"/>
                    </a:lnTo>
                    <a:lnTo>
                      <a:pt x="263" y="486"/>
                    </a:lnTo>
                    <a:lnTo>
                      <a:pt x="281" y="499"/>
                    </a:lnTo>
                    <a:lnTo>
                      <a:pt x="301" y="514"/>
                    </a:lnTo>
                    <a:lnTo>
                      <a:pt x="320" y="527"/>
                    </a:lnTo>
                    <a:lnTo>
                      <a:pt x="340" y="539"/>
                    </a:lnTo>
                    <a:lnTo>
                      <a:pt x="360" y="552"/>
                    </a:lnTo>
                    <a:lnTo>
                      <a:pt x="381" y="564"/>
                    </a:lnTo>
                    <a:lnTo>
                      <a:pt x="402" y="574"/>
                    </a:lnTo>
                    <a:lnTo>
                      <a:pt x="424" y="584"/>
                    </a:lnTo>
                    <a:lnTo>
                      <a:pt x="445" y="593"/>
                    </a:lnTo>
                    <a:lnTo>
                      <a:pt x="467" y="603"/>
                    </a:lnTo>
                    <a:lnTo>
                      <a:pt x="488" y="611"/>
                    </a:lnTo>
                    <a:lnTo>
                      <a:pt x="511" y="617"/>
                    </a:lnTo>
                    <a:lnTo>
                      <a:pt x="534" y="6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7" name="Freeform 107"/>
              <p:cNvSpPr>
                <a:spLocks noChangeAspect="1"/>
              </p:cNvSpPr>
              <p:nvPr/>
            </p:nvSpPr>
            <p:spPr bwMode="auto">
              <a:xfrm>
                <a:off x="6991" y="5634"/>
                <a:ext cx="12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1" y="4"/>
                  </a:cxn>
                  <a:cxn ang="0">
                    <a:pos x="16" y="8"/>
                  </a:cxn>
                  <a:cxn ang="0">
                    <a:pos x="20" y="11"/>
                  </a:cxn>
                  <a:cxn ang="0">
                    <a:pos x="24" y="16"/>
                  </a:cxn>
                  <a:cxn ang="0">
                    <a:pos x="28" y="20"/>
                  </a:cxn>
                  <a:cxn ang="0">
                    <a:pos x="31" y="26"/>
                  </a:cxn>
                  <a:cxn ang="0">
                    <a:pos x="32" y="31"/>
                  </a:cxn>
                  <a:cxn ang="0">
                    <a:pos x="34" y="37"/>
                  </a:cxn>
                  <a:cxn ang="0">
                    <a:pos x="35" y="43"/>
                  </a:cxn>
                  <a:cxn ang="0">
                    <a:pos x="35" y="49"/>
                  </a:cxn>
                  <a:cxn ang="0">
                    <a:pos x="34" y="54"/>
                  </a:cxn>
                  <a:cxn ang="0">
                    <a:pos x="32" y="61"/>
                  </a:cxn>
                  <a:cxn ang="0">
                    <a:pos x="31" y="66"/>
                  </a:cxn>
                </a:cxnLst>
                <a:rect l="0" t="0" r="r" b="b"/>
                <a:pathLst>
                  <a:path w="35" h="66">
                    <a:moveTo>
                      <a:pt x="0" y="0"/>
                    </a:moveTo>
                    <a:lnTo>
                      <a:pt x="6" y="2"/>
                    </a:lnTo>
                    <a:lnTo>
                      <a:pt x="11" y="4"/>
                    </a:lnTo>
                    <a:lnTo>
                      <a:pt x="16" y="8"/>
                    </a:lnTo>
                    <a:lnTo>
                      <a:pt x="20" y="11"/>
                    </a:lnTo>
                    <a:lnTo>
                      <a:pt x="24" y="16"/>
                    </a:lnTo>
                    <a:lnTo>
                      <a:pt x="28" y="20"/>
                    </a:lnTo>
                    <a:lnTo>
                      <a:pt x="31" y="26"/>
                    </a:lnTo>
                    <a:lnTo>
                      <a:pt x="32" y="31"/>
                    </a:lnTo>
                    <a:lnTo>
                      <a:pt x="34" y="37"/>
                    </a:lnTo>
                    <a:lnTo>
                      <a:pt x="35" y="43"/>
                    </a:lnTo>
                    <a:lnTo>
                      <a:pt x="35" y="49"/>
                    </a:lnTo>
                    <a:lnTo>
                      <a:pt x="34" y="54"/>
                    </a:lnTo>
                    <a:lnTo>
                      <a:pt x="32" y="61"/>
                    </a:lnTo>
                    <a:lnTo>
                      <a:pt x="31" y="6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8" name="Line 108"/>
              <p:cNvSpPr>
                <a:spLocks noChangeAspect="1" noChangeShapeType="1"/>
              </p:cNvSpPr>
              <p:nvPr/>
            </p:nvSpPr>
            <p:spPr bwMode="auto">
              <a:xfrm flipH="1">
                <a:off x="6838" y="5656"/>
                <a:ext cx="163" cy="3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9" name="Freeform 109"/>
              <p:cNvSpPr>
                <a:spLocks noChangeAspect="1"/>
              </p:cNvSpPr>
              <p:nvPr/>
            </p:nvSpPr>
            <p:spPr bwMode="auto">
              <a:xfrm>
                <a:off x="6823" y="6007"/>
                <a:ext cx="15" cy="9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39" y="5"/>
                  </a:cxn>
                  <a:cxn ang="0">
                    <a:pos x="36" y="11"/>
                  </a:cxn>
                  <a:cxn ang="0">
                    <a:pos x="32" y="15"/>
                  </a:cxn>
                  <a:cxn ang="0">
                    <a:pos x="26" y="19"/>
                  </a:cxn>
                  <a:cxn ang="0">
                    <a:pos x="22" y="21"/>
                  </a:cxn>
                  <a:cxn ang="0">
                    <a:pos x="17" y="24"/>
                  </a:cxn>
                  <a:cxn ang="0">
                    <a:pos x="10" y="25"/>
                  </a:cxn>
                  <a:cxn ang="0">
                    <a:pos x="5" y="27"/>
                  </a:cxn>
                  <a:cxn ang="0">
                    <a:pos x="0" y="27"/>
                  </a:cxn>
                </a:cxnLst>
                <a:rect l="0" t="0" r="r" b="b"/>
                <a:pathLst>
                  <a:path w="43" h="27">
                    <a:moveTo>
                      <a:pt x="43" y="0"/>
                    </a:moveTo>
                    <a:lnTo>
                      <a:pt x="39" y="5"/>
                    </a:lnTo>
                    <a:lnTo>
                      <a:pt x="36" y="11"/>
                    </a:lnTo>
                    <a:lnTo>
                      <a:pt x="32" y="15"/>
                    </a:lnTo>
                    <a:lnTo>
                      <a:pt x="26" y="19"/>
                    </a:lnTo>
                    <a:lnTo>
                      <a:pt x="22" y="21"/>
                    </a:lnTo>
                    <a:lnTo>
                      <a:pt x="17" y="24"/>
                    </a:lnTo>
                    <a:lnTo>
                      <a:pt x="10" y="25"/>
                    </a:lnTo>
                    <a:lnTo>
                      <a:pt x="5" y="27"/>
                    </a:lnTo>
                    <a:lnTo>
                      <a:pt x="0" y="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0" name="Line 110"/>
              <p:cNvSpPr>
                <a:spLocks noChangeAspect="1" noChangeShapeType="1"/>
              </p:cNvSpPr>
              <p:nvPr/>
            </p:nvSpPr>
            <p:spPr bwMode="auto">
              <a:xfrm flipH="1">
                <a:off x="6639" y="6016"/>
                <a:ext cx="18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1" name="Freeform 111"/>
              <p:cNvSpPr>
                <a:spLocks noChangeAspect="1"/>
              </p:cNvSpPr>
              <p:nvPr/>
            </p:nvSpPr>
            <p:spPr bwMode="auto">
              <a:xfrm>
                <a:off x="6623" y="6000"/>
                <a:ext cx="16" cy="16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41" y="47"/>
                  </a:cxn>
                  <a:cxn ang="0">
                    <a:pos x="35" y="45"/>
                  </a:cxn>
                  <a:cxn ang="0">
                    <a:pos x="30" y="44"/>
                  </a:cxn>
                  <a:cxn ang="0">
                    <a:pos x="25" y="41"/>
                  </a:cxn>
                  <a:cxn ang="0">
                    <a:pos x="21" y="39"/>
                  </a:cxn>
                  <a:cxn ang="0">
                    <a:pos x="15" y="36"/>
                  </a:cxn>
                  <a:cxn ang="0">
                    <a:pos x="11" y="32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2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48" h="47">
                    <a:moveTo>
                      <a:pt x="48" y="47"/>
                    </a:moveTo>
                    <a:lnTo>
                      <a:pt x="41" y="47"/>
                    </a:lnTo>
                    <a:lnTo>
                      <a:pt x="35" y="45"/>
                    </a:lnTo>
                    <a:lnTo>
                      <a:pt x="30" y="44"/>
                    </a:lnTo>
                    <a:lnTo>
                      <a:pt x="25" y="41"/>
                    </a:lnTo>
                    <a:lnTo>
                      <a:pt x="21" y="39"/>
                    </a:lnTo>
                    <a:lnTo>
                      <a:pt x="15" y="36"/>
                    </a:lnTo>
                    <a:lnTo>
                      <a:pt x="11" y="32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3" y="17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2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6623" y="5427"/>
                <a:ext cx="1" cy="5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3" name="Freeform 113"/>
              <p:cNvSpPr>
                <a:spLocks noChangeAspect="1"/>
              </p:cNvSpPr>
              <p:nvPr/>
            </p:nvSpPr>
            <p:spPr bwMode="auto">
              <a:xfrm>
                <a:off x="6623" y="5411"/>
                <a:ext cx="16" cy="1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1"/>
                  </a:cxn>
                  <a:cxn ang="0">
                    <a:pos x="2" y="36"/>
                  </a:cxn>
                  <a:cxn ang="0">
                    <a:pos x="3" y="31"/>
                  </a:cxn>
                  <a:cxn ang="0">
                    <a:pos x="6" y="25"/>
                  </a:cxn>
                  <a:cxn ang="0">
                    <a:pos x="8" y="21"/>
                  </a:cxn>
                  <a:cxn ang="0">
                    <a:pos x="11" y="16"/>
                  </a:cxn>
                  <a:cxn ang="0">
                    <a:pos x="15" y="12"/>
                  </a:cxn>
                  <a:cxn ang="0">
                    <a:pos x="21" y="9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5" y="2"/>
                  </a:cxn>
                  <a:cxn ang="0">
                    <a:pos x="41" y="1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0" y="41"/>
                    </a:lnTo>
                    <a:lnTo>
                      <a:pt x="2" y="36"/>
                    </a:lnTo>
                    <a:lnTo>
                      <a:pt x="3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11" y="16"/>
                    </a:lnTo>
                    <a:lnTo>
                      <a:pt x="15" y="12"/>
                    </a:lnTo>
                    <a:lnTo>
                      <a:pt x="21" y="9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5" y="2"/>
                    </a:lnTo>
                    <a:lnTo>
                      <a:pt x="41" y="1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4" name="Freeform 114"/>
              <p:cNvSpPr>
                <a:spLocks noChangeAspect="1"/>
              </p:cNvSpPr>
              <p:nvPr/>
            </p:nvSpPr>
            <p:spPr bwMode="auto">
              <a:xfrm>
                <a:off x="6912" y="4933"/>
                <a:ext cx="5" cy="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5" y="5"/>
                  </a:cxn>
                  <a:cxn ang="0">
                    <a:pos x="15" y="11"/>
                  </a:cxn>
                  <a:cxn ang="0">
                    <a:pos x="12" y="16"/>
                  </a:cxn>
                  <a:cxn ang="0">
                    <a:pos x="11" y="21"/>
                  </a:cxn>
                  <a:cxn ang="0">
                    <a:pos x="7" y="27"/>
                  </a:cxn>
                  <a:cxn ang="0">
                    <a:pos x="4" y="31"/>
                  </a:cxn>
                  <a:cxn ang="0">
                    <a:pos x="0" y="35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15" y="5"/>
                    </a:lnTo>
                    <a:lnTo>
                      <a:pt x="15" y="11"/>
                    </a:lnTo>
                    <a:lnTo>
                      <a:pt x="12" y="16"/>
                    </a:lnTo>
                    <a:lnTo>
                      <a:pt x="11" y="21"/>
                    </a:lnTo>
                    <a:lnTo>
                      <a:pt x="7" y="27"/>
                    </a:lnTo>
                    <a:lnTo>
                      <a:pt x="4" y="31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5" name="Freeform 115"/>
              <p:cNvSpPr>
                <a:spLocks noChangeAspect="1"/>
              </p:cNvSpPr>
              <p:nvPr/>
            </p:nvSpPr>
            <p:spPr bwMode="auto">
              <a:xfrm>
                <a:off x="6869" y="4944"/>
                <a:ext cx="43" cy="11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15" y="11"/>
                  </a:cxn>
                  <a:cxn ang="0">
                    <a:pos x="103" y="23"/>
                  </a:cxn>
                  <a:cxn ang="0">
                    <a:pos x="92" y="35"/>
                  </a:cxn>
                  <a:cxn ang="0">
                    <a:pos x="81" y="48"/>
                  </a:cxn>
                  <a:cxn ang="0">
                    <a:pos x="72" y="62"/>
                  </a:cxn>
                  <a:cxn ang="0">
                    <a:pos x="62" y="75"/>
                  </a:cxn>
                  <a:cxn ang="0">
                    <a:pos x="53" y="89"/>
                  </a:cxn>
                  <a:cxn ang="0">
                    <a:pos x="45" y="104"/>
                  </a:cxn>
                  <a:cxn ang="0">
                    <a:pos x="37" y="118"/>
                  </a:cxn>
                  <a:cxn ang="0">
                    <a:pos x="30" y="133"/>
                  </a:cxn>
                  <a:cxn ang="0">
                    <a:pos x="24" y="149"/>
                  </a:cxn>
                  <a:cxn ang="0">
                    <a:pos x="19" y="164"/>
                  </a:cxn>
                  <a:cxn ang="0">
                    <a:pos x="14" y="180"/>
                  </a:cxn>
                  <a:cxn ang="0">
                    <a:pos x="10" y="196"/>
                  </a:cxn>
                  <a:cxn ang="0">
                    <a:pos x="7" y="213"/>
                  </a:cxn>
                  <a:cxn ang="0">
                    <a:pos x="4" y="229"/>
                  </a:cxn>
                  <a:cxn ang="0">
                    <a:pos x="2" y="246"/>
                  </a:cxn>
                  <a:cxn ang="0">
                    <a:pos x="0" y="262"/>
                  </a:cxn>
                  <a:cxn ang="0">
                    <a:pos x="0" y="278"/>
                  </a:cxn>
                  <a:cxn ang="0">
                    <a:pos x="0" y="296"/>
                  </a:cxn>
                  <a:cxn ang="0">
                    <a:pos x="2" y="312"/>
                  </a:cxn>
                  <a:cxn ang="0">
                    <a:pos x="3" y="328"/>
                  </a:cxn>
                  <a:cxn ang="0">
                    <a:pos x="6" y="344"/>
                  </a:cxn>
                </a:cxnLst>
                <a:rect l="0" t="0" r="r" b="b"/>
                <a:pathLst>
                  <a:path w="127" h="344">
                    <a:moveTo>
                      <a:pt x="127" y="0"/>
                    </a:moveTo>
                    <a:lnTo>
                      <a:pt x="115" y="11"/>
                    </a:lnTo>
                    <a:lnTo>
                      <a:pt x="103" y="23"/>
                    </a:lnTo>
                    <a:lnTo>
                      <a:pt x="92" y="35"/>
                    </a:lnTo>
                    <a:lnTo>
                      <a:pt x="81" y="48"/>
                    </a:lnTo>
                    <a:lnTo>
                      <a:pt x="72" y="62"/>
                    </a:lnTo>
                    <a:lnTo>
                      <a:pt x="62" y="75"/>
                    </a:lnTo>
                    <a:lnTo>
                      <a:pt x="53" y="89"/>
                    </a:lnTo>
                    <a:lnTo>
                      <a:pt x="45" y="104"/>
                    </a:lnTo>
                    <a:lnTo>
                      <a:pt x="37" y="118"/>
                    </a:lnTo>
                    <a:lnTo>
                      <a:pt x="30" y="133"/>
                    </a:lnTo>
                    <a:lnTo>
                      <a:pt x="24" y="149"/>
                    </a:lnTo>
                    <a:lnTo>
                      <a:pt x="19" y="164"/>
                    </a:lnTo>
                    <a:lnTo>
                      <a:pt x="14" y="180"/>
                    </a:lnTo>
                    <a:lnTo>
                      <a:pt x="10" y="196"/>
                    </a:lnTo>
                    <a:lnTo>
                      <a:pt x="7" y="213"/>
                    </a:lnTo>
                    <a:lnTo>
                      <a:pt x="4" y="229"/>
                    </a:lnTo>
                    <a:lnTo>
                      <a:pt x="2" y="246"/>
                    </a:lnTo>
                    <a:lnTo>
                      <a:pt x="0" y="262"/>
                    </a:lnTo>
                    <a:lnTo>
                      <a:pt x="0" y="278"/>
                    </a:lnTo>
                    <a:lnTo>
                      <a:pt x="0" y="296"/>
                    </a:lnTo>
                    <a:lnTo>
                      <a:pt x="2" y="312"/>
                    </a:lnTo>
                    <a:lnTo>
                      <a:pt x="3" y="328"/>
                    </a:lnTo>
                    <a:lnTo>
                      <a:pt x="6" y="3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6" name="Line 116"/>
              <p:cNvSpPr>
                <a:spLocks noChangeAspect="1" noChangeShapeType="1"/>
              </p:cNvSpPr>
              <p:nvPr/>
            </p:nvSpPr>
            <p:spPr bwMode="auto">
              <a:xfrm>
                <a:off x="6871" y="5059"/>
                <a:ext cx="9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7" name="Freeform 117"/>
              <p:cNvSpPr>
                <a:spLocks noChangeAspect="1"/>
              </p:cNvSpPr>
              <p:nvPr/>
            </p:nvSpPr>
            <p:spPr bwMode="auto">
              <a:xfrm>
                <a:off x="6879" y="5106"/>
                <a:ext cx="1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5"/>
                  </a:cxn>
                  <a:cxn ang="0">
                    <a:pos x="1" y="10"/>
                  </a:cxn>
                  <a:cxn ang="0">
                    <a:pos x="1" y="16"/>
                  </a:cxn>
                  <a:cxn ang="0">
                    <a:pos x="0" y="20"/>
                  </a:cxn>
                </a:cxnLst>
                <a:rect l="0" t="0" r="r" b="b"/>
                <a:pathLst>
                  <a:path w="1" h="2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8" name="Line 118"/>
              <p:cNvSpPr>
                <a:spLocks noChangeAspect="1" noChangeShapeType="1"/>
              </p:cNvSpPr>
              <p:nvPr/>
            </p:nvSpPr>
            <p:spPr bwMode="auto">
              <a:xfrm flipH="1">
                <a:off x="6820" y="5113"/>
                <a:ext cx="59" cy="2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9" name="Freeform 119"/>
              <p:cNvSpPr>
                <a:spLocks noChangeAspect="1"/>
              </p:cNvSpPr>
              <p:nvPr/>
            </p:nvSpPr>
            <p:spPr bwMode="auto">
              <a:xfrm>
                <a:off x="6813" y="5336"/>
                <a:ext cx="7" cy="3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3" y="23"/>
                  </a:cxn>
                  <a:cxn ang="0">
                    <a:pos x="8" y="45"/>
                  </a:cxn>
                  <a:cxn ang="0">
                    <a:pos x="4" y="68"/>
                  </a:cxn>
                  <a:cxn ang="0">
                    <a:pos x="0" y="91"/>
                  </a:cxn>
                </a:cxnLst>
                <a:rect l="0" t="0" r="r" b="b"/>
                <a:pathLst>
                  <a:path w="19" h="91">
                    <a:moveTo>
                      <a:pt x="19" y="0"/>
                    </a:moveTo>
                    <a:lnTo>
                      <a:pt x="13" y="23"/>
                    </a:lnTo>
                    <a:lnTo>
                      <a:pt x="8" y="45"/>
                    </a:lnTo>
                    <a:lnTo>
                      <a:pt x="4" y="68"/>
                    </a:lnTo>
                    <a:lnTo>
                      <a:pt x="0" y="9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0" name="Freeform 120"/>
              <p:cNvSpPr>
                <a:spLocks noChangeAspect="1"/>
              </p:cNvSpPr>
              <p:nvPr/>
            </p:nvSpPr>
            <p:spPr bwMode="auto">
              <a:xfrm>
                <a:off x="6798" y="5366"/>
                <a:ext cx="15" cy="1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6"/>
                  </a:cxn>
                  <a:cxn ang="0">
                    <a:pos x="43" y="11"/>
                  </a:cxn>
                  <a:cxn ang="0">
                    <a:pos x="42" y="16"/>
                  </a:cxn>
                  <a:cxn ang="0">
                    <a:pos x="38" y="20"/>
                  </a:cxn>
                  <a:cxn ang="0">
                    <a:pos x="35" y="24"/>
                  </a:cxn>
                  <a:cxn ang="0">
                    <a:pos x="31" y="28"/>
                  </a:cxn>
                  <a:cxn ang="0">
                    <a:pos x="26" y="32"/>
                  </a:cxn>
                  <a:cxn ang="0">
                    <a:pos x="22" y="35"/>
                  </a:cxn>
                  <a:cxn ang="0">
                    <a:pos x="16" y="38"/>
                  </a:cxn>
                  <a:cxn ang="0">
                    <a:pos x="11" y="39"/>
                  </a:cxn>
                  <a:cxn ang="0">
                    <a:pos x="6" y="41"/>
                  </a:cxn>
                  <a:cxn ang="0">
                    <a:pos x="0" y="41"/>
                  </a:cxn>
                </a:cxnLst>
                <a:rect l="0" t="0" r="r" b="b"/>
                <a:pathLst>
                  <a:path w="46" h="41">
                    <a:moveTo>
                      <a:pt x="46" y="0"/>
                    </a:moveTo>
                    <a:lnTo>
                      <a:pt x="46" y="6"/>
                    </a:lnTo>
                    <a:lnTo>
                      <a:pt x="43" y="11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5" y="24"/>
                    </a:lnTo>
                    <a:lnTo>
                      <a:pt x="31" y="28"/>
                    </a:lnTo>
                    <a:lnTo>
                      <a:pt x="26" y="32"/>
                    </a:lnTo>
                    <a:lnTo>
                      <a:pt x="22" y="35"/>
                    </a:lnTo>
                    <a:lnTo>
                      <a:pt x="16" y="38"/>
                    </a:lnTo>
                    <a:lnTo>
                      <a:pt x="11" y="39"/>
                    </a:lnTo>
                    <a:lnTo>
                      <a:pt x="6" y="41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1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6639" y="5380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2" name="Freeform 122"/>
              <p:cNvSpPr>
                <a:spLocks noChangeAspect="1"/>
              </p:cNvSpPr>
              <p:nvPr/>
            </p:nvSpPr>
            <p:spPr bwMode="auto">
              <a:xfrm>
                <a:off x="6623" y="5364"/>
                <a:ext cx="16" cy="16"/>
              </a:xfrm>
              <a:custGeom>
                <a:avLst/>
                <a:gdLst/>
                <a:ahLst/>
                <a:cxnLst>
                  <a:cxn ang="0">
                    <a:pos x="48" y="48"/>
                  </a:cxn>
                  <a:cxn ang="0">
                    <a:pos x="41" y="48"/>
                  </a:cxn>
                  <a:cxn ang="0">
                    <a:pos x="35" y="46"/>
                  </a:cxn>
                  <a:cxn ang="0">
                    <a:pos x="30" y="45"/>
                  </a:cxn>
                  <a:cxn ang="0">
                    <a:pos x="25" y="42"/>
                  </a:cxn>
                  <a:cxn ang="0">
                    <a:pos x="21" y="39"/>
                  </a:cxn>
                  <a:cxn ang="0">
                    <a:pos x="15" y="35"/>
                  </a:cxn>
                  <a:cxn ang="0">
                    <a:pos x="11" y="31"/>
                  </a:cxn>
                  <a:cxn ang="0">
                    <a:pos x="8" y="27"/>
                  </a:cxn>
                  <a:cxn ang="0">
                    <a:pos x="6" y="22"/>
                  </a:cxn>
                  <a:cxn ang="0">
                    <a:pos x="3" y="17"/>
                  </a:cxn>
                  <a:cxn ang="0">
                    <a:pos x="2" y="11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lnTo>
                      <a:pt x="41" y="48"/>
                    </a:lnTo>
                    <a:lnTo>
                      <a:pt x="35" y="46"/>
                    </a:lnTo>
                    <a:lnTo>
                      <a:pt x="30" y="45"/>
                    </a:lnTo>
                    <a:lnTo>
                      <a:pt x="25" y="42"/>
                    </a:lnTo>
                    <a:lnTo>
                      <a:pt x="21" y="39"/>
                    </a:lnTo>
                    <a:lnTo>
                      <a:pt x="15" y="35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2"/>
                    </a:lnTo>
                    <a:lnTo>
                      <a:pt x="3" y="17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3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6623" y="4753"/>
                <a:ext cx="1" cy="6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4" name="Freeform 124"/>
              <p:cNvSpPr>
                <a:spLocks noChangeAspect="1"/>
              </p:cNvSpPr>
              <p:nvPr/>
            </p:nvSpPr>
            <p:spPr bwMode="auto">
              <a:xfrm>
                <a:off x="6623" y="4702"/>
                <a:ext cx="27" cy="51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0" y="141"/>
                  </a:cxn>
                  <a:cxn ang="0">
                    <a:pos x="2" y="129"/>
                  </a:cxn>
                  <a:cxn ang="0">
                    <a:pos x="3" y="118"/>
                  </a:cxn>
                  <a:cxn ang="0">
                    <a:pos x="6" y="106"/>
                  </a:cxn>
                  <a:cxn ang="0">
                    <a:pos x="10" y="94"/>
                  </a:cxn>
                  <a:cxn ang="0">
                    <a:pos x="14" y="83"/>
                  </a:cxn>
                  <a:cxn ang="0">
                    <a:pos x="18" y="73"/>
                  </a:cxn>
                  <a:cxn ang="0">
                    <a:pos x="23" y="62"/>
                  </a:cxn>
                  <a:cxn ang="0">
                    <a:pos x="30" y="51"/>
                  </a:cxn>
                  <a:cxn ang="0">
                    <a:pos x="37" y="42"/>
                  </a:cxn>
                  <a:cxn ang="0">
                    <a:pos x="43" y="32"/>
                  </a:cxn>
                  <a:cxn ang="0">
                    <a:pos x="52" y="23"/>
                  </a:cxn>
                  <a:cxn ang="0">
                    <a:pos x="61" y="15"/>
                  </a:cxn>
                  <a:cxn ang="0">
                    <a:pos x="70" y="7"/>
                  </a:cxn>
                  <a:cxn ang="0">
                    <a:pos x="80" y="0"/>
                  </a:cxn>
                </a:cxnLst>
                <a:rect l="0" t="0" r="r" b="b"/>
                <a:pathLst>
                  <a:path w="80" h="153">
                    <a:moveTo>
                      <a:pt x="0" y="153"/>
                    </a:moveTo>
                    <a:lnTo>
                      <a:pt x="0" y="141"/>
                    </a:lnTo>
                    <a:lnTo>
                      <a:pt x="2" y="129"/>
                    </a:lnTo>
                    <a:lnTo>
                      <a:pt x="3" y="118"/>
                    </a:lnTo>
                    <a:lnTo>
                      <a:pt x="6" y="106"/>
                    </a:lnTo>
                    <a:lnTo>
                      <a:pt x="10" y="94"/>
                    </a:lnTo>
                    <a:lnTo>
                      <a:pt x="14" y="83"/>
                    </a:lnTo>
                    <a:lnTo>
                      <a:pt x="18" y="73"/>
                    </a:lnTo>
                    <a:lnTo>
                      <a:pt x="23" y="62"/>
                    </a:lnTo>
                    <a:lnTo>
                      <a:pt x="30" y="51"/>
                    </a:lnTo>
                    <a:lnTo>
                      <a:pt x="37" y="42"/>
                    </a:lnTo>
                    <a:lnTo>
                      <a:pt x="43" y="32"/>
                    </a:lnTo>
                    <a:lnTo>
                      <a:pt x="52" y="23"/>
                    </a:lnTo>
                    <a:lnTo>
                      <a:pt x="61" y="15"/>
                    </a:lnTo>
                    <a:lnTo>
                      <a:pt x="70" y="7"/>
                    </a:lnTo>
                    <a:lnTo>
                      <a:pt x="8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5" name="Freeform 125"/>
              <p:cNvSpPr>
                <a:spLocks noChangeAspect="1"/>
              </p:cNvSpPr>
              <p:nvPr/>
            </p:nvSpPr>
            <p:spPr bwMode="auto">
              <a:xfrm>
                <a:off x="6650" y="4636"/>
                <a:ext cx="109" cy="66"/>
              </a:xfrm>
              <a:custGeom>
                <a:avLst/>
                <a:gdLst/>
                <a:ahLst/>
                <a:cxnLst>
                  <a:cxn ang="0">
                    <a:pos x="0" y="198"/>
                  </a:cxn>
                  <a:cxn ang="0">
                    <a:pos x="33" y="174"/>
                  </a:cxn>
                  <a:cxn ang="0">
                    <a:pos x="69" y="149"/>
                  </a:cxn>
                  <a:cxn ang="0">
                    <a:pos x="105" y="127"/>
                  </a:cxn>
                  <a:cxn ang="0">
                    <a:pos x="140" y="104"/>
                  </a:cxn>
                  <a:cxn ang="0">
                    <a:pos x="176" y="82"/>
                  </a:cxn>
                  <a:cxn ang="0">
                    <a:pos x="213" y="61"/>
                  </a:cxn>
                  <a:cxn ang="0">
                    <a:pos x="250" y="39"/>
                  </a:cxn>
                  <a:cxn ang="0">
                    <a:pos x="288" y="20"/>
                  </a:cxn>
                  <a:cxn ang="0">
                    <a:pos x="326" y="0"/>
                  </a:cxn>
                </a:cxnLst>
                <a:rect l="0" t="0" r="r" b="b"/>
                <a:pathLst>
                  <a:path w="326" h="198">
                    <a:moveTo>
                      <a:pt x="0" y="198"/>
                    </a:moveTo>
                    <a:lnTo>
                      <a:pt x="33" y="174"/>
                    </a:lnTo>
                    <a:lnTo>
                      <a:pt x="69" y="149"/>
                    </a:lnTo>
                    <a:lnTo>
                      <a:pt x="105" y="127"/>
                    </a:lnTo>
                    <a:lnTo>
                      <a:pt x="140" y="104"/>
                    </a:lnTo>
                    <a:lnTo>
                      <a:pt x="176" y="82"/>
                    </a:lnTo>
                    <a:lnTo>
                      <a:pt x="213" y="61"/>
                    </a:lnTo>
                    <a:lnTo>
                      <a:pt x="250" y="39"/>
                    </a:lnTo>
                    <a:lnTo>
                      <a:pt x="288" y="20"/>
                    </a:lnTo>
                    <a:lnTo>
                      <a:pt x="32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6" name="Freeform 126"/>
              <p:cNvSpPr>
                <a:spLocks noChangeAspect="1"/>
              </p:cNvSpPr>
              <p:nvPr/>
            </p:nvSpPr>
            <p:spPr bwMode="auto">
              <a:xfrm>
                <a:off x="6759" y="4634"/>
                <a:ext cx="22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2"/>
                  </a:cxn>
                  <a:cxn ang="0">
                    <a:pos x="9" y="1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7" y="1"/>
                  </a:cxn>
                  <a:cxn ang="0">
                    <a:pos x="32" y="1"/>
                  </a:cxn>
                  <a:cxn ang="0">
                    <a:pos x="37" y="2"/>
                  </a:cxn>
                  <a:cxn ang="0">
                    <a:pos x="41" y="5"/>
                  </a:cxn>
                  <a:cxn ang="0">
                    <a:pos x="47" y="8"/>
                  </a:cxn>
                  <a:cxn ang="0">
                    <a:pos x="51" y="12"/>
                  </a:cxn>
                  <a:cxn ang="0">
                    <a:pos x="55" y="15"/>
                  </a:cxn>
                  <a:cxn ang="0">
                    <a:pos x="59" y="20"/>
                  </a:cxn>
                  <a:cxn ang="0">
                    <a:pos x="62" y="24"/>
                  </a:cxn>
                  <a:cxn ang="0">
                    <a:pos x="64" y="29"/>
                  </a:cxn>
                  <a:cxn ang="0">
                    <a:pos x="66" y="35"/>
                  </a:cxn>
                  <a:cxn ang="0">
                    <a:pos x="67" y="40"/>
                  </a:cxn>
                  <a:cxn ang="0">
                    <a:pos x="68" y="45"/>
                  </a:cxn>
                </a:cxnLst>
                <a:rect l="0" t="0" r="r" b="b"/>
                <a:pathLst>
                  <a:path w="68" h="45">
                    <a:moveTo>
                      <a:pt x="0" y="5"/>
                    </a:moveTo>
                    <a:lnTo>
                      <a:pt x="4" y="2"/>
                    </a:lnTo>
                    <a:lnTo>
                      <a:pt x="9" y="1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7" y="2"/>
                    </a:lnTo>
                    <a:lnTo>
                      <a:pt x="41" y="5"/>
                    </a:lnTo>
                    <a:lnTo>
                      <a:pt x="47" y="8"/>
                    </a:lnTo>
                    <a:lnTo>
                      <a:pt x="51" y="12"/>
                    </a:lnTo>
                    <a:lnTo>
                      <a:pt x="55" y="15"/>
                    </a:lnTo>
                    <a:lnTo>
                      <a:pt x="59" y="20"/>
                    </a:lnTo>
                    <a:lnTo>
                      <a:pt x="62" y="24"/>
                    </a:lnTo>
                    <a:lnTo>
                      <a:pt x="64" y="29"/>
                    </a:lnTo>
                    <a:lnTo>
                      <a:pt x="66" y="35"/>
                    </a:lnTo>
                    <a:lnTo>
                      <a:pt x="67" y="40"/>
                    </a:lnTo>
                    <a:lnTo>
                      <a:pt x="68" y="4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7" name="Freeform 127"/>
              <p:cNvSpPr>
                <a:spLocks noChangeAspect="1"/>
              </p:cNvSpPr>
              <p:nvPr/>
            </p:nvSpPr>
            <p:spPr bwMode="auto">
              <a:xfrm>
                <a:off x="6781" y="4649"/>
                <a:ext cx="123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3" y="38"/>
                  </a:cxn>
                  <a:cxn ang="0">
                    <a:pos x="6" y="56"/>
                  </a:cxn>
                  <a:cxn ang="0">
                    <a:pos x="10" y="74"/>
                  </a:cxn>
                  <a:cxn ang="0">
                    <a:pos x="14" y="93"/>
                  </a:cxn>
                  <a:cxn ang="0">
                    <a:pos x="18" y="111"/>
                  </a:cxn>
                  <a:cxn ang="0">
                    <a:pos x="23" y="128"/>
                  </a:cxn>
                  <a:cxn ang="0">
                    <a:pos x="30" y="146"/>
                  </a:cxn>
                  <a:cxn ang="0">
                    <a:pos x="37" y="163"/>
                  </a:cxn>
                  <a:cxn ang="0">
                    <a:pos x="45" y="181"/>
                  </a:cxn>
                  <a:cxn ang="0">
                    <a:pos x="53" y="197"/>
                  </a:cxn>
                  <a:cxn ang="0">
                    <a:pos x="62" y="214"/>
                  </a:cxn>
                  <a:cxn ang="0">
                    <a:pos x="72" y="231"/>
                  </a:cxn>
                  <a:cxn ang="0">
                    <a:pos x="82" y="245"/>
                  </a:cxn>
                  <a:cxn ang="0">
                    <a:pos x="93" y="260"/>
                  </a:cxn>
                  <a:cxn ang="0">
                    <a:pos x="104" y="275"/>
                  </a:cxn>
                  <a:cxn ang="0">
                    <a:pos x="116" y="290"/>
                  </a:cxn>
                  <a:cxn ang="0">
                    <a:pos x="128" y="303"/>
                  </a:cxn>
                  <a:cxn ang="0">
                    <a:pos x="142" y="317"/>
                  </a:cxn>
                  <a:cxn ang="0">
                    <a:pos x="155" y="330"/>
                  </a:cxn>
                  <a:cxn ang="0">
                    <a:pos x="170" y="342"/>
                  </a:cxn>
                  <a:cxn ang="0">
                    <a:pos x="185" y="354"/>
                  </a:cxn>
                  <a:cxn ang="0">
                    <a:pos x="200" y="365"/>
                  </a:cxn>
                  <a:cxn ang="0">
                    <a:pos x="214" y="376"/>
                  </a:cxn>
                  <a:cxn ang="0">
                    <a:pos x="231" y="385"/>
                  </a:cxn>
                  <a:cxn ang="0">
                    <a:pos x="247" y="395"/>
                  </a:cxn>
                  <a:cxn ang="0">
                    <a:pos x="264" y="403"/>
                  </a:cxn>
                  <a:cxn ang="0">
                    <a:pos x="280" y="411"/>
                  </a:cxn>
                  <a:cxn ang="0">
                    <a:pos x="298" y="419"/>
                  </a:cxn>
                  <a:cxn ang="0">
                    <a:pos x="315" y="424"/>
                  </a:cxn>
                  <a:cxn ang="0">
                    <a:pos x="333" y="431"/>
                  </a:cxn>
                  <a:cxn ang="0">
                    <a:pos x="352" y="436"/>
                  </a:cxn>
                  <a:cxn ang="0">
                    <a:pos x="369" y="441"/>
                  </a:cxn>
                </a:cxnLst>
                <a:rect l="0" t="0" r="r" b="b"/>
                <a:pathLst>
                  <a:path w="369" h="441">
                    <a:moveTo>
                      <a:pt x="0" y="0"/>
                    </a:moveTo>
                    <a:lnTo>
                      <a:pt x="0" y="19"/>
                    </a:lnTo>
                    <a:lnTo>
                      <a:pt x="3" y="38"/>
                    </a:lnTo>
                    <a:lnTo>
                      <a:pt x="6" y="56"/>
                    </a:lnTo>
                    <a:lnTo>
                      <a:pt x="10" y="74"/>
                    </a:lnTo>
                    <a:lnTo>
                      <a:pt x="14" y="93"/>
                    </a:lnTo>
                    <a:lnTo>
                      <a:pt x="18" y="111"/>
                    </a:lnTo>
                    <a:lnTo>
                      <a:pt x="23" y="128"/>
                    </a:lnTo>
                    <a:lnTo>
                      <a:pt x="30" y="146"/>
                    </a:lnTo>
                    <a:lnTo>
                      <a:pt x="37" y="163"/>
                    </a:lnTo>
                    <a:lnTo>
                      <a:pt x="45" y="181"/>
                    </a:lnTo>
                    <a:lnTo>
                      <a:pt x="53" y="197"/>
                    </a:lnTo>
                    <a:lnTo>
                      <a:pt x="62" y="214"/>
                    </a:lnTo>
                    <a:lnTo>
                      <a:pt x="72" y="231"/>
                    </a:lnTo>
                    <a:lnTo>
                      <a:pt x="82" y="245"/>
                    </a:lnTo>
                    <a:lnTo>
                      <a:pt x="93" y="260"/>
                    </a:lnTo>
                    <a:lnTo>
                      <a:pt x="104" y="275"/>
                    </a:lnTo>
                    <a:lnTo>
                      <a:pt x="116" y="290"/>
                    </a:lnTo>
                    <a:lnTo>
                      <a:pt x="128" y="303"/>
                    </a:lnTo>
                    <a:lnTo>
                      <a:pt x="142" y="317"/>
                    </a:lnTo>
                    <a:lnTo>
                      <a:pt x="155" y="330"/>
                    </a:lnTo>
                    <a:lnTo>
                      <a:pt x="170" y="342"/>
                    </a:lnTo>
                    <a:lnTo>
                      <a:pt x="185" y="354"/>
                    </a:lnTo>
                    <a:lnTo>
                      <a:pt x="200" y="365"/>
                    </a:lnTo>
                    <a:lnTo>
                      <a:pt x="214" y="376"/>
                    </a:lnTo>
                    <a:lnTo>
                      <a:pt x="231" y="385"/>
                    </a:lnTo>
                    <a:lnTo>
                      <a:pt x="247" y="395"/>
                    </a:lnTo>
                    <a:lnTo>
                      <a:pt x="264" y="403"/>
                    </a:lnTo>
                    <a:lnTo>
                      <a:pt x="280" y="411"/>
                    </a:lnTo>
                    <a:lnTo>
                      <a:pt x="298" y="419"/>
                    </a:lnTo>
                    <a:lnTo>
                      <a:pt x="315" y="424"/>
                    </a:lnTo>
                    <a:lnTo>
                      <a:pt x="333" y="431"/>
                    </a:lnTo>
                    <a:lnTo>
                      <a:pt x="352" y="436"/>
                    </a:lnTo>
                    <a:lnTo>
                      <a:pt x="369" y="4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8" name="Freeform 128"/>
              <p:cNvSpPr>
                <a:spLocks noChangeAspect="1"/>
              </p:cNvSpPr>
              <p:nvPr/>
            </p:nvSpPr>
            <p:spPr bwMode="auto">
              <a:xfrm>
                <a:off x="6904" y="4796"/>
                <a:ext cx="1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1" y="4"/>
                  </a:cxn>
                  <a:cxn ang="0">
                    <a:pos x="16" y="6"/>
                  </a:cxn>
                  <a:cxn ang="0">
                    <a:pos x="20" y="10"/>
                  </a:cxn>
                  <a:cxn ang="0">
                    <a:pos x="26" y="14"/>
                  </a:cxn>
                  <a:cxn ang="0">
                    <a:pos x="29" y="18"/>
                  </a:cxn>
                  <a:cxn ang="0">
                    <a:pos x="31" y="24"/>
                  </a:cxn>
                  <a:cxn ang="0">
                    <a:pos x="34" y="29"/>
                  </a:cxn>
                  <a:cxn ang="0">
                    <a:pos x="37" y="34"/>
                  </a:cxn>
                  <a:cxn ang="0">
                    <a:pos x="37" y="40"/>
                  </a:cxn>
                  <a:cxn ang="0">
                    <a:pos x="38" y="45"/>
                  </a:cxn>
                </a:cxnLst>
                <a:rect l="0" t="0" r="r" b="b"/>
                <a:pathLst>
                  <a:path w="38" h="45">
                    <a:moveTo>
                      <a:pt x="0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6" y="6"/>
                    </a:lnTo>
                    <a:lnTo>
                      <a:pt x="20" y="10"/>
                    </a:lnTo>
                    <a:lnTo>
                      <a:pt x="26" y="14"/>
                    </a:lnTo>
                    <a:lnTo>
                      <a:pt x="29" y="18"/>
                    </a:lnTo>
                    <a:lnTo>
                      <a:pt x="31" y="24"/>
                    </a:lnTo>
                    <a:lnTo>
                      <a:pt x="34" y="29"/>
                    </a:lnTo>
                    <a:lnTo>
                      <a:pt x="37" y="34"/>
                    </a:lnTo>
                    <a:lnTo>
                      <a:pt x="37" y="40"/>
                    </a:lnTo>
                    <a:lnTo>
                      <a:pt x="38" y="4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9" name="Line 129"/>
              <p:cNvSpPr>
                <a:spLocks noChangeAspect="1" noChangeShapeType="1"/>
              </p:cNvSpPr>
              <p:nvPr/>
            </p:nvSpPr>
            <p:spPr bwMode="auto">
              <a:xfrm>
                <a:off x="6917" y="4811"/>
                <a:ext cx="1" cy="1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0" name="Freeform 130"/>
              <p:cNvSpPr>
                <a:spLocks noChangeAspect="1"/>
              </p:cNvSpPr>
              <p:nvPr/>
            </p:nvSpPr>
            <p:spPr bwMode="auto">
              <a:xfrm>
                <a:off x="8888" y="5424"/>
                <a:ext cx="8" cy="9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22" y="25"/>
                  </a:cxn>
                  <a:cxn ang="0">
                    <a:pos x="21" y="21"/>
                  </a:cxn>
                  <a:cxn ang="0">
                    <a:pos x="20" y="17"/>
                  </a:cxn>
                  <a:cxn ang="0">
                    <a:pos x="18" y="13"/>
                  </a:cxn>
                  <a:cxn ang="0">
                    <a:pos x="14" y="9"/>
                  </a:cxn>
                  <a:cxn ang="0">
                    <a:pos x="12" y="6"/>
                  </a:cxn>
                  <a:cxn ang="0">
                    <a:pos x="8" y="3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24" h="29">
                    <a:moveTo>
                      <a:pt x="24" y="29"/>
                    </a:moveTo>
                    <a:lnTo>
                      <a:pt x="22" y="25"/>
                    </a:lnTo>
                    <a:lnTo>
                      <a:pt x="21" y="21"/>
                    </a:lnTo>
                    <a:lnTo>
                      <a:pt x="20" y="17"/>
                    </a:lnTo>
                    <a:lnTo>
                      <a:pt x="18" y="13"/>
                    </a:lnTo>
                    <a:lnTo>
                      <a:pt x="14" y="9"/>
                    </a:lnTo>
                    <a:lnTo>
                      <a:pt x="12" y="6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1" name="Freeform 131"/>
              <p:cNvSpPr>
                <a:spLocks noChangeAspect="1"/>
              </p:cNvSpPr>
              <p:nvPr/>
            </p:nvSpPr>
            <p:spPr bwMode="auto">
              <a:xfrm>
                <a:off x="8849" y="5385"/>
                <a:ext cx="39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9"/>
                  </a:cxn>
                  <a:cxn ang="0">
                    <a:pos x="6" y="20"/>
                  </a:cxn>
                  <a:cxn ang="0">
                    <a:pos x="10" y="29"/>
                  </a:cxn>
                  <a:cxn ang="0">
                    <a:pos x="14" y="39"/>
                  </a:cxn>
                  <a:cxn ang="0">
                    <a:pos x="19" y="48"/>
                  </a:cxn>
                  <a:cxn ang="0">
                    <a:pos x="25" y="56"/>
                  </a:cxn>
                  <a:cxn ang="0">
                    <a:pos x="30" y="64"/>
                  </a:cxn>
                  <a:cxn ang="0">
                    <a:pos x="37" y="72"/>
                  </a:cxn>
                  <a:cxn ang="0">
                    <a:pos x="45" y="79"/>
                  </a:cxn>
                  <a:cxn ang="0">
                    <a:pos x="52" y="86"/>
                  </a:cxn>
                  <a:cxn ang="0">
                    <a:pos x="61" y="93"/>
                  </a:cxn>
                  <a:cxn ang="0">
                    <a:pos x="69" y="98"/>
                  </a:cxn>
                  <a:cxn ang="0">
                    <a:pos x="79" y="103"/>
                  </a:cxn>
                  <a:cxn ang="0">
                    <a:pos x="88" y="107"/>
                  </a:cxn>
                  <a:cxn ang="0">
                    <a:pos x="97" y="111"/>
                  </a:cxn>
                  <a:cxn ang="0">
                    <a:pos x="107" y="114"/>
                  </a:cxn>
                  <a:cxn ang="0">
                    <a:pos x="118" y="115"/>
                  </a:cxn>
                </a:cxnLst>
                <a:rect l="0" t="0" r="r" b="b"/>
                <a:pathLst>
                  <a:path w="118" h="115">
                    <a:moveTo>
                      <a:pt x="0" y="0"/>
                    </a:moveTo>
                    <a:lnTo>
                      <a:pt x="3" y="9"/>
                    </a:lnTo>
                    <a:lnTo>
                      <a:pt x="6" y="20"/>
                    </a:lnTo>
                    <a:lnTo>
                      <a:pt x="10" y="29"/>
                    </a:lnTo>
                    <a:lnTo>
                      <a:pt x="14" y="39"/>
                    </a:lnTo>
                    <a:lnTo>
                      <a:pt x="19" y="48"/>
                    </a:lnTo>
                    <a:lnTo>
                      <a:pt x="25" y="56"/>
                    </a:lnTo>
                    <a:lnTo>
                      <a:pt x="30" y="64"/>
                    </a:lnTo>
                    <a:lnTo>
                      <a:pt x="37" y="72"/>
                    </a:lnTo>
                    <a:lnTo>
                      <a:pt x="45" y="79"/>
                    </a:lnTo>
                    <a:lnTo>
                      <a:pt x="52" y="86"/>
                    </a:lnTo>
                    <a:lnTo>
                      <a:pt x="61" y="93"/>
                    </a:lnTo>
                    <a:lnTo>
                      <a:pt x="69" y="98"/>
                    </a:lnTo>
                    <a:lnTo>
                      <a:pt x="79" y="103"/>
                    </a:lnTo>
                    <a:lnTo>
                      <a:pt x="88" y="107"/>
                    </a:lnTo>
                    <a:lnTo>
                      <a:pt x="97" y="111"/>
                    </a:lnTo>
                    <a:lnTo>
                      <a:pt x="107" y="114"/>
                    </a:lnTo>
                    <a:lnTo>
                      <a:pt x="118" y="1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2" name="Freeform 132"/>
              <p:cNvSpPr>
                <a:spLocks noChangeAspect="1"/>
              </p:cNvSpPr>
              <p:nvPr/>
            </p:nvSpPr>
            <p:spPr bwMode="auto">
              <a:xfrm>
                <a:off x="8840" y="5377"/>
                <a:ext cx="9" cy="8"/>
              </a:xfrm>
              <a:custGeom>
                <a:avLst/>
                <a:gdLst/>
                <a:ahLst/>
                <a:cxnLst>
                  <a:cxn ang="0">
                    <a:pos x="26" y="25"/>
                  </a:cxn>
                  <a:cxn ang="0">
                    <a:pos x="26" y="21"/>
                  </a:cxn>
                  <a:cxn ang="0">
                    <a:pos x="24" y="17"/>
                  </a:cxn>
                  <a:cxn ang="0">
                    <a:pos x="22" y="13"/>
                  </a:cxn>
                  <a:cxn ang="0">
                    <a:pos x="20" y="9"/>
                  </a:cxn>
                  <a:cxn ang="0">
                    <a:pos x="16" y="6"/>
                  </a:cxn>
                  <a:cxn ang="0">
                    <a:pos x="12" y="3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25">
                    <a:moveTo>
                      <a:pt x="26" y="25"/>
                    </a:moveTo>
                    <a:lnTo>
                      <a:pt x="26" y="21"/>
                    </a:lnTo>
                    <a:lnTo>
                      <a:pt x="24" y="17"/>
                    </a:lnTo>
                    <a:lnTo>
                      <a:pt x="22" y="13"/>
                    </a:lnTo>
                    <a:lnTo>
                      <a:pt x="20" y="9"/>
                    </a:lnTo>
                    <a:lnTo>
                      <a:pt x="16" y="6"/>
                    </a:lnTo>
                    <a:lnTo>
                      <a:pt x="12" y="3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3" name="Line 133"/>
              <p:cNvSpPr>
                <a:spLocks noChangeAspect="1" noChangeShapeType="1"/>
              </p:cNvSpPr>
              <p:nvPr/>
            </p:nvSpPr>
            <p:spPr bwMode="auto">
              <a:xfrm>
                <a:off x="8785" y="5377"/>
                <a:ext cx="5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4" name="Freeform 134"/>
              <p:cNvSpPr>
                <a:spLocks noChangeAspect="1"/>
              </p:cNvSpPr>
              <p:nvPr/>
            </p:nvSpPr>
            <p:spPr bwMode="auto">
              <a:xfrm>
                <a:off x="8770" y="5377"/>
                <a:ext cx="15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1" y="3"/>
                  </a:cxn>
                  <a:cxn ang="0">
                    <a:pos x="26" y="6"/>
                  </a:cxn>
                  <a:cxn ang="0">
                    <a:pos x="20" y="9"/>
                  </a:cxn>
                  <a:cxn ang="0">
                    <a:pos x="16" y="13"/>
                  </a:cxn>
                  <a:cxn ang="0">
                    <a:pos x="12" y="17"/>
                  </a:cxn>
                  <a:cxn ang="0">
                    <a:pos x="8" y="21"/>
                  </a:cxn>
                  <a:cxn ang="0">
                    <a:pos x="6" y="26"/>
                  </a:cxn>
                  <a:cxn ang="0">
                    <a:pos x="3" y="31"/>
                  </a:cxn>
                  <a:cxn ang="0">
                    <a:pos x="1" y="37"/>
                  </a:cxn>
                  <a:cxn ang="0">
                    <a:pos x="0" y="42"/>
                  </a:cxn>
                  <a:cxn ang="0">
                    <a:pos x="0" y="48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42" y="0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6" y="6"/>
                    </a:lnTo>
                    <a:lnTo>
                      <a:pt x="20" y="9"/>
                    </a:lnTo>
                    <a:lnTo>
                      <a:pt x="16" y="13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6" y="26"/>
                    </a:lnTo>
                    <a:lnTo>
                      <a:pt x="3" y="31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5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8770" y="5393"/>
                <a:ext cx="1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6" name="Freeform 136"/>
              <p:cNvSpPr>
                <a:spLocks noChangeAspect="1"/>
              </p:cNvSpPr>
              <p:nvPr/>
            </p:nvSpPr>
            <p:spPr bwMode="auto">
              <a:xfrm>
                <a:off x="8770" y="5438"/>
                <a:ext cx="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2"/>
                  </a:cxn>
                  <a:cxn ang="0">
                    <a:pos x="4" y="17"/>
                  </a:cxn>
                  <a:cxn ang="0">
                    <a:pos x="7" y="22"/>
                  </a:cxn>
                </a:cxnLst>
                <a:rect l="0" t="0" r="r" b="b"/>
                <a:pathLst>
                  <a:path w="7" h="22">
                    <a:moveTo>
                      <a:pt x="0" y="0"/>
                    </a:moveTo>
                    <a:lnTo>
                      <a:pt x="0" y="6"/>
                    </a:lnTo>
                    <a:lnTo>
                      <a:pt x="1" y="12"/>
                    </a:lnTo>
                    <a:lnTo>
                      <a:pt x="4" y="17"/>
                    </a:lnTo>
                    <a:lnTo>
                      <a:pt x="7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7" name="Freeform 137"/>
              <p:cNvSpPr>
                <a:spLocks noChangeAspect="1"/>
              </p:cNvSpPr>
              <p:nvPr/>
            </p:nvSpPr>
            <p:spPr bwMode="auto">
              <a:xfrm>
                <a:off x="8772" y="5446"/>
                <a:ext cx="25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7"/>
                  </a:cxn>
                  <a:cxn ang="0">
                    <a:pos x="17" y="31"/>
                  </a:cxn>
                  <a:cxn ang="0">
                    <a:pos x="28" y="46"/>
                  </a:cxn>
                  <a:cxn ang="0">
                    <a:pos x="39" y="60"/>
                  </a:cxn>
                  <a:cxn ang="0">
                    <a:pos x="50" y="73"/>
                  </a:cxn>
                  <a:cxn ang="0">
                    <a:pos x="62" y="87"/>
                  </a:cxn>
                  <a:cxn ang="0">
                    <a:pos x="74" y="99"/>
                  </a:cxn>
                </a:cxnLst>
                <a:rect l="0" t="0" r="r" b="b"/>
                <a:pathLst>
                  <a:path w="74" h="99">
                    <a:moveTo>
                      <a:pt x="0" y="0"/>
                    </a:moveTo>
                    <a:lnTo>
                      <a:pt x="8" y="17"/>
                    </a:lnTo>
                    <a:lnTo>
                      <a:pt x="17" y="31"/>
                    </a:lnTo>
                    <a:lnTo>
                      <a:pt x="28" y="46"/>
                    </a:lnTo>
                    <a:lnTo>
                      <a:pt x="39" y="60"/>
                    </a:lnTo>
                    <a:lnTo>
                      <a:pt x="50" y="73"/>
                    </a:lnTo>
                    <a:lnTo>
                      <a:pt x="62" y="87"/>
                    </a:lnTo>
                    <a:lnTo>
                      <a:pt x="74" y="9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8" name="Freeform 138"/>
              <p:cNvSpPr>
                <a:spLocks noChangeAspect="1"/>
              </p:cNvSpPr>
              <p:nvPr/>
            </p:nvSpPr>
            <p:spPr bwMode="auto">
              <a:xfrm>
                <a:off x="8797" y="5479"/>
                <a:ext cx="5" cy="11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13" y="28"/>
                  </a:cxn>
                  <a:cxn ang="0">
                    <a:pos x="13" y="24"/>
                  </a:cxn>
                  <a:cxn ang="0">
                    <a:pos x="11" y="18"/>
                  </a:cxn>
                  <a:cxn ang="0">
                    <a:pos x="9" y="13"/>
                  </a:cxn>
                  <a:cxn ang="0">
                    <a:pos x="7" y="9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15" h="33">
                    <a:moveTo>
                      <a:pt x="15" y="33"/>
                    </a:moveTo>
                    <a:lnTo>
                      <a:pt x="13" y="28"/>
                    </a:lnTo>
                    <a:lnTo>
                      <a:pt x="13" y="24"/>
                    </a:lnTo>
                    <a:lnTo>
                      <a:pt x="11" y="18"/>
                    </a:lnTo>
                    <a:lnTo>
                      <a:pt x="9" y="13"/>
                    </a:lnTo>
                    <a:lnTo>
                      <a:pt x="7" y="9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9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8802" y="5490"/>
                <a:ext cx="1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0" name="Freeform 140"/>
              <p:cNvSpPr>
                <a:spLocks noChangeAspect="1"/>
              </p:cNvSpPr>
              <p:nvPr/>
            </p:nvSpPr>
            <p:spPr bwMode="auto">
              <a:xfrm>
                <a:off x="8785" y="5583"/>
                <a:ext cx="17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7" y="47"/>
                  </a:cxn>
                  <a:cxn ang="0">
                    <a:pos x="12" y="46"/>
                  </a:cxn>
                  <a:cxn ang="0">
                    <a:pos x="18" y="43"/>
                  </a:cxn>
                  <a:cxn ang="0">
                    <a:pos x="23" y="42"/>
                  </a:cxn>
                  <a:cxn ang="0">
                    <a:pos x="27" y="39"/>
                  </a:cxn>
                  <a:cxn ang="0">
                    <a:pos x="33" y="35"/>
                  </a:cxn>
                  <a:cxn ang="0">
                    <a:pos x="37" y="31"/>
                  </a:cxn>
                  <a:cxn ang="0">
                    <a:pos x="39" y="27"/>
                  </a:cxn>
                  <a:cxn ang="0">
                    <a:pos x="42" y="21"/>
                  </a:cxn>
                  <a:cxn ang="0">
                    <a:pos x="45" y="16"/>
                  </a:cxn>
                  <a:cxn ang="0">
                    <a:pos x="46" y="11"/>
                  </a:cxn>
                  <a:cxn ang="0">
                    <a:pos x="47" y="5"/>
                  </a:cxn>
                  <a:cxn ang="0">
                    <a:pos x="49" y="0"/>
                  </a:cxn>
                </a:cxnLst>
                <a:rect l="0" t="0" r="r" b="b"/>
                <a:pathLst>
                  <a:path w="49" h="47">
                    <a:moveTo>
                      <a:pt x="0" y="47"/>
                    </a:moveTo>
                    <a:lnTo>
                      <a:pt x="7" y="47"/>
                    </a:lnTo>
                    <a:lnTo>
                      <a:pt x="12" y="46"/>
                    </a:lnTo>
                    <a:lnTo>
                      <a:pt x="18" y="43"/>
                    </a:lnTo>
                    <a:lnTo>
                      <a:pt x="23" y="42"/>
                    </a:lnTo>
                    <a:lnTo>
                      <a:pt x="27" y="39"/>
                    </a:lnTo>
                    <a:lnTo>
                      <a:pt x="33" y="35"/>
                    </a:lnTo>
                    <a:lnTo>
                      <a:pt x="37" y="31"/>
                    </a:lnTo>
                    <a:lnTo>
                      <a:pt x="39" y="27"/>
                    </a:lnTo>
                    <a:lnTo>
                      <a:pt x="42" y="21"/>
                    </a:lnTo>
                    <a:lnTo>
                      <a:pt x="45" y="16"/>
                    </a:lnTo>
                    <a:lnTo>
                      <a:pt x="46" y="11"/>
                    </a:lnTo>
                    <a:lnTo>
                      <a:pt x="47" y="5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1" name="Line 141"/>
              <p:cNvSpPr>
                <a:spLocks noChangeAspect="1" noChangeShapeType="1"/>
              </p:cNvSpPr>
              <p:nvPr/>
            </p:nvSpPr>
            <p:spPr bwMode="auto">
              <a:xfrm>
                <a:off x="8612" y="5598"/>
                <a:ext cx="17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2" name="Freeform 142"/>
              <p:cNvSpPr>
                <a:spLocks noChangeAspect="1"/>
              </p:cNvSpPr>
              <p:nvPr/>
            </p:nvSpPr>
            <p:spPr bwMode="auto">
              <a:xfrm>
                <a:off x="8596" y="5583"/>
                <a:ext cx="16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1" y="11"/>
                  </a:cxn>
                  <a:cxn ang="0">
                    <a:pos x="4" y="16"/>
                  </a:cxn>
                  <a:cxn ang="0">
                    <a:pos x="5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6" y="35"/>
                  </a:cxn>
                  <a:cxn ang="0">
                    <a:pos x="22" y="39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6"/>
                  </a:cxn>
                  <a:cxn ang="0">
                    <a:pos x="42" y="47"/>
                  </a:cxn>
                  <a:cxn ang="0">
                    <a:pos x="49" y="47"/>
                  </a:cxn>
                </a:cxnLst>
                <a:rect l="0" t="0" r="r" b="b"/>
                <a:pathLst>
                  <a:path w="49" h="47">
                    <a:moveTo>
                      <a:pt x="0" y="0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4" y="16"/>
                    </a:lnTo>
                    <a:lnTo>
                      <a:pt x="5" y="21"/>
                    </a:lnTo>
                    <a:lnTo>
                      <a:pt x="9" y="27"/>
                    </a:lnTo>
                    <a:lnTo>
                      <a:pt x="12" y="31"/>
                    </a:lnTo>
                    <a:lnTo>
                      <a:pt x="16" y="35"/>
                    </a:lnTo>
                    <a:lnTo>
                      <a:pt x="22" y="39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6"/>
                    </a:lnTo>
                    <a:lnTo>
                      <a:pt x="42" y="47"/>
                    </a:lnTo>
                    <a:lnTo>
                      <a:pt x="49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3" name="Line 143"/>
              <p:cNvSpPr>
                <a:spLocks noChangeAspect="1" noChangeShapeType="1"/>
              </p:cNvSpPr>
              <p:nvPr/>
            </p:nvSpPr>
            <p:spPr bwMode="auto">
              <a:xfrm>
                <a:off x="8596" y="5528"/>
                <a:ext cx="1" cy="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4" name="Freeform 144"/>
              <p:cNvSpPr>
                <a:spLocks noChangeAspect="1"/>
              </p:cNvSpPr>
              <p:nvPr/>
            </p:nvSpPr>
            <p:spPr bwMode="auto">
              <a:xfrm>
                <a:off x="8596" y="5514"/>
                <a:ext cx="8" cy="1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0" y="3"/>
                  </a:cxn>
                  <a:cxn ang="0">
                    <a:pos x="15" y="7"/>
                  </a:cxn>
                  <a:cxn ang="0">
                    <a:pos x="12" y="11"/>
                  </a:cxn>
                  <a:cxn ang="0">
                    <a:pos x="8" y="15"/>
                  </a:cxn>
                  <a:cxn ang="0">
                    <a:pos x="5" y="20"/>
                  </a:cxn>
                  <a:cxn ang="0">
                    <a:pos x="3" y="24"/>
                  </a:cxn>
                  <a:cxn ang="0">
                    <a:pos x="1" y="30"/>
                  </a:cxn>
                  <a:cxn ang="0">
                    <a:pos x="1" y="35"/>
                  </a:cxn>
                  <a:cxn ang="0">
                    <a:pos x="0" y="41"/>
                  </a:cxn>
                </a:cxnLst>
                <a:rect l="0" t="0" r="r" b="b"/>
                <a:pathLst>
                  <a:path w="24" h="41">
                    <a:moveTo>
                      <a:pt x="24" y="0"/>
                    </a:moveTo>
                    <a:lnTo>
                      <a:pt x="20" y="3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8" y="15"/>
                    </a:lnTo>
                    <a:lnTo>
                      <a:pt x="5" y="20"/>
                    </a:lnTo>
                    <a:lnTo>
                      <a:pt x="3" y="24"/>
                    </a:lnTo>
                    <a:lnTo>
                      <a:pt x="1" y="30"/>
                    </a:lnTo>
                    <a:lnTo>
                      <a:pt x="1" y="35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5" name="Line 145"/>
              <p:cNvSpPr>
                <a:spLocks noChangeAspect="1" noChangeShapeType="1"/>
              </p:cNvSpPr>
              <p:nvPr/>
            </p:nvSpPr>
            <p:spPr bwMode="auto">
              <a:xfrm flipH="1">
                <a:off x="8604" y="5496"/>
                <a:ext cx="32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6" name="Freeform 146"/>
              <p:cNvSpPr>
                <a:spLocks noChangeAspect="1"/>
              </p:cNvSpPr>
              <p:nvPr/>
            </p:nvSpPr>
            <p:spPr bwMode="auto">
              <a:xfrm>
                <a:off x="8636" y="5483"/>
                <a:ext cx="8" cy="13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5" y="37"/>
                  </a:cxn>
                  <a:cxn ang="0">
                    <a:pos x="9" y="33"/>
                  </a:cxn>
                  <a:cxn ang="0">
                    <a:pos x="13" y="29"/>
                  </a:cxn>
                  <a:cxn ang="0">
                    <a:pos x="16" y="25"/>
                  </a:cxn>
                  <a:cxn ang="0">
                    <a:pos x="18" y="21"/>
                  </a:cxn>
                  <a:cxn ang="0">
                    <a:pos x="21" y="16"/>
                  </a:cxn>
                  <a:cxn ang="0">
                    <a:pos x="22" y="10"/>
                  </a:cxn>
                  <a:cxn ang="0">
                    <a:pos x="24" y="5"/>
                  </a:cxn>
                  <a:cxn ang="0">
                    <a:pos x="24" y="0"/>
                  </a:cxn>
                </a:cxnLst>
                <a:rect l="0" t="0" r="r" b="b"/>
                <a:pathLst>
                  <a:path w="24" h="40">
                    <a:moveTo>
                      <a:pt x="0" y="40"/>
                    </a:moveTo>
                    <a:lnTo>
                      <a:pt x="5" y="37"/>
                    </a:lnTo>
                    <a:lnTo>
                      <a:pt x="9" y="33"/>
                    </a:lnTo>
                    <a:lnTo>
                      <a:pt x="13" y="29"/>
                    </a:lnTo>
                    <a:lnTo>
                      <a:pt x="16" y="25"/>
                    </a:lnTo>
                    <a:lnTo>
                      <a:pt x="18" y="21"/>
                    </a:lnTo>
                    <a:lnTo>
                      <a:pt x="21" y="16"/>
                    </a:lnTo>
                    <a:lnTo>
                      <a:pt x="22" y="10"/>
                    </a:lnTo>
                    <a:lnTo>
                      <a:pt x="24" y="5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7" name="Line 147"/>
              <p:cNvSpPr>
                <a:spLocks noChangeAspect="1" noChangeShapeType="1"/>
              </p:cNvSpPr>
              <p:nvPr/>
            </p:nvSpPr>
            <p:spPr bwMode="auto">
              <a:xfrm>
                <a:off x="8644" y="5393"/>
                <a:ext cx="1" cy="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8" name="Freeform 148"/>
              <p:cNvSpPr>
                <a:spLocks noChangeAspect="1"/>
              </p:cNvSpPr>
              <p:nvPr/>
            </p:nvSpPr>
            <p:spPr bwMode="auto">
              <a:xfrm>
                <a:off x="8628" y="5377"/>
                <a:ext cx="16" cy="16"/>
              </a:xfrm>
              <a:custGeom>
                <a:avLst/>
                <a:gdLst/>
                <a:ahLst/>
                <a:cxnLst>
                  <a:cxn ang="0">
                    <a:pos x="47" y="48"/>
                  </a:cxn>
                  <a:cxn ang="0">
                    <a:pos x="47" y="42"/>
                  </a:cxn>
                  <a:cxn ang="0">
                    <a:pos x="45" y="37"/>
                  </a:cxn>
                  <a:cxn ang="0">
                    <a:pos x="44" y="31"/>
                  </a:cxn>
                  <a:cxn ang="0">
                    <a:pos x="41" y="26"/>
                  </a:cxn>
                  <a:cxn ang="0">
                    <a:pos x="39" y="21"/>
                  </a:cxn>
                  <a:cxn ang="0">
                    <a:pos x="35" y="17"/>
                  </a:cxn>
                  <a:cxn ang="0">
                    <a:pos x="31" y="13"/>
                  </a:cxn>
                  <a:cxn ang="0">
                    <a:pos x="27" y="9"/>
                  </a:cxn>
                  <a:cxn ang="0">
                    <a:pos x="21" y="6"/>
                  </a:cxn>
                  <a:cxn ang="0">
                    <a:pos x="16" y="3"/>
                  </a:cxn>
                  <a:cxn ang="0">
                    <a:pos x="10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47" h="48">
                    <a:moveTo>
                      <a:pt x="47" y="48"/>
                    </a:moveTo>
                    <a:lnTo>
                      <a:pt x="47" y="42"/>
                    </a:lnTo>
                    <a:lnTo>
                      <a:pt x="45" y="37"/>
                    </a:lnTo>
                    <a:lnTo>
                      <a:pt x="44" y="31"/>
                    </a:lnTo>
                    <a:lnTo>
                      <a:pt x="41" y="26"/>
                    </a:lnTo>
                    <a:lnTo>
                      <a:pt x="39" y="21"/>
                    </a:lnTo>
                    <a:lnTo>
                      <a:pt x="35" y="17"/>
                    </a:lnTo>
                    <a:lnTo>
                      <a:pt x="31" y="13"/>
                    </a:lnTo>
                    <a:lnTo>
                      <a:pt x="27" y="9"/>
                    </a:lnTo>
                    <a:lnTo>
                      <a:pt x="21" y="6"/>
                    </a:lnTo>
                    <a:lnTo>
                      <a:pt x="16" y="3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9" name="Line 149"/>
              <p:cNvSpPr>
                <a:spLocks noChangeAspect="1" noChangeShapeType="1"/>
              </p:cNvSpPr>
              <p:nvPr/>
            </p:nvSpPr>
            <p:spPr bwMode="auto">
              <a:xfrm>
                <a:off x="8539" y="5377"/>
                <a:ext cx="8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0" name="Freeform 150"/>
              <p:cNvSpPr>
                <a:spLocks noChangeAspect="1"/>
              </p:cNvSpPr>
              <p:nvPr/>
            </p:nvSpPr>
            <p:spPr bwMode="auto">
              <a:xfrm>
                <a:off x="8524" y="5377"/>
                <a:ext cx="15" cy="2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0" y="3"/>
                  </a:cxn>
                  <a:cxn ang="0">
                    <a:pos x="24" y="6"/>
                  </a:cxn>
                  <a:cxn ang="0">
                    <a:pos x="20" y="9"/>
                  </a:cxn>
                  <a:cxn ang="0">
                    <a:pos x="15" y="13"/>
                  </a:cxn>
                  <a:cxn ang="0">
                    <a:pos x="11" y="17"/>
                  </a:cxn>
                  <a:cxn ang="0">
                    <a:pos x="8" y="21"/>
                  </a:cxn>
                  <a:cxn ang="0">
                    <a:pos x="6" y="26"/>
                  </a:cxn>
                  <a:cxn ang="0">
                    <a:pos x="3" y="31"/>
                  </a:cxn>
                  <a:cxn ang="0">
                    <a:pos x="2" y="37"/>
                  </a:cxn>
                  <a:cxn ang="0">
                    <a:pos x="0" y="42"/>
                  </a:cxn>
                  <a:cxn ang="0">
                    <a:pos x="0" y="49"/>
                  </a:cxn>
                  <a:cxn ang="0">
                    <a:pos x="0" y="54"/>
                  </a:cxn>
                  <a:cxn ang="0">
                    <a:pos x="2" y="60"/>
                  </a:cxn>
                  <a:cxn ang="0">
                    <a:pos x="3" y="65"/>
                  </a:cxn>
                  <a:cxn ang="0">
                    <a:pos x="6" y="70"/>
                  </a:cxn>
                </a:cxnLst>
                <a:rect l="0" t="0" r="r" b="b"/>
                <a:pathLst>
                  <a:path w="47" h="70">
                    <a:moveTo>
                      <a:pt x="47" y="0"/>
                    </a:moveTo>
                    <a:lnTo>
                      <a:pt x="41" y="0"/>
                    </a:lnTo>
                    <a:lnTo>
                      <a:pt x="35" y="2"/>
                    </a:lnTo>
                    <a:lnTo>
                      <a:pt x="30" y="3"/>
                    </a:lnTo>
                    <a:lnTo>
                      <a:pt x="24" y="6"/>
                    </a:lnTo>
                    <a:lnTo>
                      <a:pt x="20" y="9"/>
                    </a:lnTo>
                    <a:lnTo>
                      <a:pt x="15" y="13"/>
                    </a:lnTo>
                    <a:lnTo>
                      <a:pt x="11" y="17"/>
                    </a:lnTo>
                    <a:lnTo>
                      <a:pt x="8" y="21"/>
                    </a:lnTo>
                    <a:lnTo>
                      <a:pt x="6" y="26"/>
                    </a:lnTo>
                    <a:lnTo>
                      <a:pt x="3" y="31"/>
                    </a:lnTo>
                    <a:lnTo>
                      <a:pt x="2" y="37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3" y="65"/>
                    </a:lnTo>
                    <a:lnTo>
                      <a:pt x="6" y="7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1" name="Line 1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26" y="5400"/>
                <a:ext cx="19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2" name="Freeform 152"/>
              <p:cNvSpPr>
                <a:spLocks noChangeAspect="1"/>
              </p:cNvSpPr>
              <p:nvPr/>
            </p:nvSpPr>
            <p:spPr bwMode="auto">
              <a:xfrm>
                <a:off x="8542" y="5437"/>
                <a:ext cx="5" cy="1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4" y="52"/>
                  </a:cxn>
                  <a:cxn ang="0">
                    <a:pos x="7" y="48"/>
                  </a:cxn>
                  <a:cxn ang="0">
                    <a:pos x="10" y="44"/>
                  </a:cxn>
                  <a:cxn ang="0">
                    <a:pos x="12" y="38"/>
                  </a:cxn>
                  <a:cxn ang="0">
                    <a:pos x="14" y="33"/>
                  </a:cxn>
                  <a:cxn ang="0">
                    <a:pos x="15" y="27"/>
                  </a:cxn>
                  <a:cxn ang="0">
                    <a:pos x="15" y="22"/>
                  </a:cxn>
                  <a:cxn ang="0">
                    <a:pos x="14" y="15"/>
                  </a:cxn>
                  <a:cxn ang="0">
                    <a:pos x="14" y="10"/>
                  </a:cxn>
                  <a:cxn ang="0">
                    <a:pos x="11" y="5"/>
                  </a:cxn>
                  <a:cxn ang="0">
                    <a:pos x="10" y="0"/>
                  </a:cxn>
                </a:cxnLst>
                <a:rect l="0" t="0" r="r" b="b"/>
                <a:pathLst>
                  <a:path w="15" h="56">
                    <a:moveTo>
                      <a:pt x="0" y="56"/>
                    </a:moveTo>
                    <a:lnTo>
                      <a:pt x="4" y="52"/>
                    </a:lnTo>
                    <a:lnTo>
                      <a:pt x="7" y="48"/>
                    </a:lnTo>
                    <a:lnTo>
                      <a:pt x="10" y="44"/>
                    </a:lnTo>
                    <a:lnTo>
                      <a:pt x="12" y="38"/>
                    </a:lnTo>
                    <a:lnTo>
                      <a:pt x="14" y="33"/>
                    </a:lnTo>
                    <a:lnTo>
                      <a:pt x="15" y="27"/>
                    </a:lnTo>
                    <a:lnTo>
                      <a:pt x="15" y="22"/>
                    </a:lnTo>
                    <a:lnTo>
                      <a:pt x="14" y="15"/>
                    </a:lnTo>
                    <a:lnTo>
                      <a:pt x="14" y="10"/>
                    </a:lnTo>
                    <a:lnTo>
                      <a:pt x="11" y="5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3" name="Freeform 153"/>
              <p:cNvSpPr>
                <a:spLocks noChangeAspect="1"/>
              </p:cNvSpPr>
              <p:nvPr/>
            </p:nvSpPr>
            <p:spPr bwMode="auto">
              <a:xfrm>
                <a:off x="8517" y="5455"/>
                <a:ext cx="25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3" y="12"/>
                  </a:cxn>
                  <a:cxn ang="0">
                    <a:pos x="54" y="23"/>
                  </a:cxn>
                  <a:cxn ang="0">
                    <a:pos x="44" y="35"/>
                  </a:cxn>
                  <a:cxn ang="0">
                    <a:pos x="35" y="47"/>
                  </a:cxn>
                  <a:cxn ang="0">
                    <a:pos x="27" y="59"/>
                  </a:cxn>
                  <a:cxn ang="0">
                    <a:pos x="19" y="72"/>
                  </a:cxn>
                  <a:cxn ang="0">
                    <a:pos x="12" y="86"/>
                  </a:cxn>
                  <a:cxn ang="0">
                    <a:pos x="5" y="99"/>
                  </a:cxn>
                  <a:cxn ang="0">
                    <a:pos x="0" y="114"/>
                  </a:cxn>
                </a:cxnLst>
                <a:rect l="0" t="0" r="r" b="b"/>
                <a:pathLst>
                  <a:path w="74" h="114">
                    <a:moveTo>
                      <a:pt x="74" y="0"/>
                    </a:moveTo>
                    <a:lnTo>
                      <a:pt x="63" y="12"/>
                    </a:lnTo>
                    <a:lnTo>
                      <a:pt x="54" y="23"/>
                    </a:lnTo>
                    <a:lnTo>
                      <a:pt x="44" y="35"/>
                    </a:lnTo>
                    <a:lnTo>
                      <a:pt x="35" y="47"/>
                    </a:lnTo>
                    <a:lnTo>
                      <a:pt x="27" y="59"/>
                    </a:lnTo>
                    <a:lnTo>
                      <a:pt x="19" y="72"/>
                    </a:lnTo>
                    <a:lnTo>
                      <a:pt x="12" y="86"/>
                    </a:lnTo>
                    <a:lnTo>
                      <a:pt x="5" y="99"/>
                    </a:lnTo>
                    <a:lnTo>
                      <a:pt x="0" y="1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4" name="Freeform 154"/>
              <p:cNvSpPr>
                <a:spLocks noChangeAspect="1"/>
              </p:cNvSpPr>
              <p:nvPr/>
            </p:nvSpPr>
            <p:spPr bwMode="auto">
              <a:xfrm>
                <a:off x="8502" y="5493"/>
                <a:ext cx="15" cy="1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6" y="30"/>
                  </a:cxn>
                  <a:cxn ang="0">
                    <a:pos x="12" y="30"/>
                  </a:cxn>
                  <a:cxn ang="0">
                    <a:pos x="17" y="27"/>
                  </a:cxn>
                  <a:cxn ang="0">
                    <a:pos x="23" y="26"/>
                  </a:cxn>
                  <a:cxn ang="0">
                    <a:pos x="27" y="22"/>
                  </a:cxn>
                  <a:cxn ang="0">
                    <a:pos x="32" y="19"/>
                  </a:cxn>
                  <a:cxn ang="0">
                    <a:pos x="36" y="15"/>
                  </a:cxn>
                  <a:cxn ang="0">
                    <a:pos x="39" y="9"/>
                  </a:cxn>
                  <a:cxn ang="0">
                    <a:pos x="43" y="5"/>
                  </a:cxn>
                  <a:cxn ang="0">
                    <a:pos x="44" y="0"/>
                  </a:cxn>
                </a:cxnLst>
                <a:rect l="0" t="0" r="r" b="b"/>
                <a:pathLst>
                  <a:path w="44" h="31">
                    <a:moveTo>
                      <a:pt x="0" y="31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7" y="27"/>
                    </a:lnTo>
                    <a:lnTo>
                      <a:pt x="23" y="26"/>
                    </a:lnTo>
                    <a:lnTo>
                      <a:pt x="27" y="22"/>
                    </a:lnTo>
                    <a:lnTo>
                      <a:pt x="32" y="19"/>
                    </a:lnTo>
                    <a:lnTo>
                      <a:pt x="36" y="15"/>
                    </a:lnTo>
                    <a:lnTo>
                      <a:pt x="39" y="9"/>
                    </a:lnTo>
                    <a:lnTo>
                      <a:pt x="43" y="5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5" name="Line 155"/>
              <p:cNvSpPr>
                <a:spLocks noChangeAspect="1" noChangeShapeType="1"/>
              </p:cNvSpPr>
              <p:nvPr/>
            </p:nvSpPr>
            <p:spPr bwMode="auto">
              <a:xfrm>
                <a:off x="7823" y="5504"/>
                <a:ext cx="6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6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7066" y="5504"/>
                <a:ext cx="757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7" name="Freeform 157"/>
              <p:cNvSpPr>
                <a:spLocks noChangeAspect="1"/>
              </p:cNvSpPr>
              <p:nvPr/>
            </p:nvSpPr>
            <p:spPr bwMode="auto">
              <a:xfrm>
                <a:off x="6896" y="5358"/>
                <a:ext cx="170" cy="19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17"/>
                  </a:cxn>
                  <a:cxn ang="0">
                    <a:pos x="8" y="36"/>
                  </a:cxn>
                  <a:cxn ang="0">
                    <a:pos x="5" y="55"/>
                  </a:cxn>
                  <a:cxn ang="0">
                    <a:pos x="3" y="73"/>
                  </a:cxn>
                  <a:cxn ang="0">
                    <a:pos x="1" y="91"/>
                  </a:cxn>
                  <a:cxn ang="0">
                    <a:pos x="1" y="110"/>
                  </a:cxn>
                  <a:cxn ang="0">
                    <a:pos x="0" y="129"/>
                  </a:cxn>
                  <a:cxn ang="0">
                    <a:pos x="1" y="148"/>
                  </a:cxn>
                  <a:cxn ang="0">
                    <a:pos x="3" y="167"/>
                  </a:cxn>
                  <a:cxn ang="0">
                    <a:pos x="5" y="186"/>
                  </a:cxn>
                  <a:cxn ang="0">
                    <a:pos x="8" y="205"/>
                  </a:cxn>
                  <a:cxn ang="0">
                    <a:pos x="11" y="222"/>
                  </a:cxn>
                  <a:cxn ang="0">
                    <a:pos x="16" y="241"/>
                  </a:cxn>
                  <a:cxn ang="0">
                    <a:pos x="20" y="258"/>
                  </a:cxn>
                  <a:cxn ang="0">
                    <a:pos x="27" y="277"/>
                  </a:cxn>
                  <a:cxn ang="0">
                    <a:pos x="34" y="295"/>
                  </a:cxn>
                  <a:cxn ang="0">
                    <a:pos x="40" y="312"/>
                  </a:cxn>
                  <a:cxn ang="0">
                    <a:pos x="49" y="328"/>
                  </a:cxn>
                  <a:cxn ang="0">
                    <a:pos x="57" y="346"/>
                  </a:cxn>
                  <a:cxn ang="0">
                    <a:pos x="66" y="362"/>
                  </a:cxn>
                  <a:cxn ang="0">
                    <a:pos x="75" y="378"/>
                  </a:cxn>
                  <a:cxn ang="0">
                    <a:pos x="86" y="393"/>
                  </a:cxn>
                  <a:cxn ang="0">
                    <a:pos x="97" y="409"/>
                  </a:cxn>
                  <a:cxn ang="0">
                    <a:pos x="109" y="424"/>
                  </a:cxn>
                  <a:cxn ang="0">
                    <a:pos x="121" y="437"/>
                  </a:cxn>
                  <a:cxn ang="0">
                    <a:pos x="133" y="451"/>
                  </a:cxn>
                  <a:cxn ang="0">
                    <a:pos x="147" y="464"/>
                  </a:cxn>
                  <a:cxn ang="0">
                    <a:pos x="160" y="478"/>
                  </a:cxn>
                  <a:cxn ang="0">
                    <a:pos x="175" y="490"/>
                  </a:cxn>
                  <a:cxn ang="0">
                    <a:pos x="190" y="501"/>
                  </a:cxn>
                  <a:cxn ang="0">
                    <a:pos x="205" y="511"/>
                  </a:cxn>
                  <a:cxn ang="0">
                    <a:pos x="221" y="522"/>
                  </a:cxn>
                  <a:cxn ang="0">
                    <a:pos x="237" y="532"/>
                  </a:cxn>
                  <a:cxn ang="0">
                    <a:pos x="253" y="541"/>
                  </a:cxn>
                  <a:cxn ang="0">
                    <a:pos x="271" y="549"/>
                  </a:cxn>
                  <a:cxn ang="0">
                    <a:pos x="287" y="557"/>
                  </a:cxn>
                  <a:cxn ang="0">
                    <a:pos x="304" y="564"/>
                  </a:cxn>
                  <a:cxn ang="0">
                    <a:pos x="322" y="571"/>
                  </a:cxn>
                  <a:cxn ang="0">
                    <a:pos x="341" y="576"/>
                  </a:cxn>
                  <a:cxn ang="0">
                    <a:pos x="358" y="581"/>
                  </a:cxn>
                  <a:cxn ang="0">
                    <a:pos x="377" y="585"/>
                  </a:cxn>
                  <a:cxn ang="0">
                    <a:pos x="395" y="589"/>
                  </a:cxn>
                  <a:cxn ang="0">
                    <a:pos x="413" y="592"/>
                  </a:cxn>
                  <a:cxn ang="0">
                    <a:pos x="432" y="593"/>
                  </a:cxn>
                  <a:cxn ang="0">
                    <a:pos x="451" y="595"/>
                  </a:cxn>
                  <a:cxn ang="0">
                    <a:pos x="470" y="596"/>
                  </a:cxn>
                  <a:cxn ang="0">
                    <a:pos x="489" y="595"/>
                  </a:cxn>
                  <a:cxn ang="0">
                    <a:pos x="508" y="595"/>
                  </a:cxn>
                </a:cxnLst>
                <a:rect l="0" t="0" r="r" b="b"/>
                <a:pathLst>
                  <a:path w="508" h="596">
                    <a:moveTo>
                      <a:pt x="16" y="0"/>
                    </a:moveTo>
                    <a:lnTo>
                      <a:pt x="12" y="17"/>
                    </a:lnTo>
                    <a:lnTo>
                      <a:pt x="8" y="36"/>
                    </a:lnTo>
                    <a:lnTo>
                      <a:pt x="5" y="55"/>
                    </a:lnTo>
                    <a:lnTo>
                      <a:pt x="3" y="73"/>
                    </a:lnTo>
                    <a:lnTo>
                      <a:pt x="1" y="91"/>
                    </a:lnTo>
                    <a:lnTo>
                      <a:pt x="1" y="110"/>
                    </a:lnTo>
                    <a:lnTo>
                      <a:pt x="0" y="129"/>
                    </a:lnTo>
                    <a:lnTo>
                      <a:pt x="1" y="148"/>
                    </a:lnTo>
                    <a:lnTo>
                      <a:pt x="3" y="167"/>
                    </a:lnTo>
                    <a:lnTo>
                      <a:pt x="5" y="186"/>
                    </a:lnTo>
                    <a:lnTo>
                      <a:pt x="8" y="205"/>
                    </a:lnTo>
                    <a:lnTo>
                      <a:pt x="11" y="222"/>
                    </a:lnTo>
                    <a:lnTo>
                      <a:pt x="16" y="241"/>
                    </a:lnTo>
                    <a:lnTo>
                      <a:pt x="20" y="258"/>
                    </a:lnTo>
                    <a:lnTo>
                      <a:pt x="27" y="277"/>
                    </a:lnTo>
                    <a:lnTo>
                      <a:pt x="34" y="295"/>
                    </a:lnTo>
                    <a:lnTo>
                      <a:pt x="40" y="312"/>
                    </a:lnTo>
                    <a:lnTo>
                      <a:pt x="49" y="328"/>
                    </a:lnTo>
                    <a:lnTo>
                      <a:pt x="57" y="346"/>
                    </a:lnTo>
                    <a:lnTo>
                      <a:pt x="66" y="362"/>
                    </a:lnTo>
                    <a:lnTo>
                      <a:pt x="75" y="378"/>
                    </a:lnTo>
                    <a:lnTo>
                      <a:pt x="86" y="393"/>
                    </a:lnTo>
                    <a:lnTo>
                      <a:pt x="97" y="409"/>
                    </a:lnTo>
                    <a:lnTo>
                      <a:pt x="109" y="424"/>
                    </a:lnTo>
                    <a:lnTo>
                      <a:pt x="121" y="437"/>
                    </a:lnTo>
                    <a:lnTo>
                      <a:pt x="133" y="451"/>
                    </a:lnTo>
                    <a:lnTo>
                      <a:pt x="147" y="464"/>
                    </a:lnTo>
                    <a:lnTo>
                      <a:pt x="160" y="478"/>
                    </a:lnTo>
                    <a:lnTo>
                      <a:pt x="175" y="490"/>
                    </a:lnTo>
                    <a:lnTo>
                      <a:pt x="190" y="501"/>
                    </a:lnTo>
                    <a:lnTo>
                      <a:pt x="205" y="511"/>
                    </a:lnTo>
                    <a:lnTo>
                      <a:pt x="221" y="522"/>
                    </a:lnTo>
                    <a:lnTo>
                      <a:pt x="237" y="532"/>
                    </a:lnTo>
                    <a:lnTo>
                      <a:pt x="253" y="541"/>
                    </a:lnTo>
                    <a:lnTo>
                      <a:pt x="271" y="549"/>
                    </a:lnTo>
                    <a:lnTo>
                      <a:pt x="287" y="557"/>
                    </a:lnTo>
                    <a:lnTo>
                      <a:pt x="304" y="564"/>
                    </a:lnTo>
                    <a:lnTo>
                      <a:pt x="322" y="571"/>
                    </a:lnTo>
                    <a:lnTo>
                      <a:pt x="341" y="576"/>
                    </a:lnTo>
                    <a:lnTo>
                      <a:pt x="358" y="581"/>
                    </a:lnTo>
                    <a:lnTo>
                      <a:pt x="377" y="585"/>
                    </a:lnTo>
                    <a:lnTo>
                      <a:pt x="395" y="589"/>
                    </a:lnTo>
                    <a:lnTo>
                      <a:pt x="413" y="592"/>
                    </a:lnTo>
                    <a:lnTo>
                      <a:pt x="432" y="593"/>
                    </a:lnTo>
                    <a:lnTo>
                      <a:pt x="451" y="595"/>
                    </a:lnTo>
                    <a:lnTo>
                      <a:pt x="470" y="596"/>
                    </a:lnTo>
                    <a:lnTo>
                      <a:pt x="489" y="595"/>
                    </a:lnTo>
                    <a:lnTo>
                      <a:pt x="508" y="59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8" name="Line 158"/>
              <p:cNvSpPr>
                <a:spLocks noChangeAspect="1" noChangeShapeType="1"/>
              </p:cNvSpPr>
              <p:nvPr/>
            </p:nvSpPr>
            <p:spPr bwMode="auto">
              <a:xfrm flipH="1">
                <a:off x="6902" y="5113"/>
                <a:ext cx="65" cy="2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9" name="Line 159"/>
              <p:cNvSpPr>
                <a:spLocks noChangeAspect="1" noChangeShapeType="1"/>
              </p:cNvSpPr>
              <p:nvPr/>
            </p:nvSpPr>
            <p:spPr bwMode="auto">
              <a:xfrm>
                <a:off x="6955" y="5044"/>
                <a:ext cx="12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0" name="Freeform 160"/>
              <p:cNvSpPr>
                <a:spLocks noChangeAspect="1"/>
              </p:cNvSpPr>
              <p:nvPr/>
            </p:nvSpPr>
            <p:spPr bwMode="auto">
              <a:xfrm>
                <a:off x="6955" y="5000"/>
                <a:ext cx="26" cy="4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0" y="4"/>
                  </a:cxn>
                  <a:cxn ang="0">
                    <a:pos x="62" y="8"/>
                  </a:cxn>
                  <a:cxn ang="0">
                    <a:pos x="54" y="12"/>
                  </a:cxn>
                  <a:cxn ang="0">
                    <a:pos x="47" y="18"/>
                  </a:cxn>
                  <a:cxn ang="0">
                    <a:pos x="39" y="24"/>
                  </a:cxn>
                  <a:cxn ang="0">
                    <a:pos x="32" y="30"/>
                  </a:cxn>
                  <a:cxn ang="0">
                    <a:pos x="27" y="38"/>
                  </a:cxn>
                  <a:cxn ang="0">
                    <a:pos x="22" y="45"/>
                  </a:cxn>
                  <a:cxn ang="0">
                    <a:pos x="16" y="53"/>
                  </a:cxn>
                  <a:cxn ang="0">
                    <a:pos x="12" y="61"/>
                  </a:cxn>
                  <a:cxn ang="0">
                    <a:pos x="8" y="69"/>
                  </a:cxn>
                  <a:cxn ang="0">
                    <a:pos x="5" y="78"/>
                  </a:cxn>
                  <a:cxn ang="0">
                    <a:pos x="3" y="86"/>
                  </a:cxn>
                  <a:cxn ang="0">
                    <a:pos x="1" y="96"/>
                  </a:cxn>
                  <a:cxn ang="0">
                    <a:pos x="0" y="105"/>
                  </a:cxn>
                  <a:cxn ang="0">
                    <a:pos x="0" y="115"/>
                  </a:cxn>
                  <a:cxn ang="0">
                    <a:pos x="0" y="124"/>
                  </a:cxn>
                  <a:cxn ang="0">
                    <a:pos x="1" y="132"/>
                  </a:cxn>
                </a:cxnLst>
                <a:rect l="0" t="0" r="r" b="b"/>
                <a:pathLst>
                  <a:path w="80" h="132">
                    <a:moveTo>
                      <a:pt x="80" y="0"/>
                    </a:moveTo>
                    <a:lnTo>
                      <a:pt x="70" y="4"/>
                    </a:lnTo>
                    <a:lnTo>
                      <a:pt x="62" y="8"/>
                    </a:lnTo>
                    <a:lnTo>
                      <a:pt x="54" y="12"/>
                    </a:lnTo>
                    <a:lnTo>
                      <a:pt x="47" y="18"/>
                    </a:lnTo>
                    <a:lnTo>
                      <a:pt x="39" y="24"/>
                    </a:lnTo>
                    <a:lnTo>
                      <a:pt x="32" y="30"/>
                    </a:lnTo>
                    <a:lnTo>
                      <a:pt x="27" y="38"/>
                    </a:lnTo>
                    <a:lnTo>
                      <a:pt x="22" y="45"/>
                    </a:lnTo>
                    <a:lnTo>
                      <a:pt x="16" y="53"/>
                    </a:lnTo>
                    <a:lnTo>
                      <a:pt x="12" y="61"/>
                    </a:lnTo>
                    <a:lnTo>
                      <a:pt x="8" y="69"/>
                    </a:lnTo>
                    <a:lnTo>
                      <a:pt x="5" y="78"/>
                    </a:lnTo>
                    <a:lnTo>
                      <a:pt x="3" y="86"/>
                    </a:lnTo>
                    <a:lnTo>
                      <a:pt x="1" y="96"/>
                    </a:lnTo>
                    <a:lnTo>
                      <a:pt x="0" y="105"/>
                    </a:lnTo>
                    <a:lnTo>
                      <a:pt x="0" y="115"/>
                    </a:lnTo>
                    <a:lnTo>
                      <a:pt x="0" y="124"/>
                    </a:lnTo>
                    <a:lnTo>
                      <a:pt x="1" y="1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1" name="Freeform 161"/>
              <p:cNvSpPr>
                <a:spLocks noChangeAspect="1"/>
              </p:cNvSpPr>
              <p:nvPr/>
            </p:nvSpPr>
            <p:spPr bwMode="auto">
              <a:xfrm>
                <a:off x="6981" y="4971"/>
                <a:ext cx="21" cy="2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6" y="86"/>
                  </a:cxn>
                  <a:cxn ang="0">
                    <a:pos x="14" y="82"/>
                  </a:cxn>
                  <a:cxn ang="0">
                    <a:pos x="21" y="78"/>
                  </a:cxn>
                  <a:cxn ang="0">
                    <a:pos x="28" y="73"/>
                  </a:cxn>
                  <a:cxn ang="0">
                    <a:pos x="35" y="68"/>
                  </a:cxn>
                  <a:cxn ang="0">
                    <a:pos x="40" y="61"/>
                  </a:cxn>
                  <a:cxn ang="0">
                    <a:pos x="45" y="55"/>
                  </a:cxn>
                  <a:cxn ang="0">
                    <a:pos x="49" y="47"/>
                  </a:cxn>
                  <a:cxn ang="0">
                    <a:pos x="53" y="41"/>
                  </a:cxn>
                  <a:cxn ang="0">
                    <a:pos x="56" y="33"/>
                  </a:cxn>
                  <a:cxn ang="0">
                    <a:pos x="59" y="25"/>
                  </a:cxn>
                  <a:cxn ang="0">
                    <a:pos x="60" y="16"/>
                  </a:cxn>
                  <a:cxn ang="0">
                    <a:pos x="61" y="8"/>
                  </a:cxn>
                  <a:cxn ang="0">
                    <a:pos x="63" y="0"/>
                  </a:cxn>
                </a:cxnLst>
                <a:rect l="0" t="0" r="r" b="b"/>
                <a:pathLst>
                  <a:path w="63" h="89">
                    <a:moveTo>
                      <a:pt x="0" y="89"/>
                    </a:moveTo>
                    <a:lnTo>
                      <a:pt x="6" y="86"/>
                    </a:lnTo>
                    <a:lnTo>
                      <a:pt x="14" y="82"/>
                    </a:lnTo>
                    <a:lnTo>
                      <a:pt x="21" y="78"/>
                    </a:lnTo>
                    <a:lnTo>
                      <a:pt x="28" y="73"/>
                    </a:lnTo>
                    <a:lnTo>
                      <a:pt x="35" y="68"/>
                    </a:lnTo>
                    <a:lnTo>
                      <a:pt x="40" y="61"/>
                    </a:lnTo>
                    <a:lnTo>
                      <a:pt x="45" y="55"/>
                    </a:lnTo>
                    <a:lnTo>
                      <a:pt x="49" y="47"/>
                    </a:lnTo>
                    <a:lnTo>
                      <a:pt x="53" y="41"/>
                    </a:lnTo>
                    <a:lnTo>
                      <a:pt x="56" y="33"/>
                    </a:lnTo>
                    <a:lnTo>
                      <a:pt x="59" y="25"/>
                    </a:lnTo>
                    <a:lnTo>
                      <a:pt x="60" y="16"/>
                    </a:lnTo>
                    <a:lnTo>
                      <a:pt x="61" y="8"/>
                    </a:lnTo>
                    <a:lnTo>
                      <a:pt x="6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2" name="Line 162"/>
              <p:cNvSpPr>
                <a:spLocks noChangeAspect="1" noChangeShapeType="1"/>
              </p:cNvSpPr>
              <p:nvPr/>
            </p:nvSpPr>
            <p:spPr bwMode="auto">
              <a:xfrm>
                <a:off x="7002" y="4720"/>
                <a:ext cx="1" cy="2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3" name="Freeform 163"/>
              <p:cNvSpPr>
                <a:spLocks noChangeAspect="1"/>
              </p:cNvSpPr>
              <p:nvPr/>
            </p:nvSpPr>
            <p:spPr bwMode="auto">
              <a:xfrm>
                <a:off x="6995" y="4707"/>
                <a:ext cx="7" cy="13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21" y="35"/>
                  </a:cxn>
                  <a:cxn ang="0">
                    <a:pos x="20" y="28"/>
                  </a:cxn>
                  <a:cxn ang="0">
                    <a:pos x="19" y="23"/>
                  </a:cxn>
                  <a:cxn ang="0">
                    <a:pos x="16" y="17"/>
                  </a:cxn>
                  <a:cxn ang="0">
                    <a:pos x="13" y="12"/>
                  </a:cxn>
                  <a:cxn ang="0">
                    <a:pos x="9" y="8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23" h="40">
                    <a:moveTo>
                      <a:pt x="23" y="40"/>
                    </a:moveTo>
                    <a:lnTo>
                      <a:pt x="21" y="35"/>
                    </a:lnTo>
                    <a:lnTo>
                      <a:pt x="20" y="28"/>
                    </a:lnTo>
                    <a:lnTo>
                      <a:pt x="19" y="23"/>
                    </a:lnTo>
                    <a:lnTo>
                      <a:pt x="16" y="17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4" name="Line 164"/>
              <p:cNvSpPr>
                <a:spLocks noChangeAspect="1" noChangeShapeType="1"/>
              </p:cNvSpPr>
              <p:nvPr/>
            </p:nvSpPr>
            <p:spPr bwMode="auto">
              <a:xfrm>
                <a:off x="6969" y="4690"/>
                <a:ext cx="26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5" name="Freeform 165"/>
              <p:cNvSpPr>
                <a:spLocks noChangeAspect="1"/>
              </p:cNvSpPr>
              <p:nvPr/>
            </p:nvSpPr>
            <p:spPr bwMode="auto">
              <a:xfrm>
                <a:off x="6955" y="4689"/>
                <a:ext cx="14" cy="9"/>
              </a:xfrm>
              <a:custGeom>
                <a:avLst/>
                <a:gdLst/>
                <a:ahLst/>
                <a:cxnLst>
                  <a:cxn ang="0">
                    <a:pos x="43" y="4"/>
                  </a:cxn>
                  <a:cxn ang="0">
                    <a:pos x="40" y="3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2"/>
                  </a:cxn>
                  <a:cxn ang="0">
                    <a:pos x="3" y="16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0" y="28"/>
                  </a:cxn>
                </a:cxnLst>
                <a:rect l="0" t="0" r="r" b="b"/>
                <a:pathLst>
                  <a:path w="43" h="28">
                    <a:moveTo>
                      <a:pt x="43" y="4"/>
                    </a:moveTo>
                    <a:lnTo>
                      <a:pt x="40" y="3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3" y="16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6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6955" y="4698"/>
                <a:ext cx="1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7" name="Freeform 167"/>
              <p:cNvSpPr>
                <a:spLocks noChangeAspect="1"/>
              </p:cNvSpPr>
              <p:nvPr/>
            </p:nvSpPr>
            <p:spPr bwMode="auto">
              <a:xfrm>
                <a:off x="6945" y="4727"/>
                <a:ext cx="10" cy="1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" y="27"/>
                  </a:cxn>
                  <a:cxn ang="0">
                    <a:pos x="8" y="27"/>
                  </a:cxn>
                  <a:cxn ang="0">
                    <a:pos x="13" y="24"/>
                  </a:cxn>
                  <a:cxn ang="0">
                    <a:pos x="16" y="22"/>
                  </a:cxn>
                  <a:cxn ang="0">
                    <a:pos x="20" y="18"/>
                  </a:cxn>
                  <a:cxn ang="0">
                    <a:pos x="23" y="16"/>
                  </a:cxn>
                  <a:cxn ang="0">
                    <a:pos x="25" y="12"/>
                  </a:cxn>
                  <a:cxn ang="0">
                    <a:pos x="27" y="8"/>
                  </a:cxn>
                  <a:cxn ang="0">
                    <a:pos x="28" y="4"/>
                  </a:cxn>
                  <a:cxn ang="0">
                    <a:pos x="28" y="0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4" y="27"/>
                    </a:lnTo>
                    <a:lnTo>
                      <a:pt x="8" y="27"/>
                    </a:lnTo>
                    <a:lnTo>
                      <a:pt x="13" y="24"/>
                    </a:lnTo>
                    <a:lnTo>
                      <a:pt x="16" y="22"/>
                    </a:lnTo>
                    <a:lnTo>
                      <a:pt x="20" y="18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7" y="8"/>
                    </a:lnTo>
                    <a:lnTo>
                      <a:pt x="28" y="4"/>
                    </a:lnTo>
                    <a:lnTo>
                      <a:pt x="2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8" name="Line 168"/>
              <p:cNvSpPr>
                <a:spLocks noChangeAspect="1" noChangeShapeType="1"/>
              </p:cNvSpPr>
              <p:nvPr/>
            </p:nvSpPr>
            <p:spPr bwMode="auto">
              <a:xfrm>
                <a:off x="6939" y="4737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9" name="Freeform 169"/>
              <p:cNvSpPr>
                <a:spLocks noChangeAspect="1"/>
              </p:cNvSpPr>
              <p:nvPr/>
            </p:nvSpPr>
            <p:spPr bwMode="auto">
              <a:xfrm>
                <a:off x="6844" y="4642"/>
                <a:ext cx="95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1" y="28"/>
                  </a:cxn>
                  <a:cxn ang="0">
                    <a:pos x="3" y="43"/>
                  </a:cxn>
                  <a:cxn ang="0">
                    <a:pos x="5" y="56"/>
                  </a:cxn>
                  <a:cxn ang="0">
                    <a:pos x="9" y="70"/>
                  </a:cxn>
                  <a:cxn ang="0">
                    <a:pos x="13" y="85"/>
                  </a:cxn>
                  <a:cxn ang="0">
                    <a:pos x="17" y="98"/>
                  </a:cxn>
                  <a:cxn ang="0">
                    <a:pos x="23" y="112"/>
                  </a:cxn>
                  <a:cxn ang="0">
                    <a:pos x="28" y="125"/>
                  </a:cxn>
                  <a:cxn ang="0">
                    <a:pos x="35" y="137"/>
                  </a:cxn>
                  <a:cxn ang="0">
                    <a:pos x="43" y="149"/>
                  </a:cxn>
                  <a:cxn ang="0">
                    <a:pos x="51" y="161"/>
                  </a:cxn>
                  <a:cxn ang="0">
                    <a:pos x="59" y="174"/>
                  </a:cxn>
                  <a:cxn ang="0">
                    <a:pos x="69" y="184"/>
                  </a:cxn>
                  <a:cxn ang="0">
                    <a:pos x="78" y="195"/>
                  </a:cxn>
                  <a:cxn ang="0">
                    <a:pos x="87" y="206"/>
                  </a:cxn>
                  <a:cxn ang="0">
                    <a:pos x="98" y="215"/>
                  </a:cxn>
                  <a:cxn ang="0">
                    <a:pos x="110" y="225"/>
                  </a:cxn>
                  <a:cxn ang="0">
                    <a:pos x="121" y="233"/>
                  </a:cxn>
                  <a:cxn ang="0">
                    <a:pos x="133" y="241"/>
                  </a:cxn>
                  <a:cxn ang="0">
                    <a:pos x="145" y="248"/>
                  </a:cxn>
                  <a:cxn ang="0">
                    <a:pos x="159" y="254"/>
                  </a:cxn>
                  <a:cxn ang="0">
                    <a:pos x="172" y="261"/>
                  </a:cxn>
                  <a:cxn ang="0">
                    <a:pos x="186" y="266"/>
                  </a:cxn>
                  <a:cxn ang="0">
                    <a:pos x="199" y="270"/>
                  </a:cxn>
                  <a:cxn ang="0">
                    <a:pos x="213" y="274"/>
                  </a:cxn>
                  <a:cxn ang="0">
                    <a:pos x="226" y="277"/>
                  </a:cxn>
                  <a:cxn ang="0">
                    <a:pos x="241" y="280"/>
                  </a:cxn>
                  <a:cxn ang="0">
                    <a:pos x="256" y="283"/>
                  </a:cxn>
                  <a:cxn ang="0">
                    <a:pos x="269" y="283"/>
                  </a:cxn>
                  <a:cxn ang="0">
                    <a:pos x="284" y="284"/>
                  </a:cxn>
                </a:cxnLst>
                <a:rect l="0" t="0" r="r" b="b"/>
                <a:pathLst>
                  <a:path w="284" h="284">
                    <a:moveTo>
                      <a:pt x="0" y="0"/>
                    </a:moveTo>
                    <a:lnTo>
                      <a:pt x="0" y="13"/>
                    </a:lnTo>
                    <a:lnTo>
                      <a:pt x="1" y="28"/>
                    </a:lnTo>
                    <a:lnTo>
                      <a:pt x="3" y="43"/>
                    </a:lnTo>
                    <a:lnTo>
                      <a:pt x="5" y="56"/>
                    </a:lnTo>
                    <a:lnTo>
                      <a:pt x="9" y="70"/>
                    </a:lnTo>
                    <a:lnTo>
                      <a:pt x="13" y="85"/>
                    </a:lnTo>
                    <a:lnTo>
                      <a:pt x="17" y="98"/>
                    </a:lnTo>
                    <a:lnTo>
                      <a:pt x="23" y="112"/>
                    </a:lnTo>
                    <a:lnTo>
                      <a:pt x="28" y="125"/>
                    </a:lnTo>
                    <a:lnTo>
                      <a:pt x="35" y="137"/>
                    </a:lnTo>
                    <a:lnTo>
                      <a:pt x="43" y="149"/>
                    </a:lnTo>
                    <a:lnTo>
                      <a:pt x="51" y="161"/>
                    </a:lnTo>
                    <a:lnTo>
                      <a:pt x="59" y="174"/>
                    </a:lnTo>
                    <a:lnTo>
                      <a:pt x="69" y="184"/>
                    </a:lnTo>
                    <a:lnTo>
                      <a:pt x="78" y="195"/>
                    </a:lnTo>
                    <a:lnTo>
                      <a:pt x="87" y="206"/>
                    </a:lnTo>
                    <a:lnTo>
                      <a:pt x="98" y="215"/>
                    </a:lnTo>
                    <a:lnTo>
                      <a:pt x="110" y="225"/>
                    </a:lnTo>
                    <a:lnTo>
                      <a:pt x="121" y="233"/>
                    </a:lnTo>
                    <a:lnTo>
                      <a:pt x="133" y="241"/>
                    </a:lnTo>
                    <a:lnTo>
                      <a:pt x="145" y="248"/>
                    </a:lnTo>
                    <a:lnTo>
                      <a:pt x="159" y="254"/>
                    </a:lnTo>
                    <a:lnTo>
                      <a:pt x="172" y="261"/>
                    </a:lnTo>
                    <a:lnTo>
                      <a:pt x="186" y="266"/>
                    </a:lnTo>
                    <a:lnTo>
                      <a:pt x="199" y="270"/>
                    </a:lnTo>
                    <a:lnTo>
                      <a:pt x="213" y="274"/>
                    </a:lnTo>
                    <a:lnTo>
                      <a:pt x="226" y="277"/>
                    </a:lnTo>
                    <a:lnTo>
                      <a:pt x="241" y="280"/>
                    </a:lnTo>
                    <a:lnTo>
                      <a:pt x="256" y="283"/>
                    </a:lnTo>
                    <a:lnTo>
                      <a:pt x="269" y="283"/>
                    </a:lnTo>
                    <a:lnTo>
                      <a:pt x="284" y="28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0" name="Line 170"/>
              <p:cNvSpPr>
                <a:spLocks noChangeAspect="1" noChangeShapeType="1"/>
              </p:cNvSpPr>
              <p:nvPr/>
            </p:nvSpPr>
            <p:spPr bwMode="auto">
              <a:xfrm>
                <a:off x="6844" y="4600"/>
                <a:ext cx="1" cy="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1" name="Freeform 171"/>
              <p:cNvSpPr>
                <a:spLocks noChangeAspect="1"/>
              </p:cNvSpPr>
              <p:nvPr/>
            </p:nvSpPr>
            <p:spPr bwMode="auto">
              <a:xfrm>
                <a:off x="6844" y="4587"/>
                <a:ext cx="8" cy="1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9" y="3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8" y="15"/>
                  </a:cxn>
                  <a:cxn ang="0">
                    <a:pos x="5" y="19"/>
                  </a:cxn>
                  <a:cxn ang="0">
                    <a:pos x="3" y="25"/>
                  </a:cxn>
                  <a:cxn ang="0">
                    <a:pos x="1" y="30"/>
                  </a:cxn>
                  <a:cxn ang="0">
                    <a:pos x="0" y="35"/>
                  </a:cxn>
                  <a:cxn ang="0">
                    <a:pos x="0" y="41"/>
                  </a:cxn>
                </a:cxnLst>
                <a:rect l="0" t="0" r="r" b="b"/>
                <a:pathLst>
                  <a:path w="23" h="41">
                    <a:moveTo>
                      <a:pt x="23" y="0"/>
                    </a:moveTo>
                    <a:lnTo>
                      <a:pt x="19" y="3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8" y="15"/>
                    </a:lnTo>
                    <a:lnTo>
                      <a:pt x="5" y="19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2" name="Line 172"/>
              <p:cNvSpPr>
                <a:spLocks noChangeAspect="1" noChangeShapeType="1"/>
              </p:cNvSpPr>
              <p:nvPr/>
            </p:nvSpPr>
            <p:spPr bwMode="auto">
              <a:xfrm flipH="1">
                <a:off x="6852" y="4536"/>
                <a:ext cx="88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3" name="Freeform 173"/>
              <p:cNvSpPr>
                <a:spLocks noChangeAspect="1"/>
              </p:cNvSpPr>
              <p:nvPr/>
            </p:nvSpPr>
            <p:spPr bwMode="auto">
              <a:xfrm>
                <a:off x="6940" y="4534"/>
                <a:ext cx="15" cy="10"/>
              </a:xfrm>
              <a:custGeom>
                <a:avLst/>
                <a:gdLst/>
                <a:ahLst/>
                <a:cxnLst>
                  <a:cxn ang="0">
                    <a:pos x="43" y="28"/>
                  </a:cxn>
                  <a:cxn ang="0">
                    <a:pos x="43" y="24"/>
                  </a:cxn>
                  <a:cxn ang="0">
                    <a:pos x="42" y="19"/>
                  </a:cxn>
                  <a:cxn ang="0">
                    <a:pos x="40" y="15"/>
                  </a:cxn>
                  <a:cxn ang="0">
                    <a:pos x="38" y="11"/>
                  </a:cxn>
                  <a:cxn ang="0">
                    <a:pos x="35" y="8"/>
                  </a:cxn>
                  <a:cxn ang="0">
                    <a:pos x="31" y="5"/>
                  </a:cxn>
                  <a:cxn ang="0">
                    <a:pos x="27" y="3"/>
                  </a:cxn>
                  <a:cxn ang="0">
                    <a:pos x="23" y="1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4" y="1"/>
                  </a:cxn>
                  <a:cxn ang="0">
                    <a:pos x="0" y="4"/>
                  </a:cxn>
                </a:cxnLst>
                <a:rect l="0" t="0" r="r" b="b"/>
                <a:pathLst>
                  <a:path w="43" h="28">
                    <a:moveTo>
                      <a:pt x="43" y="28"/>
                    </a:moveTo>
                    <a:lnTo>
                      <a:pt x="43" y="24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8" y="11"/>
                    </a:lnTo>
                    <a:lnTo>
                      <a:pt x="35" y="8"/>
                    </a:lnTo>
                    <a:lnTo>
                      <a:pt x="31" y="5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4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6955" y="4544"/>
                <a:ext cx="1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5" name="Freeform 175"/>
              <p:cNvSpPr>
                <a:spLocks noChangeAspect="1"/>
              </p:cNvSpPr>
              <p:nvPr/>
            </p:nvSpPr>
            <p:spPr bwMode="auto">
              <a:xfrm>
                <a:off x="6955" y="4579"/>
                <a:ext cx="14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3" y="12"/>
                  </a:cxn>
                  <a:cxn ang="0">
                    <a:pos x="5" y="16"/>
                  </a:cxn>
                  <a:cxn ang="0">
                    <a:pos x="8" y="19"/>
                  </a:cxn>
                  <a:cxn ang="0">
                    <a:pos x="11" y="23"/>
                  </a:cxn>
                  <a:cxn ang="0">
                    <a:pos x="15" y="24"/>
                  </a:cxn>
                  <a:cxn ang="0">
                    <a:pos x="19" y="27"/>
                  </a:cxn>
                  <a:cxn ang="0">
                    <a:pos x="23" y="28"/>
                  </a:cxn>
                  <a:cxn ang="0">
                    <a:pos x="27" y="28"/>
                  </a:cxn>
                  <a:cxn ang="0">
                    <a:pos x="31" y="28"/>
                  </a:cxn>
                  <a:cxn ang="0">
                    <a:pos x="36" y="27"/>
                  </a:cxn>
                  <a:cxn ang="0">
                    <a:pos x="40" y="26"/>
                  </a:cxn>
                  <a:cxn ang="0">
                    <a:pos x="43" y="24"/>
                  </a:cxn>
                </a:cxnLst>
                <a:rect l="0" t="0" r="r" b="b"/>
                <a:pathLst>
                  <a:path w="43" h="28">
                    <a:moveTo>
                      <a:pt x="0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3" y="12"/>
                    </a:lnTo>
                    <a:lnTo>
                      <a:pt x="5" y="16"/>
                    </a:lnTo>
                    <a:lnTo>
                      <a:pt x="8" y="19"/>
                    </a:lnTo>
                    <a:lnTo>
                      <a:pt x="11" y="23"/>
                    </a:lnTo>
                    <a:lnTo>
                      <a:pt x="15" y="24"/>
                    </a:lnTo>
                    <a:lnTo>
                      <a:pt x="19" y="27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31" y="28"/>
                    </a:lnTo>
                    <a:lnTo>
                      <a:pt x="36" y="27"/>
                    </a:lnTo>
                    <a:lnTo>
                      <a:pt x="40" y="26"/>
                    </a:lnTo>
                    <a:lnTo>
                      <a:pt x="43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6" name="Line 176"/>
              <p:cNvSpPr>
                <a:spLocks noChangeAspect="1" noChangeShapeType="1"/>
              </p:cNvSpPr>
              <p:nvPr/>
            </p:nvSpPr>
            <p:spPr bwMode="auto">
              <a:xfrm flipH="1">
                <a:off x="6969" y="4571"/>
                <a:ext cx="2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7" name="Freeform 177"/>
              <p:cNvSpPr>
                <a:spLocks noChangeAspect="1"/>
              </p:cNvSpPr>
              <p:nvPr/>
            </p:nvSpPr>
            <p:spPr bwMode="auto">
              <a:xfrm>
                <a:off x="6995" y="4557"/>
                <a:ext cx="7" cy="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5" y="36"/>
                  </a:cxn>
                  <a:cxn ang="0">
                    <a:pos x="9" y="32"/>
                  </a:cxn>
                  <a:cxn ang="0">
                    <a:pos x="13" y="28"/>
                  </a:cxn>
                  <a:cxn ang="0">
                    <a:pos x="16" y="22"/>
                  </a:cxn>
                  <a:cxn ang="0">
                    <a:pos x="19" y="17"/>
                  </a:cxn>
                  <a:cxn ang="0">
                    <a:pos x="20" y="12"/>
                  </a:cxn>
                  <a:cxn ang="0">
                    <a:pos x="21" y="5"/>
                  </a:cxn>
                  <a:cxn ang="0">
                    <a:pos x="23" y="0"/>
                  </a:cxn>
                </a:cxnLst>
                <a:rect l="0" t="0" r="r" b="b"/>
                <a:pathLst>
                  <a:path w="23" h="40">
                    <a:moveTo>
                      <a:pt x="0" y="40"/>
                    </a:moveTo>
                    <a:lnTo>
                      <a:pt x="5" y="36"/>
                    </a:lnTo>
                    <a:lnTo>
                      <a:pt x="9" y="32"/>
                    </a:lnTo>
                    <a:lnTo>
                      <a:pt x="13" y="28"/>
                    </a:lnTo>
                    <a:lnTo>
                      <a:pt x="16" y="22"/>
                    </a:lnTo>
                    <a:lnTo>
                      <a:pt x="19" y="17"/>
                    </a:lnTo>
                    <a:lnTo>
                      <a:pt x="20" y="12"/>
                    </a:lnTo>
                    <a:lnTo>
                      <a:pt x="21" y="5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8" name="Line 178"/>
              <p:cNvSpPr>
                <a:spLocks noChangeAspect="1" noChangeShapeType="1"/>
              </p:cNvSpPr>
              <p:nvPr/>
            </p:nvSpPr>
            <p:spPr bwMode="auto">
              <a:xfrm>
                <a:off x="7002" y="4472"/>
                <a:ext cx="1" cy="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9" name="Freeform 179"/>
              <p:cNvSpPr>
                <a:spLocks noChangeAspect="1"/>
              </p:cNvSpPr>
              <p:nvPr/>
            </p:nvSpPr>
            <p:spPr bwMode="auto">
              <a:xfrm>
                <a:off x="6992" y="4462"/>
                <a:ext cx="10" cy="10"/>
              </a:xfrm>
              <a:custGeom>
                <a:avLst/>
                <a:gdLst/>
                <a:ahLst/>
                <a:cxnLst>
                  <a:cxn ang="0">
                    <a:pos x="30" y="30"/>
                  </a:cxn>
                  <a:cxn ang="0">
                    <a:pos x="28" y="24"/>
                  </a:cxn>
                  <a:cxn ang="0">
                    <a:pos x="27" y="20"/>
                  </a:cxn>
                  <a:cxn ang="0">
                    <a:pos x="26" y="16"/>
                  </a:cxn>
                  <a:cxn ang="0">
                    <a:pos x="23" y="12"/>
                  </a:cxn>
                  <a:cxn ang="0">
                    <a:pos x="20" y="9"/>
                  </a:cxn>
                  <a:cxn ang="0">
                    <a:pos x="18" y="5"/>
                  </a:cxn>
                  <a:cxn ang="0">
                    <a:pos x="14" y="4"/>
                  </a:cxn>
                  <a:cxn ang="0">
                    <a:pos x="10" y="1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28" y="24"/>
                    </a:lnTo>
                    <a:lnTo>
                      <a:pt x="27" y="20"/>
                    </a:lnTo>
                    <a:lnTo>
                      <a:pt x="26" y="16"/>
                    </a:lnTo>
                    <a:lnTo>
                      <a:pt x="23" y="12"/>
                    </a:lnTo>
                    <a:lnTo>
                      <a:pt x="20" y="9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0" name="Line 180"/>
              <p:cNvSpPr>
                <a:spLocks noChangeAspect="1" noChangeShapeType="1"/>
              </p:cNvSpPr>
              <p:nvPr/>
            </p:nvSpPr>
            <p:spPr bwMode="auto">
              <a:xfrm>
                <a:off x="6970" y="4462"/>
                <a:ext cx="2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1" name="Line 181"/>
              <p:cNvSpPr>
                <a:spLocks noChangeAspect="1" noChangeShapeType="1"/>
              </p:cNvSpPr>
              <p:nvPr/>
            </p:nvSpPr>
            <p:spPr bwMode="auto">
              <a:xfrm flipV="1">
                <a:off x="6899" y="4462"/>
                <a:ext cx="7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2" name="Freeform 182"/>
              <p:cNvSpPr>
                <a:spLocks noChangeAspect="1"/>
              </p:cNvSpPr>
              <p:nvPr/>
            </p:nvSpPr>
            <p:spPr bwMode="auto">
              <a:xfrm>
                <a:off x="6595" y="4481"/>
                <a:ext cx="304" cy="143"/>
              </a:xfrm>
              <a:custGeom>
                <a:avLst/>
                <a:gdLst/>
                <a:ahLst/>
                <a:cxnLst>
                  <a:cxn ang="0">
                    <a:pos x="913" y="0"/>
                  </a:cxn>
                  <a:cxn ang="0">
                    <a:pos x="869" y="12"/>
                  </a:cxn>
                  <a:cxn ang="0">
                    <a:pos x="824" y="25"/>
                  </a:cxn>
                  <a:cxn ang="0">
                    <a:pos x="780" y="39"/>
                  </a:cxn>
                  <a:cxn ang="0">
                    <a:pos x="737" y="54"/>
                  </a:cxn>
                  <a:cxn ang="0">
                    <a:pos x="694" y="68"/>
                  </a:cxn>
                  <a:cxn ang="0">
                    <a:pos x="649" y="85"/>
                  </a:cxn>
                  <a:cxn ang="0">
                    <a:pos x="606" y="101"/>
                  </a:cxn>
                  <a:cxn ang="0">
                    <a:pos x="564" y="118"/>
                  </a:cxn>
                  <a:cxn ang="0">
                    <a:pos x="521" y="136"/>
                  </a:cxn>
                  <a:cxn ang="0">
                    <a:pos x="480" y="155"/>
                  </a:cxn>
                  <a:cxn ang="0">
                    <a:pos x="438" y="175"/>
                  </a:cxn>
                  <a:cxn ang="0">
                    <a:pos x="396" y="194"/>
                  </a:cxn>
                  <a:cxn ang="0">
                    <a:pos x="354" y="215"/>
                  </a:cxn>
                  <a:cxn ang="0">
                    <a:pos x="314" y="237"/>
                  </a:cxn>
                  <a:cxn ang="0">
                    <a:pos x="274" y="258"/>
                  </a:cxn>
                  <a:cxn ang="0">
                    <a:pos x="233" y="281"/>
                  </a:cxn>
                  <a:cxn ang="0">
                    <a:pos x="194" y="304"/>
                  </a:cxn>
                  <a:cxn ang="0">
                    <a:pos x="154" y="328"/>
                  </a:cxn>
                  <a:cxn ang="0">
                    <a:pos x="115" y="352"/>
                  </a:cxn>
                  <a:cxn ang="0">
                    <a:pos x="77" y="378"/>
                  </a:cxn>
                  <a:cxn ang="0">
                    <a:pos x="38" y="404"/>
                  </a:cxn>
                  <a:cxn ang="0">
                    <a:pos x="0" y="430"/>
                  </a:cxn>
                </a:cxnLst>
                <a:rect l="0" t="0" r="r" b="b"/>
                <a:pathLst>
                  <a:path w="913" h="430">
                    <a:moveTo>
                      <a:pt x="913" y="0"/>
                    </a:moveTo>
                    <a:lnTo>
                      <a:pt x="869" y="12"/>
                    </a:lnTo>
                    <a:lnTo>
                      <a:pt x="824" y="25"/>
                    </a:lnTo>
                    <a:lnTo>
                      <a:pt x="780" y="39"/>
                    </a:lnTo>
                    <a:lnTo>
                      <a:pt x="737" y="54"/>
                    </a:lnTo>
                    <a:lnTo>
                      <a:pt x="694" y="68"/>
                    </a:lnTo>
                    <a:lnTo>
                      <a:pt x="649" y="85"/>
                    </a:lnTo>
                    <a:lnTo>
                      <a:pt x="606" y="101"/>
                    </a:lnTo>
                    <a:lnTo>
                      <a:pt x="564" y="118"/>
                    </a:lnTo>
                    <a:lnTo>
                      <a:pt x="521" y="136"/>
                    </a:lnTo>
                    <a:lnTo>
                      <a:pt x="480" y="155"/>
                    </a:lnTo>
                    <a:lnTo>
                      <a:pt x="438" y="175"/>
                    </a:lnTo>
                    <a:lnTo>
                      <a:pt x="396" y="194"/>
                    </a:lnTo>
                    <a:lnTo>
                      <a:pt x="354" y="215"/>
                    </a:lnTo>
                    <a:lnTo>
                      <a:pt x="314" y="237"/>
                    </a:lnTo>
                    <a:lnTo>
                      <a:pt x="274" y="258"/>
                    </a:lnTo>
                    <a:lnTo>
                      <a:pt x="233" y="281"/>
                    </a:lnTo>
                    <a:lnTo>
                      <a:pt x="194" y="304"/>
                    </a:lnTo>
                    <a:lnTo>
                      <a:pt x="154" y="328"/>
                    </a:lnTo>
                    <a:lnTo>
                      <a:pt x="115" y="352"/>
                    </a:lnTo>
                    <a:lnTo>
                      <a:pt x="77" y="378"/>
                    </a:lnTo>
                    <a:lnTo>
                      <a:pt x="38" y="404"/>
                    </a:lnTo>
                    <a:lnTo>
                      <a:pt x="0" y="4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3" name="Freeform 183"/>
              <p:cNvSpPr>
                <a:spLocks noChangeAspect="1"/>
              </p:cNvSpPr>
              <p:nvPr/>
            </p:nvSpPr>
            <p:spPr bwMode="auto">
              <a:xfrm>
                <a:off x="6529" y="4624"/>
                <a:ext cx="66" cy="12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183" y="11"/>
                  </a:cxn>
                  <a:cxn ang="0">
                    <a:pos x="169" y="23"/>
                  </a:cxn>
                  <a:cxn ang="0">
                    <a:pos x="155" y="35"/>
                  </a:cxn>
                  <a:cxn ang="0">
                    <a:pos x="142" y="48"/>
                  </a:cxn>
                  <a:cxn ang="0">
                    <a:pos x="128" y="61"/>
                  </a:cxn>
                  <a:cxn ang="0">
                    <a:pos x="115" y="76"/>
                  </a:cxn>
                  <a:cxn ang="0">
                    <a:pos x="104" y="91"/>
                  </a:cxn>
                  <a:cxn ang="0">
                    <a:pos x="92" y="105"/>
                  </a:cxn>
                  <a:cxn ang="0">
                    <a:pos x="81" y="120"/>
                  </a:cxn>
                  <a:cxn ang="0">
                    <a:pos x="70" y="136"/>
                  </a:cxn>
                  <a:cxn ang="0">
                    <a:pos x="61" y="153"/>
                  </a:cxn>
                  <a:cxn ang="0">
                    <a:pos x="53" y="169"/>
                  </a:cxn>
                  <a:cxn ang="0">
                    <a:pos x="43" y="185"/>
                  </a:cxn>
                  <a:cxn ang="0">
                    <a:pos x="37" y="202"/>
                  </a:cxn>
                  <a:cxn ang="0">
                    <a:pos x="30" y="220"/>
                  </a:cxn>
                  <a:cxn ang="0">
                    <a:pos x="23" y="237"/>
                  </a:cxn>
                  <a:cxn ang="0">
                    <a:pos x="18" y="256"/>
                  </a:cxn>
                  <a:cxn ang="0">
                    <a:pos x="12" y="274"/>
                  </a:cxn>
                  <a:cxn ang="0">
                    <a:pos x="8" y="292"/>
                  </a:cxn>
                  <a:cxn ang="0">
                    <a:pos x="6" y="311"/>
                  </a:cxn>
                  <a:cxn ang="0">
                    <a:pos x="3" y="329"/>
                  </a:cxn>
                  <a:cxn ang="0">
                    <a:pos x="2" y="348"/>
                  </a:cxn>
                  <a:cxn ang="0">
                    <a:pos x="0" y="366"/>
                  </a:cxn>
                  <a:cxn ang="0">
                    <a:pos x="0" y="385"/>
                  </a:cxn>
                </a:cxnLst>
                <a:rect l="0" t="0" r="r" b="b"/>
                <a:pathLst>
                  <a:path w="198" h="385">
                    <a:moveTo>
                      <a:pt x="198" y="0"/>
                    </a:moveTo>
                    <a:lnTo>
                      <a:pt x="183" y="11"/>
                    </a:lnTo>
                    <a:lnTo>
                      <a:pt x="169" y="23"/>
                    </a:lnTo>
                    <a:lnTo>
                      <a:pt x="155" y="35"/>
                    </a:lnTo>
                    <a:lnTo>
                      <a:pt x="142" y="48"/>
                    </a:lnTo>
                    <a:lnTo>
                      <a:pt x="128" y="61"/>
                    </a:lnTo>
                    <a:lnTo>
                      <a:pt x="115" y="76"/>
                    </a:lnTo>
                    <a:lnTo>
                      <a:pt x="104" y="91"/>
                    </a:lnTo>
                    <a:lnTo>
                      <a:pt x="92" y="105"/>
                    </a:lnTo>
                    <a:lnTo>
                      <a:pt x="81" y="120"/>
                    </a:lnTo>
                    <a:lnTo>
                      <a:pt x="70" y="136"/>
                    </a:lnTo>
                    <a:lnTo>
                      <a:pt x="61" y="153"/>
                    </a:lnTo>
                    <a:lnTo>
                      <a:pt x="53" y="169"/>
                    </a:lnTo>
                    <a:lnTo>
                      <a:pt x="43" y="185"/>
                    </a:lnTo>
                    <a:lnTo>
                      <a:pt x="37" y="202"/>
                    </a:lnTo>
                    <a:lnTo>
                      <a:pt x="30" y="220"/>
                    </a:lnTo>
                    <a:lnTo>
                      <a:pt x="23" y="237"/>
                    </a:lnTo>
                    <a:lnTo>
                      <a:pt x="18" y="256"/>
                    </a:lnTo>
                    <a:lnTo>
                      <a:pt x="12" y="274"/>
                    </a:lnTo>
                    <a:lnTo>
                      <a:pt x="8" y="292"/>
                    </a:lnTo>
                    <a:lnTo>
                      <a:pt x="6" y="311"/>
                    </a:lnTo>
                    <a:lnTo>
                      <a:pt x="3" y="329"/>
                    </a:lnTo>
                    <a:lnTo>
                      <a:pt x="2" y="348"/>
                    </a:lnTo>
                    <a:lnTo>
                      <a:pt x="0" y="366"/>
                    </a:lnTo>
                    <a:lnTo>
                      <a:pt x="0" y="38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4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6529" y="4753"/>
                <a:ext cx="1" cy="19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5" name="Freeform 185"/>
              <p:cNvSpPr>
                <a:spLocks noChangeAspect="1"/>
              </p:cNvSpPr>
              <p:nvPr/>
            </p:nvSpPr>
            <p:spPr bwMode="auto">
              <a:xfrm>
                <a:off x="6529" y="6750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3" y="17"/>
                  </a:cxn>
                  <a:cxn ang="0">
                    <a:pos x="6" y="22"/>
                  </a:cxn>
                  <a:cxn ang="0">
                    <a:pos x="8" y="28"/>
                  </a:cxn>
                  <a:cxn ang="0">
                    <a:pos x="12" y="32"/>
                  </a:cxn>
                  <a:cxn ang="0">
                    <a:pos x="16" y="36"/>
                  </a:cxn>
                  <a:cxn ang="0">
                    <a:pos x="20" y="40"/>
                  </a:cxn>
                  <a:cxn ang="0">
                    <a:pos x="26" y="43"/>
                  </a:cxn>
                  <a:cxn ang="0">
                    <a:pos x="31" y="44"/>
                  </a:cxn>
                  <a:cxn ang="0">
                    <a:pos x="37" y="47"/>
                  </a:cxn>
                  <a:cxn ang="0">
                    <a:pos x="43" y="47"/>
                  </a:cxn>
                  <a:cxn ang="0">
                    <a:pos x="49" y="47"/>
                  </a:cxn>
                </a:cxnLst>
                <a:rect l="0" t="0" r="r" b="b"/>
                <a:pathLst>
                  <a:path w="49" h="47">
                    <a:moveTo>
                      <a:pt x="0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3" y="17"/>
                    </a:lnTo>
                    <a:lnTo>
                      <a:pt x="6" y="22"/>
                    </a:lnTo>
                    <a:lnTo>
                      <a:pt x="8" y="28"/>
                    </a:lnTo>
                    <a:lnTo>
                      <a:pt x="12" y="32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6" y="43"/>
                    </a:lnTo>
                    <a:lnTo>
                      <a:pt x="31" y="44"/>
                    </a:lnTo>
                    <a:lnTo>
                      <a:pt x="37" y="47"/>
                    </a:lnTo>
                    <a:lnTo>
                      <a:pt x="43" y="47"/>
                    </a:lnTo>
                    <a:lnTo>
                      <a:pt x="49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6" name="Line 186"/>
              <p:cNvSpPr>
                <a:spLocks noChangeAspect="1" noChangeShapeType="1"/>
              </p:cNvSpPr>
              <p:nvPr/>
            </p:nvSpPr>
            <p:spPr bwMode="auto">
              <a:xfrm flipH="1">
                <a:off x="6545" y="6763"/>
                <a:ext cx="9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7" name="Freeform 187"/>
              <p:cNvSpPr>
                <a:spLocks noChangeAspect="1"/>
              </p:cNvSpPr>
              <p:nvPr/>
            </p:nvSpPr>
            <p:spPr bwMode="auto">
              <a:xfrm>
                <a:off x="6640" y="6747"/>
                <a:ext cx="15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5" y="47"/>
                  </a:cxn>
                  <a:cxn ang="0">
                    <a:pos x="11" y="46"/>
                  </a:cxn>
                  <a:cxn ang="0">
                    <a:pos x="16" y="43"/>
                  </a:cxn>
                  <a:cxn ang="0">
                    <a:pos x="21" y="42"/>
                  </a:cxn>
                  <a:cxn ang="0">
                    <a:pos x="25" y="38"/>
                  </a:cxn>
                  <a:cxn ang="0">
                    <a:pos x="31" y="35"/>
                  </a:cxn>
                  <a:cxn ang="0">
                    <a:pos x="34" y="31"/>
                  </a:cxn>
                  <a:cxn ang="0">
                    <a:pos x="38" y="26"/>
                  </a:cxn>
                  <a:cxn ang="0">
                    <a:pos x="40" y="22"/>
                  </a:cxn>
                  <a:cxn ang="0">
                    <a:pos x="43" y="16"/>
                  </a:cxn>
                  <a:cxn ang="0">
                    <a:pos x="44" y="11"/>
                  </a:cxn>
                  <a:cxn ang="0">
                    <a:pos x="46" y="6"/>
                  </a:cxn>
                  <a:cxn ang="0">
                    <a:pos x="46" y="0"/>
                  </a:cxn>
                </a:cxnLst>
                <a:rect l="0" t="0" r="r" b="b"/>
                <a:pathLst>
                  <a:path w="46" h="47">
                    <a:moveTo>
                      <a:pt x="0" y="47"/>
                    </a:moveTo>
                    <a:lnTo>
                      <a:pt x="5" y="47"/>
                    </a:lnTo>
                    <a:lnTo>
                      <a:pt x="11" y="46"/>
                    </a:lnTo>
                    <a:lnTo>
                      <a:pt x="16" y="43"/>
                    </a:lnTo>
                    <a:lnTo>
                      <a:pt x="21" y="42"/>
                    </a:lnTo>
                    <a:lnTo>
                      <a:pt x="25" y="38"/>
                    </a:lnTo>
                    <a:lnTo>
                      <a:pt x="31" y="35"/>
                    </a:lnTo>
                    <a:lnTo>
                      <a:pt x="34" y="31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3" y="16"/>
                    </a:lnTo>
                    <a:lnTo>
                      <a:pt x="44" y="11"/>
                    </a:lnTo>
                    <a:lnTo>
                      <a:pt x="46" y="6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8" name="Line 188"/>
              <p:cNvSpPr>
                <a:spLocks noChangeAspect="1" noChangeShapeType="1"/>
              </p:cNvSpPr>
              <p:nvPr/>
            </p:nvSpPr>
            <p:spPr bwMode="auto">
              <a:xfrm>
                <a:off x="6655" y="6694"/>
                <a:ext cx="1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9" name="Freeform 189"/>
              <p:cNvSpPr>
                <a:spLocks noChangeAspect="1"/>
              </p:cNvSpPr>
              <p:nvPr/>
            </p:nvSpPr>
            <p:spPr bwMode="auto">
              <a:xfrm>
                <a:off x="6639" y="6678"/>
                <a:ext cx="16" cy="16"/>
              </a:xfrm>
              <a:custGeom>
                <a:avLst/>
                <a:gdLst/>
                <a:ahLst/>
                <a:cxnLst>
                  <a:cxn ang="0">
                    <a:pos x="47" y="48"/>
                  </a:cxn>
                  <a:cxn ang="0">
                    <a:pos x="47" y="41"/>
                  </a:cxn>
                  <a:cxn ang="0">
                    <a:pos x="45" y="36"/>
                  </a:cxn>
                  <a:cxn ang="0">
                    <a:pos x="44" y="31"/>
                  </a:cxn>
                  <a:cxn ang="0">
                    <a:pos x="41" y="25"/>
                  </a:cxn>
                  <a:cxn ang="0">
                    <a:pos x="39" y="21"/>
                  </a:cxn>
                  <a:cxn ang="0">
                    <a:pos x="35" y="16"/>
                  </a:cxn>
                  <a:cxn ang="0">
                    <a:pos x="30" y="12"/>
                  </a:cxn>
                  <a:cxn ang="0">
                    <a:pos x="26" y="9"/>
                  </a:cxn>
                  <a:cxn ang="0">
                    <a:pos x="21" y="5"/>
                  </a:cxn>
                  <a:cxn ang="0">
                    <a:pos x="16" y="4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47" h="48">
                    <a:moveTo>
                      <a:pt x="47" y="48"/>
                    </a:moveTo>
                    <a:lnTo>
                      <a:pt x="47" y="41"/>
                    </a:lnTo>
                    <a:lnTo>
                      <a:pt x="45" y="36"/>
                    </a:lnTo>
                    <a:lnTo>
                      <a:pt x="44" y="31"/>
                    </a:lnTo>
                    <a:lnTo>
                      <a:pt x="41" y="25"/>
                    </a:lnTo>
                    <a:lnTo>
                      <a:pt x="39" y="21"/>
                    </a:lnTo>
                    <a:lnTo>
                      <a:pt x="35" y="16"/>
                    </a:lnTo>
                    <a:lnTo>
                      <a:pt x="30" y="12"/>
                    </a:lnTo>
                    <a:lnTo>
                      <a:pt x="26" y="9"/>
                    </a:lnTo>
                    <a:lnTo>
                      <a:pt x="21" y="5"/>
                    </a:lnTo>
                    <a:lnTo>
                      <a:pt x="16" y="4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0" name="Freeform 190"/>
              <p:cNvSpPr>
                <a:spLocks noChangeAspect="1"/>
              </p:cNvSpPr>
              <p:nvPr/>
            </p:nvSpPr>
            <p:spPr bwMode="auto">
              <a:xfrm>
                <a:off x="6623" y="6662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2" y="12"/>
                  </a:cxn>
                  <a:cxn ang="0">
                    <a:pos x="3" y="17"/>
                  </a:cxn>
                  <a:cxn ang="0">
                    <a:pos x="6" y="22"/>
                  </a:cxn>
                  <a:cxn ang="0">
                    <a:pos x="8" y="26"/>
                  </a:cxn>
                  <a:cxn ang="0">
                    <a:pos x="11" y="32"/>
                  </a:cxn>
                  <a:cxn ang="0">
                    <a:pos x="15" y="36"/>
                  </a:cxn>
                  <a:cxn ang="0">
                    <a:pos x="21" y="39"/>
                  </a:cxn>
                  <a:cxn ang="0">
                    <a:pos x="25" y="41"/>
                  </a:cxn>
                  <a:cxn ang="0">
                    <a:pos x="30" y="44"/>
                  </a:cxn>
                  <a:cxn ang="0">
                    <a:pos x="35" y="45"/>
                  </a:cxn>
                  <a:cxn ang="0">
                    <a:pos x="41" y="47"/>
                  </a:cxn>
                  <a:cxn ang="0">
                    <a:pos x="48" y="4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0" y="5"/>
                    </a:lnTo>
                    <a:lnTo>
                      <a:pt x="2" y="12"/>
                    </a:lnTo>
                    <a:lnTo>
                      <a:pt x="3" y="17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11" y="32"/>
                    </a:lnTo>
                    <a:lnTo>
                      <a:pt x="15" y="36"/>
                    </a:lnTo>
                    <a:lnTo>
                      <a:pt x="21" y="39"/>
                    </a:lnTo>
                    <a:lnTo>
                      <a:pt x="25" y="41"/>
                    </a:lnTo>
                    <a:lnTo>
                      <a:pt x="30" y="44"/>
                    </a:lnTo>
                    <a:lnTo>
                      <a:pt x="35" y="45"/>
                    </a:lnTo>
                    <a:lnTo>
                      <a:pt x="41" y="47"/>
                    </a:lnTo>
                    <a:lnTo>
                      <a:pt x="48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1" name="Line 191"/>
              <p:cNvSpPr>
                <a:spLocks noChangeAspect="1" noChangeShapeType="1"/>
              </p:cNvSpPr>
              <p:nvPr/>
            </p:nvSpPr>
            <p:spPr bwMode="auto">
              <a:xfrm>
                <a:off x="6623" y="6561"/>
                <a:ext cx="1" cy="10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2" name="Freeform 192"/>
              <p:cNvSpPr>
                <a:spLocks noChangeAspect="1"/>
              </p:cNvSpPr>
              <p:nvPr/>
            </p:nvSpPr>
            <p:spPr bwMode="auto">
              <a:xfrm>
                <a:off x="6623" y="6545"/>
                <a:ext cx="16" cy="1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1" y="0"/>
                  </a:cxn>
                  <a:cxn ang="0">
                    <a:pos x="35" y="1"/>
                  </a:cxn>
                  <a:cxn ang="0">
                    <a:pos x="30" y="2"/>
                  </a:cxn>
                  <a:cxn ang="0">
                    <a:pos x="25" y="5"/>
                  </a:cxn>
                  <a:cxn ang="0">
                    <a:pos x="21" y="8"/>
                  </a:cxn>
                  <a:cxn ang="0">
                    <a:pos x="15" y="12"/>
                  </a:cxn>
                  <a:cxn ang="0">
                    <a:pos x="11" y="16"/>
                  </a:cxn>
                  <a:cxn ang="0">
                    <a:pos x="8" y="20"/>
                  </a:cxn>
                  <a:cxn ang="0">
                    <a:pos x="6" y="25"/>
                  </a:cxn>
                  <a:cxn ang="0">
                    <a:pos x="3" y="31"/>
                  </a:cxn>
                  <a:cxn ang="0">
                    <a:pos x="2" y="36"/>
                  </a:cxn>
                  <a:cxn ang="0">
                    <a:pos x="0" y="41"/>
                  </a:cxn>
                  <a:cxn ang="0">
                    <a:pos x="0" y="47"/>
                  </a:cxn>
                </a:cxnLst>
                <a:rect l="0" t="0" r="r" b="b"/>
                <a:pathLst>
                  <a:path w="48" h="47">
                    <a:moveTo>
                      <a:pt x="48" y="0"/>
                    </a:moveTo>
                    <a:lnTo>
                      <a:pt x="41" y="0"/>
                    </a:lnTo>
                    <a:lnTo>
                      <a:pt x="35" y="1"/>
                    </a:lnTo>
                    <a:lnTo>
                      <a:pt x="30" y="2"/>
                    </a:lnTo>
                    <a:lnTo>
                      <a:pt x="25" y="5"/>
                    </a:lnTo>
                    <a:lnTo>
                      <a:pt x="21" y="8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8" y="20"/>
                    </a:lnTo>
                    <a:lnTo>
                      <a:pt x="6" y="25"/>
                    </a:lnTo>
                    <a:lnTo>
                      <a:pt x="3" y="31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3" name="Line 193"/>
              <p:cNvSpPr>
                <a:spLocks noChangeAspect="1" noChangeShapeType="1"/>
              </p:cNvSpPr>
              <p:nvPr/>
            </p:nvSpPr>
            <p:spPr bwMode="auto">
              <a:xfrm flipH="1">
                <a:off x="6639" y="6545"/>
                <a:ext cx="17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4" name="Freeform 194"/>
              <p:cNvSpPr>
                <a:spLocks noChangeAspect="1"/>
              </p:cNvSpPr>
              <p:nvPr/>
            </p:nvSpPr>
            <p:spPr bwMode="auto">
              <a:xfrm>
                <a:off x="6813" y="6545"/>
                <a:ext cx="16" cy="16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5" y="41"/>
                  </a:cxn>
                  <a:cxn ang="0">
                    <a:pos x="45" y="36"/>
                  </a:cxn>
                  <a:cxn ang="0">
                    <a:pos x="43" y="31"/>
                  </a:cxn>
                  <a:cxn ang="0">
                    <a:pos x="41" y="25"/>
                  </a:cxn>
                  <a:cxn ang="0">
                    <a:pos x="37" y="20"/>
                  </a:cxn>
                  <a:cxn ang="0">
                    <a:pos x="35" y="16"/>
                  </a:cxn>
                  <a:cxn ang="0">
                    <a:pos x="31" y="12"/>
                  </a:cxn>
                  <a:cxn ang="0">
                    <a:pos x="27" y="8"/>
                  </a:cxn>
                  <a:cxn ang="0">
                    <a:pos x="21" y="5"/>
                  </a:cxn>
                  <a:cxn ang="0">
                    <a:pos x="16" y="2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45" y="41"/>
                    </a:lnTo>
                    <a:lnTo>
                      <a:pt x="45" y="36"/>
                    </a:lnTo>
                    <a:lnTo>
                      <a:pt x="43" y="31"/>
                    </a:lnTo>
                    <a:lnTo>
                      <a:pt x="41" y="25"/>
                    </a:lnTo>
                    <a:lnTo>
                      <a:pt x="37" y="20"/>
                    </a:lnTo>
                    <a:lnTo>
                      <a:pt x="35" y="16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1" y="5"/>
                    </a:lnTo>
                    <a:lnTo>
                      <a:pt x="16" y="2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5" name="Line 195"/>
              <p:cNvSpPr>
                <a:spLocks noChangeAspect="1" noChangeShapeType="1"/>
              </p:cNvSpPr>
              <p:nvPr/>
            </p:nvSpPr>
            <p:spPr bwMode="auto">
              <a:xfrm flipV="1">
                <a:off x="6829" y="6561"/>
                <a:ext cx="1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6" name="Freeform 196"/>
              <p:cNvSpPr>
                <a:spLocks noChangeAspect="1"/>
              </p:cNvSpPr>
              <p:nvPr/>
            </p:nvSpPr>
            <p:spPr bwMode="auto">
              <a:xfrm>
                <a:off x="6820" y="6615"/>
                <a:ext cx="9" cy="1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6" y="37"/>
                  </a:cxn>
                  <a:cxn ang="0">
                    <a:pos x="10" y="35"/>
                  </a:cxn>
                  <a:cxn ang="0">
                    <a:pos x="13" y="31"/>
                  </a:cxn>
                  <a:cxn ang="0">
                    <a:pos x="17" y="26"/>
                  </a:cxn>
                  <a:cxn ang="0">
                    <a:pos x="19" y="21"/>
                  </a:cxn>
                  <a:cxn ang="0">
                    <a:pos x="22" y="16"/>
                  </a:cxn>
                  <a:cxn ang="0">
                    <a:pos x="23" y="10"/>
                  </a:cxn>
                  <a:cxn ang="0">
                    <a:pos x="23" y="5"/>
                  </a:cxn>
                  <a:cxn ang="0">
                    <a:pos x="25" y="0"/>
                  </a:cxn>
                </a:cxnLst>
                <a:rect l="0" t="0" r="r" b="b"/>
                <a:pathLst>
                  <a:path w="25" h="41">
                    <a:moveTo>
                      <a:pt x="0" y="41"/>
                    </a:moveTo>
                    <a:lnTo>
                      <a:pt x="6" y="37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7" y="26"/>
                    </a:lnTo>
                    <a:lnTo>
                      <a:pt x="19" y="21"/>
                    </a:lnTo>
                    <a:lnTo>
                      <a:pt x="22" y="16"/>
                    </a:lnTo>
                    <a:lnTo>
                      <a:pt x="23" y="10"/>
                    </a:lnTo>
                    <a:lnTo>
                      <a:pt x="23" y="5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7" name="Line 197"/>
              <p:cNvSpPr>
                <a:spLocks noChangeAspect="1" noChangeShapeType="1"/>
              </p:cNvSpPr>
              <p:nvPr/>
            </p:nvSpPr>
            <p:spPr bwMode="auto">
              <a:xfrm flipV="1">
                <a:off x="6789" y="6629"/>
                <a:ext cx="3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8" name="Freeform 198"/>
              <p:cNvSpPr>
                <a:spLocks noChangeAspect="1"/>
              </p:cNvSpPr>
              <p:nvPr/>
            </p:nvSpPr>
            <p:spPr bwMode="auto">
              <a:xfrm>
                <a:off x="6781" y="6647"/>
                <a:ext cx="8" cy="1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9" y="4"/>
                  </a:cxn>
                  <a:cxn ang="0">
                    <a:pos x="15" y="7"/>
                  </a:cxn>
                  <a:cxn ang="0">
                    <a:pos x="11" y="11"/>
                  </a:cxn>
                  <a:cxn ang="0">
                    <a:pos x="8" y="15"/>
                  </a:cxn>
                  <a:cxn ang="0">
                    <a:pos x="5" y="20"/>
                  </a:cxn>
                  <a:cxn ang="0">
                    <a:pos x="3" y="26"/>
                  </a:cxn>
                  <a:cxn ang="0">
                    <a:pos x="1" y="31"/>
                  </a:cxn>
                  <a:cxn ang="0">
                    <a:pos x="0" y="36"/>
                  </a:cxn>
                  <a:cxn ang="0">
                    <a:pos x="0" y="42"/>
                  </a:cxn>
                </a:cxnLst>
                <a:rect l="0" t="0" r="r" b="b"/>
                <a:pathLst>
                  <a:path w="24" h="42">
                    <a:moveTo>
                      <a:pt x="24" y="0"/>
                    </a:moveTo>
                    <a:lnTo>
                      <a:pt x="19" y="4"/>
                    </a:lnTo>
                    <a:lnTo>
                      <a:pt x="15" y="7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5" y="20"/>
                    </a:lnTo>
                    <a:lnTo>
                      <a:pt x="3" y="26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9" name="Line 199"/>
              <p:cNvSpPr>
                <a:spLocks noChangeAspect="1" noChangeShapeType="1"/>
              </p:cNvSpPr>
              <p:nvPr/>
            </p:nvSpPr>
            <p:spPr bwMode="auto">
              <a:xfrm flipV="1">
                <a:off x="6781" y="6661"/>
                <a:ext cx="1" cy="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0" name="Freeform 200"/>
              <p:cNvSpPr>
                <a:spLocks noChangeAspect="1"/>
              </p:cNvSpPr>
              <p:nvPr/>
            </p:nvSpPr>
            <p:spPr bwMode="auto">
              <a:xfrm>
                <a:off x="6781" y="6750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" y="12"/>
                  </a:cxn>
                  <a:cxn ang="0">
                    <a:pos x="3" y="17"/>
                  </a:cxn>
                  <a:cxn ang="0">
                    <a:pos x="5" y="22"/>
                  </a:cxn>
                  <a:cxn ang="0">
                    <a:pos x="8" y="27"/>
                  </a:cxn>
                  <a:cxn ang="0">
                    <a:pos x="12" y="32"/>
                  </a:cxn>
                  <a:cxn ang="0">
                    <a:pos x="16" y="36"/>
                  </a:cxn>
                  <a:cxn ang="0">
                    <a:pos x="20" y="39"/>
                  </a:cxn>
                  <a:cxn ang="0">
                    <a:pos x="26" y="41"/>
                  </a:cxn>
                  <a:cxn ang="0">
                    <a:pos x="31" y="44"/>
                  </a:cxn>
                  <a:cxn ang="0">
                    <a:pos x="36" y="45"/>
                  </a:cxn>
                  <a:cxn ang="0">
                    <a:pos x="42" y="47"/>
                  </a:cxn>
                  <a:cxn ang="0">
                    <a:pos x="47" y="4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0" y="5"/>
                    </a:lnTo>
                    <a:lnTo>
                      <a:pt x="1" y="12"/>
                    </a:lnTo>
                    <a:lnTo>
                      <a:pt x="3" y="17"/>
                    </a:lnTo>
                    <a:lnTo>
                      <a:pt x="5" y="22"/>
                    </a:lnTo>
                    <a:lnTo>
                      <a:pt x="8" y="27"/>
                    </a:lnTo>
                    <a:lnTo>
                      <a:pt x="12" y="32"/>
                    </a:lnTo>
                    <a:lnTo>
                      <a:pt x="16" y="36"/>
                    </a:lnTo>
                    <a:lnTo>
                      <a:pt x="20" y="39"/>
                    </a:lnTo>
                    <a:lnTo>
                      <a:pt x="26" y="41"/>
                    </a:lnTo>
                    <a:lnTo>
                      <a:pt x="31" y="44"/>
                    </a:lnTo>
                    <a:lnTo>
                      <a:pt x="36" y="45"/>
                    </a:lnTo>
                    <a:lnTo>
                      <a:pt x="42" y="47"/>
                    </a:lnTo>
                    <a:lnTo>
                      <a:pt x="47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1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6797" y="6766"/>
                <a:ext cx="10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2" name="Freeform 202"/>
              <p:cNvSpPr>
                <a:spLocks noChangeAspect="1"/>
              </p:cNvSpPr>
              <p:nvPr/>
            </p:nvSpPr>
            <p:spPr bwMode="auto">
              <a:xfrm>
                <a:off x="6901" y="6735"/>
                <a:ext cx="32" cy="31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0" y="94"/>
                  </a:cxn>
                  <a:cxn ang="0">
                    <a:pos x="18" y="92"/>
                  </a:cxn>
                  <a:cxn ang="0">
                    <a:pos x="26" y="91"/>
                  </a:cxn>
                  <a:cxn ang="0">
                    <a:pos x="34" y="88"/>
                  </a:cxn>
                  <a:cxn ang="0">
                    <a:pos x="41" y="86"/>
                  </a:cxn>
                  <a:cxn ang="0">
                    <a:pos x="49" y="82"/>
                  </a:cxn>
                  <a:cxn ang="0">
                    <a:pos x="56" y="78"/>
                  </a:cxn>
                  <a:cxn ang="0">
                    <a:pos x="62" y="72"/>
                  </a:cxn>
                  <a:cxn ang="0">
                    <a:pos x="68" y="67"/>
                  </a:cxn>
                  <a:cxn ang="0">
                    <a:pos x="73" y="60"/>
                  </a:cxn>
                  <a:cxn ang="0">
                    <a:pos x="79" y="53"/>
                  </a:cxn>
                  <a:cxn ang="0">
                    <a:pos x="83" y="47"/>
                  </a:cxn>
                  <a:cxn ang="0">
                    <a:pos x="87" y="40"/>
                  </a:cxn>
                  <a:cxn ang="0">
                    <a:pos x="91" y="32"/>
                  </a:cxn>
                  <a:cxn ang="0">
                    <a:pos x="92" y="24"/>
                  </a:cxn>
                  <a:cxn ang="0">
                    <a:pos x="95" y="16"/>
                  </a:cxn>
                  <a:cxn ang="0">
                    <a:pos x="96" y="8"/>
                  </a:cxn>
                  <a:cxn ang="0">
                    <a:pos x="96" y="0"/>
                  </a:cxn>
                </a:cxnLst>
                <a:rect l="0" t="0" r="r" b="b"/>
                <a:pathLst>
                  <a:path w="96" h="94">
                    <a:moveTo>
                      <a:pt x="0" y="94"/>
                    </a:moveTo>
                    <a:lnTo>
                      <a:pt x="10" y="94"/>
                    </a:lnTo>
                    <a:lnTo>
                      <a:pt x="18" y="92"/>
                    </a:lnTo>
                    <a:lnTo>
                      <a:pt x="26" y="91"/>
                    </a:lnTo>
                    <a:lnTo>
                      <a:pt x="34" y="88"/>
                    </a:lnTo>
                    <a:lnTo>
                      <a:pt x="41" y="86"/>
                    </a:lnTo>
                    <a:lnTo>
                      <a:pt x="49" y="82"/>
                    </a:lnTo>
                    <a:lnTo>
                      <a:pt x="56" y="78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0"/>
                    </a:lnTo>
                    <a:lnTo>
                      <a:pt x="79" y="53"/>
                    </a:lnTo>
                    <a:lnTo>
                      <a:pt x="83" y="47"/>
                    </a:lnTo>
                    <a:lnTo>
                      <a:pt x="87" y="40"/>
                    </a:lnTo>
                    <a:lnTo>
                      <a:pt x="91" y="32"/>
                    </a:lnTo>
                    <a:lnTo>
                      <a:pt x="92" y="24"/>
                    </a:lnTo>
                    <a:lnTo>
                      <a:pt x="95" y="16"/>
                    </a:lnTo>
                    <a:lnTo>
                      <a:pt x="96" y="8"/>
                    </a:lnTo>
                    <a:lnTo>
                      <a:pt x="9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3" name="Line 203"/>
              <p:cNvSpPr>
                <a:spLocks noChangeAspect="1" noChangeShapeType="1"/>
              </p:cNvSpPr>
              <p:nvPr/>
            </p:nvSpPr>
            <p:spPr bwMode="auto">
              <a:xfrm>
                <a:off x="6933" y="6728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24" name="Group 204"/>
            <p:cNvGrpSpPr>
              <a:grpSpLocks noChangeAspect="1"/>
            </p:cNvGrpSpPr>
            <p:nvPr/>
          </p:nvGrpSpPr>
          <p:grpSpPr bwMode="auto">
            <a:xfrm>
              <a:off x="6859" y="4951"/>
              <a:ext cx="2559" cy="1816"/>
              <a:chOff x="6859" y="4951"/>
              <a:chExt cx="2559" cy="1816"/>
            </a:xfrm>
          </p:grpSpPr>
          <p:sp>
            <p:nvSpPr>
              <p:cNvPr id="5325" name="Freeform 205"/>
              <p:cNvSpPr>
                <a:spLocks noChangeAspect="1"/>
              </p:cNvSpPr>
              <p:nvPr/>
            </p:nvSpPr>
            <p:spPr bwMode="auto">
              <a:xfrm>
                <a:off x="6908" y="6703"/>
                <a:ext cx="25" cy="25"/>
              </a:xfrm>
              <a:custGeom>
                <a:avLst/>
                <a:gdLst/>
                <a:ahLst/>
                <a:cxnLst>
                  <a:cxn ang="0">
                    <a:pos x="75" y="76"/>
                  </a:cxn>
                  <a:cxn ang="0">
                    <a:pos x="75" y="68"/>
                  </a:cxn>
                  <a:cxn ang="0">
                    <a:pos x="74" y="61"/>
                  </a:cxn>
                  <a:cxn ang="0">
                    <a:pos x="71" y="54"/>
                  </a:cxn>
                  <a:cxn ang="0">
                    <a:pos x="70" y="46"/>
                  </a:cxn>
                  <a:cxn ang="0">
                    <a:pos x="66" y="39"/>
                  </a:cxn>
                  <a:cxn ang="0">
                    <a:pos x="62" y="34"/>
                  </a:cxn>
                  <a:cxn ang="0">
                    <a:pos x="58" y="27"/>
                  </a:cxn>
                  <a:cxn ang="0">
                    <a:pos x="52" y="22"/>
                  </a:cxn>
                  <a:cxn ang="0">
                    <a:pos x="47" y="16"/>
                  </a:cxn>
                  <a:cxn ang="0">
                    <a:pos x="41" y="12"/>
                  </a:cxn>
                  <a:cxn ang="0">
                    <a:pos x="35" y="8"/>
                  </a:cxn>
                  <a:cxn ang="0">
                    <a:pos x="28" y="6"/>
                  </a:cxn>
                  <a:cxn ang="0">
                    <a:pos x="21" y="3"/>
                  </a:cxn>
                  <a:cxn ang="0">
                    <a:pos x="15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75" h="76">
                    <a:moveTo>
                      <a:pt x="75" y="76"/>
                    </a:moveTo>
                    <a:lnTo>
                      <a:pt x="75" y="68"/>
                    </a:lnTo>
                    <a:lnTo>
                      <a:pt x="74" y="61"/>
                    </a:lnTo>
                    <a:lnTo>
                      <a:pt x="71" y="54"/>
                    </a:lnTo>
                    <a:lnTo>
                      <a:pt x="70" y="46"/>
                    </a:lnTo>
                    <a:lnTo>
                      <a:pt x="66" y="39"/>
                    </a:lnTo>
                    <a:lnTo>
                      <a:pt x="62" y="34"/>
                    </a:lnTo>
                    <a:lnTo>
                      <a:pt x="58" y="27"/>
                    </a:lnTo>
                    <a:lnTo>
                      <a:pt x="52" y="22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5" y="8"/>
                    </a:lnTo>
                    <a:lnTo>
                      <a:pt x="28" y="6"/>
                    </a:lnTo>
                    <a:lnTo>
                      <a:pt x="21" y="3"/>
                    </a:lnTo>
                    <a:lnTo>
                      <a:pt x="15" y="2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6" name="Line 206"/>
              <p:cNvSpPr>
                <a:spLocks noChangeAspect="1" noChangeShapeType="1"/>
              </p:cNvSpPr>
              <p:nvPr/>
            </p:nvSpPr>
            <p:spPr bwMode="auto">
              <a:xfrm>
                <a:off x="6874" y="6703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7" name="Freeform 207"/>
              <p:cNvSpPr>
                <a:spLocks noChangeAspect="1"/>
              </p:cNvSpPr>
              <p:nvPr/>
            </p:nvSpPr>
            <p:spPr bwMode="auto">
              <a:xfrm>
                <a:off x="6859" y="6675"/>
                <a:ext cx="15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4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3" y="19"/>
                  </a:cxn>
                  <a:cxn ang="0">
                    <a:pos x="1" y="2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2"/>
                  </a:cxn>
                  <a:cxn ang="0">
                    <a:pos x="5" y="58"/>
                  </a:cxn>
                  <a:cxn ang="0">
                    <a:pos x="8" y="62"/>
                  </a:cxn>
                  <a:cxn ang="0">
                    <a:pos x="11" y="67"/>
                  </a:cxn>
                  <a:cxn ang="0">
                    <a:pos x="15" y="71"/>
                  </a:cxn>
                  <a:cxn ang="0">
                    <a:pos x="20" y="74"/>
                  </a:cxn>
                  <a:cxn ang="0">
                    <a:pos x="24" y="78"/>
                  </a:cxn>
                  <a:cxn ang="0">
                    <a:pos x="30" y="79"/>
                  </a:cxn>
                  <a:cxn ang="0">
                    <a:pos x="35" y="82"/>
                  </a:cxn>
                  <a:cxn ang="0">
                    <a:pos x="42" y="82"/>
                  </a:cxn>
                  <a:cxn ang="0">
                    <a:pos x="47" y="83"/>
                  </a:cxn>
                </a:cxnLst>
                <a:rect l="0" t="0" r="r" b="b"/>
                <a:pathLst>
                  <a:path w="47" h="83">
                    <a:moveTo>
                      <a:pt x="16" y="0"/>
                    </a:moveTo>
                    <a:lnTo>
                      <a:pt x="12" y="4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2"/>
                    </a:lnTo>
                    <a:lnTo>
                      <a:pt x="5" y="58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15" y="71"/>
                    </a:lnTo>
                    <a:lnTo>
                      <a:pt x="20" y="74"/>
                    </a:lnTo>
                    <a:lnTo>
                      <a:pt x="24" y="78"/>
                    </a:lnTo>
                    <a:lnTo>
                      <a:pt x="30" y="79"/>
                    </a:lnTo>
                    <a:lnTo>
                      <a:pt x="35" y="82"/>
                    </a:lnTo>
                    <a:lnTo>
                      <a:pt x="42" y="82"/>
                    </a:lnTo>
                    <a:lnTo>
                      <a:pt x="47" y="8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8" name="Freeform 208"/>
              <p:cNvSpPr>
                <a:spLocks noChangeAspect="1"/>
              </p:cNvSpPr>
              <p:nvPr/>
            </p:nvSpPr>
            <p:spPr bwMode="auto">
              <a:xfrm>
                <a:off x="6864" y="6615"/>
                <a:ext cx="27" cy="6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10" y="170"/>
                  </a:cxn>
                  <a:cxn ang="0">
                    <a:pos x="20" y="161"/>
                  </a:cxn>
                  <a:cxn ang="0">
                    <a:pos x="28" y="150"/>
                  </a:cxn>
                  <a:cxn ang="0">
                    <a:pos x="36" y="140"/>
                  </a:cxn>
                  <a:cxn ang="0">
                    <a:pos x="45" y="129"/>
                  </a:cxn>
                  <a:cxn ang="0">
                    <a:pos x="51" y="117"/>
                  </a:cxn>
                  <a:cxn ang="0">
                    <a:pos x="58" y="105"/>
                  </a:cxn>
                  <a:cxn ang="0">
                    <a:pos x="63" y="92"/>
                  </a:cxn>
                  <a:cxn ang="0">
                    <a:pos x="69" y="80"/>
                  </a:cxn>
                  <a:cxn ang="0">
                    <a:pos x="73" y="67"/>
                  </a:cxn>
                  <a:cxn ang="0">
                    <a:pos x="77" y="53"/>
                  </a:cxn>
                  <a:cxn ang="0">
                    <a:pos x="80" y="40"/>
                  </a:cxn>
                  <a:cxn ang="0">
                    <a:pos x="81" y="26"/>
                  </a:cxn>
                  <a:cxn ang="0">
                    <a:pos x="82" y="13"/>
                  </a:cxn>
                  <a:cxn ang="0">
                    <a:pos x="82" y="0"/>
                  </a:cxn>
                </a:cxnLst>
                <a:rect l="0" t="0" r="r" b="b"/>
                <a:pathLst>
                  <a:path w="82" h="180">
                    <a:moveTo>
                      <a:pt x="0" y="180"/>
                    </a:moveTo>
                    <a:lnTo>
                      <a:pt x="10" y="170"/>
                    </a:lnTo>
                    <a:lnTo>
                      <a:pt x="20" y="161"/>
                    </a:lnTo>
                    <a:lnTo>
                      <a:pt x="28" y="150"/>
                    </a:lnTo>
                    <a:lnTo>
                      <a:pt x="36" y="140"/>
                    </a:lnTo>
                    <a:lnTo>
                      <a:pt x="45" y="129"/>
                    </a:lnTo>
                    <a:lnTo>
                      <a:pt x="51" y="117"/>
                    </a:lnTo>
                    <a:lnTo>
                      <a:pt x="58" y="105"/>
                    </a:lnTo>
                    <a:lnTo>
                      <a:pt x="63" y="92"/>
                    </a:lnTo>
                    <a:lnTo>
                      <a:pt x="69" y="80"/>
                    </a:lnTo>
                    <a:lnTo>
                      <a:pt x="73" y="67"/>
                    </a:lnTo>
                    <a:lnTo>
                      <a:pt x="77" y="53"/>
                    </a:lnTo>
                    <a:lnTo>
                      <a:pt x="80" y="40"/>
                    </a:lnTo>
                    <a:lnTo>
                      <a:pt x="81" y="26"/>
                    </a:lnTo>
                    <a:lnTo>
                      <a:pt x="82" y="13"/>
                    </a:lnTo>
                    <a:lnTo>
                      <a:pt x="8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9" name="Line 209"/>
              <p:cNvSpPr>
                <a:spLocks noChangeAspect="1" noChangeShapeType="1"/>
              </p:cNvSpPr>
              <p:nvPr/>
            </p:nvSpPr>
            <p:spPr bwMode="auto">
              <a:xfrm>
                <a:off x="6891" y="6561"/>
                <a:ext cx="1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0" name="Freeform 210"/>
              <p:cNvSpPr>
                <a:spLocks noChangeAspect="1"/>
              </p:cNvSpPr>
              <p:nvPr/>
            </p:nvSpPr>
            <p:spPr bwMode="auto">
              <a:xfrm>
                <a:off x="6891" y="6545"/>
                <a:ext cx="17" cy="1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2" y="0"/>
                  </a:cxn>
                  <a:cxn ang="0">
                    <a:pos x="37" y="1"/>
                  </a:cxn>
                  <a:cxn ang="0">
                    <a:pos x="31" y="2"/>
                  </a:cxn>
                  <a:cxn ang="0">
                    <a:pos x="26" y="5"/>
                  </a:cxn>
                  <a:cxn ang="0">
                    <a:pos x="22" y="8"/>
                  </a:cxn>
                  <a:cxn ang="0">
                    <a:pos x="16" y="12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4" y="31"/>
                  </a:cxn>
                  <a:cxn ang="0">
                    <a:pos x="2" y="36"/>
                  </a:cxn>
                  <a:cxn ang="0">
                    <a:pos x="2" y="41"/>
                  </a:cxn>
                  <a:cxn ang="0">
                    <a:pos x="0" y="47"/>
                  </a:cxn>
                </a:cxnLst>
                <a:rect l="0" t="0" r="r" b="b"/>
                <a:pathLst>
                  <a:path w="49" h="47">
                    <a:moveTo>
                      <a:pt x="49" y="0"/>
                    </a:moveTo>
                    <a:lnTo>
                      <a:pt x="42" y="0"/>
                    </a:lnTo>
                    <a:lnTo>
                      <a:pt x="37" y="1"/>
                    </a:lnTo>
                    <a:lnTo>
                      <a:pt x="31" y="2"/>
                    </a:lnTo>
                    <a:lnTo>
                      <a:pt x="26" y="5"/>
                    </a:lnTo>
                    <a:lnTo>
                      <a:pt x="22" y="8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4" y="31"/>
                    </a:lnTo>
                    <a:lnTo>
                      <a:pt x="2" y="36"/>
                    </a:lnTo>
                    <a:lnTo>
                      <a:pt x="2" y="41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1" name="Line 211"/>
              <p:cNvSpPr>
                <a:spLocks noChangeAspect="1" noChangeShapeType="1"/>
              </p:cNvSpPr>
              <p:nvPr/>
            </p:nvSpPr>
            <p:spPr bwMode="auto">
              <a:xfrm flipH="1">
                <a:off x="6908" y="6545"/>
                <a:ext cx="35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2" name="Freeform 212"/>
              <p:cNvSpPr>
                <a:spLocks noChangeAspect="1"/>
              </p:cNvSpPr>
              <p:nvPr/>
            </p:nvSpPr>
            <p:spPr bwMode="auto">
              <a:xfrm>
                <a:off x="7264" y="6545"/>
                <a:ext cx="16" cy="16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7" y="41"/>
                  </a:cxn>
                  <a:cxn ang="0">
                    <a:pos x="46" y="36"/>
                  </a:cxn>
                  <a:cxn ang="0">
                    <a:pos x="44" y="31"/>
                  </a:cxn>
                  <a:cxn ang="0">
                    <a:pos x="42" y="25"/>
                  </a:cxn>
                  <a:cxn ang="0">
                    <a:pos x="39" y="20"/>
                  </a:cxn>
                  <a:cxn ang="0">
                    <a:pos x="36" y="16"/>
                  </a:cxn>
                  <a:cxn ang="0">
                    <a:pos x="32" y="12"/>
                  </a:cxn>
                  <a:cxn ang="0">
                    <a:pos x="27" y="8"/>
                  </a:cxn>
                  <a:cxn ang="0">
                    <a:pos x="23" y="5"/>
                  </a:cxn>
                  <a:cxn ang="0">
                    <a:pos x="17" y="2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47" y="41"/>
                    </a:lnTo>
                    <a:lnTo>
                      <a:pt x="46" y="36"/>
                    </a:lnTo>
                    <a:lnTo>
                      <a:pt x="44" y="31"/>
                    </a:lnTo>
                    <a:lnTo>
                      <a:pt x="42" y="25"/>
                    </a:lnTo>
                    <a:lnTo>
                      <a:pt x="39" y="20"/>
                    </a:lnTo>
                    <a:lnTo>
                      <a:pt x="36" y="16"/>
                    </a:lnTo>
                    <a:lnTo>
                      <a:pt x="32" y="12"/>
                    </a:lnTo>
                    <a:lnTo>
                      <a:pt x="27" y="8"/>
                    </a:lnTo>
                    <a:lnTo>
                      <a:pt x="23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3" name="Line 213"/>
              <p:cNvSpPr>
                <a:spLocks noChangeAspect="1" noChangeShapeType="1"/>
              </p:cNvSpPr>
              <p:nvPr/>
            </p:nvSpPr>
            <p:spPr bwMode="auto">
              <a:xfrm flipV="1">
                <a:off x="7280" y="6561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4" name="Freeform 214"/>
              <p:cNvSpPr>
                <a:spLocks noChangeAspect="1"/>
              </p:cNvSpPr>
              <p:nvPr/>
            </p:nvSpPr>
            <p:spPr bwMode="auto">
              <a:xfrm>
                <a:off x="7280" y="6750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1" y="12"/>
                  </a:cxn>
                  <a:cxn ang="0">
                    <a:pos x="4" y="17"/>
                  </a:cxn>
                  <a:cxn ang="0">
                    <a:pos x="5" y="22"/>
                  </a:cxn>
                  <a:cxn ang="0">
                    <a:pos x="9" y="27"/>
                  </a:cxn>
                  <a:cxn ang="0">
                    <a:pos x="12" y="32"/>
                  </a:cxn>
                  <a:cxn ang="0">
                    <a:pos x="16" y="36"/>
                  </a:cxn>
                  <a:cxn ang="0">
                    <a:pos x="21" y="39"/>
                  </a:cxn>
                  <a:cxn ang="0">
                    <a:pos x="25" y="41"/>
                  </a:cxn>
                  <a:cxn ang="0">
                    <a:pos x="31" y="44"/>
                  </a:cxn>
                  <a:cxn ang="0">
                    <a:pos x="36" y="45"/>
                  </a:cxn>
                  <a:cxn ang="0">
                    <a:pos x="42" y="47"/>
                  </a:cxn>
                  <a:cxn ang="0">
                    <a:pos x="48" y="4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1" y="5"/>
                    </a:lnTo>
                    <a:lnTo>
                      <a:pt x="1" y="12"/>
                    </a:lnTo>
                    <a:lnTo>
                      <a:pt x="4" y="17"/>
                    </a:lnTo>
                    <a:lnTo>
                      <a:pt x="5" y="22"/>
                    </a:lnTo>
                    <a:lnTo>
                      <a:pt x="9" y="27"/>
                    </a:lnTo>
                    <a:lnTo>
                      <a:pt x="12" y="32"/>
                    </a:lnTo>
                    <a:lnTo>
                      <a:pt x="16" y="36"/>
                    </a:lnTo>
                    <a:lnTo>
                      <a:pt x="21" y="39"/>
                    </a:lnTo>
                    <a:lnTo>
                      <a:pt x="25" y="41"/>
                    </a:lnTo>
                    <a:lnTo>
                      <a:pt x="31" y="44"/>
                    </a:lnTo>
                    <a:lnTo>
                      <a:pt x="36" y="45"/>
                    </a:lnTo>
                    <a:lnTo>
                      <a:pt x="42" y="47"/>
                    </a:lnTo>
                    <a:lnTo>
                      <a:pt x="48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5" name="Line 215"/>
              <p:cNvSpPr>
                <a:spLocks noChangeAspect="1" noChangeShapeType="1"/>
              </p:cNvSpPr>
              <p:nvPr/>
            </p:nvSpPr>
            <p:spPr bwMode="auto">
              <a:xfrm flipH="1">
                <a:off x="7296" y="6766"/>
                <a:ext cx="7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6" name="Freeform 216"/>
              <p:cNvSpPr>
                <a:spLocks noChangeAspect="1"/>
              </p:cNvSpPr>
              <p:nvPr/>
            </p:nvSpPr>
            <p:spPr bwMode="auto">
              <a:xfrm>
                <a:off x="7374" y="6735"/>
                <a:ext cx="32" cy="31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9" y="94"/>
                  </a:cxn>
                  <a:cxn ang="0">
                    <a:pos x="18" y="92"/>
                  </a:cxn>
                  <a:cxn ang="0">
                    <a:pos x="26" y="91"/>
                  </a:cxn>
                  <a:cxn ang="0">
                    <a:pos x="34" y="88"/>
                  </a:cxn>
                  <a:cxn ang="0">
                    <a:pos x="40" y="86"/>
                  </a:cxn>
                  <a:cxn ang="0">
                    <a:pos x="48" y="82"/>
                  </a:cxn>
                  <a:cxn ang="0">
                    <a:pos x="55" y="78"/>
                  </a:cxn>
                  <a:cxn ang="0">
                    <a:pos x="62" y="72"/>
                  </a:cxn>
                  <a:cxn ang="0">
                    <a:pos x="67" y="67"/>
                  </a:cxn>
                  <a:cxn ang="0">
                    <a:pos x="73" y="60"/>
                  </a:cxn>
                  <a:cxn ang="0">
                    <a:pos x="78" y="53"/>
                  </a:cxn>
                  <a:cxn ang="0">
                    <a:pos x="82" y="47"/>
                  </a:cxn>
                  <a:cxn ang="0">
                    <a:pos x="86" y="40"/>
                  </a:cxn>
                  <a:cxn ang="0">
                    <a:pos x="90" y="32"/>
                  </a:cxn>
                  <a:cxn ang="0">
                    <a:pos x="92" y="24"/>
                  </a:cxn>
                  <a:cxn ang="0">
                    <a:pos x="94" y="16"/>
                  </a:cxn>
                  <a:cxn ang="0">
                    <a:pos x="96" y="8"/>
                  </a:cxn>
                  <a:cxn ang="0">
                    <a:pos x="96" y="0"/>
                  </a:cxn>
                </a:cxnLst>
                <a:rect l="0" t="0" r="r" b="b"/>
                <a:pathLst>
                  <a:path w="96" h="94">
                    <a:moveTo>
                      <a:pt x="0" y="94"/>
                    </a:moveTo>
                    <a:lnTo>
                      <a:pt x="9" y="94"/>
                    </a:lnTo>
                    <a:lnTo>
                      <a:pt x="18" y="92"/>
                    </a:lnTo>
                    <a:lnTo>
                      <a:pt x="26" y="91"/>
                    </a:lnTo>
                    <a:lnTo>
                      <a:pt x="34" y="88"/>
                    </a:lnTo>
                    <a:lnTo>
                      <a:pt x="40" y="86"/>
                    </a:lnTo>
                    <a:lnTo>
                      <a:pt x="48" y="82"/>
                    </a:lnTo>
                    <a:lnTo>
                      <a:pt x="55" y="78"/>
                    </a:lnTo>
                    <a:lnTo>
                      <a:pt x="62" y="72"/>
                    </a:lnTo>
                    <a:lnTo>
                      <a:pt x="67" y="67"/>
                    </a:lnTo>
                    <a:lnTo>
                      <a:pt x="73" y="60"/>
                    </a:lnTo>
                    <a:lnTo>
                      <a:pt x="78" y="53"/>
                    </a:lnTo>
                    <a:lnTo>
                      <a:pt x="82" y="47"/>
                    </a:lnTo>
                    <a:lnTo>
                      <a:pt x="86" y="40"/>
                    </a:lnTo>
                    <a:lnTo>
                      <a:pt x="90" y="32"/>
                    </a:lnTo>
                    <a:lnTo>
                      <a:pt x="92" y="24"/>
                    </a:lnTo>
                    <a:lnTo>
                      <a:pt x="94" y="16"/>
                    </a:lnTo>
                    <a:lnTo>
                      <a:pt x="96" y="8"/>
                    </a:lnTo>
                    <a:lnTo>
                      <a:pt x="9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7" name="Line 217"/>
              <p:cNvSpPr>
                <a:spLocks noChangeAspect="1" noChangeShapeType="1"/>
              </p:cNvSpPr>
              <p:nvPr/>
            </p:nvSpPr>
            <p:spPr bwMode="auto">
              <a:xfrm>
                <a:off x="7406" y="6728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8" name="Freeform 218"/>
              <p:cNvSpPr>
                <a:spLocks noChangeAspect="1"/>
              </p:cNvSpPr>
              <p:nvPr/>
            </p:nvSpPr>
            <p:spPr bwMode="auto">
              <a:xfrm>
                <a:off x="7381" y="6703"/>
                <a:ext cx="25" cy="25"/>
              </a:xfrm>
              <a:custGeom>
                <a:avLst/>
                <a:gdLst/>
                <a:ahLst/>
                <a:cxnLst>
                  <a:cxn ang="0">
                    <a:pos x="76" y="76"/>
                  </a:cxn>
                  <a:cxn ang="0">
                    <a:pos x="76" y="68"/>
                  </a:cxn>
                  <a:cxn ang="0">
                    <a:pos x="74" y="61"/>
                  </a:cxn>
                  <a:cxn ang="0">
                    <a:pos x="72" y="54"/>
                  </a:cxn>
                  <a:cxn ang="0">
                    <a:pos x="70" y="46"/>
                  </a:cxn>
                  <a:cxn ang="0">
                    <a:pos x="66" y="39"/>
                  </a:cxn>
                  <a:cxn ang="0">
                    <a:pos x="62" y="34"/>
                  </a:cxn>
                  <a:cxn ang="0">
                    <a:pos x="58" y="27"/>
                  </a:cxn>
                  <a:cxn ang="0">
                    <a:pos x="53" y="22"/>
                  </a:cxn>
                  <a:cxn ang="0">
                    <a:pos x="47" y="16"/>
                  </a:cxn>
                  <a:cxn ang="0">
                    <a:pos x="42" y="12"/>
                  </a:cxn>
                  <a:cxn ang="0">
                    <a:pos x="35" y="8"/>
                  </a:cxn>
                  <a:cxn ang="0">
                    <a:pos x="28" y="6"/>
                  </a:cxn>
                  <a:cxn ang="0">
                    <a:pos x="22" y="3"/>
                  </a:cxn>
                  <a:cxn ang="0">
                    <a:pos x="15" y="2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6" h="76">
                    <a:moveTo>
                      <a:pt x="76" y="76"/>
                    </a:moveTo>
                    <a:lnTo>
                      <a:pt x="76" y="68"/>
                    </a:lnTo>
                    <a:lnTo>
                      <a:pt x="74" y="61"/>
                    </a:lnTo>
                    <a:lnTo>
                      <a:pt x="72" y="54"/>
                    </a:lnTo>
                    <a:lnTo>
                      <a:pt x="70" y="46"/>
                    </a:lnTo>
                    <a:lnTo>
                      <a:pt x="66" y="39"/>
                    </a:lnTo>
                    <a:lnTo>
                      <a:pt x="62" y="34"/>
                    </a:lnTo>
                    <a:lnTo>
                      <a:pt x="58" y="27"/>
                    </a:lnTo>
                    <a:lnTo>
                      <a:pt x="53" y="22"/>
                    </a:lnTo>
                    <a:lnTo>
                      <a:pt x="47" y="16"/>
                    </a:lnTo>
                    <a:lnTo>
                      <a:pt x="42" y="12"/>
                    </a:lnTo>
                    <a:lnTo>
                      <a:pt x="35" y="8"/>
                    </a:lnTo>
                    <a:lnTo>
                      <a:pt x="28" y="6"/>
                    </a:lnTo>
                    <a:lnTo>
                      <a:pt x="22" y="3"/>
                    </a:lnTo>
                    <a:lnTo>
                      <a:pt x="15" y="2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9" name="Line 219"/>
              <p:cNvSpPr>
                <a:spLocks noChangeAspect="1" noChangeShapeType="1"/>
              </p:cNvSpPr>
              <p:nvPr/>
            </p:nvSpPr>
            <p:spPr bwMode="auto">
              <a:xfrm>
                <a:off x="7359" y="6703"/>
                <a:ext cx="2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0" name="Freeform 220"/>
              <p:cNvSpPr>
                <a:spLocks noChangeAspect="1"/>
              </p:cNvSpPr>
              <p:nvPr/>
            </p:nvSpPr>
            <p:spPr bwMode="auto">
              <a:xfrm>
                <a:off x="7343" y="6687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2" y="16"/>
                  </a:cxn>
                  <a:cxn ang="0">
                    <a:pos x="5" y="22"/>
                  </a:cxn>
                  <a:cxn ang="0">
                    <a:pos x="8" y="27"/>
                  </a:cxn>
                  <a:cxn ang="0">
                    <a:pos x="12" y="31"/>
                  </a:cxn>
                  <a:cxn ang="0">
                    <a:pos x="16" y="35"/>
                  </a:cxn>
                  <a:cxn ang="0">
                    <a:pos x="20" y="38"/>
                  </a:cxn>
                  <a:cxn ang="0">
                    <a:pos x="25" y="42"/>
                  </a:cxn>
                  <a:cxn ang="0">
                    <a:pos x="31" y="43"/>
                  </a:cxn>
                  <a:cxn ang="0">
                    <a:pos x="36" y="46"/>
                  </a:cxn>
                  <a:cxn ang="0">
                    <a:pos x="41" y="46"/>
                  </a:cxn>
                  <a:cxn ang="0">
                    <a:pos x="47" y="4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0" y="6"/>
                    </a:lnTo>
                    <a:lnTo>
                      <a:pt x="1" y="11"/>
                    </a:lnTo>
                    <a:lnTo>
                      <a:pt x="2" y="16"/>
                    </a:lnTo>
                    <a:lnTo>
                      <a:pt x="5" y="22"/>
                    </a:lnTo>
                    <a:lnTo>
                      <a:pt x="8" y="27"/>
                    </a:lnTo>
                    <a:lnTo>
                      <a:pt x="12" y="31"/>
                    </a:lnTo>
                    <a:lnTo>
                      <a:pt x="16" y="35"/>
                    </a:lnTo>
                    <a:lnTo>
                      <a:pt x="20" y="38"/>
                    </a:lnTo>
                    <a:lnTo>
                      <a:pt x="25" y="42"/>
                    </a:lnTo>
                    <a:lnTo>
                      <a:pt x="31" y="43"/>
                    </a:lnTo>
                    <a:lnTo>
                      <a:pt x="36" y="46"/>
                    </a:lnTo>
                    <a:lnTo>
                      <a:pt x="41" y="46"/>
                    </a:lnTo>
                    <a:lnTo>
                      <a:pt x="47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1" name="Line 221"/>
              <p:cNvSpPr>
                <a:spLocks noChangeAspect="1" noChangeShapeType="1"/>
              </p:cNvSpPr>
              <p:nvPr/>
            </p:nvSpPr>
            <p:spPr bwMode="auto">
              <a:xfrm>
                <a:off x="7343" y="6561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2" name="Freeform 222"/>
              <p:cNvSpPr>
                <a:spLocks noChangeAspect="1"/>
              </p:cNvSpPr>
              <p:nvPr/>
            </p:nvSpPr>
            <p:spPr bwMode="auto">
              <a:xfrm>
                <a:off x="7343" y="6545"/>
                <a:ext cx="16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1" y="0"/>
                  </a:cxn>
                  <a:cxn ang="0">
                    <a:pos x="36" y="1"/>
                  </a:cxn>
                  <a:cxn ang="0">
                    <a:pos x="31" y="2"/>
                  </a:cxn>
                  <a:cxn ang="0">
                    <a:pos x="25" y="5"/>
                  </a:cxn>
                  <a:cxn ang="0">
                    <a:pos x="20" y="8"/>
                  </a:cxn>
                  <a:cxn ang="0">
                    <a:pos x="16" y="12"/>
                  </a:cxn>
                  <a:cxn ang="0">
                    <a:pos x="12" y="16"/>
                  </a:cxn>
                  <a:cxn ang="0">
                    <a:pos x="8" y="20"/>
                  </a:cxn>
                  <a:cxn ang="0">
                    <a:pos x="5" y="25"/>
                  </a:cxn>
                  <a:cxn ang="0">
                    <a:pos x="2" y="31"/>
                  </a:cxn>
                  <a:cxn ang="0">
                    <a:pos x="1" y="36"/>
                  </a:cxn>
                  <a:cxn ang="0">
                    <a:pos x="0" y="41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41" y="0"/>
                    </a:lnTo>
                    <a:lnTo>
                      <a:pt x="36" y="1"/>
                    </a:lnTo>
                    <a:lnTo>
                      <a:pt x="31" y="2"/>
                    </a:lnTo>
                    <a:lnTo>
                      <a:pt x="25" y="5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5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0" y="41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3" name="Line 223"/>
              <p:cNvSpPr>
                <a:spLocks noChangeAspect="1" noChangeShapeType="1"/>
              </p:cNvSpPr>
              <p:nvPr/>
            </p:nvSpPr>
            <p:spPr bwMode="auto">
              <a:xfrm flipH="1">
                <a:off x="7359" y="6545"/>
                <a:ext cx="4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4" name="Freeform 224"/>
              <p:cNvSpPr>
                <a:spLocks noChangeAspect="1"/>
              </p:cNvSpPr>
              <p:nvPr/>
            </p:nvSpPr>
            <p:spPr bwMode="auto">
              <a:xfrm>
                <a:off x="7838" y="6540"/>
                <a:ext cx="8" cy="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" y="15"/>
                  </a:cxn>
                  <a:cxn ang="0">
                    <a:pos x="8" y="13"/>
                  </a:cxn>
                  <a:cxn ang="0">
                    <a:pos x="12" y="12"/>
                  </a:cxn>
                  <a:cxn ang="0">
                    <a:pos x="16" y="9"/>
                  </a:cxn>
                  <a:cxn ang="0">
                    <a:pos x="19" y="7"/>
                  </a:cxn>
                  <a:cxn ang="0">
                    <a:pos x="21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4" y="15"/>
                    </a:lnTo>
                    <a:lnTo>
                      <a:pt x="8" y="13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19" y="7"/>
                    </a:lnTo>
                    <a:lnTo>
                      <a:pt x="21" y="4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5" name="Freeform 225"/>
              <p:cNvSpPr>
                <a:spLocks noChangeAspect="1"/>
              </p:cNvSpPr>
              <p:nvPr/>
            </p:nvSpPr>
            <p:spPr bwMode="auto">
              <a:xfrm>
                <a:off x="7846" y="6536"/>
                <a:ext cx="17" cy="4"/>
              </a:xfrm>
              <a:custGeom>
                <a:avLst/>
                <a:gdLst/>
                <a:ahLst/>
                <a:cxnLst>
                  <a:cxn ang="0">
                    <a:pos x="50" y="14"/>
                  </a:cxn>
                  <a:cxn ang="0">
                    <a:pos x="47" y="10"/>
                  </a:cxn>
                  <a:cxn ang="0">
                    <a:pos x="45" y="7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10" y="4"/>
                  </a:cxn>
                  <a:cxn ang="0">
                    <a:pos x="7" y="7"/>
                  </a:cxn>
                  <a:cxn ang="0">
                    <a:pos x="3" y="10"/>
                  </a:cxn>
                  <a:cxn ang="0">
                    <a:pos x="0" y="14"/>
                  </a:cxn>
                </a:cxnLst>
                <a:rect l="0" t="0" r="r" b="b"/>
                <a:pathLst>
                  <a:path w="50" h="14">
                    <a:moveTo>
                      <a:pt x="50" y="14"/>
                    </a:moveTo>
                    <a:lnTo>
                      <a:pt x="47" y="10"/>
                    </a:lnTo>
                    <a:lnTo>
                      <a:pt x="45" y="7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3" y="10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6" name="Freeform 226"/>
              <p:cNvSpPr>
                <a:spLocks noChangeAspect="1"/>
              </p:cNvSpPr>
              <p:nvPr/>
            </p:nvSpPr>
            <p:spPr bwMode="auto">
              <a:xfrm>
                <a:off x="7863" y="6540"/>
                <a:ext cx="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5" y="7"/>
                  </a:cxn>
                  <a:cxn ang="0">
                    <a:pos x="8" y="9"/>
                  </a:cxn>
                  <a:cxn ang="0">
                    <a:pos x="12" y="12"/>
                  </a:cxn>
                  <a:cxn ang="0">
                    <a:pos x="16" y="13"/>
                  </a:cxn>
                  <a:cxn ang="0">
                    <a:pos x="20" y="15"/>
                  </a:cxn>
                  <a:cxn ang="0">
                    <a:pos x="24" y="15"/>
                  </a:cxn>
                </a:cxnLst>
                <a:rect l="0" t="0" r="r" b="b"/>
                <a:pathLst>
                  <a:path w="24" h="15">
                    <a:moveTo>
                      <a:pt x="0" y="0"/>
                    </a:moveTo>
                    <a:lnTo>
                      <a:pt x="3" y="4"/>
                    </a:lnTo>
                    <a:lnTo>
                      <a:pt x="5" y="7"/>
                    </a:lnTo>
                    <a:lnTo>
                      <a:pt x="8" y="9"/>
                    </a:lnTo>
                    <a:lnTo>
                      <a:pt x="12" y="12"/>
                    </a:lnTo>
                    <a:lnTo>
                      <a:pt x="16" y="13"/>
                    </a:lnTo>
                    <a:lnTo>
                      <a:pt x="20" y="15"/>
                    </a:lnTo>
                    <a:lnTo>
                      <a:pt x="24" y="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7" name="Line 227"/>
              <p:cNvSpPr>
                <a:spLocks noChangeAspect="1" noChangeShapeType="1"/>
              </p:cNvSpPr>
              <p:nvPr/>
            </p:nvSpPr>
            <p:spPr bwMode="auto">
              <a:xfrm flipH="1">
                <a:off x="7871" y="6545"/>
                <a:ext cx="19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8" name="Freeform 228"/>
              <p:cNvSpPr>
                <a:spLocks noChangeAspect="1"/>
              </p:cNvSpPr>
              <p:nvPr/>
            </p:nvSpPr>
            <p:spPr bwMode="auto">
              <a:xfrm>
                <a:off x="8066" y="6545"/>
                <a:ext cx="16" cy="16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7" y="41"/>
                  </a:cxn>
                  <a:cxn ang="0">
                    <a:pos x="46" y="36"/>
                  </a:cxn>
                  <a:cxn ang="0">
                    <a:pos x="44" y="31"/>
                  </a:cxn>
                  <a:cxn ang="0">
                    <a:pos x="42" y="25"/>
                  </a:cxn>
                  <a:cxn ang="0">
                    <a:pos x="39" y="20"/>
                  </a:cxn>
                  <a:cxn ang="0">
                    <a:pos x="35" y="16"/>
                  </a:cxn>
                  <a:cxn ang="0">
                    <a:pos x="31" y="12"/>
                  </a:cxn>
                  <a:cxn ang="0">
                    <a:pos x="27" y="8"/>
                  </a:cxn>
                  <a:cxn ang="0">
                    <a:pos x="21" y="5"/>
                  </a:cxn>
                  <a:cxn ang="0">
                    <a:pos x="16" y="2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47" y="41"/>
                    </a:lnTo>
                    <a:lnTo>
                      <a:pt x="46" y="36"/>
                    </a:lnTo>
                    <a:lnTo>
                      <a:pt x="44" y="31"/>
                    </a:lnTo>
                    <a:lnTo>
                      <a:pt x="42" y="25"/>
                    </a:lnTo>
                    <a:lnTo>
                      <a:pt x="39" y="20"/>
                    </a:lnTo>
                    <a:lnTo>
                      <a:pt x="35" y="16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1" y="5"/>
                    </a:lnTo>
                    <a:lnTo>
                      <a:pt x="16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9" name="Line 229"/>
              <p:cNvSpPr>
                <a:spLocks noChangeAspect="1" noChangeShapeType="1"/>
              </p:cNvSpPr>
              <p:nvPr/>
            </p:nvSpPr>
            <p:spPr bwMode="auto">
              <a:xfrm flipV="1">
                <a:off x="8082" y="6561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0" name="Freeform 230"/>
              <p:cNvSpPr>
                <a:spLocks noChangeAspect="1"/>
              </p:cNvSpPr>
              <p:nvPr/>
            </p:nvSpPr>
            <p:spPr bwMode="auto">
              <a:xfrm>
                <a:off x="8066" y="6687"/>
                <a:ext cx="16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5" y="46"/>
                  </a:cxn>
                  <a:cxn ang="0">
                    <a:pos x="11" y="46"/>
                  </a:cxn>
                  <a:cxn ang="0">
                    <a:pos x="16" y="43"/>
                  </a:cxn>
                  <a:cxn ang="0">
                    <a:pos x="21" y="42"/>
                  </a:cxn>
                  <a:cxn ang="0">
                    <a:pos x="27" y="38"/>
                  </a:cxn>
                  <a:cxn ang="0">
                    <a:pos x="31" y="35"/>
                  </a:cxn>
                  <a:cxn ang="0">
                    <a:pos x="35" y="31"/>
                  </a:cxn>
                  <a:cxn ang="0">
                    <a:pos x="39" y="27"/>
                  </a:cxn>
                  <a:cxn ang="0">
                    <a:pos x="42" y="22"/>
                  </a:cxn>
                  <a:cxn ang="0">
                    <a:pos x="44" y="16"/>
                  </a:cxn>
                  <a:cxn ang="0">
                    <a:pos x="46" y="11"/>
                  </a:cxn>
                  <a:cxn ang="0">
                    <a:pos x="47" y="6"/>
                  </a:cxn>
                  <a:cxn ang="0">
                    <a:pos x="47" y="0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5" y="46"/>
                    </a:lnTo>
                    <a:lnTo>
                      <a:pt x="11" y="46"/>
                    </a:lnTo>
                    <a:lnTo>
                      <a:pt x="16" y="43"/>
                    </a:lnTo>
                    <a:lnTo>
                      <a:pt x="21" y="42"/>
                    </a:lnTo>
                    <a:lnTo>
                      <a:pt x="27" y="38"/>
                    </a:lnTo>
                    <a:lnTo>
                      <a:pt x="31" y="35"/>
                    </a:lnTo>
                    <a:lnTo>
                      <a:pt x="35" y="31"/>
                    </a:lnTo>
                    <a:lnTo>
                      <a:pt x="39" y="27"/>
                    </a:lnTo>
                    <a:lnTo>
                      <a:pt x="42" y="22"/>
                    </a:lnTo>
                    <a:lnTo>
                      <a:pt x="44" y="16"/>
                    </a:lnTo>
                    <a:lnTo>
                      <a:pt x="46" y="11"/>
                    </a:lnTo>
                    <a:lnTo>
                      <a:pt x="47" y="6"/>
                    </a:lnTo>
                    <a:lnTo>
                      <a:pt x="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1" name="Line 231"/>
              <p:cNvSpPr>
                <a:spLocks noChangeAspect="1" noChangeShapeType="1"/>
              </p:cNvSpPr>
              <p:nvPr/>
            </p:nvSpPr>
            <p:spPr bwMode="auto">
              <a:xfrm>
                <a:off x="8044" y="6703"/>
                <a:ext cx="2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2" name="Freeform 232"/>
              <p:cNvSpPr>
                <a:spLocks noChangeAspect="1"/>
              </p:cNvSpPr>
              <p:nvPr/>
            </p:nvSpPr>
            <p:spPr bwMode="auto">
              <a:xfrm>
                <a:off x="8018" y="6703"/>
                <a:ext cx="26" cy="25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69" y="0"/>
                  </a:cxn>
                  <a:cxn ang="0">
                    <a:pos x="62" y="2"/>
                  </a:cxn>
                  <a:cxn ang="0">
                    <a:pos x="54" y="3"/>
                  </a:cxn>
                  <a:cxn ang="0">
                    <a:pos x="47" y="6"/>
                  </a:cxn>
                  <a:cxn ang="0">
                    <a:pos x="41" y="8"/>
                  </a:cxn>
                  <a:cxn ang="0">
                    <a:pos x="34" y="12"/>
                  </a:cxn>
                  <a:cxn ang="0">
                    <a:pos x="28" y="16"/>
                  </a:cxn>
                  <a:cxn ang="0">
                    <a:pos x="23" y="22"/>
                  </a:cxn>
                  <a:cxn ang="0">
                    <a:pos x="18" y="27"/>
                  </a:cxn>
                  <a:cxn ang="0">
                    <a:pos x="14" y="34"/>
                  </a:cxn>
                  <a:cxn ang="0">
                    <a:pos x="10" y="39"/>
                  </a:cxn>
                  <a:cxn ang="0">
                    <a:pos x="7" y="46"/>
                  </a:cxn>
                  <a:cxn ang="0">
                    <a:pos x="4" y="54"/>
                  </a:cxn>
                  <a:cxn ang="0">
                    <a:pos x="2" y="61"/>
                  </a:cxn>
                  <a:cxn ang="0">
                    <a:pos x="2" y="68"/>
                  </a:cxn>
                  <a:cxn ang="0">
                    <a:pos x="0" y="76"/>
                  </a:cxn>
                </a:cxnLst>
                <a:rect l="0" t="0" r="r" b="b"/>
                <a:pathLst>
                  <a:path w="77" h="76">
                    <a:moveTo>
                      <a:pt x="77" y="0"/>
                    </a:moveTo>
                    <a:lnTo>
                      <a:pt x="69" y="0"/>
                    </a:lnTo>
                    <a:lnTo>
                      <a:pt x="62" y="2"/>
                    </a:lnTo>
                    <a:lnTo>
                      <a:pt x="54" y="3"/>
                    </a:lnTo>
                    <a:lnTo>
                      <a:pt x="47" y="6"/>
                    </a:lnTo>
                    <a:lnTo>
                      <a:pt x="41" y="8"/>
                    </a:lnTo>
                    <a:lnTo>
                      <a:pt x="34" y="12"/>
                    </a:lnTo>
                    <a:lnTo>
                      <a:pt x="28" y="16"/>
                    </a:lnTo>
                    <a:lnTo>
                      <a:pt x="23" y="22"/>
                    </a:lnTo>
                    <a:lnTo>
                      <a:pt x="18" y="27"/>
                    </a:lnTo>
                    <a:lnTo>
                      <a:pt x="14" y="34"/>
                    </a:lnTo>
                    <a:lnTo>
                      <a:pt x="10" y="39"/>
                    </a:lnTo>
                    <a:lnTo>
                      <a:pt x="7" y="46"/>
                    </a:lnTo>
                    <a:lnTo>
                      <a:pt x="4" y="54"/>
                    </a:lnTo>
                    <a:lnTo>
                      <a:pt x="2" y="61"/>
                    </a:lnTo>
                    <a:lnTo>
                      <a:pt x="2" y="68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3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8018" y="6728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4" name="Freeform 234"/>
              <p:cNvSpPr>
                <a:spLocks noChangeAspect="1"/>
              </p:cNvSpPr>
              <p:nvPr/>
            </p:nvSpPr>
            <p:spPr bwMode="auto">
              <a:xfrm>
                <a:off x="8018" y="6735"/>
                <a:ext cx="3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"/>
                  </a:cxn>
                  <a:cxn ang="0">
                    <a:pos x="2" y="16"/>
                  </a:cxn>
                  <a:cxn ang="0">
                    <a:pos x="4" y="24"/>
                  </a:cxn>
                  <a:cxn ang="0">
                    <a:pos x="6" y="32"/>
                  </a:cxn>
                  <a:cxn ang="0">
                    <a:pos x="10" y="40"/>
                  </a:cxn>
                  <a:cxn ang="0">
                    <a:pos x="14" y="47"/>
                  </a:cxn>
                  <a:cxn ang="0">
                    <a:pos x="18" y="53"/>
                  </a:cxn>
                  <a:cxn ang="0">
                    <a:pos x="23" y="60"/>
                  </a:cxn>
                  <a:cxn ang="0">
                    <a:pos x="28" y="67"/>
                  </a:cxn>
                  <a:cxn ang="0">
                    <a:pos x="34" y="72"/>
                  </a:cxn>
                  <a:cxn ang="0">
                    <a:pos x="41" y="78"/>
                  </a:cxn>
                  <a:cxn ang="0">
                    <a:pos x="47" y="82"/>
                  </a:cxn>
                  <a:cxn ang="0">
                    <a:pos x="55" y="86"/>
                  </a:cxn>
                  <a:cxn ang="0">
                    <a:pos x="63" y="88"/>
                  </a:cxn>
                  <a:cxn ang="0">
                    <a:pos x="70" y="91"/>
                  </a:cxn>
                  <a:cxn ang="0">
                    <a:pos x="78" y="92"/>
                  </a:cxn>
                  <a:cxn ang="0">
                    <a:pos x="86" y="94"/>
                  </a:cxn>
                  <a:cxn ang="0">
                    <a:pos x="96" y="94"/>
                  </a:cxn>
                </a:cxnLst>
                <a:rect l="0" t="0" r="r" b="b"/>
                <a:pathLst>
                  <a:path w="96" h="94">
                    <a:moveTo>
                      <a:pt x="0" y="0"/>
                    </a:moveTo>
                    <a:lnTo>
                      <a:pt x="2" y="8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6" y="32"/>
                    </a:lnTo>
                    <a:lnTo>
                      <a:pt x="10" y="40"/>
                    </a:lnTo>
                    <a:lnTo>
                      <a:pt x="14" y="47"/>
                    </a:lnTo>
                    <a:lnTo>
                      <a:pt x="18" y="53"/>
                    </a:lnTo>
                    <a:lnTo>
                      <a:pt x="23" y="60"/>
                    </a:lnTo>
                    <a:lnTo>
                      <a:pt x="28" y="67"/>
                    </a:lnTo>
                    <a:lnTo>
                      <a:pt x="34" y="72"/>
                    </a:lnTo>
                    <a:lnTo>
                      <a:pt x="41" y="78"/>
                    </a:lnTo>
                    <a:lnTo>
                      <a:pt x="47" y="82"/>
                    </a:lnTo>
                    <a:lnTo>
                      <a:pt x="55" y="86"/>
                    </a:lnTo>
                    <a:lnTo>
                      <a:pt x="63" y="88"/>
                    </a:lnTo>
                    <a:lnTo>
                      <a:pt x="70" y="91"/>
                    </a:lnTo>
                    <a:lnTo>
                      <a:pt x="78" y="92"/>
                    </a:lnTo>
                    <a:lnTo>
                      <a:pt x="86" y="94"/>
                    </a:lnTo>
                    <a:lnTo>
                      <a:pt x="96" y="9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5" name="Line 235"/>
              <p:cNvSpPr>
                <a:spLocks noChangeAspect="1" noChangeShapeType="1"/>
              </p:cNvSpPr>
              <p:nvPr/>
            </p:nvSpPr>
            <p:spPr bwMode="auto">
              <a:xfrm flipH="1">
                <a:off x="8050" y="6766"/>
                <a:ext cx="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6" name="Freeform 236"/>
              <p:cNvSpPr>
                <a:spLocks noChangeAspect="1"/>
              </p:cNvSpPr>
              <p:nvPr/>
            </p:nvSpPr>
            <p:spPr bwMode="auto">
              <a:xfrm>
                <a:off x="8129" y="6750"/>
                <a:ext cx="16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7" y="47"/>
                  </a:cxn>
                  <a:cxn ang="0">
                    <a:pos x="13" y="45"/>
                  </a:cxn>
                  <a:cxn ang="0">
                    <a:pos x="18" y="44"/>
                  </a:cxn>
                  <a:cxn ang="0">
                    <a:pos x="23" y="41"/>
                  </a:cxn>
                  <a:cxn ang="0">
                    <a:pos x="27" y="39"/>
                  </a:cxn>
                  <a:cxn ang="0">
                    <a:pos x="33" y="36"/>
                  </a:cxn>
                  <a:cxn ang="0">
                    <a:pos x="37" y="32"/>
                  </a:cxn>
                  <a:cxn ang="0">
                    <a:pos x="39" y="27"/>
                  </a:cxn>
                  <a:cxn ang="0">
                    <a:pos x="43" y="22"/>
                  </a:cxn>
                  <a:cxn ang="0">
                    <a:pos x="45" y="17"/>
                  </a:cxn>
                  <a:cxn ang="0">
                    <a:pos x="48" y="12"/>
                  </a:cxn>
                  <a:cxn ang="0">
                    <a:pos x="48" y="5"/>
                  </a:cxn>
                  <a:cxn ang="0">
                    <a:pos x="49" y="0"/>
                  </a:cxn>
                </a:cxnLst>
                <a:rect l="0" t="0" r="r" b="b"/>
                <a:pathLst>
                  <a:path w="49" h="47">
                    <a:moveTo>
                      <a:pt x="0" y="47"/>
                    </a:moveTo>
                    <a:lnTo>
                      <a:pt x="7" y="47"/>
                    </a:lnTo>
                    <a:lnTo>
                      <a:pt x="13" y="45"/>
                    </a:lnTo>
                    <a:lnTo>
                      <a:pt x="18" y="44"/>
                    </a:lnTo>
                    <a:lnTo>
                      <a:pt x="23" y="41"/>
                    </a:lnTo>
                    <a:lnTo>
                      <a:pt x="27" y="39"/>
                    </a:lnTo>
                    <a:lnTo>
                      <a:pt x="33" y="36"/>
                    </a:lnTo>
                    <a:lnTo>
                      <a:pt x="37" y="32"/>
                    </a:lnTo>
                    <a:lnTo>
                      <a:pt x="39" y="27"/>
                    </a:lnTo>
                    <a:lnTo>
                      <a:pt x="43" y="22"/>
                    </a:lnTo>
                    <a:lnTo>
                      <a:pt x="45" y="17"/>
                    </a:lnTo>
                    <a:lnTo>
                      <a:pt x="48" y="12"/>
                    </a:lnTo>
                    <a:lnTo>
                      <a:pt x="48" y="5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7" name="Line 237"/>
              <p:cNvSpPr>
                <a:spLocks noChangeAspect="1" noChangeShapeType="1"/>
              </p:cNvSpPr>
              <p:nvPr/>
            </p:nvSpPr>
            <p:spPr bwMode="auto">
              <a:xfrm>
                <a:off x="8145" y="6561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8" name="Freeform 238"/>
              <p:cNvSpPr>
                <a:spLocks noChangeAspect="1"/>
              </p:cNvSpPr>
              <p:nvPr/>
            </p:nvSpPr>
            <p:spPr bwMode="auto">
              <a:xfrm>
                <a:off x="8145" y="6545"/>
                <a:ext cx="16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2" y="0"/>
                  </a:cxn>
                  <a:cxn ang="0">
                    <a:pos x="35" y="1"/>
                  </a:cxn>
                  <a:cxn ang="0">
                    <a:pos x="29" y="2"/>
                  </a:cxn>
                  <a:cxn ang="0">
                    <a:pos x="24" y="5"/>
                  </a:cxn>
                  <a:cxn ang="0">
                    <a:pos x="20" y="8"/>
                  </a:cxn>
                  <a:cxn ang="0">
                    <a:pos x="15" y="12"/>
                  </a:cxn>
                  <a:cxn ang="0">
                    <a:pos x="11" y="16"/>
                  </a:cxn>
                  <a:cxn ang="0">
                    <a:pos x="8" y="20"/>
                  </a:cxn>
                  <a:cxn ang="0">
                    <a:pos x="5" y="25"/>
                  </a:cxn>
                  <a:cxn ang="0">
                    <a:pos x="3" y="31"/>
                  </a:cxn>
                  <a:cxn ang="0">
                    <a:pos x="1" y="36"/>
                  </a:cxn>
                  <a:cxn ang="0">
                    <a:pos x="0" y="41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42" y="0"/>
                    </a:lnTo>
                    <a:lnTo>
                      <a:pt x="35" y="1"/>
                    </a:lnTo>
                    <a:lnTo>
                      <a:pt x="29" y="2"/>
                    </a:lnTo>
                    <a:lnTo>
                      <a:pt x="24" y="5"/>
                    </a:lnTo>
                    <a:lnTo>
                      <a:pt x="20" y="8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8" y="20"/>
                    </a:lnTo>
                    <a:lnTo>
                      <a:pt x="5" y="25"/>
                    </a:lnTo>
                    <a:lnTo>
                      <a:pt x="3" y="31"/>
                    </a:lnTo>
                    <a:lnTo>
                      <a:pt x="1" y="36"/>
                    </a:lnTo>
                    <a:lnTo>
                      <a:pt x="0" y="41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9" name="Line 239"/>
              <p:cNvSpPr>
                <a:spLocks noChangeAspect="1" noChangeShapeType="1"/>
              </p:cNvSpPr>
              <p:nvPr/>
            </p:nvSpPr>
            <p:spPr bwMode="auto">
              <a:xfrm flipH="1">
                <a:off x="8161" y="6545"/>
                <a:ext cx="35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0" name="Freeform 240"/>
              <p:cNvSpPr>
                <a:spLocks noChangeAspect="1"/>
              </p:cNvSpPr>
              <p:nvPr/>
            </p:nvSpPr>
            <p:spPr bwMode="auto">
              <a:xfrm>
                <a:off x="8517" y="6545"/>
                <a:ext cx="16" cy="16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46" y="41"/>
                  </a:cxn>
                  <a:cxn ang="0">
                    <a:pos x="46" y="36"/>
                  </a:cxn>
                  <a:cxn ang="0">
                    <a:pos x="43" y="31"/>
                  </a:cxn>
                  <a:cxn ang="0">
                    <a:pos x="42" y="25"/>
                  </a:cxn>
                  <a:cxn ang="0">
                    <a:pos x="38" y="20"/>
                  </a:cxn>
                  <a:cxn ang="0">
                    <a:pos x="35" y="16"/>
                  </a:cxn>
                  <a:cxn ang="0">
                    <a:pos x="31" y="12"/>
                  </a:cxn>
                  <a:cxn ang="0">
                    <a:pos x="26" y="8"/>
                  </a:cxn>
                  <a:cxn ang="0">
                    <a:pos x="22" y="5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48" h="47">
                    <a:moveTo>
                      <a:pt x="48" y="47"/>
                    </a:moveTo>
                    <a:lnTo>
                      <a:pt x="46" y="41"/>
                    </a:lnTo>
                    <a:lnTo>
                      <a:pt x="46" y="36"/>
                    </a:lnTo>
                    <a:lnTo>
                      <a:pt x="43" y="31"/>
                    </a:lnTo>
                    <a:lnTo>
                      <a:pt x="42" y="25"/>
                    </a:lnTo>
                    <a:lnTo>
                      <a:pt x="38" y="20"/>
                    </a:lnTo>
                    <a:lnTo>
                      <a:pt x="35" y="16"/>
                    </a:lnTo>
                    <a:lnTo>
                      <a:pt x="31" y="12"/>
                    </a:lnTo>
                    <a:lnTo>
                      <a:pt x="26" y="8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1" name="Line 241"/>
              <p:cNvSpPr>
                <a:spLocks noChangeAspect="1" noChangeShapeType="1"/>
              </p:cNvSpPr>
              <p:nvPr/>
            </p:nvSpPr>
            <p:spPr bwMode="auto">
              <a:xfrm flipV="1">
                <a:off x="8533" y="6561"/>
                <a:ext cx="1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2" name="Freeform 242"/>
              <p:cNvSpPr>
                <a:spLocks noChangeAspect="1"/>
              </p:cNvSpPr>
              <p:nvPr/>
            </p:nvSpPr>
            <p:spPr bwMode="auto">
              <a:xfrm>
                <a:off x="8533" y="6615"/>
                <a:ext cx="28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1" y="26"/>
                  </a:cxn>
                  <a:cxn ang="0">
                    <a:pos x="2" y="40"/>
                  </a:cxn>
                  <a:cxn ang="0">
                    <a:pos x="5" y="53"/>
                  </a:cxn>
                  <a:cxn ang="0">
                    <a:pos x="9" y="67"/>
                  </a:cxn>
                  <a:cxn ang="0">
                    <a:pos x="13" y="80"/>
                  </a:cxn>
                  <a:cxn ang="0">
                    <a:pos x="18" y="92"/>
                  </a:cxn>
                  <a:cxn ang="0">
                    <a:pos x="24" y="105"/>
                  </a:cxn>
                  <a:cxn ang="0">
                    <a:pos x="31" y="117"/>
                  </a:cxn>
                  <a:cxn ang="0">
                    <a:pos x="37" y="129"/>
                  </a:cxn>
                  <a:cxn ang="0">
                    <a:pos x="45" y="140"/>
                  </a:cxn>
                  <a:cxn ang="0">
                    <a:pos x="53" y="150"/>
                  </a:cxn>
                  <a:cxn ang="0">
                    <a:pos x="61" y="161"/>
                  </a:cxn>
                  <a:cxn ang="0">
                    <a:pos x="72" y="170"/>
                  </a:cxn>
                  <a:cxn ang="0">
                    <a:pos x="82" y="180"/>
                  </a:cxn>
                </a:cxnLst>
                <a:rect l="0" t="0" r="r" b="b"/>
                <a:pathLst>
                  <a:path w="82" h="180">
                    <a:moveTo>
                      <a:pt x="0" y="0"/>
                    </a:moveTo>
                    <a:lnTo>
                      <a:pt x="0" y="13"/>
                    </a:lnTo>
                    <a:lnTo>
                      <a:pt x="1" y="26"/>
                    </a:lnTo>
                    <a:lnTo>
                      <a:pt x="2" y="40"/>
                    </a:lnTo>
                    <a:lnTo>
                      <a:pt x="5" y="53"/>
                    </a:lnTo>
                    <a:lnTo>
                      <a:pt x="9" y="67"/>
                    </a:lnTo>
                    <a:lnTo>
                      <a:pt x="13" y="80"/>
                    </a:lnTo>
                    <a:lnTo>
                      <a:pt x="18" y="92"/>
                    </a:lnTo>
                    <a:lnTo>
                      <a:pt x="24" y="105"/>
                    </a:lnTo>
                    <a:lnTo>
                      <a:pt x="31" y="117"/>
                    </a:lnTo>
                    <a:lnTo>
                      <a:pt x="37" y="129"/>
                    </a:lnTo>
                    <a:lnTo>
                      <a:pt x="45" y="140"/>
                    </a:lnTo>
                    <a:lnTo>
                      <a:pt x="53" y="150"/>
                    </a:lnTo>
                    <a:lnTo>
                      <a:pt x="61" y="161"/>
                    </a:lnTo>
                    <a:lnTo>
                      <a:pt x="72" y="170"/>
                    </a:lnTo>
                    <a:lnTo>
                      <a:pt x="82" y="1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3" name="Freeform 243"/>
              <p:cNvSpPr>
                <a:spLocks noChangeAspect="1"/>
              </p:cNvSpPr>
              <p:nvPr/>
            </p:nvSpPr>
            <p:spPr bwMode="auto">
              <a:xfrm>
                <a:off x="8550" y="6675"/>
                <a:ext cx="16" cy="28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5" y="82"/>
                  </a:cxn>
                  <a:cxn ang="0">
                    <a:pos x="12" y="82"/>
                  </a:cxn>
                  <a:cxn ang="0">
                    <a:pos x="17" y="79"/>
                  </a:cxn>
                  <a:cxn ang="0">
                    <a:pos x="23" y="78"/>
                  </a:cxn>
                  <a:cxn ang="0">
                    <a:pos x="27" y="74"/>
                  </a:cxn>
                  <a:cxn ang="0">
                    <a:pos x="32" y="71"/>
                  </a:cxn>
                  <a:cxn ang="0">
                    <a:pos x="36" y="67"/>
                  </a:cxn>
                  <a:cxn ang="0">
                    <a:pos x="39" y="62"/>
                  </a:cxn>
                  <a:cxn ang="0">
                    <a:pos x="41" y="58"/>
                  </a:cxn>
                  <a:cxn ang="0">
                    <a:pos x="44" y="52"/>
                  </a:cxn>
                  <a:cxn ang="0">
                    <a:pos x="45" y="47"/>
                  </a:cxn>
                  <a:cxn ang="0">
                    <a:pos x="47" y="40"/>
                  </a:cxn>
                  <a:cxn ang="0">
                    <a:pos x="47" y="35"/>
                  </a:cxn>
                  <a:cxn ang="0">
                    <a:pos x="47" y="29"/>
                  </a:cxn>
                  <a:cxn ang="0">
                    <a:pos x="45" y="24"/>
                  </a:cxn>
                  <a:cxn ang="0">
                    <a:pos x="44" y="19"/>
                  </a:cxn>
                  <a:cxn ang="0">
                    <a:pos x="41" y="13"/>
                  </a:cxn>
                  <a:cxn ang="0">
                    <a:pos x="39" y="8"/>
                  </a:cxn>
                  <a:cxn ang="0">
                    <a:pos x="35" y="4"/>
                  </a:cxn>
                  <a:cxn ang="0">
                    <a:pos x="31" y="0"/>
                  </a:cxn>
                </a:cxnLst>
                <a:rect l="0" t="0" r="r" b="b"/>
                <a:pathLst>
                  <a:path w="47" h="83">
                    <a:moveTo>
                      <a:pt x="0" y="83"/>
                    </a:moveTo>
                    <a:lnTo>
                      <a:pt x="5" y="82"/>
                    </a:lnTo>
                    <a:lnTo>
                      <a:pt x="12" y="82"/>
                    </a:lnTo>
                    <a:lnTo>
                      <a:pt x="17" y="79"/>
                    </a:lnTo>
                    <a:lnTo>
                      <a:pt x="23" y="78"/>
                    </a:lnTo>
                    <a:lnTo>
                      <a:pt x="27" y="74"/>
                    </a:lnTo>
                    <a:lnTo>
                      <a:pt x="32" y="71"/>
                    </a:lnTo>
                    <a:lnTo>
                      <a:pt x="36" y="67"/>
                    </a:lnTo>
                    <a:lnTo>
                      <a:pt x="39" y="62"/>
                    </a:lnTo>
                    <a:lnTo>
                      <a:pt x="41" y="58"/>
                    </a:lnTo>
                    <a:lnTo>
                      <a:pt x="44" y="52"/>
                    </a:lnTo>
                    <a:lnTo>
                      <a:pt x="45" y="47"/>
                    </a:lnTo>
                    <a:lnTo>
                      <a:pt x="47" y="40"/>
                    </a:lnTo>
                    <a:lnTo>
                      <a:pt x="47" y="35"/>
                    </a:lnTo>
                    <a:lnTo>
                      <a:pt x="47" y="29"/>
                    </a:lnTo>
                    <a:lnTo>
                      <a:pt x="45" y="24"/>
                    </a:lnTo>
                    <a:lnTo>
                      <a:pt x="44" y="19"/>
                    </a:lnTo>
                    <a:lnTo>
                      <a:pt x="41" y="13"/>
                    </a:lnTo>
                    <a:lnTo>
                      <a:pt x="39" y="8"/>
                    </a:lnTo>
                    <a:lnTo>
                      <a:pt x="35" y="4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4" name="Line 244"/>
              <p:cNvSpPr>
                <a:spLocks noChangeAspect="1" noChangeShapeType="1"/>
              </p:cNvSpPr>
              <p:nvPr/>
            </p:nvSpPr>
            <p:spPr bwMode="auto">
              <a:xfrm>
                <a:off x="8517" y="6703"/>
                <a:ext cx="3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5" name="Freeform 245"/>
              <p:cNvSpPr>
                <a:spLocks noChangeAspect="1"/>
              </p:cNvSpPr>
              <p:nvPr/>
            </p:nvSpPr>
            <p:spPr bwMode="auto">
              <a:xfrm>
                <a:off x="8492" y="6703"/>
                <a:ext cx="25" cy="25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68" y="0"/>
                  </a:cxn>
                  <a:cxn ang="0">
                    <a:pos x="62" y="2"/>
                  </a:cxn>
                  <a:cxn ang="0">
                    <a:pos x="54" y="3"/>
                  </a:cxn>
                  <a:cxn ang="0">
                    <a:pos x="47" y="6"/>
                  </a:cxn>
                  <a:cxn ang="0">
                    <a:pos x="40" y="8"/>
                  </a:cxn>
                  <a:cxn ang="0">
                    <a:pos x="33" y="12"/>
                  </a:cxn>
                  <a:cxn ang="0">
                    <a:pos x="28" y="16"/>
                  </a:cxn>
                  <a:cxn ang="0">
                    <a:pos x="23" y="22"/>
                  </a:cxn>
                  <a:cxn ang="0">
                    <a:pos x="17" y="27"/>
                  </a:cxn>
                  <a:cxn ang="0">
                    <a:pos x="13" y="34"/>
                  </a:cxn>
                  <a:cxn ang="0">
                    <a:pos x="9" y="39"/>
                  </a:cxn>
                  <a:cxn ang="0">
                    <a:pos x="6" y="46"/>
                  </a:cxn>
                  <a:cxn ang="0">
                    <a:pos x="4" y="54"/>
                  </a:cxn>
                  <a:cxn ang="0">
                    <a:pos x="1" y="61"/>
                  </a:cxn>
                  <a:cxn ang="0">
                    <a:pos x="1" y="68"/>
                  </a:cxn>
                  <a:cxn ang="0">
                    <a:pos x="0" y="76"/>
                  </a:cxn>
                </a:cxnLst>
                <a:rect l="0" t="0" r="r" b="b"/>
                <a:pathLst>
                  <a:path w="76" h="76">
                    <a:moveTo>
                      <a:pt x="76" y="0"/>
                    </a:moveTo>
                    <a:lnTo>
                      <a:pt x="68" y="0"/>
                    </a:lnTo>
                    <a:lnTo>
                      <a:pt x="62" y="2"/>
                    </a:lnTo>
                    <a:lnTo>
                      <a:pt x="54" y="3"/>
                    </a:lnTo>
                    <a:lnTo>
                      <a:pt x="47" y="6"/>
                    </a:lnTo>
                    <a:lnTo>
                      <a:pt x="40" y="8"/>
                    </a:lnTo>
                    <a:lnTo>
                      <a:pt x="33" y="12"/>
                    </a:lnTo>
                    <a:lnTo>
                      <a:pt x="28" y="16"/>
                    </a:lnTo>
                    <a:lnTo>
                      <a:pt x="23" y="22"/>
                    </a:lnTo>
                    <a:lnTo>
                      <a:pt x="17" y="27"/>
                    </a:lnTo>
                    <a:lnTo>
                      <a:pt x="13" y="34"/>
                    </a:lnTo>
                    <a:lnTo>
                      <a:pt x="9" y="39"/>
                    </a:lnTo>
                    <a:lnTo>
                      <a:pt x="6" y="46"/>
                    </a:lnTo>
                    <a:lnTo>
                      <a:pt x="4" y="54"/>
                    </a:lnTo>
                    <a:lnTo>
                      <a:pt x="1" y="61"/>
                    </a:lnTo>
                    <a:lnTo>
                      <a:pt x="1" y="68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6" name="Line 246"/>
              <p:cNvSpPr>
                <a:spLocks noChangeAspect="1" noChangeShapeType="1"/>
              </p:cNvSpPr>
              <p:nvPr/>
            </p:nvSpPr>
            <p:spPr bwMode="auto">
              <a:xfrm flipV="1">
                <a:off x="8492" y="6728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7" name="Freeform 247"/>
              <p:cNvSpPr>
                <a:spLocks noChangeAspect="1"/>
              </p:cNvSpPr>
              <p:nvPr/>
            </p:nvSpPr>
            <p:spPr bwMode="auto">
              <a:xfrm>
                <a:off x="8492" y="6735"/>
                <a:ext cx="3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8"/>
                  </a:cxn>
                  <a:cxn ang="0">
                    <a:pos x="1" y="16"/>
                  </a:cxn>
                  <a:cxn ang="0">
                    <a:pos x="4" y="24"/>
                  </a:cxn>
                  <a:cxn ang="0">
                    <a:pos x="5" y="32"/>
                  </a:cxn>
                  <a:cxn ang="0">
                    <a:pos x="9" y="40"/>
                  </a:cxn>
                  <a:cxn ang="0">
                    <a:pos x="13" y="47"/>
                  </a:cxn>
                  <a:cxn ang="0">
                    <a:pos x="17" y="53"/>
                  </a:cxn>
                  <a:cxn ang="0">
                    <a:pos x="23" y="60"/>
                  </a:cxn>
                  <a:cxn ang="0">
                    <a:pos x="28" y="67"/>
                  </a:cxn>
                  <a:cxn ang="0">
                    <a:pos x="33" y="72"/>
                  </a:cxn>
                  <a:cxn ang="0">
                    <a:pos x="40" y="78"/>
                  </a:cxn>
                  <a:cxn ang="0">
                    <a:pos x="47" y="82"/>
                  </a:cxn>
                  <a:cxn ang="0">
                    <a:pos x="55" y="86"/>
                  </a:cxn>
                  <a:cxn ang="0">
                    <a:pos x="63" y="88"/>
                  </a:cxn>
                  <a:cxn ang="0">
                    <a:pos x="70" y="91"/>
                  </a:cxn>
                  <a:cxn ang="0">
                    <a:pos x="78" y="92"/>
                  </a:cxn>
                  <a:cxn ang="0">
                    <a:pos x="86" y="94"/>
                  </a:cxn>
                  <a:cxn ang="0">
                    <a:pos x="95" y="94"/>
                  </a:cxn>
                </a:cxnLst>
                <a:rect l="0" t="0" r="r" b="b"/>
                <a:pathLst>
                  <a:path w="95" h="94">
                    <a:moveTo>
                      <a:pt x="0" y="0"/>
                    </a:moveTo>
                    <a:lnTo>
                      <a:pt x="1" y="8"/>
                    </a:lnTo>
                    <a:lnTo>
                      <a:pt x="1" y="16"/>
                    </a:lnTo>
                    <a:lnTo>
                      <a:pt x="4" y="24"/>
                    </a:lnTo>
                    <a:lnTo>
                      <a:pt x="5" y="32"/>
                    </a:lnTo>
                    <a:lnTo>
                      <a:pt x="9" y="40"/>
                    </a:lnTo>
                    <a:lnTo>
                      <a:pt x="13" y="47"/>
                    </a:lnTo>
                    <a:lnTo>
                      <a:pt x="17" y="53"/>
                    </a:lnTo>
                    <a:lnTo>
                      <a:pt x="23" y="60"/>
                    </a:lnTo>
                    <a:lnTo>
                      <a:pt x="28" y="67"/>
                    </a:lnTo>
                    <a:lnTo>
                      <a:pt x="33" y="72"/>
                    </a:lnTo>
                    <a:lnTo>
                      <a:pt x="40" y="78"/>
                    </a:lnTo>
                    <a:lnTo>
                      <a:pt x="47" y="82"/>
                    </a:lnTo>
                    <a:lnTo>
                      <a:pt x="55" y="86"/>
                    </a:lnTo>
                    <a:lnTo>
                      <a:pt x="63" y="88"/>
                    </a:lnTo>
                    <a:lnTo>
                      <a:pt x="70" y="91"/>
                    </a:lnTo>
                    <a:lnTo>
                      <a:pt x="78" y="92"/>
                    </a:lnTo>
                    <a:lnTo>
                      <a:pt x="86" y="94"/>
                    </a:lnTo>
                    <a:lnTo>
                      <a:pt x="95" y="9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8" name="Line 248"/>
              <p:cNvSpPr>
                <a:spLocks noChangeAspect="1" noChangeShapeType="1"/>
              </p:cNvSpPr>
              <p:nvPr/>
            </p:nvSpPr>
            <p:spPr bwMode="auto">
              <a:xfrm flipH="1">
                <a:off x="8524" y="6766"/>
                <a:ext cx="10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9" name="Freeform 249"/>
              <p:cNvSpPr>
                <a:spLocks noChangeAspect="1"/>
              </p:cNvSpPr>
              <p:nvPr/>
            </p:nvSpPr>
            <p:spPr bwMode="auto">
              <a:xfrm>
                <a:off x="8628" y="6750"/>
                <a:ext cx="16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5" y="47"/>
                  </a:cxn>
                  <a:cxn ang="0">
                    <a:pos x="10" y="45"/>
                  </a:cxn>
                  <a:cxn ang="0">
                    <a:pos x="16" y="44"/>
                  </a:cxn>
                  <a:cxn ang="0">
                    <a:pos x="21" y="41"/>
                  </a:cxn>
                  <a:cxn ang="0">
                    <a:pos x="27" y="39"/>
                  </a:cxn>
                  <a:cxn ang="0">
                    <a:pos x="31" y="36"/>
                  </a:cxn>
                  <a:cxn ang="0">
                    <a:pos x="35" y="32"/>
                  </a:cxn>
                  <a:cxn ang="0">
                    <a:pos x="39" y="27"/>
                  </a:cxn>
                  <a:cxn ang="0">
                    <a:pos x="41" y="22"/>
                  </a:cxn>
                  <a:cxn ang="0">
                    <a:pos x="44" y="17"/>
                  </a:cxn>
                  <a:cxn ang="0">
                    <a:pos x="45" y="12"/>
                  </a:cxn>
                  <a:cxn ang="0">
                    <a:pos x="47" y="5"/>
                  </a:cxn>
                  <a:cxn ang="0">
                    <a:pos x="47" y="0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5" y="47"/>
                    </a:lnTo>
                    <a:lnTo>
                      <a:pt x="10" y="45"/>
                    </a:lnTo>
                    <a:lnTo>
                      <a:pt x="16" y="44"/>
                    </a:lnTo>
                    <a:lnTo>
                      <a:pt x="21" y="41"/>
                    </a:lnTo>
                    <a:lnTo>
                      <a:pt x="27" y="39"/>
                    </a:lnTo>
                    <a:lnTo>
                      <a:pt x="31" y="36"/>
                    </a:lnTo>
                    <a:lnTo>
                      <a:pt x="35" y="32"/>
                    </a:lnTo>
                    <a:lnTo>
                      <a:pt x="39" y="27"/>
                    </a:lnTo>
                    <a:lnTo>
                      <a:pt x="41" y="22"/>
                    </a:lnTo>
                    <a:lnTo>
                      <a:pt x="44" y="17"/>
                    </a:lnTo>
                    <a:lnTo>
                      <a:pt x="45" y="12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0" name="Line 250"/>
              <p:cNvSpPr>
                <a:spLocks noChangeAspect="1" noChangeShapeType="1"/>
              </p:cNvSpPr>
              <p:nvPr/>
            </p:nvSpPr>
            <p:spPr bwMode="auto">
              <a:xfrm>
                <a:off x="8644" y="6661"/>
                <a:ext cx="1" cy="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1" name="Freeform 251"/>
              <p:cNvSpPr>
                <a:spLocks noChangeAspect="1"/>
              </p:cNvSpPr>
              <p:nvPr/>
            </p:nvSpPr>
            <p:spPr bwMode="auto">
              <a:xfrm>
                <a:off x="8636" y="6647"/>
                <a:ext cx="8" cy="14"/>
              </a:xfrm>
              <a:custGeom>
                <a:avLst/>
                <a:gdLst/>
                <a:ahLst/>
                <a:cxnLst>
                  <a:cxn ang="0">
                    <a:pos x="24" y="42"/>
                  </a:cxn>
                  <a:cxn ang="0">
                    <a:pos x="24" y="36"/>
                  </a:cxn>
                  <a:cxn ang="0">
                    <a:pos x="22" y="31"/>
                  </a:cxn>
                  <a:cxn ang="0">
                    <a:pos x="21" y="26"/>
                  </a:cxn>
                  <a:cxn ang="0">
                    <a:pos x="18" y="20"/>
                  </a:cxn>
                  <a:cxn ang="0">
                    <a:pos x="16" y="15"/>
                  </a:cxn>
                  <a:cxn ang="0">
                    <a:pos x="13" y="11"/>
                  </a:cxn>
                  <a:cxn ang="0">
                    <a:pos x="9" y="7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24" h="42">
                    <a:moveTo>
                      <a:pt x="24" y="42"/>
                    </a:moveTo>
                    <a:lnTo>
                      <a:pt x="24" y="36"/>
                    </a:lnTo>
                    <a:lnTo>
                      <a:pt x="22" y="31"/>
                    </a:lnTo>
                    <a:lnTo>
                      <a:pt x="21" y="26"/>
                    </a:lnTo>
                    <a:lnTo>
                      <a:pt x="18" y="20"/>
                    </a:lnTo>
                    <a:lnTo>
                      <a:pt x="16" y="15"/>
                    </a:lnTo>
                    <a:lnTo>
                      <a:pt x="13" y="11"/>
                    </a:lnTo>
                    <a:lnTo>
                      <a:pt x="9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2" name="Line 252"/>
              <p:cNvSpPr>
                <a:spLocks noChangeAspect="1" noChangeShapeType="1"/>
              </p:cNvSpPr>
              <p:nvPr/>
            </p:nvSpPr>
            <p:spPr bwMode="auto">
              <a:xfrm>
                <a:off x="8604" y="6629"/>
                <a:ext cx="32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3" name="Freeform 253"/>
              <p:cNvSpPr>
                <a:spLocks noChangeAspect="1"/>
              </p:cNvSpPr>
              <p:nvPr/>
            </p:nvSpPr>
            <p:spPr bwMode="auto">
              <a:xfrm>
                <a:off x="8596" y="6615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1" y="10"/>
                  </a:cxn>
                  <a:cxn ang="0">
                    <a:pos x="3" y="16"/>
                  </a:cxn>
                  <a:cxn ang="0">
                    <a:pos x="5" y="21"/>
                  </a:cxn>
                  <a:cxn ang="0">
                    <a:pos x="8" y="26"/>
                  </a:cxn>
                  <a:cxn ang="0">
                    <a:pos x="12" y="31"/>
                  </a:cxn>
                  <a:cxn ang="0">
                    <a:pos x="15" y="35"/>
                  </a:cxn>
                  <a:cxn ang="0">
                    <a:pos x="20" y="37"/>
                  </a:cxn>
                  <a:cxn ang="0">
                    <a:pos x="24" y="41"/>
                  </a:cxn>
                </a:cxnLst>
                <a:rect l="0" t="0" r="r" b="b"/>
                <a:pathLst>
                  <a:path w="24" h="41">
                    <a:moveTo>
                      <a:pt x="0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3" y="16"/>
                    </a:lnTo>
                    <a:lnTo>
                      <a:pt x="5" y="21"/>
                    </a:lnTo>
                    <a:lnTo>
                      <a:pt x="8" y="26"/>
                    </a:lnTo>
                    <a:lnTo>
                      <a:pt x="12" y="31"/>
                    </a:lnTo>
                    <a:lnTo>
                      <a:pt x="15" y="35"/>
                    </a:lnTo>
                    <a:lnTo>
                      <a:pt x="20" y="37"/>
                    </a:lnTo>
                    <a:lnTo>
                      <a:pt x="24" y="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4" name="Line 254"/>
              <p:cNvSpPr>
                <a:spLocks noChangeAspect="1" noChangeShapeType="1"/>
              </p:cNvSpPr>
              <p:nvPr/>
            </p:nvSpPr>
            <p:spPr bwMode="auto">
              <a:xfrm>
                <a:off x="8596" y="6561"/>
                <a:ext cx="1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5" name="Freeform 255"/>
              <p:cNvSpPr>
                <a:spLocks noChangeAspect="1"/>
              </p:cNvSpPr>
              <p:nvPr/>
            </p:nvSpPr>
            <p:spPr bwMode="auto">
              <a:xfrm>
                <a:off x="8596" y="6545"/>
                <a:ext cx="16" cy="1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2" y="0"/>
                  </a:cxn>
                  <a:cxn ang="0">
                    <a:pos x="36" y="1"/>
                  </a:cxn>
                  <a:cxn ang="0">
                    <a:pos x="31" y="2"/>
                  </a:cxn>
                  <a:cxn ang="0">
                    <a:pos x="26" y="5"/>
                  </a:cxn>
                  <a:cxn ang="0">
                    <a:pos x="22" y="8"/>
                  </a:cxn>
                  <a:cxn ang="0">
                    <a:pos x="16" y="12"/>
                  </a:cxn>
                  <a:cxn ang="0">
                    <a:pos x="12" y="16"/>
                  </a:cxn>
                  <a:cxn ang="0">
                    <a:pos x="9" y="20"/>
                  </a:cxn>
                  <a:cxn ang="0">
                    <a:pos x="5" y="25"/>
                  </a:cxn>
                  <a:cxn ang="0">
                    <a:pos x="4" y="31"/>
                  </a:cxn>
                  <a:cxn ang="0">
                    <a:pos x="1" y="36"/>
                  </a:cxn>
                  <a:cxn ang="0">
                    <a:pos x="1" y="41"/>
                  </a:cxn>
                  <a:cxn ang="0">
                    <a:pos x="0" y="47"/>
                  </a:cxn>
                </a:cxnLst>
                <a:rect l="0" t="0" r="r" b="b"/>
                <a:pathLst>
                  <a:path w="49" h="47">
                    <a:moveTo>
                      <a:pt x="49" y="0"/>
                    </a:moveTo>
                    <a:lnTo>
                      <a:pt x="42" y="0"/>
                    </a:lnTo>
                    <a:lnTo>
                      <a:pt x="36" y="1"/>
                    </a:lnTo>
                    <a:lnTo>
                      <a:pt x="31" y="2"/>
                    </a:lnTo>
                    <a:lnTo>
                      <a:pt x="26" y="5"/>
                    </a:lnTo>
                    <a:lnTo>
                      <a:pt x="22" y="8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5" y="25"/>
                    </a:lnTo>
                    <a:lnTo>
                      <a:pt x="4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6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8612" y="6545"/>
                <a:ext cx="17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7" name="Freeform 257"/>
              <p:cNvSpPr>
                <a:spLocks noChangeAspect="1"/>
              </p:cNvSpPr>
              <p:nvPr/>
            </p:nvSpPr>
            <p:spPr bwMode="auto">
              <a:xfrm>
                <a:off x="8785" y="6545"/>
                <a:ext cx="17" cy="16"/>
              </a:xfrm>
              <a:custGeom>
                <a:avLst/>
                <a:gdLst/>
                <a:ahLst/>
                <a:cxnLst>
                  <a:cxn ang="0">
                    <a:pos x="49" y="47"/>
                  </a:cxn>
                  <a:cxn ang="0">
                    <a:pos x="47" y="41"/>
                  </a:cxn>
                  <a:cxn ang="0">
                    <a:pos x="46" y="36"/>
                  </a:cxn>
                  <a:cxn ang="0">
                    <a:pos x="45" y="31"/>
                  </a:cxn>
                  <a:cxn ang="0">
                    <a:pos x="42" y="25"/>
                  </a:cxn>
                  <a:cxn ang="0">
                    <a:pos x="39" y="20"/>
                  </a:cxn>
                  <a:cxn ang="0">
                    <a:pos x="37" y="16"/>
                  </a:cxn>
                  <a:cxn ang="0">
                    <a:pos x="33" y="12"/>
                  </a:cxn>
                  <a:cxn ang="0">
                    <a:pos x="27" y="8"/>
                  </a:cxn>
                  <a:cxn ang="0">
                    <a:pos x="23" y="5"/>
                  </a:cxn>
                  <a:cxn ang="0">
                    <a:pos x="18" y="2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49" h="47">
                    <a:moveTo>
                      <a:pt x="49" y="47"/>
                    </a:moveTo>
                    <a:lnTo>
                      <a:pt x="47" y="41"/>
                    </a:lnTo>
                    <a:lnTo>
                      <a:pt x="46" y="36"/>
                    </a:lnTo>
                    <a:lnTo>
                      <a:pt x="45" y="31"/>
                    </a:lnTo>
                    <a:lnTo>
                      <a:pt x="42" y="25"/>
                    </a:lnTo>
                    <a:lnTo>
                      <a:pt x="39" y="20"/>
                    </a:lnTo>
                    <a:lnTo>
                      <a:pt x="37" y="16"/>
                    </a:lnTo>
                    <a:lnTo>
                      <a:pt x="33" y="12"/>
                    </a:lnTo>
                    <a:lnTo>
                      <a:pt x="27" y="8"/>
                    </a:lnTo>
                    <a:lnTo>
                      <a:pt x="23" y="5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8" name="Line 258"/>
              <p:cNvSpPr>
                <a:spLocks noChangeAspect="1" noChangeShapeType="1"/>
              </p:cNvSpPr>
              <p:nvPr/>
            </p:nvSpPr>
            <p:spPr bwMode="auto">
              <a:xfrm flipV="1">
                <a:off x="8802" y="6561"/>
                <a:ext cx="1" cy="10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9" name="Freeform 259"/>
              <p:cNvSpPr>
                <a:spLocks noChangeAspect="1"/>
              </p:cNvSpPr>
              <p:nvPr/>
            </p:nvSpPr>
            <p:spPr bwMode="auto">
              <a:xfrm>
                <a:off x="8785" y="6662"/>
                <a:ext cx="17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7" y="47"/>
                  </a:cxn>
                  <a:cxn ang="0">
                    <a:pos x="12" y="45"/>
                  </a:cxn>
                  <a:cxn ang="0">
                    <a:pos x="18" y="44"/>
                  </a:cxn>
                  <a:cxn ang="0">
                    <a:pos x="23" y="41"/>
                  </a:cxn>
                  <a:cxn ang="0">
                    <a:pos x="27" y="39"/>
                  </a:cxn>
                  <a:cxn ang="0">
                    <a:pos x="33" y="36"/>
                  </a:cxn>
                  <a:cxn ang="0">
                    <a:pos x="37" y="32"/>
                  </a:cxn>
                  <a:cxn ang="0">
                    <a:pos x="39" y="26"/>
                  </a:cxn>
                  <a:cxn ang="0">
                    <a:pos x="42" y="22"/>
                  </a:cxn>
                  <a:cxn ang="0">
                    <a:pos x="45" y="17"/>
                  </a:cxn>
                  <a:cxn ang="0">
                    <a:pos x="46" y="12"/>
                  </a:cxn>
                  <a:cxn ang="0">
                    <a:pos x="47" y="5"/>
                  </a:cxn>
                  <a:cxn ang="0">
                    <a:pos x="49" y="0"/>
                  </a:cxn>
                </a:cxnLst>
                <a:rect l="0" t="0" r="r" b="b"/>
                <a:pathLst>
                  <a:path w="49" h="47">
                    <a:moveTo>
                      <a:pt x="0" y="47"/>
                    </a:moveTo>
                    <a:lnTo>
                      <a:pt x="7" y="47"/>
                    </a:lnTo>
                    <a:lnTo>
                      <a:pt x="12" y="45"/>
                    </a:lnTo>
                    <a:lnTo>
                      <a:pt x="18" y="44"/>
                    </a:lnTo>
                    <a:lnTo>
                      <a:pt x="23" y="41"/>
                    </a:lnTo>
                    <a:lnTo>
                      <a:pt x="27" y="39"/>
                    </a:lnTo>
                    <a:lnTo>
                      <a:pt x="33" y="36"/>
                    </a:lnTo>
                    <a:lnTo>
                      <a:pt x="37" y="32"/>
                    </a:lnTo>
                    <a:lnTo>
                      <a:pt x="39" y="26"/>
                    </a:lnTo>
                    <a:lnTo>
                      <a:pt x="42" y="22"/>
                    </a:lnTo>
                    <a:lnTo>
                      <a:pt x="45" y="17"/>
                    </a:lnTo>
                    <a:lnTo>
                      <a:pt x="46" y="12"/>
                    </a:lnTo>
                    <a:lnTo>
                      <a:pt x="47" y="5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0" name="Freeform 260"/>
              <p:cNvSpPr>
                <a:spLocks noChangeAspect="1"/>
              </p:cNvSpPr>
              <p:nvPr/>
            </p:nvSpPr>
            <p:spPr bwMode="auto">
              <a:xfrm>
                <a:off x="8770" y="6678"/>
                <a:ext cx="15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2" y="1"/>
                  </a:cxn>
                  <a:cxn ang="0">
                    <a:pos x="36" y="1"/>
                  </a:cxn>
                  <a:cxn ang="0">
                    <a:pos x="31" y="4"/>
                  </a:cxn>
                  <a:cxn ang="0">
                    <a:pos x="26" y="5"/>
                  </a:cxn>
                  <a:cxn ang="0">
                    <a:pos x="20" y="9"/>
                  </a:cxn>
                  <a:cxn ang="0">
                    <a:pos x="16" y="12"/>
                  </a:cxn>
                  <a:cxn ang="0">
                    <a:pos x="12" y="16"/>
                  </a:cxn>
                  <a:cxn ang="0">
                    <a:pos x="8" y="21"/>
                  </a:cxn>
                  <a:cxn ang="0">
                    <a:pos x="6" y="25"/>
                  </a:cxn>
                  <a:cxn ang="0">
                    <a:pos x="3" y="31"/>
                  </a:cxn>
                  <a:cxn ang="0">
                    <a:pos x="1" y="36"/>
                  </a:cxn>
                  <a:cxn ang="0">
                    <a:pos x="0" y="41"/>
                  </a:cxn>
                  <a:cxn ang="0">
                    <a:pos x="0" y="48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42" y="1"/>
                    </a:lnTo>
                    <a:lnTo>
                      <a:pt x="36" y="1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9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6" y="25"/>
                    </a:lnTo>
                    <a:lnTo>
                      <a:pt x="3" y="31"/>
                    </a:lnTo>
                    <a:lnTo>
                      <a:pt x="1" y="36"/>
                    </a:lnTo>
                    <a:lnTo>
                      <a:pt x="0" y="41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1" name="Line 261"/>
              <p:cNvSpPr>
                <a:spLocks noChangeAspect="1" noChangeShapeType="1"/>
              </p:cNvSpPr>
              <p:nvPr/>
            </p:nvSpPr>
            <p:spPr bwMode="auto">
              <a:xfrm flipV="1">
                <a:off x="8770" y="6694"/>
                <a:ext cx="1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2" name="Freeform 262"/>
              <p:cNvSpPr>
                <a:spLocks noChangeAspect="1"/>
              </p:cNvSpPr>
              <p:nvPr/>
            </p:nvSpPr>
            <p:spPr bwMode="auto">
              <a:xfrm>
                <a:off x="8770" y="6747"/>
                <a:ext cx="15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2"/>
                  </a:cxn>
                  <a:cxn ang="0">
                    <a:pos x="8" y="26"/>
                  </a:cxn>
                  <a:cxn ang="0">
                    <a:pos x="12" y="31"/>
                  </a:cxn>
                  <a:cxn ang="0">
                    <a:pos x="16" y="35"/>
                  </a:cxn>
                  <a:cxn ang="0">
                    <a:pos x="20" y="38"/>
                  </a:cxn>
                  <a:cxn ang="0">
                    <a:pos x="24" y="42"/>
                  </a:cxn>
                  <a:cxn ang="0">
                    <a:pos x="30" y="43"/>
                  </a:cxn>
                  <a:cxn ang="0">
                    <a:pos x="35" y="46"/>
                  </a:cxn>
                  <a:cxn ang="0">
                    <a:pos x="41" y="47"/>
                  </a:cxn>
                  <a:cxn ang="0">
                    <a:pos x="46" y="47"/>
                  </a:cxn>
                </a:cxnLst>
                <a:rect l="0" t="0" r="r" b="b"/>
                <a:pathLst>
                  <a:path w="46" h="47">
                    <a:moveTo>
                      <a:pt x="0" y="0"/>
                    </a:moveTo>
                    <a:lnTo>
                      <a:pt x="0" y="6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12" y="31"/>
                    </a:lnTo>
                    <a:lnTo>
                      <a:pt x="16" y="35"/>
                    </a:lnTo>
                    <a:lnTo>
                      <a:pt x="20" y="38"/>
                    </a:lnTo>
                    <a:lnTo>
                      <a:pt x="24" y="42"/>
                    </a:lnTo>
                    <a:lnTo>
                      <a:pt x="30" y="43"/>
                    </a:lnTo>
                    <a:lnTo>
                      <a:pt x="35" y="46"/>
                    </a:lnTo>
                    <a:lnTo>
                      <a:pt x="41" y="47"/>
                    </a:lnTo>
                    <a:lnTo>
                      <a:pt x="46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3" name="Line 2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85" y="6763"/>
                <a:ext cx="9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4" name="Freeform 264"/>
              <p:cNvSpPr>
                <a:spLocks noChangeAspect="1"/>
              </p:cNvSpPr>
              <p:nvPr/>
            </p:nvSpPr>
            <p:spPr bwMode="auto">
              <a:xfrm>
                <a:off x="8880" y="6750"/>
                <a:ext cx="16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5" y="47"/>
                  </a:cxn>
                  <a:cxn ang="0">
                    <a:pos x="12" y="47"/>
                  </a:cxn>
                  <a:cxn ang="0">
                    <a:pos x="18" y="44"/>
                  </a:cxn>
                  <a:cxn ang="0">
                    <a:pos x="23" y="43"/>
                  </a:cxn>
                  <a:cxn ang="0">
                    <a:pos x="28" y="40"/>
                  </a:cxn>
                  <a:cxn ang="0">
                    <a:pos x="32" y="36"/>
                  </a:cxn>
                  <a:cxn ang="0">
                    <a:pos x="36" y="32"/>
                  </a:cxn>
                  <a:cxn ang="0">
                    <a:pos x="40" y="28"/>
                  </a:cxn>
                  <a:cxn ang="0">
                    <a:pos x="43" y="22"/>
                  </a:cxn>
                  <a:cxn ang="0">
                    <a:pos x="46" y="17"/>
                  </a:cxn>
                  <a:cxn ang="0">
                    <a:pos x="47" y="12"/>
                  </a:cxn>
                  <a:cxn ang="0">
                    <a:pos x="48" y="6"/>
                  </a:cxn>
                  <a:cxn ang="0">
                    <a:pos x="50" y="0"/>
                  </a:cxn>
                </a:cxnLst>
                <a:rect l="0" t="0" r="r" b="b"/>
                <a:pathLst>
                  <a:path w="50" h="47">
                    <a:moveTo>
                      <a:pt x="0" y="47"/>
                    </a:moveTo>
                    <a:lnTo>
                      <a:pt x="5" y="47"/>
                    </a:lnTo>
                    <a:lnTo>
                      <a:pt x="12" y="47"/>
                    </a:lnTo>
                    <a:lnTo>
                      <a:pt x="18" y="44"/>
                    </a:lnTo>
                    <a:lnTo>
                      <a:pt x="23" y="43"/>
                    </a:lnTo>
                    <a:lnTo>
                      <a:pt x="28" y="40"/>
                    </a:lnTo>
                    <a:lnTo>
                      <a:pt x="32" y="36"/>
                    </a:lnTo>
                    <a:lnTo>
                      <a:pt x="36" y="32"/>
                    </a:lnTo>
                    <a:lnTo>
                      <a:pt x="40" y="28"/>
                    </a:lnTo>
                    <a:lnTo>
                      <a:pt x="43" y="22"/>
                    </a:lnTo>
                    <a:lnTo>
                      <a:pt x="46" y="17"/>
                    </a:lnTo>
                    <a:lnTo>
                      <a:pt x="47" y="12"/>
                    </a:lnTo>
                    <a:lnTo>
                      <a:pt x="48" y="6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5" name="Line 265"/>
              <p:cNvSpPr>
                <a:spLocks noChangeAspect="1" noChangeShapeType="1"/>
              </p:cNvSpPr>
              <p:nvPr/>
            </p:nvSpPr>
            <p:spPr bwMode="auto">
              <a:xfrm>
                <a:off x="8896" y="5433"/>
                <a:ext cx="1" cy="13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6" name="Line 266"/>
              <p:cNvSpPr>
                <a:spLocks noChangeAspect="1" noChangeShapeType="1"/>
              </p:cNvSpPr>
              <p:nvPr/>
            </p:nvSpPr>
            <p:spPr bwMode="auto">
              <a:xfrm flipH="1">
                <a:off x="9002" y="5626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7" name="Line 267"/>
              <p:cNvSpPr>
                <a:spLocks noChangeAspect="1" noChangeShapeType="1"/>
              </p:cNvSpPr>
              <p:nvPr/>
            </p:nvSpPr>
            <p:spPr bwMode="auto">
              <a:xfrm flipH="1">
                <a:off x="9057" y="5475"/>
                <a:ext cx="61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8" name="Line 268"/>
              <p:cNvSpPr>
                <a:spLocks noChangeAspect="1" noChangeShapeType="1"/>
              </p:cNvSpPr>
              <p:nvPr/>
            </p:nvSpPr>
            <p:spPr bwMode="auto">
              <a:xfrm flipH="1">
                <a:off x="8962" y="5586"/>
                <a:ext cx="45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9" name="Line 269"/>
              <p:cNvSpPr>
                <a:spLocks noChangeAspect="1" noChangeShapeType="1"/>
              </p:cNvSpPr>
              <p:nvPr/>
            </p:nvSpPr>
            <p:spPr bwMode="auto">
              <a:xfrm flipH="1">
                <a:off x="9091" y="5435"/>
                <a:ext cx="27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0" name="Line 270"/>
              <p:cNvSpPr>
                <a:spLocks noChangeAspect="1" noChangeShapeType="1"/>
              </p:cNvSpPr>
              <p:nvPr/>
            </p:nvSpPr>
            <p:spPr bwMode="auto">
              <a:xfrm flipH="1">
                <a:off x="8922" y="5589"/>
                <a:ext cx="42" cy="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1" name="Line 271"/>
              <p:cNvSpPr>
                <a:spLocks noChangeAspect="1" noChangeShapeType="1"/>
              </p:cNvSpPr>
              <p:nvPr/>
            </p:nvSpPr>
            <p:spPr bwMode="auto">
              <a:xfrm flipH="1">
                <a:off x="9043" y="5485"/>
                <a:ext cx="26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2" name="Line 272"/>
              <p:cNvSpPr>
                <a:spLocks noChangeAspect="1" noChangeShapeType="1"/>
              </p:cNvSpPr>
              <p:nvPr/>
            </p:nvSpPr>
            <p:spPr bwMode="auto">
              <a:xfrm flipH="1">
                <a:off x="8971" y="5547"/>
                <a:ext cx="36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3" name="Line 273"/>
              <p:cNvSpPr>
                <a:spLocks noChangeAspect="1" noChangeShapeType="1"/>
              </p:cNvSpPr>
              <p:nvPr/>
            </p:nvSpPr>
            <p:spPr bwMode="auto">
              <a:xfrm flipH="1">
                <a:off x="9083" y="5411"/>
                <a:ext cx="20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4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8896" y="5569"/>
                <a:ext cx="50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5" name="Line 275"/>
              <p:cNvSpPr>
                <a:spLocks noChangeAspect="1" noChangeShapeType="1"/>
              </p:cNvSpPr>
              <p:nvPr/>
            </p:nvSpPr>
            <p:spPr bwMode="auto">
              <a:xfrm flipH="1">
                <a:off x="8975" y="5475"/>
                <a:ext cx="64" cy="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6" name="Line 276"/>
              <p:cNvSpPr>
                <a:spLocks noChangeAspect="1" noChangeShapeType="1"/>
              </p:cNvSpPr>
              <p:nvPr/>
            </p:nvSpPr>
            <p:spPr bwMode="auto">
              <a:xfrm flipH="1">
                <a:off x="9044" y="5387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7" name="Line 277"/>
              <p:cNvSpPr>
                <a:spLocks noChangeAspect="1" noChangeShapeType="1"/>
              </p:cNvSpPr>
              <p:nvPr/>
            </p:nvSpPr>
            <p:spPr bwMode="auto">
              <a:xfrm flipH="1">
                <a:off x="8896" y="5554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8" name="Line 278"/>
              <p:cNvSpPr>
                <a:spLocks noChangeAspect="1" noChangeShapeType="1"/>
              </p:cNvSpPr>
              <p:nvPr/>
            </p:nvSpPr>
            <p:spPr bwMode="auto">
              <a:xfrm flipH="1">
                <a:off x="8975" y="5473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9" name="Line 279"/>
              <p:cNvSpPr>
                <a:spLocks noChangeAspect="1" noChangeShapeType="1"/>
              </p:cNvSpPr>
              <p:nvPr/>
            </p:nvSpPr>
            <p:spPr bwMode="auto">
              <a:xfrm flipH="1">
                <a:off x="8923" y="5520"/>
                <a:ext cx="33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0" name="Line 280"/>
              <p:cNvSpPr>
                <a:spLocks noChangeAspect="1" noChangeShapeType="1"/>
              </p:cNvSpPr>
              <p:nvPr/>
            </p:nvSpPr>
            <p:spPr bwMode="auto">
              <a:xfrm flipH="1">
                <a:off x="9057" y="5363"/>
                <a:ext cx="17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1" name="Line 281"/>
              <p:cNvSpPr>
                <a:spLocks noChangeAspect="1" noChangeShapeType="1"/>
              </p:cNvSpPr>
              <p:nvPr/>
            </p:nvSpPr>
            <p:spPr bwMode="auto">
              <a:xfrm flipH="1">
                <a:off x="8896" y="5515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2" name="Line 282"/>
              <p:cNvSpPr>
                <a:spLocks noChangeAspect="1" noChangeShapeType="1"/>
              </p:cNvSpPr>
              <p:nvPr/>
            </p:nvSpPr>
            <p:spPr bwMode="auto">
              <a:xfrm flipH="1">
                <a:off x="8975" y="5401"/>
                <a:ext cx="60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3" name="Line 283"/>
              <p:cNvSpPr>
                <a:spLocks noChangeAspect="1" noChangeShapeType="1"/>
              </p:cNvSpPr>
              <p:nvPr/>
            </p:nvSpPr>
            <p:spPr bwMode="auto">
              <a:xfrm flipH="1">
                <a:off x="8928" y="5477"/>
                <a:ext cx="3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4" name="Line 284"/>
              <p:cNvSpPr>
                <a:spLocks noChangeAspect="1" noChangeShapeType="1"/>
              </p:cNvSpPr>
              <p:nvPr/>
            </p:nvSpPr>
            <p:spPr bwMode="auto">
              <a:xfrm flipH="1">
                <a:off x="8975" y="5391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5" name="Line 285"/>
              <p:cNvSpPr>
                <a:spLocks noChangeAspect="1" noChangeShapeType="1"/>
              </p:cNvSpPr>
              <p:nvPr/>
            </p:nvSpPr>
            <p:spPr bwMode="auto">
              <a:xfrm flipH="1">
                <a:off x="8896" y="5476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6" name="Line 286"/>
              <p:cNvSpPr>
                <a:spLocks noChangeAspect="1" noChangeShapeType="1"/>
              </p:cNvSpPr>
              <p:nvPr/>
            </p:nvSpPr>
            <p:spPr bwMode="auto">
              <a:xfrm flipH="1">
                <a:off x="8933" y="5435"/>
                <a:ext cx="30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7" name="Line 287"/>
              <p:cNvSpPr>
                <a:spLocks noChangeAspect="1" noChangeShapeType="1"/>
              </p:cNvSpPr>
              <p:nvPr/>
            </p:nvSpPr>
            <p:spPr bwMode="auto">
              <a:xfrm flipH="1">
                <a:off x="8975" y="5352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8" name="Line 288"/>
              <p:cNvSpPr>
                <a:spLocks noChangeAspect="1" noChangeShapeType="1"/>
              </p:cNvSpPr>
              <p:nvPr/>
            </p:nvSpPr>
            <p:spPr bwMode="auto">
              <a:xfrm flipH="1">
                <a:off x="8896" y="5437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9" name="Line 289"/>
              <p:cNvSpPr>
                <a:spLocks noChangeAspect="1" noChangeShapeType="1"/>
              </p:cNvSpPr>
              <p:nvPr/>
            </p:nvSpPr>
            <p:spPr bwMode="auto">
              <a:xfrm flipH="1">
                <a:off x="8938" y="5392"/>
                <a:ext cx="29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0" name="Line 290"/>
              <p:cNvSpPr>
                <a:spLocks noChangeAspect="1" noChangeShapeType="1"/>
              </p:cNvSpPr>
              <p:nvPr/>
            </p:nvSpPr>
            <p:spPr bwMode="auto">
              <a:xfrm flipH="1">
                <a:off x="8943" y="5331"/>
                <a:ext cx="45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1" name="Line 291"/>
              <p:cNvSpPr>
                <a:spLocks noChangeAspect="1" noChangeShapeType="1"/>
              </p:cNvSpPr>
              <p:nvPr/>
            </p:nvSpPr>
            <p:spPr bwMode="auto">
              <a:xfrm>
                <a:off x="9057" y="5367"/>
                <a:ext cx="49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2" name="Line 292"/>
              <p:cNvSpPr>
                <a:spLocks noChangeAspect="1" noChangeShapeType="1"/>
              </p:cNvSpPr>
              <p:nvPr/>
            </p:nvSpPr>
            <p:spPr bwMode="auto">
              <a:xfrm>
                <a:off x="8983" y="5331"/>
                <a:ext cx="24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3" name="Line 293"/>
              <p:cNvSpPr>
                <a:spLocks noChangeAspect="1" noChangeShapeType="1"/>
              </p:cNvSpPr>
              <p:nvPr/>
            </p:nvSpPr>
            <p:spPr bwMode="auto">
              <a:xfrm>
                <a:off x="9048" y="5397"/>
                <a:ext cx="73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4" name="Line 294"/>
              <p:cNvSpPr>
                <a:spLocks noChangeAspect="1" noChangeShapeType="1"/>
              </p:cNvSpPr>
              <p:nvPr/>
            </p:nvSpPr>
            <p:spPr bwMode="auto">
              <a:xfrm>
                <a:off x="8950" y="5338"/>
                <a:ext cx="21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5" name="Line 295"/>
              <p:cNvSpPr>
                <a:spLocks noChangeAspect="1" noChangeShapeType="1"/>
              </p:cNvSpPr>
              <p:nvPr/>
            </p:nvSpPr>
            <p:spPr bwMode="auto">
              <a:xfrm>
                <a:off x="9086" y="5474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6" name="Line 296"/>
              <p:cNvSpPr>
                <a:spLocks noChangeAspect="1" noChangeShapeType="1"/>
              </p:cNvSpPr>
              <p:nvPr/>
            </p:nvSpPr>
            <p:spPr bwMode="auto">
              <a:xfrm>
                <a:off x="8975" y="5363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7" name="Line 297"/>
              <p:cNvSpPr>
                <a:spLocks noChangeAspect="1" noChangeShapeType="1"/>
              </p:cNvSpPr>
              <p:nvPr/>
            </p:nvSpPr>
            <p:spPr bwMode="auto">
              <a:xfrm>
                <a:off x="9008" y="5396"/>
                <a:ext cx="36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8" name="Line 298"/>
              <p:cNvSpPr>
                <a:spLocks noChangeAspect="1" noChangeShapeType="1"/>
              </p:cNvSpPr>
              <p:nvPr/>
            </p:nvSpPr>
            <p:spPr bwMode="auto">
              <a:xfrm>
                <a:off x="8944" y="5371"/>
                <a:ext cx="2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9" name="Line 299"/>
              <p:cNvSpPr>
                <a:spLocks noChangeAspect="1" noChangeShapeType="1"/>
              </p:cNvSpPr>
              <p:nvPr/>
            </p:nvSpPr>
            <p:spPr bwMode="auto">
              <a:xfrm>
                <a:off x="9054" y="5481"/>
                <a:ext cx="37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0" name="Line 300"/>
              <p:cNvSpPr>
                <a:spLocks noChangeAspect="1" noChangeShapeType="1"/>
              </p:cNvSpPr>
              <p:nvPr/>
            </p:nvSpPr>
            <p:spPr bwMode="auto">
              <a:xfrm>
                <a:off x="8975" y="5402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1" name="Line 301"/>
              <p:cNvSpPr>
                <a:spLocks noChangeAspect="1" noChangeShapeType="1"/>
              </p:cNvSpPr>
              <p:nvPr/>
            </p:nvSpPr>
            <p:spPr bwMode="auto">
              <a:xfrm>
                <a:off x="8940" y="5406"/>
                <a:ext cx="23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2" name="Line 302"/>
              <p:cNvSpPr>
                <a:spLocks noChangeAspect="1" noChangeShapeType="1"/>
              </p:cNvSpPr>
              <p:nvPr/>
            </p:nvSpPr>
            <p:spPr bwMode="auto">
              <a:xfrm>
                <a:off x="9057" y="5523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3" name="Line 303"/>
              <p:cNvSpPr>
                <a:spLocks noChangeAspect="1" noChangeShapeType="1"/>
              </p:cNvSpPr>
              <p:nvPr/>
            </p:nvSpPr>
            <p:spPr bwMode="auto">
              <a:xfrm>
                <a:off x="8975" y="5441"/>
                <a:ext cx="24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4" name="Line 304"/>
              <p:cNvSpPr>
                <a:spLocks noChangeAspect="1" noChangeShapeType="1"/>
              </p:cNvSpPr>
              <p:nvPr/>
            </p:nvSpPr>
            <p:spPr bwMode="auto">
              <a:xfrm>
                <a:off x="9013" y="5479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5" name="Line 305"/>
              <p:cNvSpPr>
                <a:spLocks noChangeAspect="1" noChangeShapeType="1"/>
              </p:cNvSpPr>
              <p:nvPr/>
            </p:nvSpPr>
            <p:spPr bwMode="auto">
              <a:xfrm>
                <a:off x="8912" y="5418"/>
                <a:ext cx="9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6" name="Line 306"/>
              <p:cNvSpPr>
                <a:spLocks noChangeAspect="1" noChangeShapeType="1"/>
              </p:cNvSpPr>
              <p:nvPr/>
            </p:nvSpPr>
            <p:spPr bwMode="auto">
              <a:xfrm>
                <a:off x="8975" y="5480"/>
                <a:ext cx="33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7" name="Line 307"/>
              <p:cNvSpPr>
                <a:spLocks noChangeAspect="1" noChangeShapeType="1"/>
              </p:cNvSpPr>
              <p:nvPr/>
            </p:nvSpPr>
            <p:spPr bwMode="auto">
              <a:xfrm>
                <a:off x="8936" y="5441"/>
                <a:ext cx="24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8" name="Line 308"/>
              <p:cNvSpPr>
                <a:spLocks noChangeAspect="1" noChangeShapeType="1"/>
              </p:cNvSpPr>
              <p:nvPr/>
            </p:nvSpPr>
            <p:spPr bwMode="auto">
              <a:xfrm>
                <a:off x="8896" y="5440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9" name="Line 309"/>
              <p:cNvSpPr>
                <a:spLocks noChangeAspect="1" noChangeShapeType="1"/>
              </p:cNvSpPr>
              <p:nvPr/>
            </p:nvSpPr>
            <p:spPr bwMode="auto">
              <a:xfrm>
                <a:off x="8975" y="5519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0" name="Line 310"/>
              <p:cNvSpPr>
                <a:spLocks noChangeAspect="1" noChangeShapeType="1"/>
              </p:cNvSpPr>
              <p:nvPr/>
            </p:nvSpPr>
            <p:spPr bwMode="auto">
              <a:xfrm>
                <a:off x="8932" y="5476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1" name="Line 311"/>
              <p:cNvSpPr>
                <a:spLocks noChangeAspect="1" noChangeShapeType="1"/>
              </p:cNvSpPr>
              <p:nvPr/>
            </p:nvSpPr>
            <p:spPr bwMode="auto">
              <a:xfrm>
                <a:off x="8896" y="5479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2" name="Line 312"/>
              <p:cNvSpPr>
                <a:spLocks noChangeAspect="1" noChangeShapeType="1"/>
              </p:cNvSpPr>
              <p:nvPr/>
            </p:nvSpPr>
            <p:spPr bwMode="auto">
              <a:xfrm>
                <a:off x="8975" y="5558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3" name="Line 313"/>
              <p:cNvSpPr>
                <a:spLocks noChangeAspect="1" noChangeShapeType="1"/>
              </p:cNvSpPr>
              <p:nvPr/>
            </p:nvSpPr>
            <p:spPr bwMode="auto">
              <a:xfrm>
                <a:off x="8928" y="5510"/>
                <a:ext cx="2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4" name="Line 314"/>
              <p:cNvSpPr>
                <a:spLocks noChangeAspect="1" noChangeShapeType="1"/>
              </p:cNvSpPr>
              <p:nvPr/>
            </p:nvSpPr>
            <p:spPr bwMode="auto">
              <a:xfrm>
                <a:off x="8896" y="5518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5" name="Line 315"/>
              <p:cNvSpPr>
                <a:spLocks noChangeAspect="1" noChangeShapeType="1"/>
              </p:cNvSpPr>
              <p:nvPr/>
            </p:nvSpPr>
            <p:spPr bwMode="auto">
              <a:xfrm>
                <a:off x="8966" y="5588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6" name="Line 316"/>
              <p:cNvSpPr>
                <a:spLocks noChangeAspect="1" noChangeShapeType="1"/>
              </p:cNvSpPr>
              <p:nvPr/>
            </p:nvSpPr>
            <p:spPr bwMode="auto">
              <a:xfrm>
                <a:off x="8924" y="5545"/>
                <a:ext cx="22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7" name="Line 317"/>
              <p:cNvSpPr>
                <a:spLocks noChangeAspect="1" noChangeShapeType="1"/>
              </p:cNvSpPr>
              <p:nvPr/>
            </p:nvSpPr>
            <p:spPr bwMode="auto">
              <a:xfrm>
                <a:off x="8896" y="5557"/>
                <a:ext cx="38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8" name="Line 318"/>
              <p:cNvSpPr>
                <a:spLocks noChangeAspect="1" noChangeShapeType="1"/>
              </p:cNvSpPr>
              <p:nvPr/>
            </p:nvSpPr>
            <p:spPr bwMode="auto">
              <a:xfrm>
                <a:off x="8943" y="5604"/>
                <a:ext cx="2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9" name="Line 319"/>
              <p:cNvSpPr>
                <a:spLocks noChangeAspect="1" noChangeShapeType="1"/>
              </p:cNvSpPr>
              <p:nvPr/>
            </p:nvSpPr>
            <p:spPr bwMode="auto">
              <a:xfrm>
                <a:off x="8896" y="5596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0" name="Freeform 320"/>
              <p:cNvSpPr>
                <a:spLocks noChangeAspect="1"/>
              </p:cNvSpPr>
              <p:nvPr/>
            </p:nvSpPr>
            <p:spPr bwMode="auto">
              <a:xfrm>
                <a:off x="8896" y="5629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7" y="10"/>
                  </a:cxn>
                  <a:cxn ang="0">
                    <a:pos x="9" y="10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9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1" name="Line 321"/>
              <p:cNvSpPr>
                <a:spLocks noChangeAspect="1" noChangeShapeType="1"/>
              </p:cNvSpPr>
              <p:nvPr/>
            </p:nvSpPr>
            <p:spPr bwMode="auto">
              <a:xfrm>
                <a:off x="9057" y="5515"/>
                <a:ext cx="1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2" name="Freeform 322"/>
              <p:cNvSpPr>
                <a:spLocks noChangeAspect="1"/>
              </p:cNvSpPr>
              <p:nvPr/>
            </p:nvSpPr>
            <p:spPr bwMode="auto">
              <a:xfrm>
                <a:off x="9057" y="5540"/>
                <a:ext cx="17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4" y="13"/>
                  </a:cxn>
                  <a:cxn ang="0">
                    <a:pos x="5" y="17"/>
                  </a:cxn>
                  <a:cxn ang="0">
                    <a:pos x="9" y="20"/>
                  </a:cxn>
                  <a:cxn ang="0">
                    <a:pos x="12" y="23"/>
                  </a:cxn>
                  <a:cxn ang="0">
                    <a:pos x="16" y="26"/>
                  </a:cxn>
                  <a:cxn ang="0">
                    <a:pos x="21" y="27"/>
                  </a:cxn>
                  <a:cxn ang="0">
                    <a:pos x="25" y="28"/>
                  </a:cxn>
                  <a:cxn ang="0">
                    <a:pos x="29" y="28"/>
                  </a:cxn>
                  <a:cxn ang="0">
                    <a:pos x="35" y="28"/>
                  </a:cxn>
                  <a:cxn ang="0">
                    <a:pos x="39" y="27"/>
                  </a:cxn>
                  <a:cxn ang="0">
                    <a:pos x="43" y="24"/>
                  </a:cxn>
                  <a:cxn ang="0">
                    <a:pos x="47" y="22"/>
                  </a:cxn>
                  <a:cxn ang="0">
                    <a:pos x="50" y="19"/>
                  </a:cxn>
                  <a:cxn ang="0">
                    <a:pos x="52" y="15"/>
                  </a:cxn>
                </a:cxnLst>
                <a:rect l="0" t="0" r="r" b="b"/>
                <a:pathLst>
                  <a:path w="52" h="28">
                    <a:moveTo>
                      <a:pt x="0" y="0"/>
                    </a:moveTo>
                    <a:lnTo>
                      <a:pt x="0" y="4"/>
                    </a:lnTo>
                    <a:lnTo>
                      <a:pt x="1" y="9"/>
                    </a:lnTo>
                    <a:lnTo>
                      <a:pt x="4" y="13"/>
                    </a:lnTo>
                    <a:lnTo>
                      <a:pt x="5" y="17"/>
                    </a:lnTo>
                    <a:lnTo>
                      <a:pt x="9" y="20"/>
                    </a:lnTo>
                    <a:lnTo>
                      <a:pt x="12" y="23"/>
                    </a:lnTo>
                    <a:lnTo>
                      <a:pt x="16" y="26"/>
                    </a:lnTo>
                    <a:lnTo>
                      <a:pt x="21" y="27"/>
                    </a:lnTo>
                    <a:lnTo>
                      <a:pt x="25" y="28"/>
                    </a:lnTo>
                    <a:lnTo>
                      <a:pt x="29" y="28"/>
                    </a:lnTo>
                    <a:lnTo>
                      <a:pt x="35" y="28"/>
                    </a:lnTo>
                    <a:lnTo>
                      <a:pt x="39" y="27"/>
                    </a:lnTo>
                    <a:lnTo>
                      <a:pt x="43" y="24"/>
                    </a:lnTo>
                    <a:lnTo>
                      <a:pt x="47" y="22"/>
                    </a:lnTo>
                    <a:lnTo>
                      <a:pt x="50" y="19"/>
                    </a:lnTo>
                    <a:lnTo>
                      <a:pt x="52" y="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3" name="Line 323"/>
              <p:cNvSpPr>
                <a:spLocks noChangeAspect="1" noChangeShapeType="1"/>
              </p:cNvSpPr>
              <p:nvPr/>
            </p:nvSpPr>
            <p:spPr bwMode="auto">
              <a:xfrm flipV="1">
                <a:off x="9074" y="5475"/>
                <a:ext cx="44" cy="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4" name="Freeform 324"/>
              <p:cNvSpPr>
                <a:spLocks noChangeAspect="1"/>
              </p:cNvSpPr>
              <p:nvPr/>
            </p:nvSpPr>
            <p:spPr bwMode="auto">
              <a:xfrm>
                <a:off x="9118" y="5434"/>
                <a:ext cx="5" cy="41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4" y="116"/>
                  </a:cxn>
                  <a:cxn ang="0">
                    <a:pos x="8" y="108"/>
                  </a:cxn>
                  <a:cxn ang="0">
                    <a:pos x="12" y="99"/>
                  </a:cxn>
                  <a:cxn ang="0">
                    <a:pos x="13" y="91"/>
                  </a:cxn>
                  <a:cxn ang="0">
                    <a:pos x="16" y="81"/>
                  </a:cxn>
                  <a:cxn ang="0">
                    <a:pos x="17" y="72"/>
                  </a:cxn>
                  <a:cxn ang="0">
                    <a:pos x="17" y="62"/>
                  </a:cxn>
                  <a:cxn ang="0">
                    <a:pos x="17" y="53"/>
                  </a:cxn>
                  <a:cxn ang="0">
                    <a:pos x="16" y="43"/>
                  </a:cxn>
                  <a:cxn ang="0">
                    <a:pos x="13" y="34"/>
                  </a:cxn>
                  <a:cxn ang="0">
                    <a:pos x="12" y="26"/>
                  </a:cxn>
                  <a:cxn ang="0">
                    <a:pos x="8" y="17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17" h="124">
                    <a:moveTo>
                      <a:pt x="0" y="124"/>
                    </a:moveTo>
                    <a:lnTo>
                      <a:pt x="4" y="116"/>
                    </a:lnTo>
                    <a:lnTo>
                      <a:pt x="8" y="108"/>
                    </a:lnTo>
                    <a:lnTo>
                      <a:pt x="12" y="99"/>
                    </a:lnTo>
                    <a:lnTo>
                      <a:pt x="13" y="91"/>
                    </a:lnTo>
                    <a:lnTo>
                      <a:pt x="16" y="81"/>
                    </a:lnTo>
                    <a:lnTo>
                      <a:pt x="17" y="72"/>
                    </a:lnTo>
                    <a:lnTo>
                      <a:pt x="17" y="62"/>
                    </a:lnTo>
                    <a:lnTo>
                      <a:pt x="17" y="53"/>
                    </a:lnTo>
                    <a:lnTo>
                      <a:pt x="16" y="43"/>
                    </a:lnTo>
                    <a:lnTo>
                      <a:pt x="13" y="34"/>
                    </a:lnTo>
                    <a:lnTo>
                      <a:pt x="12" y="26"/>
                    </a:lnTo>
                    <a:lnTo>
                      <a:pt x="8" y="17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5" name="Line 3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74" y="5365"/>
                <a:ext cx="44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6" name="Freeform 326"/>
              <p:cNvSpPr>
                <a:spLocks noChangeAspect="1"/>
              </p:cNvSpPr>
              <p:nvPr/>
            </p:nvSpPr>
            <p:spPr bwMode="auto">
              <a:xfrm>
                <a:off x="9057" y="5360"/>
                <a:ext cx="17" cy="10"/>
              </a:xfrm>
              <a:custGeom>
                <a:avLst/>
                <a:gdLst/>
                <a:ahLst/>
                <a:cxnLst>
                  <a:cxn ang="0">
                    <a:pos x="52" y="14"/>
                  </a:cxn>
                  <a:cxn ang="0">
                    <a:pos x="50" y="10"/>
                  </a:cxn>
                  <a:cxn ang="0">
                    <a:pos x="47" y="7"/>
                  </a:cxn>
                  <a:cxn ang="0">
                    <a:pos x="43" y="4"/>
                  </a:cxn>
                  <a:cxn ang="0">
                    <a:pos x="39" y="2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1" y="2"/>
                  </a:cxn>
                  <a:cxn ang="0">
                    <a:pos x="16" y="3"/>
                  </a:cxn>
                  <a:cxn ang="0">
                    <a:pos x="12" y="4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5"/>
                  </a:cxn>
                  <a:cxn ang="0">
                    <a:pos x="1" y="19"/>
                  </a:cxn>
                  <a:cxn ang="0">
                    <a:pos x="0" y="25"/>
                  </a:cxn>
                  <a:cxn ang="0">
                    <a:pos x="0" y="29"/>
                  </a:cxn>
                </a:cxnLst>
                <a:rect l="0" t="0" r="r" b="b"/>
                <a:pathLst>
                  <a:path w="52" h="29">
                    <a:moveTo>
                      <a:pt x="52" y="14"/>
                    </a:moveTo>
                    <a:lnTo>
                      <a:pt x="50" y="10"/>
                    </a:lnTo>
                    <a:lnTo>
                      <a:pt x="47" y="7"/>
                    </a:lnTo>
                    <a:lnTo>
                      <a:pt x="43" y="4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1" y="2"/>
                    </a:lnTo>
                    <a:lnTo>
                      <a:pt x="16" y="3"/>
                    </a:lnTo>
                    <a:lnTo>
                      <a:pt x="12" y="4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5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7" name="Freeform 327"/>
              <p:cNvSpPr>
                <a:spLocks noChangeAspect="1"/>
              </p:cNvSpPr>
              <p:nvPr/>
            </p:nvSpPr>
            <p:spPr bwMode="auto">
              <a:xfrm>
                <a:off x="9007" y="5370"/>
                <a:ext cx="50" cy="32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51" y="74"/>
                  </a:cxn>
                  <a:cxn ang="0">
                    <a:pos x="77" y="97"/>
                  </a:cxn>
                  <a:cxn ang="0">
                    <a:pos x="0" y="78"/>
                  </a:cxn>
                </a:cxnLst>
                <a:rect l="0" t="0" r="r" b="b"/>
                <a:pathLst>
                  <a:path w="151" h="97">
                    <a:moveTo>
                      <a:pt x="151" y="0"/>
                    </a:moveTo>
                    <a:lnTo>
                      <a:pt x="151" y="74"/>
                    </a:lnTo>
                    <a:lnTo>
                      <a:pt x="77" y="97"/>
                    </a:lnTo>
                    <a:lnTo>
                      <a:pt x="0" y="7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8" name="Freeform 328"/>
              <p:cNvSpPr>
                <a:spLocks noChangeAspect="1"/>
              </p:cNvSpPr>
              <p:nvPr/>
            </p:nvSpPr>
            <p:spPr bwMode="auto">
              <a:xfrm>
                <a:off x="9007" y="5507"/>
                <a:ext cx="50" cy="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4" y="0"/>
                  </a:cxn>
                  <a:cxn ang="0">
                    <a:pos x="151" y="24"/>
                  </a:cxn>
                </a:cxnLst>
                <a:rect l="0" t="0" r="r" b="b"/>
                <a:pathLst>
                  <a:path w="151" h="24">
                    <a:moveTo>
                      <a:pt x="0" y="20"/>
                    </a:moveTo>
                    <a:lnTo>
                      <a:pt x="84" y="0"/>
                    </a:lnTo>
                    <a:lnTo>
                      <a:pt x="151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9" name="Freeform 329"/>
              <p:cNvSpPr>
                <a:spLocks noChangeAspect="1"/>
              </p:cNvSpPr>
              <p:nvPr/>
            </p:nvSpPr>
            <p:spPr bwMode="auto">
              <a:xfrm>
                <a:off x="9064" y="5424"/>
                <a:ext cx="14" cy="3"/>
              </a:xfrm>
              <a:custGeom>
                <a:avLst/>
                <a:gdLst/>
                <a:ahLst/>
                <a:cxnLst>
                  <a:cxn ang="0">
                    <a:pos x="42" y="9"/>
                  </a:cxn>
                  <a:cxn ang="0">
                    <a:pos x="36" y="5"/>
                  </a:cxn>
                  <a:cxn ang="0">
                    <a:pos x="32" y="4"/>
                  </a:cxn>
                  <a:cxn ang="0">
                    <a:pos x="27" y="1"/>
                  </a:cxn>
                  <a:cxn ang="0">
                    <a:pos x="22" y="1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2"/>
                  </a:cxn>
                </a:cxnLst>
                <a:rect l="0" t="0" r="r" b="b"/>
                <a:pathLst>
                  <a:path w="42" h="9">
                    <a:moveTo>
                      <a:pt x="42" y="9"/>
                    </a:moveTo>
                    <a:lnTo>
                      <a:pt x="36" y="5"/>
                    </a:lnTo>
                    <a:lnTo>
                      <a:pt x="32" y="4"/>
                    </a:lnTo>
                    <a:lnTo>
                      <a:pt x="27" y="1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0" name="Line 330"/>
              <p:cNvSpPr>
                <a:spLocks noChangeAspect="1" noChangeShapeType="1"/>
              </p:cNvSpPr>
              <p:nvPr/>
            </p:nvSpPr>
            <p:spPr bwMode="auto">
              <a:xfrm flipH="1">
                <a:off x="9038" y="5425"/>
                <a:ext cx="26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1" name="Freeform 331"/>
              <p:cNvSpPr>
                <a:spLocks noChangeAspect="1"/>
              </p:cNvSpPr>
              <p:nvPr/>
            </p:nvSpPr>
            <p:spPr bwMode="auto">
              <a:xfrm>
                <a:off x="9029" y="5433"/>
                <a:ext cx="9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2"/>
                  </a:cxn>
                  <a:cxn ang="0">
                    <a:pos x="11" y="2"/>
                  </a:cxn>
                  <a:cxn ang="0">
                    <a:pos x="17" y="2"/>
                  </a:cxn>
                  <a:cxn ang="0">
                    <a:pos x="21" y="1"/>
                  </a:cxn>
                  <a:cxn ang="0">
                    <a:pos x="26" y="0"/>
                  </a:cxn>
                </a:cxnLst>
                <a:rect l="0" t="0" r="r" b="b"/>
                <a:pathLst>
                  <a:path w="26" h="2">
                    <a:moveTo>
                      <a:pt x="0" y="1"/>
                    </a:moveTo>
                    <a:lnTo>
                      <a:pt x="6" y="2"/>
                    </a:lnTo>
                    <a:lnTo>
                      <a:pt x="11" y="2"/>
                    </a:lnTo>
                    <a:lnTo>
                      <a:pt x="17" y="2"/>
                    </a:lnTo>
                    <a:lnTo>
                      <a:pt x="21" y="1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2" name="Line 3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18" y="5431"/>
                <a:ext cx="1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3" name="Freeform 333"/>
              <p:cNvSpPr>
                <a:spLocks noChangeAspect="1"/>
              </p:cNvSpPr>
              <p:nvPr/>
            </p:nvSpPr>
            <p:spPr bwMode="auto">
              <a:xfrm>
                <a:off x="9000" y="5431"/>
                <a:ext cx="18" cy="9"/>
              </a:xfrm>
              <a:custGeom>
                <a:avLst/>
                <a:gdLst/>
                <a:ahLst/>
                <a:cxnLst>
                  <a:cxn ang="0">
                    <a:pos x="54" y="1"/>
                  </a:cxn>
                  <a:cxn ang="0">
                    <a:pos x="48" y="0"/>
                  </a:cxn>
                  <a:cxn ang="0">
                    <a:pos x="43" y="0"/>
                  </a:cxn>
                  <a:cxn ang="0">
                    <a:pos x="38" y="0"/>
                  </a:cxn>
                  <a:cxn ang="0">
                    <a:pos x="32" y="1"/>
                  </a:cxn>
                  <a:cxn ang="0">
                    <a:pos x="27" y="2"/>
                  </a:cxn>
                  <a:cxn ang="0">
                    <a:pos x="21" y="4"/>
                  </a:cxn>
                  <a:cxn ang="0">
                    <a:pos x="17" y="6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5" y="18"/>
                  </a:cxn>
                  <a:cxn ang="0">
                    <a:pos x="3" y="23"/>
                  </a:cxn>
                  <a:cxn ang="0">
                    <a:pos x="0" y="28"/>
                  </a:cxn>
                </a:cxnLst>
                <a:rect l="0" t="0" r="r" b="b"/>
                <a:pathLst>
                  <a:path w="54" h="28">
                    <a:moveTo>
                      <a:pt x="54" y="1"/>
                    </a:moveTo>
                    <a:lnTo>
                      <a:pt x="48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18"/>
                    </a:lnTo>
                    <a:lnTo>
                      <a:pt x="3" y="23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4" name="Freeform 334"/>
              <p:cNvSpPr>
                <a:spLocks noChangeAspect="1"/>
              </p:cNvSpPr>
              <p:nvPr/>
            </p:nvSpPr>
            <p:spPr bwMode="auto">
              <a:xfrm>
                <a:off x="8997" y="5440"/>
                <a:ext cx="5" cy="3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8"/>
                  </a:cxn>
                  <a:cxn ang="0">
                    <a:pos x="3" y="16"/>
                  </a:cxn>
                  <a:cxn ang="0">
                    <a:pos x="2" y="25"/>
                  </a:cxn>
                  <a:cxn ang="0">
                    <a:pos x="0" y="35"/>
                  </a:cxn>
                  <a:cxn ang="0">
                    <a:pos x="0" y="43"/>
                  </a:cxn>
                  <a:cxn ang="0">
                    <a:pos x="2" y="52"/>
                  </a:cxn>
                  <a:cxn ang="0">
                    <a:pos x="3" y="62"/>
                  </a:cxn>
                  <a:cxn ang="0">
                    <a:pos x="6" y="70"/>
                  </a:cxn>
                  <a:cxn ang="0">
                    <a:pos x="8" y="78"/>
                  </a:cxn>
                  <a:cxn ang="0">
                    <a:pos x="13" y="86"/>
                  </a:cxn>
                  <a:cxn ang="0">
                    <a:pos x="17" y="94"/>
                  </a:cxn>
                </a:cxnLst>
                <a:rect l="0" t="0" r="r" b="b"/>
                <a:pathLst>
                  <a:path w="17" h="94">
                    <a:moveTo>
                      <a:pt x="10" y="0"/>
                    </a:moveTo>
                    <a:lnTo>
                      <a:pt x="6" y="8"/>
                    </a:lnTo>
                    <a:lnTo>
                      <a:pt x="3" y="16"/>
                    </a:lnTo>
                    <a:lnTo>
                      <a:pt x="2" y="25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2" y="52"/>
                    </a:lnTo>
                    <a:lnTo>
                      <a:pt x="3" y="62"/>
                    </a:lnTo>
                    <a:lnTo>
                      <a:pt x="6" y="70"/>
                    </a:lnTo>
                    <a:lnTo>
                      <a:pt x="8" y="78"/>
                    </a:lnTo>
                    <a:lnTo>
                      <a:pt x="13" y="86"/>
                    </a:lnTo>
                    <a:lnTo>
                      <a:pt x="17" y="9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5" name="Freeform 335"/>
              <p:cNvSpPr>
                <a:spLocks noChangeAspect="1"/>
              </p:cNvSpPr>
              <p:nvPr/>
            </p:nvSpPr>
            <p:spPr bwMode="auto">
              <a:xfrm>
                <a:off x="9002" y="5471"/>
                <a:ext cx="1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8" y="10"/>
                  </a:cxn>
                  <a:cxn ang="0">
                    <a:pos x="12" y="14"/>
                  </a:cxn>
                  <a:cxn ang="0">
                    <a:pos x="17" y="16"/>
                  </a:cxn>
                  <a:cxn ang="0">
                    <a:pos x="22" y="19"/>
                  </a:cxn>
                  <a:cxn ang="0">
                    <a:pos x="28" y="20"/>
                  </a:cxn>
                  <a:cxn ang="0">
                    <a:pos x="33" y="22"/>
                  </a:cxn>
                  <a:cxn ang="0">
                    <a:pos x="39" y="22"/>
                  </a:cxn>
                  <a:cxn ang="0">
                    <a:pos x="45" y="22"/>
                  </a:cxn>
                  <a:cxn ang="0">
                    <a:pos x="51" y="20"/>
                  </a:cxn>
                </a:cxnLst>
                <a:rect l="0" t="0" r="r" b="b"/>
                <a:pathLst>
                  <a:path w="51" h="22">
                    <a:moveTo>
                      <a:pt x="0" y="0"/>
                    </a:moveTo>
                    <a:lnTo>
                      <a:pt x="4" y="5"/>
                    </a:lnTo>
                    <a:lnTo>
                      <a:pt x="8" y="10"/>
                    </a:lnTo>
                    <a:lnTo>
                      <a:pt x="12" y="14"/>
                    </a:lnTo>
                    <a:lnTo>
                      <a:pt x="17" y="16"/>
                    </a:lnTo>
                    <a:lnTo>
                      <a:pt x="22" y="19"/>
                    </a:lnTo>
                    <a:lnTo>
                      <a:pt x="28" y="20"/>
                    </a:lnTo>
                    <a:lnTo>
                      <a:pt x="33" y="22"/>
                    </a:lnTo>
                    <a:lnTo>
                      <a:pt x="39" y="22"/>
                    </a:lnTo>
                    <a:lnTo>
                      <a:pt x="45" y="22"/>
                    </a:lnTo>
                    <a:lnTo>
                      <a:pt x="51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6" name="Line 336"/>
              <p:cNvSpPr>
                <a:spLocks noChangeAspect="1" noChangeShapeType="1"/>
              </p:cNvSpPr>
              <p:nvPr/>
            </p:nvSpPr>
            <p:spPr bwMode="auto">
              <a:xfrm flipV="1">
                <a:off x="9019" y="5475"/>
                <a:ext cx="1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7" name="Freeform 337"/>
              <p:cNvSpPr>
                <a:spLocks noChangeAspect="1"/>
              </p:cNvSpPr>
              <p:nvPr/>
            </p:nvSpPr>
            <p:spPr bwMode="auto">
              <a:xfrm>
                <a:off x="9031" y="5475"/>
                <a:ext cx="10" cy="1"/>
              </a:xfrm>
              <a:custGeom>
                <a:avLst/>
                <a:gdLst/>
                <a:ahLst/>
                <a:cxnLst>
                  <a:cxn ang="0">
                    <a:pos x="28" y="3"/>
                  </a:cxn>
                  <a:cxn ang="0">
                    <a:pos x="23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r" b="b"/>
                <a:pathLst>
                  <a:path w="28" h="3">
                    <a:moveTo>
                      <a:pt x="28" y="3"/>
                    </a:moveTo>
                    <a:lnTo>
                      <a:pt x="23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8" name="Line 338"/>
              <p:cNvSpPr>
                <a:spLocks noChangeAspect="1" noChangeShapeType="1"/>
              </p:cNvSpPr>
              <p:nvPr/>
            </p:nvSpPr>
            <p:spPr bwMode="auto">
              <a:xfrm>
                <a:off x="9041" y="5476"/>
                <a:ext cx="2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9" name="Freeform 339"/>
              <p:cNvSpPr>
                <a:spLocks noChangeAspect="1"/>
              </p:cNvSpPr>
              <p:nvPr/>
            </p:nvSpPr>
            <p:spPr bwMode="auto">
              <a:xfrm>
                <a:off x="9063" y="5482"/>
                <a:ext cx="15" cy="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8"/>
                  </a:cxn>
                  <a:cxn ang="0">
                    <a:pos x="10" y="9"/>
                  </a:cxn>
                  <a:cxn ang="0">
                    <a:pos x="17" y="9"/>
                  </a:cxn>
                  <a:cxn ang="0">
                    <a:pos x="23" y="9"/>
                  </a:cxn>
                  <a:cxn ang="0">
                    <a:pos x="28" y="8"/>
                  </a:cxn>
                  <a:cxn ang="0">
                    <a:pos x="33" y="7"/>
                  </a:cxn>
                  <a:cxn ang="0">
                    <a:pos x="39" y="4"/>
                  </a:cxn>
                  <a:cxn ang="0">
                    <a:pos x="44" y="0"/>
                  </a:cxn>
                </a:cxnLst>
                <a:rect l="0" t="0" r="r" b="b"/>
                <a:pathLst>
                  <a:path w="44" h="9">
                    <a:moveTo>
                      <a:pt x="0" y="7"/>
                    </a:moveTo>
                    <a:lnTo>
                      <a:pt x="5" y="8"/>
                    </a:lnTo>
                    <a:lnTo>
                      <a:pt x="10" y="9"/>
                    </a:lnTo>
                    <a:lnTo>
                      <a:pt x="17" y="9"/>
                    </a:lnTo>
                    <a:lnTo>
                      <a:pt x="23" y="9"/>
                    </a:lnTo>
                    <a:lnTo>
                      <a:pt x="28" y="8"/>
                    </a:lnTo>
                    <a:lnTo>
                      <a:pt x="33" y="7"/>
                    </a:lnTo>
                    <a:lnTo>
                      <a:pt x="39" y="4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0" name="Freeform 340"/>
              <p:cNvSpPr>
                <a:spLocks noChangeAspect="1"/>
              </p:cNvSpPr>
              <p:nvPr/>
            </p:nvSpPr>
            <p:spPr bwMode="auto">
              <a:xfrm>
                <a:off x="9078" y="5427"/>
                <a:ext cx="14" cy="55"/>
              </a:xfrm>
              <a:custGeom>
                <a:avLst/>
                <a:gdLst/>
                <a:ahLst/>
                <a:cxnLst>
                  <a:cxn ang="0">
                    <a:pos x="1" y="163"/>
                  </a:cxn>
                  <a:cxn ang="0">
                    <a:pos x="8" y="158"/>
                  </a:cxn>
                  <a:cxn ang="0">
                    <a:pos x="15" y="152"/>
                  </a:cxn>
                  <a:cxn ang="0">
                    <a:pos x="20" y="146"/>
                  </a:cxn>
                  <a:cxn ang="0">
                    <a:pos x="25" y="139"/>
                  </a:cxn>
                  <a:cxn ang="0">
                    <a:pos x="29" y="131"/>
                  </a:cxn>
                  <a:cxn ang="0">
                    <a:pos x="33" y="124"/>
                  </a:cxn>
                  <a:cxn ang="0">
                    <a:pos x="36" y="116"/>
                  </a:cxn>
                  <a:cxn ang="0">
                    <a:pos x="39" y="107"/>
                  </a:cxn>
                  <a:cxn ang="0">
                    <a:pos x="42" y="98"/>
                  </a:cxn>
                  <a:cxn ang="0">
                    <a:pos x="42" y="90"/>
                  </a:cxn>
                  <a:cxn ang="0">
                    <a:pos x="43" y="81"/>
                  </a:cxn>
                  <a:cxn ang="0">
                    <a:pos x="42" y="73"/>
                  </a:cxn>
                  <a:cxn ang="0">
                    <a:pos x="40" y="63"/>
                  </a:cxn>
                  <a:cxn ang="0">
                    <a:pos x="39" y="55"/>
                  </a:cxn>
                  <a:cxn ang="0">
                    <a:pos x="36" y="47"/>
                  </a:cxn>
                  <a:cxn ang="0">
                    <a:pos x="32" y="39"/>
                  </a:cxn>
                  <a:cxn ang="0">
                    <a:pos x="28" y="31"/>
                  </a:cxn>
                  <a:cxn ang="0">
                    <a:pos x="24" y="24"/>
                  </a:cxn>
                  <a:cxn ang="0">
                    <a:pos x="19" y="18"/>
                  </a:cxn>
                  <a:cxn ang="0">
                    <a:pos x="13" y="11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43" h="163">
                    <a:moveTo>
                      <a:pt x="1" y="163"/>
                    </a:moveTo>
                    <a:lnTo>
                      <a:pt x="8" y="158"/>
                    </a:lnTo>
                    <a:lnTo>
                      <a:pt x="15" y="152"/>
                    </a:lnTo>
                    <a:lnTo>
                      <a:pt x="20" y="146"/>
                    </a:lnTo>
                    <a:lnTo>
                      <a:pt x="25" y="139"/>
                    </a:lnTo>
                    <a:lnTo>
                      <a:pt x="29" y="131"/>
                    </a:lnTo>
                    <a:lnTo>
                      <a:pt x="33" y="124"/>
                    </a:lnTo>
                    <a:lnTo>
                      <a:pt x="36" y="116"/>
                    </a:lnTo>
                    <a:lnTo>
                      <a:pt x="39" y="107"/>
                    </a:lnTo>
                    <a:lnTo>
                      <a:pt x="42" y="98"/>
                    </a:lnTo>
                    <a:lnTo>
                      <a:pt x="42" y="90"/>
                    </a:lnTo>
                    <a:lnTo>
                      <a:pt x="43" y="81"/>
                    </a:lnTo>
                    <a:lnTo>
                      <a:pt x="42" y="73"/>
                    </a:lnTo>
                    <a:lnTo>
                      <a:pt x="40" y="63"/>
                    </a:lnTo>
                    <a:lnTo>
                      <a:pt x="39" y="55"/>
                    </a:lnTo>
                    <a:lnTo>
                      <a:pt x="36" y="47"/>
                    </a:lnTo>
                    <a:lnTo>
                      <a:pt x="32" y="39"/>
                    </a:lnTo>
                    <a:lnTo>
                      <a:pt x="28" y="31"/>
                    </a:lnTo>
                    <a:lnTo>
                      <a:pt x="24" y="24"/>
                    </a:lnTo>
                    <a:lnTo>
                      <a:pt x="19" y="18"/>
                    </a:lnTo>
                    <a:lnTo>
                      <a:pt x="13" y="11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1" name="Freeform 341"/>
              <p:cNvSpPr>
                <a:spLocks noChangeAspect="1"/>
              </p:cNvSpPr>
              <p:nvPr/>
            </p:nvSpPr>
            <p:spPr bwMode="auto">
              <a:xfrm>
                <a:off x="8896" y="5417"/>
                <a:ext cx="25" cy="12"/>
              </a:xfrm>
              <a:custGeom>
                <a:avLst/>
                <a:gdLst/>
                <a:ahLst/>
                <a:cxnLst>
                  <a:cxn ang="0">
                    <a:pos x="75" y="38"/>
                  </a:cxn>
                  <a:cxn ang="0">
                    <a:pos x="74" y="32"/>
                  </a:cxn>
                  <a:cxn ang="0">
                    <a:pos x="74" y="28"/>
                  </a:cxn>
                  <a:cxn ang="0">
                    <a:pos x="71" y="23"/>
                  </a:cxn>
                  <a:cxn ang="0">
                    <a:pos x="68" y="17"/>
                  </a:cxn>
                  <a:cxn ang="0">
                    <a:pos x="66" y="13"/>
                  </a:cxn>
                  <a:cxn ang="0">
                    <a:pos x="62" y="9"/>
                  </a:cxn>
                  <a:cxn ang="0">
                    <a:pos x="58" y="7"/>
                  </a:cxn>
                  <a:cxn ang="0">
                    <a:pos x="52" y="4"/>
                  </a:cxn>
                  <a:cxn ang="0">
                    <a:pos x="48" y="1"/>
                  </a:cxn>
                  <a:cxn ang="0">
                    <a:pos x="43" y="1"/>
                  </a:cxn>
                  <a:cxn ang="0">
                    <a:pos x="38" y="0"/>
                  </a:cxn>
                  <a:cxn ang="0">
                    <a:pos x="32" y="1"/>
                  </a:cxn>
                  <a:cxn ang="0">
                    <a:pos x="27" y="1"/>
                  </a:cxn>
                  <a:cxn ang="0">
                    <a:pos x="21" y="4"/>
                  </a:cxn>
                  <a:cxn ang="0">
                    <a:pos x="16" y="7"/>
                  </a:cxn>
                  <a:cxn ang="0">
                    <a:pos x="12" y="9"/>
                  </a:cxn>
                  <a:cxn ang="0">
                    <a:pos x="8" y="13"/>
                  </a:cxn>
                  <a:cxn ang="0">
                    <a:pos x="5" y="17"/>
                  </a:cxn>
                  <a:cxn ang="0">
                    <a:pos x="3" y="23"/>
                  </a:cxn>
                  <a:cxn ang="0">
                    <a:pos x="1" y="28"/>
                  </a:cxn>
                  <a:cxn ang="0">
                    <a:pos x="0" y="32"/>
                  </a:cxn>
                  <a:cxn ang="0">
                    <a:pos x="0" y="38"/>
                  </a:cxn>
                </a:cxnLst>
                <a:rect l="0" t="0" r="r" b="b"/>
                <a:pathLst>
                  <a:path w="75" h="38">
                    <a:moveTo>
                      <a:pt x="75" y="38"/>
                    </a:moveTo>
                    <a:lnTo>
                      <a:pt x="74" y="32"/>
                    </a:lnTo>
                    <a:lnTo>
                      <a:pt x="74" y="28"/>
                    </a:lnTo>
                    <a:lnTo>
                      <a:pt x="71" y="23"/>
                    </a:lnTo>
                    <a:lnTo>
                      <a:pt x="68" y="17"/>
                    </a:lnTo>
                    <a:lnTo>
                      <a:pt x="66" y="13"/>
                    </a:lnTo>
                    <a:lnTo>
                      <a:pt x="62" y="9"/>
                    </a:lnTo>
                    <a:lnTo>
                      <a:pt x="58" y="7"/>
                    </a:lnTo>
                    <a:lnTo>
                      <a:pt x="52" y="4"/>
                    </a:lnTo>
                    <a:lnTo>
                      <a:pt x="48" y="1"/>
                    </a:lnTo>
                    <a:lnTo>
                      <a:pt x="43" y="1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7" y="1"/>
                    </a:lnTo>
                    <a:lnTo>
                      <a:pt x="21" y="4"/>
                    </a:lnTo>
                    <a:lnTo>
                      <a:pt x="16" y="7"/>
                    </a:lnTo>
                    <a:lnTo>
                      <a:pt x="12" y="9"/>
                    </a:lnTo>
                    <a:lnTo>
                      <a:pt x="8" y="13"/>
                    </a:lnTo>
                    <a:lnTo>
                      <a:pt x="5" y="17"/>
                    </a:lnTo>
                    <a:lnTo>
                      <a:pt x="3" y="23"/>
                    </a:lnTo>
                    <a:lnTo>
                      <a:pt x="1" y="28"/>
                    </a:lnTo>
                    <a:lnTo>
                      <a:pt x="0" y="32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2" name="Line 342"/>
              <p:cNvSpPr>
                <a:spLocks noChangeAspect="1" noChangeShapeType="1"/>
              </p:cNvSpPr>
              <p:nvPr/>
            </p:nvSpPr>
            <p:spPr bwMode="auto">
              <a:xfrm flipV="1">
                <a:off x="9007" y="5514"/>
                <a:ext cx="1" cy="1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3" name="Freeform 343"/>
              <p:cNvSpPr>
                <a:spLocks noChangeAspect="1"/>
              </p:cNvSpPr>
              <p:nvPr/>
            </p:nvSpPr>
            <p:spPr bwMode="auto">
              <a:xfrm>
                <a:off x="9000" y="5624"/>
                <a:ext cx="7" cy="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" y="17"/>
                  </a:cxn>
                  <a:cxn ang="0">
                    <a:pos x="7" y="17"/>
                  </a:cxn>
                  <a:cxn ang="0">
                    <a:pos x="10" y="14"/>
                  </a:cxn>
                  <a:cxn ang="0">
                    <a:pos x="14" y="13"/>
                  </a:cxn>
                  <a:cxn ang="0">
                    <a:pos x="15" y="9"/>
                  </a:cxn>
                  <a:cxn ang="0">
                    <a:pos x="18" y="6"/>
                  </a:cxn>
                  <a:cxn ang="0">
                    <a:pos x="18" y="2"/>
                  </a:cxn>
                  <a:cxn ang="0">
                    <a:pos x="19" y="0"/>
                  </a:cxn>
                </a:cxnLst>
                <a:rect l="0" t="0" r="r" b="b"/>
                <a:pathLst>
                  <a:path w="19" h="18">
                    <a:moveTo>
                      <a:pt x="0" y="18"/>
                    </a:moveTo>
                    <a:lnTo>
                      <a:pt x="3" y="17"/>
                    </a:lnTo>
                    <a:lnTo>
                      <a:pt x="7" y="17"/>
                    </a:lnTo>
                    <a:lnTo>
                      <a:pt x="10" y="14"/>
                    </a:lnTo>
                    <a:lnTo>
                      <a:pt x="14" y="13"/>
                    </a:lnTo>
                    <a:lnTo>
                      <a:pt x="15" y="9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4" name="Line 344"/>
              <p:cNvSpPr>
                <a:spLocks noChangeAspect="1" noChangeShapeType="1"/>
              </p:cNvSpPr>
              <p:nvPr/>
            </p:nvSpPr>
            <p:spPr bwMode="auto">
              <a:xfrm flipV="1">
                <a:off x="8899" y="5630"/>
                <a:ext cx="10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5" name="Line 345"/>
              <p:cNvSpPr>
                <a:spLocks noChangeAspect="1" noChangeShapeType="1"/>
              </p:cNvSpPr>
              <p:nvPr/>
            </p:nvSpPr>
            <p:spPr bwMode="auto">
              <a:xfrm>
                <a:off x="8896" y="5539"/>
                <a:ext cx="1" cy="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6" name="Line 346"/>
              <p:cNvSpPr>
                <a:spLocks noChangeAspect="1" noChangeShapeType="1"/>
              </p:cNvSpPr>
              <p:nvPr/>
            </p:nvSpPr>
            <p:spPr bwMode="auto">
              <a:xfrm>
                <a:off x="8896" y="5429"/>
                <a:ext cx="1" cy="1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7" name="Line 347"/>
              <p:cNvSpPr>
                <a:spLocks noChangeAspect="1" noChangeShapeType="1"/>
              </p:cNvSpPr>
              <p:nvPr/>
            </p:nvSpPr>
            <p:spPr bwMode="auto">
              <a:xfrm flipV="1">
                <a:off x="8921" y="5429"/>
                <a:ext cx="1" cy="1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8" name="Freeform 348"/>
              <p:cNvSpPr>
                <a:spLocks noChangeAspect="1"/>
              </p:cNvSpPr>
              <p:nvPr/>
            </p:nvSpPr>
            <p:spPr bwMode="auto">
              <a:xfrm>
                <a:off x="8921" y="556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9" name="Line 349"/>
              <p:cNvSpPr>
                <a:spLocks noChangeAspect="1" noChangeShapeType="1"/>
              </p:cNvSpPr>
              <p:nvPr/>
            </p:nvSpPr>
            <p:spPr bwMode="auto">
              <a:xfrm flipH="1">
                <a:off x="8922" y="5344"/>
                <a:ext cx="25" cy="2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0" name="Freeform 350"/>
              <p:cNvSpPr>
                <a:spLocks noChangeAspect="1"/>
              </p:cNvSpPr>
              <p:nvPr/>
            </p:nvSpPr>
            <p:spPr bwMode="auto">
              <a:xfrm>
                <a:off x="8947" y="5331"/>
                <a:ext cx="16" cy="1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9" y="4"/>
                  </a:cxn>
                  <a:cxn ang="0">
                    <a:pos x="23" y="6"/>
                  </a:cxn>
                  <a:cxn ang="0">
                    <a:pos x="19" y="10"/>
                  </a:cxn>
                  <a:cxn ang="0">
                    <a:pos x="14" y="12"/>
                  </a:cxn>
                  <a:cxn ang="0">
                    <a:pos x="10" y="16"/>
                  </a:cxn>
                  <a:cxn ang="0">
                    <a:pos x="7" y="22"/>
                  </a:cxn>
                  <a:cxn ang="0">
                    <a:pos x="3" y="26"/>
                  </a:cxn>
                  <a:cxn ang="0">
                    <a:pos x="2" y="31"/>
                  </a:cxn>
                  <a:cxn ang="0">
                    <a:pos x="0" y="38"/>
                  </a:cxn>
                </a:cxnLst>
                <a:rect l="0" t="0" r="r" b="b"/>
                <a:pathLst>
                  <a:path w="46" h="38">
                    <a:moveTo>
                      <a:pt x="46" y="0"/>
                    </a:moveTo>
                    <a:lnTo>
                      <a:pt x="41" y="0"/>
                    </a:lnTo>
                    <a:lnTo>
                      <a:pt x="34" y="2"/>
                    </a:lnTo>
                    <a:lnTo>
                      <a:pt x="29" y="4"/>
                    </a:lnTo>
                    <a:lnTo>
                      <a:pt x="23" y="6"/>
                    </a:lnTo>
                    <a:lnTo>
                      <a:pt x="19" y="10"/>
                    </a:lnTo>
                    <a:lnTo>
                      <a:pt x="14" y="12"/>
                    </a:lnTo>
                    <a:lnTo>
                      <a:pt x="10" y="16"/>
                    </a:lnTo>
                    <a:lnTo>
                      <a:pt x="7" y="22"/>
                    </a:lnTo>
                    <a:lnTo>
                      <a:pt x="3" y="26"/>
                    </a:lnTo>
                    <a:lnTo>
                      <a:pt x="2" y="31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1" name="Line 351"/>
              <p:cNvSpPr>
                <a:spLocks noChangeAspect="1" noChangeShapeType="1"/>
              </p:cNvSpPr>
              <p:nvPr/>
            </p:nvSpPr>
            <p:spPr bwMode="auto">
              <a:xfrm flipH="1">
                <a:off x="8963" y="5331"/>
                <a:ext cx="3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2" name="Freeform 352"/>
              <p:cNvSpPr>
                <a:spLocks noChangeAspect="1"/>
              </p:cNvSpPr>
              <p:nvPr/>
            </p:nvSpPr>
            <p:spPr bwMode="auto">
              <a:xfrm>
                <a:off x="9000" y="5331"/>
                <a:ext cx="7" cy="7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18" y="15"/>
                  </a:cxn>
                  <a:cxn ang="0">
                    <a:pos x="18" y="12"/>
                  </a:cxn>
                  <a:cxn ang="0">
                    <a:pos x="15" y="8"/>
                  </a:cxn>
                  <a:cxn ang="0">
                    <a:pos x="14" y="6"/>
                  </a:cxn>
                  <a:cxn ang="0">
                    <a:pos x="10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18" y="15"/>
                    </a:lnTo>
                    <a:lnTo>
                      <a:pt x="18" y="12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3" name="Line 353"/>
              <p:cNvSpPr>
                <a:spLocks noChangeAspect="1" noChangeShapeType="1"/>
              </p:cNvSpPr>
              <p:nvPr/>
            </p:nvSpPr>
            <p:spPr bwMode="auto">
              <a:xfrm flipV="1">
                <a:off x="9007" y="5338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4" name="Freeform 354"/>
              <p:cNvSpPr>
                <a:spLocks noChangeAspect="1"/>
              </p:cNvSpPr>
              <p:nvPr/>
            </p:nvSpPr>
            <p:spPr bwMode="auto">
              <a:xfrm>
                <a:off x="8954" y="5358"/>
                <a:ext cx="18" cy="175"/>
              </a:xfrm>
              <a:custGeom>
                <a:avLst/>
                <a:gdLst/>
                <a:ahLst/>
                <a:cxnLst>
                  <a:cxn ang="0">
                    <a:pos x="0" y="525"/>
                  </a:cxn>
                  <a:cxn ang="0">
                    <a:pos x="45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525">
                    <a:moveTo>
                      <a:pt x="0" y="525"/>
                    </a:moveTo>
                    <a:lnTo>
                      <a:pt x="45" y="0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5" name="Freeform 355"/>
              <p:cNvSpPr>
                <a:spLocks noChangeAspect="1"/>
              </p:cNvSpPr>
              <p:nvPr/>
            </p:nvSpPr>
            <p:spPr bwMode="auto">
              <a:xfrm>
                <a:off x="8972" y="5358"/>
                <a:ext cx="3" cy="3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lnTo>
                      <a:pt x="9" y="7"/>
                    </a:lnTo>
                    <a:lnTo>
                      <a:pt x="9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6" name="Line 356"/>
              <p:cNvSpPr>
                <a:spLocks noChangeAspect="1" noChangeShapeType="1"/>
              </p:cNvSpPr>
              <p:nvPr/>
            </p:nvSpPr>
            <p:spPr bwMode="auto">
              <a:xfrm>
                <a:off x="8975" y="5361"/>
                <a:ext cx="1" cy="2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7" name="Freeform 357"/>
              <p:cNvSpPr>
                <a:spLocks noChangeAspect="1"/>
              </p:cNvSpPr>
              <p:nvPr/>
            </p:nvSpPr>
            <p:spPr bwMode="auto">
              <a:xfrm>
                <a:off x="8943" y="5578"/>
                <a:ext cx="32" cy="26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" y="71"/>
                  </a:cxn>
                  <a:cxn ang="0">
                    <a:pos x="24" y="65"/>
                  </a:cxn>
                  <a:cxn ang="0">
                    <a:pos x="35" y="57"/>
                  </a:cxn>
                  <a:cxn ang="0">
                    <a:pos x="47" y="48"/>
                  </a:cxn>
                  <a:cxn ang="0">
                    <a:pos x="58" y="40"/>
                  </a:cxn>
                  <a:cxn ang="0">
                    <a:pos x="69" y="31"/>
                  </a:cxn>
                  <a:cxn ang="0">
                    <a:pos x="78" y="22"/>
                  </a:cxn>
                  <a:cxn ang="0">
                    <a:pos x="87" y="11"/>
                  </a:cxn>
                  <a:cxn ang="0">
                    <a:pos x="97" y="0"/>
                  </a:cxn>
                </a:cxnLst>
                <a:rect l="0" t="0" r="r" b="b"/>
                <a:pathLst>
                  <a:path w="97" h="78">
                    <a:moveTo>
                      <a:pt x="0" y="78"/>
                    </a:moveTo>
                    <a:lnTo>
                      <a:pt x="12" y="71"/>
                    </a:lnTo>
                    <a:lnTo>
                      <a:pt x="24" y="65"/>
                    </a:lnTo>
                    <a:lnTo>
                      <a:pt x="35" y="57"/>
                    </a:lnTo>
                    <a:lnTo>
                      <a:pt x="47" y="48"/>
                    </a:lnTo>
                    <a:lnTo>
                      <a:pt x="58" y="40"/>
                    </a:lnTo>
                    <a:lnTo>
                      <a:pt x="69" y="31"/>
                    </a:lnTo>
                    <a:lnTo>
                      <a:pt x="78" y="22"/>
                    </a:lnTo>
                    <a:lnTo>
                      <a:pt x="87" y="11"/>
                    </a:lnTo>
                    <a:lnTo>
                      <a:pt x="9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8" name="Freeform 358"/>
              <p:cNvSpPr>
                <a:spLocks noChangeAspect="1"/>
              </p:cNvSpPr>
              <p:nvPr/>
            </p:nvSpPr>
            <p:spPr bwMode="auto">
              <a:xfrm>
                <a:off x="8934" y="5595"/>
                <a:ext cx="9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1" y="18"/>
                  </a:cxn>
                  <a:cxn ang="0">
                    <a:pos x="3" y="20"/>
                  </a:cxn>
                  <a:cxn ang="0">
                    <a:pos x="5" y="23"/>
                  </a:cxn>
                  <a:cxn ang="0">
                    <a:pos x="8" y="26"/>
                  </a:cxn>
                  <a:cxn ang="0">
                    <a:pos x="12" y="27"/>
                  </a:cxn>
                  <a:cxn ang="0">
                    <a:pos x="16" y="28"/>
                  </a:cxn>
                  <a:cxn ang="0">
                    <a:pos x="19" y="28"/>
                  </a:cxn>
                  <a:cxn ang="0">
                    <a:pos x="23" y="28"/>
                  </a:cxn>
                  <a:cxn ang="0">
                    <a:pos x="27" y="27"/>
                  </a:cxn>
                </a:cxnLst>
                <a:rect l="0" t="0" r="r" b="b"/>
                <a:pathLst>
                  <a:path w="27" h="28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3" y="20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12" y="27"/>
                    </a:lnTo>
                    <a:lnTo>
                      <a:pt x="16" y="28"/>
                    </a:lnTo>
                    <a:lnTo>
                      <a:pt x="19" y="28"/>
                    </a:lnTo>
                    <a:lnTo>
                      <a:pt x="23" y="28"/>
                    </a:lnTo>
                    <a:lnTo>
                      <a:pt x="27" y="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9" name="Freeform 359"/>
              <p:cNvSpPr>
                <a:spLocks noChangeAspect="1"/>
              </p:cNvSpPr>
              <p:nvPr/>
            </p:nvSpPr>
            <p:spPr bwMode="auto">
              <a:xfrm>
                <a:off x="8934" y="5542"/>
                <a:ext cx="14" cy="53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31" y="103"/>
                  </a:cxn>
                  <a:cxn ang="0">
                    <a:pos x="41" y="0"/>
                  </a:cxn>
                </a:cxnLst>
                <a:rect l="0" t="0" r="r" b="b"/>
                <a:pathLst>
                  <a:path w="41" h="157">
                    <a:moveTo>
                      <a:pt x="0" y="157"/>
                    </a:moveTo>
                    <a:lnTo>
                      <a:pt x="31" y="103"/>
                    </a:lnTo>
                    <a:lnTo>
                      <a:pt x="4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0" name="Line 360"/>
              <p:cNvSpPr>
                <a:spLocks noChangeAspect="1" noChangeShapeType="1"/>
              </p:cNvSpPr>
              <p:nvPr/>
            </p:nvSpPr>
            <p:spPr bwMode="auto">
              <a:xfrm flipV="1">
                <a:off x="8948" y="5533"/>
                <a:ext cx="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1" name="Line 361"/>
              <p:cNvSpPr>
                <a:spLocks noChangeAspect="1" noChangeShapeType="1"/>
              </p:cNvSpPr>
              <p:nvPr/>
            </p:nvSpPr>
            <p:spPr bwMode="auto">
              <a:xfrm flipV="1">
                <a:off x="9007" y="5529"/>
                <a:ext cx="1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2" name="Freeform 362"/>
              <p:cNvSpPr>
                <a:spLocks noChangeAspect="1"/>
              </p:cNvSpPr>
              <p:nvPr/>
            </p:nvSpPr>
            <p:spPr bwMode="auto">
              <a:xfrm>
                <a:off x="9092" y="5277"/>
                <a:ext cx="16" cy="15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0" y="47"/>
                  </a:cxn>
                  <a:cxn ang="0">
                    <a:pos x="35" y="46"/>
                  </a:cxn>
                  <a:cxn ang="0">
                    <a:pos x="29" y="43"/>
                  </a:cxn>
                  <a:cxn ang="0">
                    <a:pos x="24" y="42"/>
                  </a:cxn>
                  <a:cxn ang="0">
                    <a:pos x="20" y="39"/>
                  </a:cxn>
                  <a:cxn ang="0">
                    <a:pos x="15" y="35"/>
                  </a:cxn>
                  <a:cxn ang="0">
                    <a:pos x="11" y="31"/>
                  </a:cxn>
                  <a:cxn ang="0">
                    <a:pos x="8" y="27"/>
                  </a:cxn>
                  <a:cxn ang="0">
                    <a:pos x="5" y="22"/>
                  </a:cxn>
                  <a:cxn ang="0">
                    <a:pos x="3" y="16"/>
                  </a:cxn>
                  <a:cxn ang="0">
                    <a:pos x="1" y="11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40" y="47"/>
                    </a:lnTo>
                    <a:lnTo>
                      <a:pt x="35" y="46"/>
                    </a:lnTo>
                    <a:lnTo>
                      <a:pt x="29" y="43"/>
                    </a:lnTo>
                    <a:lnTo>
                      <a:pt x="24" y="42"/>
                    </a:lnTo>
                    <a:lnTo>
                      <a:pt x="20" y="39"/>
                    </a:lnTo>
                    <a:lnTo>
                      <a:pt x="15" y="35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5" y="22"/>
                    </a:lnTo>
                    <a:lnTo>
                      <a:pt x="3" y="16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3" name="Line 363"/>
              <p:cNvSpPr>
                <a:spLocks noChangeAspect="1" noChangeShapeType="1"/>
              </p:cNvSpPr>
              <p:nvPr/>
            </p:nvSpPr>
            <p:spPr bwMode="auto">
              <a:xfrm flipV="1">
                <a:off x="9092" y="5236"/>
                <a:ext cx="1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4" name="Freeform 364"/>
              <p:cNvSpPr>
                <a:spLocks noChangeAspect="1"/>
              </p:cNvSpPr>
              <p:nvPr/>
            </p:nvSpPr>
            <p:spPr bwMode="auto">
              <a:xfrm>
                <a:off x="9092" y="5226"/>
                <a:ext cx="8" cy="1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25"/>
                  </a:cxn>
                  <a:cxn ang="0">
                    <a:pos x="1" y="21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6" y="3"/>
                  </a:cxn>
                  <a:cxn ang="0">
                    <a:pos x="20" y="2"/>
                  </a:cxn>
                  <a:cxn ang="0">
                    <a:pos x="25" y="0"/>
                  </a:cxn>
                </a:cxnLst>
                <a:rect l="0" t="0" r="r" b="b"/>
                <a:pathLst>
                  <a:path w="25" h="30">
                    <a:moveTo>
                      <a:pt x="0" y="30"/>
                    </a:moveTo>
                    <a:lnTo>
                      <a:pt x="0" y="25"/>
                    </a:lnTo>
                    <a:lnTo>
                      <a:pt x="1" y="21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5" name="Line 365"/>
              <p:cNvSpPr>
                <a:spLocks noChangeAspect="1" noChangeShapeType="1"/>
              </p:cNvSpPr>
              <p:nvPr/>
            </p:nvSpPr>
            <p:spPr bwMode="auto">
              <a:xfrm flipV="1">
                <a:off x="9100" y="5221"/>
                <a:ext cx="7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6" name="Freeform 366"/>
              <p:cNvSpPr>
                <a:spLocks noChangeAspect="1"/>
              </p:cNvSpPr>
              <p:nvPr/>
            </p:nvSpPr>
            <p:spPr bwMode="auto">
              <a:xfrm>
                <a:off x="9171" y="5211"/>
                <a:ext cx="9" cy="1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6" y="27"/>
                  </a:cxn>
                  <a:cxn ang="0">
                    <a:pos x="10" y="25"/>
                  </a:cxn>
                  <a:cxn ang="0">
                    <a:pos x="14" y="22"/>
                  </a:cxn>
                  <a:cxn ang="0">
                    <a:pos x="18" y="20"/>
                  </a:cxn>
                  <a:cxn ang="0">
                    <a:pos x="20" y="17"/>
                  </a:cxn>
                  <a:cxn ang="0">
                    <a:pos x="23" y="13"/>
                  </a:cxn>
                  <a:cxn ang="0">
                    <a:pos x="24" y="8"/>
                  </a:cxn>
                  <a:cxn ang="0">
                    <a:pos x="26" y="4"/>
                  </a:cxn>
                  <a:cxn ang="0">
                    <a:pos x="27" y="0"/>
                  </a:cxn>
                </a:cxnLst>
                <a:rect l="0" t="0" r="r" b="b"/>
                <a:pathLst>
                  <a:path w="27" h="28">
                    <a:moveTo>
                      <a:pt x="0" y="28"/>
                    </a:moveTo>
                    <a:lnTo>
                      <a:pt x="6" y="27"/>
                    </a:lnTo>
                    <a:lnTo>
                      <a:pt x="10" y="25"/>
                    </a:lnTo>
                    <a:lnTo>
                      <a:pt x="14" y="22"/>
                    </a:lnTo>
                    <a:lnTo>
                      <a:pt x="18" y="20"/>
                    </a:lnTo>
                    <a:lnTo>
                      <a:pt x="20" y="17"/>
                    </a:lnTo>
                    <a:lnTo>
                      <a:pt x="23" y="13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7" name="Line 367"/>
              <p:cNvSpPr>
                <a:spLocks noChangeAspect="1" noChangeShapeType="1"/>
              </p:cNvSpPr>
              <p:nvPr/>
            </p:nvSpPr>
            <p:spPr bwMode="auto">
              <a:xfrm flipV="1">
                <a:off x="9180" y="5197"/>
                <a:ext cx="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8" name="Freeform 368"/>
              <p:cNvSpPr>
                <a:spLocks noChangeAspect="1"/>
              </p:cNvSpPr>
              <p:nvPr/>
            </p:nvSpPr>
            <p:spPr bwMode="auto">
              <a:xfrm>
                <a:off x="9171" y="5187"/>
                <a:ext cx="9" cy="10"/>
              </a:xfrm>
              <a:custGeom>
                <a:avLst/>
                <a:gdLst/>
                <a:ahLst/>
                <a:cxnLst>
                  <a:cxn ang="0">
                    <a:pos x="27" y="29"/>
                  </a:cxn>
                  <a:cxn ang="0">
                    <a:pos x="26" y="23"/>
                  </a:cxn>
                  <a:cxn ang="0">
                    <a:pos x="24" y="19"/>
                  </a:cxn>
                  <a:cxn ang="0">
                    <a:pos x="23" y="15"/>
                  </a:cxn>
                  <a:cxn ang="0">
                    <a:pos x="20" y="11"/>
                  </a:cxn>
                  <a:cxn ang="0">
                    <a:pos x="18" y="7"/>
                  </a:cxn>
                  <a:cxn ang="0">
                    <a:pos x="14" y="4"/>
                  </a:cxn>
                  <a:cxn ang="0">
                    <a:pos x="10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29">
                    <a:moveTo>
                      <a:pt x="27" y="29"/>
                    </a:moveTo>
                    <a:lnTo>
                      <a:pt x="26" y="23"/>
                    </a:lnTo>
                    <a:lnTo>
                      <a:pt x="24" y="19"/>
                    </a:lnTo>
                    <a:lnTo>
                      <a:pt x="23" y="15"/>
                    </a:lnTo>
                    <a:lnTo>
                      <a:pt x="20" y="11"/>
                    </a:lnTo>
                    <a:lnTo>
                      <a:pt x="18" y="7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9" name="Line 3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00" y="5181"/>
                <a:ext cx="7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0" name="Freeform 370"/>
              <p:cNvSpPr>
                <a:spLocks noChangeAspect="1"/>
              </p:cNvSpPr>
              <p:nvPr/>
            </p:nvSpPr>
            <p:spPr bwMode="auto">
              <a:xfrm>
                <a:off x="9092" y="5172"/>
                <a:ext cx="8" cy="9"/>
              </a:xfrm>
              <a:custGeom>
                <a:avLst/>
                <a:gdLst/>
                <a:ahLst/>
                <a:cxnLst>
                  <a:cxn ang="0">
                    <a:pos x="25" y="28"/>
                  </a:cxn>
                  <a:cxn ang="0">
                    <a:pos x="20" y="27"/>
                  </a:cxn>
                  <a:cxn ang="0">
                    <a:pos x="16" y="26"/>
                  </a:cxn>
                  <a:cxn ang="0">
                    <a:pos x="12" y="24"/>
                  </a:cxn>
                  <a:cxn ang="0">
                    <a:pos x="8" y="20"/>
                  </a:cxn>
                  <a:cxn ang="0">
                    <a:pos x="5" y="18"/>
                  </a:cxn>
                  <a:cxn ang="0">
                    <a:pos x="3" y="14"/>
                  </a:cxn>
                  <a:cxn ang="0">
                    <a:pos x="1" y="10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20" y="27"/>
                    </a:lnTo>
                    <a:lnTo>
                      <a:pt x="16" y="26"/>
                    </a:lnTo>
                    <a:lnTo>
                      <a:pt x="12" y="24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1" name="Line 371"/>
              <p:cNvSpPr>
                <a:spLocks noChangeAspect="1" noChangeShapeType="1"/>
              </p:cNvSpPr>
              <p:nvPr/>
            </p:nvSpPr>
            <p:spPr bwMode="auto">
              <a:xfrm flipV="1">
                <a:off x="9092" y="5110"/>
                <a:ext cx="1" cy="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2" name="Freeform 372"/>
              <p:cNvSpPr>
                <a:spLocks noChangeAspect="1"/>
              </p:cNvSpPr>
              <p:nvPr/>
            </p:nvSpPr>
            <p:spPr bwMode="auto">
              <a:xfrm>
                <a:off x="9092" y="5100"/>
                <a:ext cx="8" cy="1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4"/>
                  </a:cxn>
                  <a:cxn ang="0">
                    <a:pos x="1" y="19"/>
                  </a:cxn>
                  <a:cxn ang="0">
                    <a:pos x="3" y="15"/>
                  </a:cxn>
                  <a:cxn ang="0">
                    <a:pos x="5" y="11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6" y="3"/>
                  </a:cxn>
                  <a:cxn ang="0">
                    <a:pos x="20" y="2"/>
                  </a:cxn>
                  <a:cxn ang="0">
                    <a:pos x="25" y="0"/>
                  </a:cxn>
                </a:cxnLst>
                <a:rect l="0" t="0" r="r" b="b"/>
                <a:pathLst>
                  <a:path w="25" h="28">
                    <a:moveTo>
                      <a:pt x="0" y="28"/>
                    </a:moveTo>
                    <a:lnTo>
                      <a:pt x="0" y="24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3" name="Line 373"/>
              <p:cNvSpPr>
                <a:spLocks noChangeAspect="1" noChangeShapeType="1"/>
              </p:cNvSpPr>
              <p:nvPr/>
            </p:nvSpPr>
            <p:spPr bwMode="auto">
              <a:xfrm flipV="1">
                <a:off x="9100" y="5094"/>
                <a:ext cx="7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4" name="Freeform 374"/>
              <p:cNvSpPr>
                <a:spLocks noChangeAspect="1"/>
              </p:cNvSpPr>
              <p:nvPr/>
            </p:nvSpPr>
            <p:spPr bwMode="auto">
              <a:xfrm>
                <a:off x="9171" y="5085"/>
                <a:ext cx="9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6" y="28"/>
                  </a:cxn>
                  <a:cxn ang="0">
                    <a:pos x="10" y="26"/>
                  </a:cxn>
                  <a:cxn ang="0">
                    <a:pos x="14" y="24"/>
                  </a:cxn>
                  <a:cxn ang="0">
                    <a:pos x="18" y="22"/>
                  </a:cxn>
                  <a:cxn ang="0">
                    <a:pos x="20" y="18"/>
                  </a:cxn>
                  <a:cxn ang="0">
                    <a:pos x="23" y="14"/>
                  </a:cxn>
                  <a:cxn ang="0">
                    <a:pos x="24" y="10"/>
                  </a:cxn>
                  <a:cxn ang="0">
                    <a:pos x="26" y="6"/>
                  </a:cxn>
                  <a:cxn ang="0">
                    <a:pos x="27" y="0"/>
                  </a:cxn>
                </a:cxnLst>
                <a:rect l="0" t="0" r="r" b="b"/>
                <a:pathLst>
                  <a:path w="27" h="28">
                    <a:moveTo>
                      <a:pt x="0" y="28"/>
                    </a:moveTo>
                    <a:lnTo>
                      <a:pt x="6" y="28"/>
                    </a:lnTo>
                    <a:lnTo>
                      <a:pt x="10" y="26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23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5" name="Line 375"/>
              <p:cNvSpPr>
                <a:spLocks noChangeAspect="1" noChangeShapeType="1"/>
              </p:cNvSpPr>
              <p:nvPr/>
            </p:nvSpPr>
            <p:spPr bwMode="auto">
              <a:xfrm flipV="1">
                <a:off x="9180" y="5070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6" name="Freeform 376"/>
              <p:cNvSpPr>
                <a:spLocks noChangeAspect="1"/>
              </p:cNvSpPr>
              <p:nvPr/>
            </p:nvSpPr>
            <p:spPr bwMode="auto">
              <a:xfrm>
                <a:off x="9171" y="5061"/>
                <a:ext cx="9" cy="9"/>
              </a:xfrm>
              <a:custGeom>
                <a:avLst/>
                <a:gdLst/>
                <a:ahLst/>
                <a:cxnLst>
                  <a:cxn ang="0">
                    <a:pos x="27" y="28"/>
                  </a:cxn>
                  <a:cxn ang="0">
                    <a:pos x="26" y="24"/>
                  </a:cxn>
                  <a:cxn ang="0">
                    <a:pos x="24" y="20"/>
                  </a:cxn>
                  <a:cxn ang="0">
                    <a:pos x="23" y="15"/>
                  </a:cxn>
                  <a:cxn ang="0">
                    <a:pos x="20" y="11"/>
                  </a:cxn>
                  <a:cxn ang="0">
                    <a:pos x="18" y="8"/>
                  </a:cxn>
                  <a:cxn ang="0">
                    <a:pos x="14" y="5"/>
                  </a:cxn>
                  <a:cxn ang="0">
                    <a:pos x="10" y="2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27" h="28">
                    <a:moveTo>
                      <a:pt x="27" y="28"/>
                    </a:moveTo>
                    <a:lnTo>
                      <a:pt x="26" y="24"/>
                    </a:lnTo>
                    <a:lnTo>
                      <a:pt x="24" y="20"/>
                    </a:lnTo>
                    <a:lnTo>
                      <a:pt x="23" y="15"/>
                    </a:lnTo>
                    <a:lnTo>
                      <a:pt x="20" y="11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7" name="Line 3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00" y="5055"/>
                <a:ext cx="7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8" name="Freeform 378"/>
              <p:cNvSpPr>
                <a:spLocks noChangeAspect="1"/>
              </p:cNvSpPr>
              <p:nvPr/>
            </p:nvSpPr>
            <p:spPr bwMode="auto">
              <a:xfrm>
                <a:off x="9092" y="5045"/>
                <a:ext cx="8" cy="10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20" y="28"/>
                  </a:cxn>
                  <a:cxn ang="0">
                    <a:pos x="16" y="27"/>
                  </a:cxn>
                  <a:cxn ang="0">
                    <a:pos x="12" y="24"/>
                  </a:cxn>
                  <a:cxn ang="0">
                    <a:pos x="8" y="21"/>
                  </a:cxn>
                  <a:cxn ang="0">
                    <a:pos x="5" y="17"/>
                  </a:cxn>
                  <a:cxn ang="0">
                    <a:pos x="3" y="15"/>
                  </a:cxn>
                  <a:cxn ang="0">
                    <a:pos x="1" y="9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25" h="29">
                    <a:moveTo>
                      <a:pt x="25" y="29"/>
                    </a:moveTo>
                    <a:lnTo>
                      <a:pt x="20" y="28"/>
                    </a:lnTo>
                    <a:lnTo>
                      <a:pt x="16" y="27"/>
                    </a:lnTo>
                    <a:lnTo>
                      <a:pt x="12" y="24"/>
                    </a:lnTo>
                    <a:lnTo>
                      <a:pt x="8" y="21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9" name="Line 379"/>
              <p:cNvSpPr>
                <a:spLocks noChangeAspect="1" noChangeShapeType="1"/>
              </p:cNvSpPr>
              <p:nvPr/>
            </p:nvSpPr>
            <p:spPr bwMode="auto">
              <a:xfrm flipV="1">
                <a:off x="9092" y="5030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0" name="Freeform 380"/>
              <p:cNvSpPr>
                <a:spLocks noChangeAspect="1"/>
              </p:cNvSpPr>
              <p:nvPr/>
            </p:nvSpPr>
            <p:spPr bwMode="auto">
              <a:xfrm>
                <a:off x="9078" y="4975"/>
                <a:ext cx="14" cy="55"/>
              </a:xfrm>
              <a:custGeom>
                <a:avLst/>
                <a:gdLst/>
                <a:ahLst/>
                <a:cxnLst>
                  <a:cxn ang="0">
                    <a:pos x="43" y="167"/>
                  </a:cxn>
                  <a:cxn ang="0">
                    <a:pos x="42" y="151"/>
                  </a:cxn>
                  <a:cxn ang="0">
                    <a:pos x="42" y="135"/>
                  </a:cxn>
                  <a:cxn ang="0">
                    <a:pos x="39" y="120"/>
                  </a:cxn>
                  <a:cxn ang="0">
                    <a:pos x="36" y="104"/>
                  </a:cxn>
                  <a:cxn ang="0">
                    <a:pos x="33" y="88"/>
                  </a:cxn>
                  <a:cxn ang="0">
                    <a:pos x="29" y="73"/>
                  </a:cxn>
                  <a:cxn ang="0">
                    <a:pos x="25" y="58"/>
                  </a:cxn>
                  <a:cxn ang="0">
                    <a:pos x="20" y="43"/>
                  </a:cxn>
                  <a:cxn ang="0">
                    <a:pos x="13" y="29"/>
                  </a:cxn>
                  <a:cxn ang="0">
                    <a:pos x="8" y="14"/>
                  </a:cxn>
                  <a:cxn ang="0">
                    <a:pos x="0" y="0"/>
                  </a:cxn>
                </a:cxnLst>
                <a:rect l="0" t="0" r="r" b="b"/>
                <a:pathLst>
                  <a:path w="43" h="167">
                    <a:moveTo>
                      <a:pt x="43" y="167"/>
                    </a:moveTo>
                    <a:lnTo>
                      <a:pt x="42" y="151"/>
                    </a:lnTo>
                    <a:lnTo>
                      <a:pt x="42" y="135"/>
                    </a:lnTo>
                    <a:lnTo>
                      <a:pt x="39" y="120"/>
                    </a:lnTo>
                    <a:lnTo>
                      <a:pt x="36" y="104"/>
                    </a:lnTo>
                    <a:lnTo>
                      <a:pt x="33" y="88"/>
                    </a:lnTo>
                    <a:lnTo>
                      <a:pt x="29" y="73"/>
                    </a:lnTo>
                    <a:lnTo>
                      <a:pt x="25" y="58"/>
                    </a:lnTo>
                    <a:lnTo>
                      <a:pt x="20" y="43"/>
                    </a:lnTo>
                    <a:lnTo>
                      <a:pt x="13" y="29"/>
                    </a:lnTo>
                    <a:lnTo>
                      <a:pt x="8" y="1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1" name="Freeform 381"/>
              <p:cNvSpPr>
                <a:spLocks noChangeAspect="1"/>
              </p:cNvSpPr>
              <p:nvPr/>
            </p:nvSpPr>
            <p:spPr bwMode="auto">
              <a:xfrm>
                <a:off x="9076" y="4951"/>
                <a:ext cx="16" cy="24"/>
              </a:xfrm>
              <a:custGeom>
                <a:avLst/>
                <a:gdLst/>
                <a:ahLst/>
                <a:cxnLst>
                  <a:cxn ang="0">
                    <a:pos x="6" y="70"/>
                  </a:cxn>
                  <a:cxn ang="0">
                    <a:pos x="3" y="65"/>
                  </a:cxn>
                  <a:cxn ang="0">
                    <a:pos x="2" y="60"/>
                  </a:cxn>
                  <a:cxn ang="0">
                    <a:pos x="0" y="54"/>
                  </a:cxn>
                  <a:cxn ang="0">
                    <a:pos x="0" y="48"/>
                  </a:cxn>
                  <a:cxn ang="0">
                    <a:pos x="0" y="42"/>
                  </a:cxn>
                  <a:cxn ang="0">
                    <a:pos x="2" y="37"/>
                  </a:cxn>
                  <a:cxn ang="0">
                    <a:pos x="3" y="31"/>
                  </a:cxn>
                  <a:cxn ang="0">
                    <a:pos x="6" y="26"/>
                  </a:cxn>
                  <a:cxn ang="0">
                    <a:pos x="8" y="21"/>
                  </a:cxn>
                  <a:cxn ang="0">
                    <a:pos x="13" y="17"/>
                  </a:cxn>
                  <a:cxn ang="0">
                    <a:pos x="17" y="13"/>
                  </a:cxn>
                  <a:cxn ang="0">
                    <a:pos x="21" y="9"/>
                  </a:cxn>
                  <a:cxn ang="0">
                    <a:pos x="26" y="6"/>
                  </a:cxn>
                  <a:cxn ang="0">
                    <a:pos x="31" y="3"/>
                  </a:cxn>
                  <a:cxn ang="0">
                    <a:pos x="37" y="2"/>
                  </a:cxn>
                  <a:cxn ang="0">
                    <a:pos x="42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70">
                    <a:moveTo>
                      <a:pt x="6" y="70"/>
                    </a:moveTo>
                    <a:lnTo>
                      <a:pt x="3" y="65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2" y="37"/>
                    </a:lnTo>
                    <a:lnTo>
                      <a:pt x="3" y="31"/>
                    </a:lnTo>
                    <a:lnTo>
                      <a:pt x="6" y="26"/>
                    </a:lnTo>
                    <a:lnTo>
                      <a:pt x="8" y="21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1" y="9"/>
                    </a:lnTo>
                    <a:lnTo>
                      <a:pt x="26" y="6"/>
                    </a:lnTo>
                    <a:lnTo>
                      <a:pt x="31" y="3"/>
                    </a:lnTo>
                    <a:lnTo>
                      <a:pt x="37" y="2"/>
                    </a:lnTo>
                    <a:lnTo>
                      <a:pt x="42" y="0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2" name="Line 382"/>
              <p:cNvSpPr>
                <a:spLocks noChangeAspect="1" noChangeShapeType="1"/>
              </p:cNvSpPr>
              <p:nvPr/>
            </p:nvSpPr>
            <p:spPr bwMode="auto">
              <a:xfrm>
                <a:off x="9092" y="4951"/>
                <a:ext cx="30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3" name="Freeform 383"/>
              <p:cNvSpPr>
                <a:spLocks noChangeAspect="1"/>
              </p:cNvSpPr>
              <p:nvPr/>
            </p:nvSpPr>
            <p:spPr bwMode="auto">
              <a:xfrm>
                <a:off x="9401" y="4951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0" y="2"/>
                  </a:cxn>
                  <a:cxn ang="0">
                    <a:pos x="16" y="3"/>
                  </a:cxn>
                  <a:cxn ang="0">
                    <a:pos x="21" y="6"/>
                  </a:cxn>
                  <a:cxn ang="0">
                    <a:pos x="27" y="9"/>
                  </a:cxn>
                  <a:cxn ang="0">
                    <a:pos x="31" y="13"/>
                  </a:cxn>
                  <a:cxn ang="0">
                    <a:pos x="35" y="17"/>
                  </a:cxn>
                  <a:cxn ang="0">
                    <a:pos x="39" y="21"/>
                  </a:cxn>
                  <a:cxn ang="0">
                    <a:pos x="41" y="26"/>
                  </a:cxn>
                  <a:cxn ang="0">
                    <a:pos x="44" y="30"/>
                  </a:cxn>
                  <a:cxn ang="0">
                    <a:pos x="45" y="37"/>
                  </a:cxn>
                  <a:cxn ang="0">
                    <a:pos x="47" y="42"/>
                  </a:cxn>
                  <a:cxn ang="0">
                    <a:pos x="47" y="48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5" y="0"/>
                    </a:lnTo>
                    <a:lnTo>
                      <a:pt x="10" y="2"/>
                    </a:lnTo>
                    <a:lnTo>
                      <a:pt x="16" y="3"/>
                    </a:lnTo>
                    <a:lnTo>
                      <a:pt x="21" y="6"/>
                    </a:lnTo>
                    <a:lnTo>
                      <a:pt x="27" y="9"/>
                    </a:lnTo>
                    <a:lnTo>
                      <a:pt x="31" y="13"/>
                    </a:lnTo>
                    <a:lnTo>
                      <a:pt x="35" y="17"/>
                    </a:lnTo>
                    <a:lnTo>
                      <a:pt x="39" y="21"/>
                    </a:lnTo>
                    <a:lnTo>
                      <a:pt x="41" y="26"/>
                    </a:lnTo>
                    <a:lnTo>
                      <a:pt x="44" y="30"/>
                    </a:lnTo>
                    <a:lnTo>
                      <a:pt x="45" y="37"/>
                    </a:lnTo>
                    <a:lnTo>
                      <a:pt x="47" y="42"/>
                    </a:lnTo>
                    <a:lnTo>
                      <a:pt x="47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4" name="Line 384"/>
              <p:cNvSpPr>
                <a:spLocks noChangeAspect="1" noChangeShapeType="1"/>
              </p:cNvSpPr>
              <p:nvPr/>
            </p:nvSpPr>
            <p:spPr bwMode="auto">
              <a:xfrm>
                <a:off x="9417" y="4967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5" name="Freeform 385"/>
              <p:cNvSpPr>
                <a:spLocks noChangeAspect="1"/>
              </p:cNvSpPr>
              <p:nvPr/>
            </p:nvSpPr>
            <p:spPr bwMode="auto">
              <a:xfrm>
                <a:off x="9408" y="5041"/>
                <a:ext cx="9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4"/>
                  </a:cxn>
                  <a:cxn ang="0">
                    <a:pos x="24" y="10"/>
                  </a:cxn>
                  <a:cxn ang="0">
                    <a:pos x="22" y="14"/>
                  </a:cxn>
                  <a:cxn ang="0">
                    <a:pos x="20" y="18"/>
                  </a:cxn>
                  <a:cxn ang="0">
                    <a:pos x="16" y="22"/>
                  </a:cxn>
                  <a:cxn ang="0">
                    <a:pos x="12" y="24"/>
                  </a:cxn>
                  <a:cxn ang="0">
                    <a:pos x="8" y="26"/>
                  </a:cxn>
                  <a:cxn ang="0">
                    <a:pos x="4" y="27"/>
                  </a:cxn>
                  <a:cxn ang="0">
                    <a:pos x="0" y="29"/>
                  </a:cxn>
                </a:cxnLst>
                <a:rect l="0" t="0" r="r" b="b"/>
                <a:pathLst>
                  <a:path w="26" h="29">
                    <a:moveTo>
                      <a:pt x="26" y="0"/>
                    </a:moveTo>
                    <a:lnTo>
                      <a:pt x="26" y="4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6"/>
                    </a:lnTo>
                    <a:lnTo>
                      <a:pt x="4" y="27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6" name="Line 386"/>
              <p:cNvSpPr>
                <a:spLocks noChangeAspect="1" noChangeShapeType="1"/>
              </p:cNvSpPr>
              <p:nvPr/>
            </p:nvSpPr>
            <p:spPr bwMode="auto">
              <a:xfrm flipH="1">
                <a:off x="9284" y="5050"/>
                <a:ext cx="124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7" name="Freeform 387"/>
              <p:cNvSpPr>
                <a:spLocks noChangeAspect="1"/>
              </p:cNvSpPr>
              <p:nvPr/>
            </p:nvSpPr>
            <p:spPr bwMode="auto">
              <a:xfrm>
                <a:off x="9275" y="5061"/>
                <a:ext cx="9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1"/>
                  </a:cxn>
                  <a:cxn ang="0">
                    <a:pos x="16" y="2"/>
                  </a:cxn>
                  <a:cxn ang="0">
                    <a:pos x="12" y="5"/>
                  </a:cxn>
                  <a:cxn ang="0">
                    <a:pos x="8" y="8"/>
                  </a:cxn>
                  <a:cxn ang="0">
                    <a:pos x="6" y="11"/>
                  </a:cxn>
                  <a:cxn ang="0">
                    <a:pos x="3" y="15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8"/>
                  </a:cxn>
                </a:cxnLst>
                <a:rect l="0" t="0" r="r" b="b"/>
                <a:pathLst>
                  <a:path w="26" h="28">
                    <a:moveTo>
                      <a:pt x="26" y="0"/>
                    </a:moveTo>
                    <a:lnTo>
                      <a:pt x="20" y="1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8" name="Line 388"/>
              <p:cNvSpPr>
                <a:spLocks noChangeAspect="1" noChangeShapeType="1"/>
              </p:cNvSpPr>
              <p:nvPr/>
            </p:nvSpPr>
            <p:spPr bwMode="auto">
              <a:xfrm>
                <a:off x="9275" y="5070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9" name="Freeform 389"/>
              <p:cNvSpPr>
                <a:spLocks noChangeAspect="1"/>
              </p:cNvSpPr>
              <p:nvPr/>
            </p:nvSpPr>
            <p:spPr bwMode="auto">
              <a:xfrm>
                <a:off x="9275" y="5085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3" y="14"/>
                  </a:cxn>
                  <a:cxn ang="0">
                    <a:pos x="6" y="18"/>
                  </a:cxn>
                  <a:cxn ang="0">
                    <a:pos x="8" y="22"/>
                  </a:cxn>
                  <a:cxn ang="0">
                    <a:pos x="12" y="24"/>
                  </a:cxn>
                  <a:cxn ang="0">
                    <a:pos x="16" y="26"/>
                  </a:cxn>
                  <a:cxn ang="0">
                    <a:pos x="20" y="28"/>
                  </a:cxn>
                  <a:cxn ang="0">
                    <a:pos x="26" y="28"/>
                  </a:cxn>
                </a:cxnLst>
                <a:rect l="0" t="0" r="r" b="b"/>
                <a:pathLst>
                  <a:path w="26" h="28">
                    <a:moveTo>
                      <a:pt x="0" y="0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3" y="14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12" y="24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6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0" name="Line 390"/>
              <p:cNvSpPr>
                <a:spLocks noChangeAspect="1" noChangeShapeType="1"/>
              </p:cNvSpPr>
              <p:nvPr/>
            </p:nvSpPr>
            <p:spPr bwMode="auto">
              <a:xfrm>
                <a:off x="9284" y="5094"/>
                <a:ext cx="124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1" name="Freeform 391"/>
              <p:cNvSpPr>
                <a:spLocks noChangeAspect="1"/>
              </p:cNvSpPr>
              <p:nvPr/>
            </p:nvSpPr>
            <p:spPr bwMode="auto">
              <a:xfrm>
                <a:off x="9408" y="5105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8" y="2"/>
                  </a:cxn>
                  <a:cxn ang="0">
                    <a:pos x="12" y="5"/>
                  </a:cxn>
                  <a:cxn ang="0">
                    <a:pos x="16" y="8"/>
                  </a:cxn>
                  <a:cxn ang="0">
                    <a:pos x="20" y="12"/>
                  </a:cxn>
                  <a:cxn ang="0">
                    <a:pos x="22" y="14"/>
                  </a:cxn>
                  <a:cxn ang="0">
                    <a:pos x="24" y="20"/>
                  </a:cxn>
                  <a:cxn ang="0">
                    <a:pos x="26" y="24"/>
                  </a:cxn>
                  <a:cxn ang="0">
                    <a:pos x="26" y="28"/>
                  </a:cxn>
                </a:cxnLst>
                <a:rect l="0" t="0" r="r" b="b"/>
                <a:pathLst>
                  <a:path w="26" h="28">
                    <a:moveTo>
                      <a:pt x="0" y="0"/>
                    </a:moveTo>
                    <a:lnTo>
                      <a:pt x="4" y="1"/>
                    </a:lnTo>
                    <a:lnTo>
                      <a:pt x="8" y="2"/>
                    </a:lnTo>
                    <a:lnTo>
                      <a:pt x="12" y="5"/>
                    </a:lnTo>
                    <a:lnTo>
                      <a:pt x="16" y="8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4" y="20"/>
                    </a:lnTo>
                    <a:lnTo>
                      <a:pt x="26" y="24"/>
                    </a:lnTo>
                    <a:lnTo>
                      <a:pt x="26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2" name="Line 392"/>
              <p:cNvSpPr>
                <a:spLocks noChangeAspect="1" noChangeShapeType="1"/>
              </p:cNvSpPr>
              <p:nvPr/>
            </p:nvSpPr>
            <p:spPr bwMode="auto">
              <a:xfrm>
                <a:off x="9417" y="5114"/>
                <a:ext cx="1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3" name="Freeform 393"/>
              <p:cNvSpPr>
                <a:spLocks noChangeAspect="1"/>
              </p:cNvSpPr>
              <p:nvPr/>
            </p:nvSpPr>
            <p:spPr bwMode="auto">
              <a:xfrm>
                <a:off x="9408" y="5167"/>
                <a:ext cx="9" cy="1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4"/>
                  </a:cxn>
                  <a:cxn ang="0">
                    <a:pos x="24" y="8"/>
                  </a:cxn>
                  <a:cxn ang="0">
                    <a:pos x="22" y="13"/>
                  </a:cxn>
                  <a:cxn ang="0">
                    <a:pos x="20" y="16"/>
                  </a:cxn>
                  <a:cxn ang="0">
                    <a:pos x="16" y="20"/>
                  </a:cxn>
                  <a:cxn ang="0">
                    <a:pos x="12" y="23"/>
                  </a:cxn>
                  <a:cxn ang="0">
                    <a:pos x="8" y="25"/>
                  </a:cxn>
                  <a:cxn ang="0">
                    <a:pos x="4" y="27"/>
                  </a:cxn>
                  <a:cxn ang="0">
                    <a:pos x="0" y="28"/>
                  </a:cxn>
                </a:cxnLst>
                <a:rect l="0" t="0" r="r" b="b"/>
                <a:pathLst>
                  <a:path w="26" h="28">
                    <a:moveTo>
                      <a:pt x="26" y="0"/>
                    </a:moveTo>
                    <a:lnTo>
                      <a:pt x="26" y="4"/>
                    </a:lnTo>
                    <a:lnTo>
                      <a:pt x="24" y="8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2" y="23"/>
                    </a:lnTo>
                    <a:lnTo>
                      <a:pt x="8" y="25"/>
                    </a:lnTo>
                    <a:lnTo>
                      <a:pt x="4" y="27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4" name="Line 394"/>
              <p:cNvSpPr>
                <a:spLocks noChangeAspect="1" noChangeShapeType="1"/>
              </p:cNvSpPr>
              <p:nvPr/>
            </p:nvSpPr>
            <p:spPr bwMode="auto">
              <a:xfrm flipH="1">
                <a:off x="9284" y="5177"/>
                <a:ext cx="124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5" name="Freeform 395"/>
              <p:cNvSpPr>
                <a:spLocks noChangeAspect="1"/>
              </p:cNvSpPr>
              <p:nvPr/>
            </p:nvSpPr>
            <p:spPr bwMode="auto">
              <a:xfrm>
                <a:off x="9275" y="5187"/>
                <a:ext cx="9" cy="1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0"/>
                  </a:cxn>
                  <a:cxn ang="0">
                    <a:pos x="16" y="3"/>
                  </a:cxn>
                  <a:cxn ang="0">
                    <a:pos x="12" y="4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3" y="15"/>
                  </a:cxn>
                  <a:cxn ang="0">
                    <a:pos x="2" y="19"/>
                  </a:cxn>
                  <a:cxn ang="0">
                    <a:pos x="0" y="23"/>
                  </a:cxn>
                  <a:cxn ang="0">
                    <a:pos x="0" y="29"/>
                  </a:cxn>
                </a:cxnLst>
                <a:rect l="0" t="0" r="r" b="b"/>
                <a:pathLst>
                  <a:path w="26" h="29">
                    <a:moveTo>
                      <a:pt x="26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12" y="4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3" y="15"/>
                    </a:lnTo>
                    <a:lnTo>
                      <a:pt x="2" y="19"/>
                    </a:lnTo>
                    <a:lnTo>
                      <a:pt x="0" y="23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6" name="Line 396"/>
              <p:cNvSpPr>
                <a:spLocks noChangeAspect="1" noChangeShapeType="1"/>
              </p:cNvSpPr>
              <p:nvPr/>
            </p:nvSpPr>
            <p:spPr bwMode="auto">
              <a:xfrm>
                <a:off x="9275" y="5197"/>
                <a:ext cx="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7" name="Freeform 397"/>
              <p:cNvSpPr>
                <a:spLocks noChangeAspect="1"/>
              </p:cNvSpPr>
              <p:nvPr/>
            </p:nvSpPr>
            <p:spPr bwMode="auto">
              <a:xfrm>
                <a:off x="9275" y="5211"/>
                <a:ext cx="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3" y="13"/>
                  </a:cxn>
                  <a:cxn ang="0">
                    <a:pos x="6" y="17"/>
                  </a:cxn>
                  <a:cxn ang="0">
                    <a:pos x="8" y="20"/>
                  </a:cxn>
                  <a:cxn ang="0">
                    <a:pos x="12" y="22"/>
                  </a:cxn>
                  <a:cxn ang="0">
                    <a:pos x="16" y="25"/>
                  </a:cxn>
                  <a:cxn ang="0">
                    <a:pos x="20" y="27"/>
                  </a:cxn>
                  <a:cxn ang="0">
                    <a:pos x="26" y="28"/>
                  </a:cxn>
                </a:cxnLst>
                <a:rect l="0" t="0" r="r" b="b"/>
                <a:pathLst>
                  <a:path w="26" h="28">
                    <a:moveTo>
                      <a:pt x="0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3" y="13"/>
                    </a:lnTo>
                    <a:lnTo>
                      <a:pt x="6" y="17"/>
                    </a:lnTo>
                    <a:lnTo>
                      <a:pt x="8" y="20"/>
                    </a:lnTo>
                    <a:lnTo>
                      <a:pt x="12" y="22"/>
                    </a:lnTo>
                    <a:lnTo>
                      <a:pt x="16" y="25"/>
                    </a:lnTo>
                    <a:lnTo>
                      <a:pt x="20" y="27"/>
                    </a:lnTo>
                    <a:lnTo>
                      <a:pt x="26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8" name="Line 398"/>
              <p:cNvSpPr>
                <a:spLocks noChangeAspect="1" noChangeShapeType="1"/>
              </p:cNvSpPr>
              <p:nvPr/>
            </p:nvSpPr>
            <p:spPr bwMode="auto">
              <a:xfrm>
                <a:off x="9284" y="5221"/>
                <a:ext cx="124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9" name="Freeform 399"/>
              <p:cNvSpPr>
                <a:spLocks noChangeAspect="1"/>
              </p:cNvSpPr>
              <p:nvPr/>
            </p:nvSpPr>
            <p:spPr bwMode="auto">
              <a:xfrm>
                <a:off x="9408" y="5231"/>
                <a:ext cx="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12" y="4"/>
                  </a:cxn>
                  <a:cxn ang="0">
                    <a:pos x="16" y="7"/>
                  </a:cxn>
                  <a:cxn ang="0">
                    <a:pos x="20" y="11"/>
                  </a:cxn>
                  <a:cxn ang="0">
                    <a:pos x="22" y="15"/>
                  </a:cxn>
                  <a:cxn ang="0">
                    <a:pos x="24" y="19"/>
                  </a:cxn>
                  <a:cxn ang="0">
                    <a:pos x="26" y="24"/>
                  </a:cxn>
                  <a:cxn ang="0">
                    <a:pos x="26" y="28"/>
                  </a:cxn>
                </a:cxnLst>
                <a:rect l="0" t="0" r="r" b="b"/>
                <a:pathLst>
                  <a:path w="26" h="28">
                    <a:moveTo>
                      <a:pt x="0" y="0"/>
                    </a:moveTo>
                    <a:lnTo>
                      <a:pt x="4" y="2"/>
                    </a:lnTo>
                    <a:lnTo>
                      <a:pt x="8" y="3"/>
                    </a:lnTo>
                    <a:lnTo>
                      <a:pt x="12" y="4"/>
                    </a:lnTo>
                    <a:lnTo>
                      <a:pt x="16" y="7"/>
                    </a:lnTo>
                    <a:lnTo>
                      <a:pt x="20" y="11"/>
                    </a:lnTo>
                    <a:lnTo>
                      <a:pt x="22" y="15"/>
                    </a:lnTo>
                    <a:lnTo>
                      <a:pt x="24" y="19"/>
                    </a:lnTo>
                    <a:lnTo>
                      <a:pt x="26" y="24"/>
                    </a:lnTo>
                    <a:lnTo>
                      <a:pt x="26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0" name="Line 400"/>
              <p:cNvSpPr>
                <a:spLocks noChangeAspect="1" noChangeShapeType="1"/>
              </p:cNvSpPr>
              <p:nvPr/>
            </p:nvSpPr>
            <p:spPr bwMode="auto">
              <a:xfrm>
                <a:off x="9417" y="5241"/>
                <a:ext cx="1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1" name="Freeform 401"/>
              <p:cNvSpPr>
                <a:spLocks noChangeAspect="1"/>
              </p:cNvSpPr>
              <p:nvPr/>
            </p:nvSpPr>
            <p:spPr bwMode="auto">
              <a:xfrm>
                <a:off x="9354" y="5472"/>
                <a:ext cx="63" cy="64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190" y="12"/>
                  </a:cxn>
                  <a:cxn ang="0">
                    <a:pos x="188" y="24"/>
                  </a:cxn>
                  <a:cxn ang="0">
                    <a:pos x="187" y="35"/>
                  </a:cxn>
                  <a:cxn ang="0">
                    <a:pos x="184" y="47"/>
                  </a:cxn>
                  <a:cxn ang="0">
                    <a:pos x="180" y="58"/>
                  </a:cxn>
                  <a:cxn ang="0">
                    <a:pos x="176" y="70"/>
                  </a:cxn>
                  <a:cxn ang="0">
                    <a:pos x="172" y="81"/>
                  </a:cxn>
                  <a:cxn ang="0">
                    <a:pos x="167" y="91"/>
                  </a:cxn>
                  <a:cxn ang="0">
                    <a:pos x="160" y="101"/>
                  </a:cxn>
                  <a:cxn ang="0">
                    <a:pos x="153" y="111"/>
                  </a:cxn>
                  <a:cxn ang="0">
                    <a:pos x="147" y="121"/>
                  </a:cxn>
                  <a:cxn ang="0">
                    <a:pos x="139" y="129"/>
                  </a:cxn>
                  <a:cxn ang="0">
                    <a:pos x="130" y="137"/>
                  </a:cxn>
                  <a:cxn ang="0">
                    <a:pos x="121" y="145"/>
                  </a:cxn>
                  <a:cxn ang="0">
                    <a:pos x="112" y="153"/>
                  </a:cxn>
                  <a:cxn ang="0">
                    <a:pos x="102" y="160"/>
                  </a:cxn>
                  <a:cxn ang="0">
                    <a:pos x="91" y="165"/>
                  </a:cxn>
                  <a:cxn ang="0">
                    <a:pos x="81" y="171"/>
                  </a:cxn>
                  <a:cxn ang="0">
                    <a:pos x="70" y="176"/>
                  </a:cxn>
                  <a:cxn ang="0">
                    <a:pos x="59" y="180"/>
                  </a:cxn>
                  <a:cxn ang="0">
                    <a:pos x="47" y="183"/>
                  </a:cxn>
                  <a:cxn ang="0">
                    <a:pos x="36" y="185"/>
                  </a:cxn>
                  <a:cxn ang="0">
                    <a:pos x="24" y="188"/>
                  </a:cxn>
                  <a:cxn ang="0">
                    <a:pos x="12" y="188"/>
                  </a:cxn>
                  <a:cxn ang="0">
                    <a:pos x="0" y="190"/>
                  </a:cxn>
                </a:cxnLst>
                <a:rect l="0" t="0" r="r" b="b"/>
                <a:pathLst>
                  <a:path w="190" h="190">
                    <a:moveTo>
                      <a:pt x="190" y="0"/>
                    </a:moveTo>
                    <a:lnTo>
                      <a:pt x="190" y="12"/>
                    </a:lnTo>
                    <a:lnTo>
                      <a:pt x="188" y="24"/>
                    </a:lnTo>
                    <a:lnTo>
                      <a:pt x="187" y="35"/>
                    </a:lnTo>
                    <a:lnTo>
                      <a:pt x="184" y="47"/>
                    </a:lnTo>
                    <a:lnTo>
                      <a:pt x="180" y="58"/>
                    </a:lnTo>
                    <a:lnTo>
                      <a:pt x="176" y="70"/>
                    </a:lnTo>
                    <a:lnTo>
                      <a:pt x="172" y="81"/>
                    </a:lnTo>
                    <a:lnTo>
                      <a:pt x="167" y="91"/>
                    </a:lnTo>
                    <a:lnTo>
                      <a:pt x="160" y="101"/>
                    </a:lnTo>
                    <a:lnTo>
                      <a:pt x="153" y="111"/>
                    </a:lnTo>
                    <a:lnTo>
                      <a:pt x="147" y="121"/>
                    </a:lnTo>
                    <a:lnTo>
                      <a:pt x="139" y="129"/>
                    </a:lnTo>
                    <a:lnTo>
                      <a:pt x="130" y="137"/>
                    </a:lnTo>
                    <a:lnTo>
                      <a:pt x="121" y="145"/>
                    </a:lnTo>
                    <a:lnTo>
                      <a:pt x="112" y="153"/>
                    </a:lnTo>
                    <a:lnTo>
                      <a:pt x="102" y="160"/>
                    </a:lnTo>
                    <a:lnTo>
                      <a:pt x="91" y="165"/>
                    </a:lnTo>
                    <a:lnTo>
                      <a:pt x="81" y="171"/>
                    </a:lnTo>
                    <a:lnTo>
                      <a:pt x="70" y="176"/>
                    </a:lnTo>
                    <a:lnTo>
                      <a:pt x="59" y="180"/>
                    </a:lnTo>
                    <a:lnTo>
                      <a:pt x="47" y="183"/>
                    </a:lnTo>
                    <a:lnTo>
                      <a:pt x="36" y="185"/>
                    </a:lnTo>
                    <a:lnTo>
                      <a:pt x="24" y="188"/>
                    </a:lnTo>
                    <a:lnTo>
                      <a:pt x="12" y="188"/>
                    </a:lnTo>
                    <a:lnTo>
                      <a:pt x="0" y="19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2" name="Line 402"/>
              <p:cNvSpPr>
                <a:spLocks noChangeAspect="1" noChangeShapeType="1"/>
              </p:cNvSpPr>
              <p:nvPr/>
            </p:nvSpPr>
            <p:spPr bwMode="auto">
              <a:xfrm flipH="1">
                <a:off x="9243" y="5536"/>
                <a:ext cx="11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3" name="Freeform 403"/>
              <p:cNvSpPr>
                <a:spLocks noChangeAspect="1"/>
              </p:cNvSpPr>
              <p:nvPr/>
            </p:nvSpPr>
            <p:spPr bwMode="auto">
              <a:xfrm>
                <a:off x="9227" y="5519"/>
                <a:ext cx="16" cy="17"/>
              </a:xfrm>
              <a:custGeom>
                <a:avLst/>
                <a:gdLst/>
                <a:ahLst/>
                <a:cxnLst>
                  <a:cxn ang="0">
                    <a:pos x="48" y="49"/>
                  </a:cxn>
                  <a:cxn ang="0">
                    <a:pos x="42" y="47"/>
                  </a:cxn>
                  <a:cxn ang="0">
                    <a:pos x="37" y="47"/>
                  </a:cxn>
                  <a:cxn ang="0">
                    <a:pos x="31" y="44"/>
                  </a:cxn>
                  <a:cxn ang="0">
                    <a:pos x="26" y="43"/>
                  </a:cxn>
                  <a:cxn ang="0">
                    <a:pos x="21" y="39"/>
                  </a:cxn>
                  <a:cxn ang="0">
                    <a:pos x="17" y="36"/>
                  </a:cxn>
                  <a:cxn ang="0">
                    <a:pos x="13" y="32"/>
                  </a:cxn>
                  <a:cxn ang="0">
                    <a:pos x="9" y="27"/>
                  </a:cxn>
                  <a:cxn ang="0">
                    <a:pos x="6" y="23"/>
                  </a:cxn>
                  <a:cxn ang="0">
                    <a:pos x="3" y="18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8" h="49">
                    <a:moveTo>
                      <a:pt x="48" y="49"/>
                    </a:moveTo>
                    <a:lnTo>
                      <a:pt x="42" y="47"/>
                    </a:lnTo>
                    <a:lnTo>
                      <a:pt x="37" y="47"/>
                    </a:lnTo>
                    <a:lnTo>
                      <a:pt x="31" y="44"/>
                    </a:lnTo>
                    <a:lnTo>
                      <a:pt x="26" y="43"/>
                    </a:lnTo>
                    <a:lnTo>
                      <a:pt x="21" y="39"/>
                    </a:lnTo>
                    <a:lnTo>
                      <a:pt x="17" y="36"/>
                    </a:lnTo>
                    <a:lnTo>
                      <a:pt x="13" y="32"/>
                    </a:lnTo>
                    <a:lnTo>
                      <a:pt x="9" y="27"/>
                    </a:lnTo>
                    <a:lnTo>
                      <a:pt x="6" y="23"/>
                    </a:lnTo>
                    <a:lnTo>
                      <a:pt x="3" y="18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4" name="Line 404"/>
              <p:cNvSpPr>
                <a:spLocks noChangeAspect="1" noChangeShapeType="1"/>
              </p:cNvSpPr>
              <p:nvPr/>
            </p:nvSpPr>
            <p:spPr bwMode="auto">
              <a:xfrm flipV="1">
                <a:off x="9227" y="5371"/>
                <a:ext cx="1" cy="1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25" name="Group 405"/>
            <p:cNvGrpSpPr>
              <a:grpSpLocks noChangeAspect="1"/>
            </p:cNvGrpSpPr>
            <p:nvPr/>
          </p:nvGrpSpPr>
          <p:grpSpPr bwMode="auto">
            <a:xfrm>
              <a:off x="6908" y="3088"/>
              <a:ext cx="2605" cy="2543"/>
              <a:chOff x="6908" y="3088"/>
              <a:chExt cx="2605" cy="2543"/>
            </a:xfrm>
          </p:grpSpPr>
          <p:sp>
            <p:nvSpPr>
              <p:cNvPr id="5526" name="Freeform 406"/>
              <p:cNvSpPr>
                <a:spLocks noChangeAspect="1"/>
              </p:cNvSpPr>
              <p:nvPr/>
            </p:nvSpPr>
            <p:spPr bwMode="auto">
              <a:xfrm>
                <a:off x="9149" y="5292"/>
                <a:ext cx="78" cy="79"/>
              </a:xfrm>
              <a:custGeom>
                <a:avLst/>
                <a:gdLst/>
                <a:ahLst/>
                <a:cxnLst>
                  <a:cxn ang="0">
                    <a:pos x="236" y="237"/>
                  </a:cxn>
                  <a:cxn ang="0">
                    <a:pos x="236" y="224"/>
                  </a:cxn>
                  <a:cxn ang="0">
                    <a:pos x="235" y="210"/>
                  </a:cxn>
                  <a:cxn ang="0">
                    <a:pos x="234" y="197"/>
                  </a:cxn>
                  <a:cxn ang="0">
                    <a:pos x="231" y="185"/>
                  </a:cxn>
                  <a:cxn ang="0">
                    <a:pos x="227" y="171"/>
                  </a:cxn>
                  <a:cxn ang="0">
                    <a:pos x="223" y="159"/>
                  </a:cxn>
                  <a:cxn ang="0">
                    <a:pos x="219" y="145"/>
                  </a:cxn>
                  <a:cxn ang="0">
                    <a:pos x="214" y="133"/>
                  </a:cxn>
                  <a:cxn ang="0">
                    <a:pos x="207" y="123"/>
                  </a:cxn>
                  <a:cxn ang="0">
                    <a:pos x="200" y="111"/>
                  </a:cxn>
                  <a:cxn ang="0">
                    <a:pos x="193" y="100"/>
                  </a:cxn>
                  <a:cxn ang="0">
                    <a:pos x="185" y="89"/>
                  </a:cxn>
                  <a:cxn ang="0">
                    <a:pos x="176" y="78"/>
                  </a:cxn>
                  <a:cxn ang="0">
                    <a:pos x="168" y="69"/>
                  </a:cxn>
                  <a:cxn ang="0">
                    <a:pos x="157" y="61"/>
                  </a:cxn>
                  <a:cxn ang="0">
                    <a:pos x="148" y="51"/>
                  </a:cxn>
                  <a:cxn ang="0">
                    <a:pos x="137" y="43"/>
                  </a:cxn>
                  <a:cxn ang="0">
                    <a:pos x="126" y="37"/>
                  </a:cxn>
                  <a:cxn ang="0">
                    <a:pos x="114" y="30"/>
                  </a:cxn>
                  <a:cxn ang="0">
                    <a:pos x="102" y="23"/>
                  </a:cxn>
                  <a:cxn ang="0">
                    <a:pos x="90" y="18"/>
                  </a:cxn>
                  <a:cxn ang="0">
                    <a:pos x="78" y="14"/>
                  </a:cxn>
                  <a:cxn ang="0">
                    <a:pos x="65" y="10"/>
                  </a:cxn>
                  <a:cxn ang="0">
                    <a:pos x="52" y="6"/>
                  </a:cxn>
                  <a:cxn ang="0">
                    <a:pos x="40" y="3"/>
                  </a:cxn>
                  <a:cxn ang="0">
                    <a:pos x="26" y="2"/>
                  </a:cxn>
                  <a:cxn ang="0">
                    <a:pos x="13" y="0"/>
                  </a:cxn>
                  <a:cxn ang="0">
                    <a:pos x="0" y="0"/>
                  </a:cxn>
                </a:cxnLst>
                <a:rect l="0" t="0" r="r" b="b"/>
                <a:pathLst>
                  <a:path w="236" h="237">
                    <a:moveTo>
                      <a:pt x="236" y="237"/>
                    </a:moveTo>
                    <a:lnTo>
                      <a:pt x="236" y="224"/>
                    </a:lnTo>
                    <a:lnTo>
                      <a:pt x="235" y="210"/>
                    </a:lnTo>
                    <a:lnTo>
                      <a:pt x="234" y="197"/>
                    </a:lnTo>
                    <a:lnTo>
                      <a:pt x="231" y="185"/>
                    </a:lnTo>
                    <a:lnTo>
                      <a:pt x="227" y="171"/>
                    </a:lnTo>
                    <a:lnTo>
                      <a:pt x="223" y="159"/>
                    </a:lnTo>
                    <a:lnTo>
                      <a:pt x="219" y="145"/>
                    </a:lnTo>
                    <a:lnTo>
                      <a:pt x="214" y="133"/>
                    </a:lnTo>
                    <a:lnTo>
                      <a:pt x="207" y="123"/>
                    </a:lnTo>
                    <a:lnTo>
                      <a:pt x="200" y="111"/>
                    </a:lnTo>
                    <a:lnTo>
                      <a:pt x="193" y="100"/>
                    </a:lnTo>
                    <a:lnTo>
                      <a:pt x="185" y="89"/>
                    </a:lnTo>
                    <a:lnTo>
                      <a:pt x="176" y="78"/>
                    </a:lnTo>
                    <a:lnTo>
                      <a:pt x="168" y="69"/>
                    </a:lnTo>
                    <a:lnTo>
                      <a:pt x="157" y="61"/>
                    </a:lnTo>
                    <a:lnTo>
                      <a:pt x="148" y="51"/>
                    </a:lnTo>
                    <a:lnTo>
                      <a:pt x="137" y="43"/>
                    </a:lnTo>
                    <a:lnTo>
                      <a:pt x="126" y="37"/>
                    </a:lnTo>
                    <a:lnTo>
                      <a:pt x="114" y="30"/>
                    </a:lnTo>
                    <a:lnTo>
                      <a:pt x="102" y="23"/>
                    </a:lnTo>
                    <a:lnTo>
                      <a:pt x="90" y="18"/>
                    </a:lnTo>
                    <a:lnTo>
                      <a:pt x="78" y="14"/>
                    </a:lnTo>
                    <a:lnTo>
                      <a:pt x="65" y="10"/>
                    </a:lnTo>
                    <a:lnTo>
                      <a:pt x="52" y="6"/>
                    </a:lnTo>
                    <a:lnTo>
                      <a:pt x="40" y="3"/>
                    </a:lnTo>
                    <a:lnTo>
                      <a:pt x="26" y="2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7" name="Line 407"/>
              <p:cNvSpPr>
                <a:spLocks noChangeAspect="1" noChangeShapeType="1"/>
              </p:cNvSpPr>
              <p:nvPr/>
            </p:nvSpPr>
            <p:spPr bwMode="auto">
              <a:xfrm flipH="1">
                <a:off x="9108" y="5292"/>
                <a:ext cx="4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8" name="Freeform 408"/>
              <p:cNvSpPr>
                <a:spLocks noChangeAspect="1"/>
              </p:cNvSpPr>
              <p:nvPr/>
            </p:nvSpPr>
            <p:spPr bwMode="auto">
              <a:xfrm>
                <a:off x="9227" y="4137"/>
                <a:ext cx="16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1"/>
                  </a:cxn>
                  <a:cxn ang="0">
                    <a:pos x="2" y="36"/>
                  </a:cxn>
                  <a:cxn ang="0">
                    <a:pos x="3" y="31"/>
                  </a:cxn>
                  <a:cxn ang="0">
                    <a:pos x="6" y="25"/>
                  </a:cxn>
                  <a:cxn ang="0">
                    <a:pos x="9" y="20"/>
                  </a:cxn>
                  <a:cxn ang="0">
                    <a:pos x="13" y="16"/>
                  </a:cxn>
                  <a:cxn ang="0">
                    <a:pos x="17" y="12"/>
                  </a:cxn>
                  <a:cxn ang="0">
                    <a:pos x="21" y="8"/>
                  </a:cxn>
                  <a:cxn ang="0">
                    <a:pos x="26" y="5"/>
                  </a:cxn>
                  <a:cxn ang="0">
                    <a:pos x="31" y="4"/>
                  </a:cxn>
                  <a:cxn ang="0">
                    <a:pos x="37" y="1"/>
                  </a:cxn>
                  <a:cxn ang="0">
                    <a:pos x="42" y="1"/>
                  </a:cxn>
                  <a:cxn ang="0">
                    <a:pos x="48" y="0"/>
                  </a:cxn>
                </a:cxnLst>
                <a:rect l="0" t="0" r="r" b="b"/>
                <a:pathLst>
                  <a:path w="48" h="47">
                    <a:moveTo>
                      <a:pt x="0" y="47"/>
                    </a:moveTo>
                    <a:lnTo>
                      <a:pt x="0" y="41"/>
                    </a:lnTo>
                    <a:lnTo>
                      <a:pt x="2" y="36"/>
                    </a:lnTo>
                    <a:lnTo>
                      <a:pt x="3" y="31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3" y="16"/>
                    </a:lnTo>
                    <a:lnTo>
                      <a:pt x="17" y="12"/>
                    </a:lnTo>
                    <a:lnTo>
                      <a:pt x="21" y="8"/>
                    </a:lnTo>
                    <a:lnTo>
                      <a:pt x="26" y="5"/>
                    </a:lnTo>
                    <a:lnTo>
                      <a:pt x="31" y="4"/>
                    </a:lnTo>
                    <a:lnTo>
                      <a:pt x="37" y="1"/>
                    </a:lnTo>
                    <a:lnTo>
                      <a:pt x="42" y="1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9" name="Line 409"/>
              <p:cNvSpPr>
                <a:spLocks noChangeAspect="1" noChangeShapeType="1"/>
              </p:cNvSpPr>
              <p:nvPr/>
            </p:nvSpPr>
            <p:spPr bwMode="auto">
              <a:xfrm>
                <a:off x="9243" y="4137"/>
                <a:ext cx="15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0" name="Freeform 410"/>
              <p:cNvSpPr>
                <a:spLocks noChangeAspect="1"/>
              </p:cNvSpPr>
              <p:nvPr/>
            </p:nvSpPr>
            <p:spPr bwMode="auto">
              <a:xfrm>
                <a:off x="9401" y="4137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0" y="1"/>
                  </a:cxn>
                  <a:cxn ang="0">
                    <a:pos x="16" y="4"/>
                  </a:cxn>
                  <a:cxn ang="0">
                    <a:pos x="21" y="5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5" y="16"/>
                  </a:cxn>
                  <a:cxn ang="0">
                    <a:pos x="39" y="20"/>
                  </a:cxn>
                  <a:cxn ang="0">
                    <a:pos x="41" y="25"/>
                  </a:cxn>
                  <a:cxn ang="0">
                    <a:pos x="44" y="31"/>
                  </a:cxn>
                  <a:cxn ang="0">
                    <a:pos x="45" y="36"/>
                  </a:cxn>
                  <a:cxn ang="0">
                    <a:pos x="47" y="41"/>
                  </a:cxn>
                  <a:cxn ang="0">
                    <a:pos x="47" y="4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5" y="1"/>
                    </a:lnTo>
                    <a:lnTo>
                      <a:pt x="10" y="1"/>
                    </a:lnTo>
                    <a:lnTo>
                      <a:pt x="16" y="4"/>
                    </a:lnTo>
                    <a:lnTo>
                      <a:pt x="21" y="5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5" y="16"/>
                    </a:lnTo>
                    <a:lnTo>
                      <a:pt x="39" y="20"/>
                    </a:lnTo>
                    <a:lnTo>
                      <a:pt x="41" y="25"/>
                    </a:lnTo>
                    <a:lnTo>
                      <a:pt x="44" y="31"/>
                    </a:lnTo>
                    <a:lnTo>
                      <a:pt x="45" y="36"/>
                    </a:lnTo>
                    <a:lnTo>
                      <a:pt x="47" y="41"/>
                    </a:lnTo>
                    <a:lnTo>
                      <a:pt x="47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1" name="Line 411"/>
              <p:cNvSpPr>
                <a:spLocks noChangeAspect="1" noChangeShapeType="1"/>
              </p:cNvSpPr>
              <p:nvPr/>
            </p:nvSpPr>
            <p:spPr bwMode="auto">
              <a:xfrm>
                <a:off x="9417" y="4153"/>
                <a:ext cx="1" cy="7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2" name="Freeform 412"/>
              <p:cNvSpPr>
                <a:spLocks noChangeAspect="1"/>
              </p:cNvSpPr>
              <p:nvPr/>
            </p:nvSpPr>
            <p:spPr bwMode="auto">
              <a:xfrm>
                <a:off x="9401" y="4898"/>
                <a:ext cx="16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5"/>
                  </a:cxn>
                  <a:cxn ang="0">
                    <a:pos x="45" y="12"/>
                  </a:cxn>
                  <a:cxn ang="0">
                    <a:pos x="44" y="17"/>
                  </a:cxn>
                  <a:cxn ang="0">
                    <a:pos x="41" y="23"/>
                  </a:cxn>
                  <a:cxn ang="0">
                    <a:pos x="39" y="27"/>
                  </a:cxn>
                  <a:cxn ang="0">
                    <a:pos x="35" y="31"/>
                  </a:cxn>
                  <a:cxn ang="0">
                    <a:pos x="31" y="35"/>
                  </a:cxn>
                  <a:cxn ang="0">
                    <a:pos x="27" y="39"/>
                  </a:cxn>
                  <a:cxn ang="0">
                    <a:pos x="21" y="42"/>
                  </a:cxn>
                  <a:cxn ang="0">
                    <a:pos x="16" y="44"/>
                  </a:cxn>
                  <a:cxn ang="0">
                    <a:pos x="10" y="46"/>
                  </a:cxn>
                  <a:cxn ang="0">
                    <a:pos x="5" y="47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47" y="5"/>
                    </a:lnTo>
                    <a:lnTo>
                      <a:pt x="45" y="12"/>
                    </a:lnTo>
                    <a:lnTo>
                      <a:pt x="44" y="17"/>
                    </a:lnTo>
                    <a:lnTo>
                      <a:pt x="41" y="23"/>
                    </a:lnTo>
                    <a:lnTo>
                      <a:pt x="39" y="27"/>
                    </a:lnTo>
                    <a:lnTo>
                      <a:pt x="35" y="31"/>
                    </a:lnTo>
                    <a:lnTo>
                      <a:pt x="31" y="35"/>
                    </a:lnTo>
                    <a:lnTo>
                      <a:pt x="27" y="39"/>
                    </a:lnTo>
                    <a:lnTo>
                      <a:pt x="21" y="42"/>
                    </a:lnTo>
                    <a:lnTo>
                      <a:pt x="16" y="44"/>
                    </a:lnTo>
                    <a:lnTo>
                      <a:pt x="10" y="46"/>
                    </a:lnTo>
                    <a:lnTo>
                      <a:pt x="5" y="47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3" name="Line 413"/>
              <p:cNvSpPr>
                <a:spLocks noChangeAspect="1" noChangeShapeType="1"/>
              </p:cNvSpPr>
              <p:nvPr/>
            </p:nvSpPr>
            <p:spPr bwMode="auto">
              <a:xfrm flipH="1">
                <a:off x="9237" y="4913"/>
                <a:ext cx="16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4" name="Freeform 414"/>
              <p:cNvSpPr>
                <a:spLocks noChangeAspect="1"/>
              </p:cNvSpPr>
              <p:nvPr/>
            </p:nvSpPr>
            <p:spPr bwMode="auto">
              <a:xfrm>
                <a:off x="9227" y="4904"/>
                <a:ext cx="10" cy="9"/>
              </a:xfrm>
              <a:custGeom>
                <a:avLst/>
                <a:gdLst/>
                <a:ahLst/>
                <a:cxnLst>
                  <a:cxn ang="0">
                    <a:pos x="29" y="28"/>
                  </a:cxn>
                  <a:cxn ang="0">
                    <a:pos x="25" y="28"/>
                  </a:cxn>
                  <a:cxn ang="0">
                    <a:pos x="21" y="27"/>
                  </a:cxn>
                  <a:cxn ang="0">
                    <a:pos x="17" y="25"/>
                  </a:cxn>
                  <a:cxn ang="0">
                    <a:pos x="13" y="23"/>
                  </a:cxn>
                  <a:cxn ang="0">
                    <a:pos x="9" y="20"/>
                  </a:cxn>
                  <a:cxn ang="0">
                    <a:pos x="6" y="17"/>
                  </a:cxn>
                  <a:cxn ang="0">
                    <a:pos x="3" y="13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29" h="28">
                    <a:moveTo>
                      <a:pt x="29" y="28"/>
                    </a:moveTo>
                    <a:lnTo>
                      <a:pt x="25" y="28"/>
                    </a:lnTo>
                    <a:lnTo>
                      <a:pt x="21" y="27"/>
                    </a:lnTo>
                    <a:lnTo>
                      <a:pt x="17" y="25"/>
                    </a:lnTo>
                    <a:lnTo>
                      <a:pt x="13" y="23"/>
                    </a:lnTo>
                    <a:lnTo>
                      <a:pt x="9" y="20"/>
                    </a:lnTo>
                    <a:lnTo>
                      <a:pt x="6" y="17"/>
                    </a:lnTo>
                    <a:lnTo>
                      <a:pt x="3" y="13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5" name="Line 415"/>
              <p:cNvSpPr>
                <a:spLocks noChangeAspect="1" noChangeShapeType="1"/>
              </p:cNvSpPr>
              <p:nvPr/>
            </p:nvSpPr>
            <p:spPr bwMode="auto">
              <a:xfrm flipV="1">
                <a:off x="9227" y="4153"/>
                <a:ext cx="1" cy="7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6" name="Freeform 416"/>
              <p:cNvSpPr>
                <a:spLocks noChangeAspect="1"/>
              </p:cNvSpPr>
              <p:nvPr/>
            </p:nvSpPr>
            <p:spPr bwMode="auto">
              <a:xfrm>
                <a:off x="9054" y="4042"/>
                <a:ext cx="16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1"/>
                  </a:cxn>
                  <a:cxn ang="0">
                    <a:pos x="2" y="36"/>
                  </a:cxn>
                  <a:cxn ang="0">
                    <a:pos x="3" y="31"/>
                  </a:cxn>
                  <a:cxn ang="0">
                    <a:pos x="6" y="25"/>
                  </a:cxn>
                  <a:cxn ang="0">
                    <a:pos x="8" y="20"/>
                  </a:cxn>
                  <a:cxn ang="0">
                    <a:pos x="13" y="16"/>
                  </a:cxn>
                  <a:cxn ang="0">
                    <a:pos x="17" y="12"/>
                  </a:cxn>
                  <a:cxn ang="0">
                    <a:pos x="21" y="8"/>
                  </a:cxn>
                  <a:cxn ang="0">
                    <a:pos x="26" y="5"/>
                  </a:cxn>
                  <a:cxn ang="0">
                    <a:pos x="31" y="2"/>
                  </a:cxn>
                  <a:cxn ang="0">
                    <a:pos x="37" y="1"/>
                  </a:cxn>
                  <a:cxn ang="0">
                    <a:pos x="42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47">
                    <a:moveTo>
                      <a:pt x="0" y="47"/>
                    </a:moveTo>
                    <a:lnTo>
                      <a:pt x="0" y="41"/>
                    </a:lnTo>
                    <a:lnTo>
                      <a:pt x="2" y="36"/>
                    </a:lnTo>
                    <a:lnTo>
                      <a:pt x="3" y="31"/>
                    </a:lnTo>
                    <a:lnTo>
                      <a:pt x="6" y="25"/>
                    </a:lnTo>
                    <a:lnTo>
                      <a:pt x="8" y="20"/>
                    </a:lnTo>
                    <a:lnTo>
                      <a:pt x="13" y="16"/>
                    </a:lnTo>
                    <a:lnTo>
                      <a:pt x="17" y="12"/>
                    </a:lnTo>
                    <a:lnTo>
                      <a:pt x="21" y="8"/>
                    </a:lnTo>
                    <a:lnTo>
                      <a:pt x="26" y="5"/>
                    </a:lnTo>
                    <a:lnTo>
                      <a:pt x="31" y="2"/>
                    </a:lnTo>
                    <a:lnTo>
                      <a:pt x="37" y="1"/>
                    </a:lnTo>
                    <a:lnTo>
                      <a:pt x="42" y="0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7" name="Line 417"/>
              <p:cNvSpPr>
                <a:spLocks noChangeAspect="1" noChangeShapeType="1"/>
              </p:cNvSpPr>
              <p:nvPr/>
            </p:nvSpPr>
            <p:spPr bwMode="auto">
              <a:xfrm>
                <a:off x="9070" y="4042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8" name="Freeform 418"/>
              <p:cNvSpPr>
                <a:spLocks noChangeAspect="1"/>
              </p:cNvSpPr>
              <p:nvPr/>
            </p:nvSpPr>
            <p:spPr bwMode="auto">
              <a:xfrm>
                <a:off x="9113" y="4042"/>
                <a:ext cx="15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2" y="1"/>
                  </a:cxn>
                  <a:cxn ang="0">
                    <a:pos x="17" y="4"/>
                  </a:cxn>
                  <a:cxn ang="0">
                    <a:pos x="23" y="5"/>
                  </a:cxn>
                  <a:cxn ang="0">
                    <a:pos x="28" y="9"/>
                  </a:cxn>
                  <a:cxn ang="0">
                    <a:pos x="33" y="13"/>
                  </a:cxn>
                  <a:cxn ang="0">
                    <a:pos x="38" y="17"/>
                  </a:cxn>
                  <a:cxn ang="0">
                    <a:pos x="40" y="21"/>
                  </a:cxn>
                  <a:cxn ang="0">
                    <a:pos x="43" y="27"/>
                  </a:cxn>
                  <a:cxn ang="0">
                    <a:pos x="46" y="32"/>
                  </a:cxn>
                  <a:cxn ang="0">
                    <a:pos x="47" y="39"/>
                  </a:cxn>
                </a:cxnLst>
                <a:rect l="0" t="0" r="r" b="b"/>
                <a:pathLst>
                  <a:path w="47" h="39">
                    <a:moveTo>
                      <a:pt x="0" y="0"/>
                    </a:moveTo>
                    <a:lnTo>
                      <a:pt x="7" y="0"/>
                    </a:lnTo>
                    <a:lnTo>
                      <a:pt x="12" y="1"/>
                    </a:lnTo>
                    <a:lnTo>
                      <a:pt x="17" y="4"/>
                    </a:lnTo>
                    <a:lnTo>
                      <a:pt x="23" y="5"/>
                    </a:lnTo>
                    <a:lnTo>
                      <a:pt x="28" y="9"/>
                    </a:lnTo>
                    <a:lnTo>
                      <a:pt x="33" y="13"/>
                    </a:lnTo>
                    <a:lnTo>
                      <a:pt x="38" y="17"/>
                    </a:lnTo>
                    <a:lnTo>
                      <a:pt x="40" y="21"/>
                    </a:lnTo>
                    <a:lnTo>
                      <a:pt x="43" y="27"/>
                    </a:lnTo>
                    <a:lnTo>
                      <a:pt x="46" y="32"/>
                    </a:lnTo>
                    <a:lnTo>
                      <a:pt x="47" y="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9" name="Freeform 419"/>
              <p:cNvSpPr>
                <a:spLocks noChangeAspect="1"/>
              </p:cNvSpPr>
              <p:nvPr/>
            </p:nvSpPr>
            <p:spPr bwMode="auto">
              <a:xfrm>
                <a:off x="9128" y="4055"/>
                <a:ext cx="59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3"/>
                  </a:cxn>
                  <a:cxn ang="0">
                    <a:pos x="7" y="28"/>
                  </a:cxn>
                  <a:cxn ang="0">
                    <a:pos x="11" y="42"/>
                  </a:cxn>
                  <a:cxn ang="0">
                    <a:pos x="16" y="55"/>
                  </a:cxn>
                  <a:cxn ang="0">
                    <a:pos x="23" y="68"/>
                  </a:cxn>
                  <a:cxn ang="0">
                    <a:pos x="28" y="82"/>
                  </a:cxn>
                  <a:cxn ang="0">
                    <a:pos x="36" y="94"/>
                  </a:cxn>
                  <a:cxn ang="0">
                    <a:pos x="43" y="107"/>
                  </a:cxn>
                  <a:cxn ang="0">
                    <a:pos x="51" y="120"/>
                  </a:cxn>
                  <a:cxn ang="0">
                    <a:pos x="61" y="130"/>
                  </a:cxn>
                  <a:cxn ang="0">
                    <a:pos x="70" y="142"/>
                  </a:cxn>
                  <a:cxn ang="0">
                    <a:pos x="79" y="153"/>
                  </a:cxn>
                  <a:cxn ang="0">
                    <a:pos x="90" y="163"/>
                  </a:cxn>
                  <a:cxn ang="0">
                    <a:pos x="101" y="172"/>
                  </a:cxn>
                  <a:cxn ang="0">
                    <a:pos x="112" y="181"/>
                  </a:cxn>
                  <a:cxn ang="0">
                    <a:pos x="124" y="191"/>
                  </a:cxn>
                  <a:cxn ang="0">
                    <a:pos x="136" y="199"/>
                  </a:cxn>
                  <a:cxn ang="0">
                    <a:pos x="148" y="206"/>
                  </a:cxn>
                  <a:cxn ang="0">
                    <a:pos x="162" y="212"/>
                  </a:cxn>
                  <a:cxn ang="0">
                    <a:pos x="175" y="219"/>
                  </a:cxn>
                </a:cxnLst>
                <a:rect l="0" t="0" r="r" b="b"/>
                <a:pathLst>
                  <a:path w="175" h="219">
                    <a:moveTo>
                      <a:pt x="0" y="0"/>
                    </a:moveTo>
                    <a:lnTo>
                      <a:pt x="3" y="13"/>
                    </a:lnTo>
                    <a:lnTo>
                      <a:pt x="7" y="28"/>
                    </a:lnTo>
                    <a:lnTo>
                      <a:pt x="11" y="42"/>
                    </a:lnTo>
                    <a:lnTo>
                      <a:pt x="16" y="55"/>
                    </a:lnTo>
                    <a:lnTo>
                      <a:pt x="23" y="68"/>
                    </a:lnTo>
                    <a:lnTo>
                      <a:pt x="28" y="82"/>
                    </a:lnTo>
                    <a:lnTo>
                      <a:pt x="36" y="94"/>
                    </a:lnTo>
                    <a:lnTo>
                      <a:pt x="43" y="107"/>
                    </a:lnTo>
                    <a:lnTo>
                      <a:pt x="51" y="120"/>
                    </a:lnTo>
                    <a:lnTo>
                      <a:pt x="61" y="130"/>
                    </a:lnTo>
                    <a:lnTo>
                      <a:pt x="70" y="142"/>
                    </a:lnTo>
                    <a:lnTo>
                      <a:pt x="79" y="153"/>
                    </a:lnTo>
                    <a:lnTo>
                      <a:pt x="90" y="163"/>
                    </a:lnTo>
                    <a:lnTo>
                      <a:pt x="101" y="172"/>
                    </a:lnTo>
                    <a:lnTo>
                      <a:pt x="112" y="181"/>
                    </a:lnTo>
                    <a:lnTo>
                      <a:pt x="124" y="191"/>
                    </a:lnTo>
                    <a:lnTo>
                      <a:pt x="136" y="199"/>
                    </a:lnTo>
                    <a:lnTo>
                      <a:pt x="148" y="206"/>
                    </a:lnTo>
                    <a:lnTo>
                      <a:pt x="162" y="212"/>
                    </a:lnTo>
                    <a:lnTo>
                      <a:pt x="175" y="2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0" name="Freeform 420"/>
              <p:cNvSpPr>
                <a:spLocks noChangeAspect="1"/>
              </p:cNvSpPr>
              <p:nvPr/>
            </p:nvSpPr>
            <p:spPr bwMode="auto">
              <a:xfrm>
                <a:off x="9187" y="4128"/>
                <a:ext cx="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9" y="6"/>
                  </a:cxn>
                  <a:cxn ang="0">
                    <a:pos x="13" y="10"/>
                  </a:cxn>
                  <a:cxn ang="0">
                    <a:pos x="17" y="14"/>
                  </a:cxn>
                  <a:cxn ang="0">
                    <a:pos x="20" y="18"/>
                  </a:cxn>
                  <a:cxn ang="0">
                    <a:pos x="23" y="22"/>
                  </a:cxn>
                  <a:cxn ang="0">
                    <a:pos x="26" y="27"/>
                  </a:cxn>
                  <a:cxn ang="0">
                    <a:pos x="27" y="32"/>
                  </a:cxn>
                  <a:cxn ang="0">
                    <a:pos x="27" y="38"/>
                  </a:cxn>
                  <a:cxn ang="0">
                    <a:pos x="28" y="43"/>
                  </a:cxn>
                </a:cxnLst>
                <a:rect l="0" t="0" r="r" b="b"/>
                <a:pathLst>
                  <a:path w="28" h="43">
                    <a:moveTo>
                      <a:pt x="0" y="0"/>
                    </a:moveTo>
                    <a:lnTo>
                      <a:pt x="4" y="3"/>
                    </a:lnTo>
                    <a:lnTo>
                      <a:pt x="9" y="6"/>
                    </a:lnTo>
                    <a:lnTo>
                      <a:pt x="13" y="10"/>
                    </a:lnTo>
                    <a:lnTo>
                      <a:pt x="17" y="14"/>
                    </a:lnTo>
                    <a:lnTo>
                      <a:pt x="20" y="18"/>
                    </a:lnTo>
                    <a:lnTo>
                      <a:pt x="23" y="22"/>
                    </a:lnTo>
                    <a:lnTo>
                      <a:pt x="26" y="27"/>
                    </a:lnTo>
                    <a:lnTo>
                      <a:pt x="27" y="32"/>
                    </a:lnTo>
                    <a:lnTo>
                      <a:pt x="27" y="38"/>
                    </a:lnTo>
                    <a:lnTo>
                      <a:pt x="28" y="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1" name="Line 421"/>
              <p:cNvSpPr>
                <a:spLocks noChangeAspect="1" noChangeShapeType="1"/>
              </p:cNvSpPr>
              <p:nvPr/>
            </p:nvSpPr>
            <p:spPr bwMode="auto">
              <a:xfrm>
                <a:off x="9196" y="4143"/>
                <a:ext cx="1" cy="7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2" name="Freeform 422"/>
              <p:cNvSpPr>
                <a:spLocks noChangeAspect="1"/>
              </p:cNvSpPr>
              <p:nvPr/>
            </p:nvSpPr>
            <p:spPr bwMode="auto">
              <a:xfrm>
                <a:off x="9187" y="4904"/>
                <a:ext cx="9" cy="9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5"/>
                  </a:cxn>
                  <a:cxn ang="0">
                    <a:pos x="27" y="9"/>
                  </a:cxn>
                  <a:cxn ang="0">
                    <a:pos x="24" y="13"/>
                  </a:cxn>
                  <a:cxn ang="0">
                    <a:pos x="23" y="17"/>
                  </a:cxn>
                  <a:cxn ang="0">
                    <a:pos x="19" y="20"/>
                  </a:cxn>
                  <a:cxn ang="0">
                    <a:pos x="16" y="23"/>
                  </a:cxn>
                  <a:cxn ang="0">
                    <a:pos x="12" y="25"/>
                  </a:cxn>
                  <a:cxn ang="0">
                    <a:pos x="8" y="27"/>
                  </a:cxn>
                  <a:cxn ang="0">
                    <a:pos x="4" y="28"/>
                  </a:cxn>
                  <a:cxn ang="0">
                    <a:pos x="0" y="28"/>
                  </a:cxn>
                </a:cxnLst>
                <a:rect l="0" t="0" r="r" b="b"/>
                <a:pathLst>
                  <a:path w="28" h="28">
                    <a:moveTo>
                      <a:pt x="28" y="0"/>
                    </a:moveTo>
                    <a:lnTo>
                      <a:pt x="27" y="5"/>
                    </a:lnTo>
                    <a:lnTo>
                      <a:pt x="27" y="9"/>
                    </a:lnTo>
                    <a:lnTo>
                      <a:pt x="24" y="13"/>
                    </a:lnTo>
                    <a:lnTo>
                      <a:pt x="23" y="17"/>
                    </a:lnTo>
                    <a:lnTo>
                      <a:pt x="19" y="20"/>
                    </a:lnTo>
                    <a:lnTo>
                      <a:pt x="16" y="23"/>
                    </a:lnTo>
                    <a:lnTo>
                      <a:pt x="12" y="25"/>
                    </a:lnTo>
                    <a:lnTo>
                      <a:pt x="8" y="27"/>
                    </a:lnTo>
                    <a:lnTo>
                      <a:pt x="4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3" name="Line 423"/>
              <p:cNvSpPr>
                <a:spLocks noChangeAspect="1" noChangeShapeType="1"/>
              </p:cNvSpPr>
              <p:nvPr/>
            </p:nvSpPr>
            <p:spPr bwMode="auto">
              <a:xfrm flipH="1">
                <a:off x="9070" y="4913"/>
                <a:ext cx="1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4" name="Freeform 424"/>
              <p:cNvSpPr>
                <a:spLocks noChangeAspect="1"/>
              </p:cNvSpPr>
              <p:nvPr/>
            </p:nvSpPr>
            <p:spPr bwMode="auto">
              <a:xfrm>
                <a:off x="9054" y="4898"/>
                <a:ext cx="16" cy="15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42" y="47"/>
                  </a:cxn>
                  <a:cxn ang="0">
                    <a:pos x="37" y="46"/>
                  </a:cxn>
                  <a:cxn ang="0">
                    <a:pos x="31" y="44"/>
                  </a:cxn>
                  <a:cxn ang="0">
                    <a:pos x="26" y="42"/>
                  </a:cxn>
                  <a:cxn ang="0">
                    <a:pos x="21" y="39"/>
                  </a:cxn>
                  <a:cxn ang="0">
                    <a:pos x="17" y="35"/>
                  </a:cxn>
                  <a:cxn ang="0">
                    <a:pos x="13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2" y="1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8" h="47">
                    <a:moveTo>
                      <a:pt x="48" y="47"/>
                    </a:moveTo>
                    <a:lnTo>
                      <a:pt x="42" y="47"/>
                    </a:lnTo>
                    <a:lnTo>
                      <a:pt x="37" y="46"/>
                    </a:lnTo>
                    <a:lnTo>
                      <a:pt x="31" y="44"/>
                    </a:lnTo>
                    <a:lnTo>
                      <a:pt x="26" y="42"/>
                    </a:lnTo>
                    <a:lnTo>
                      <a:pt x="21" y="39"/>
                    </a:lnTo>
                    <a:lnTo>
                      <a:pt x="17" y="35"/>
                    </a:lnTo>
                    <a:lnTo>
                      <a:pt x="13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3" y="17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5" name="Line 425"/>
              <p:cNvSpPr>
                <a:spLocks noChangeAspect="1" noChangeShapeType="1"/>
              </p:cNvSpPr>
              <p:nvPr/>
            </p:nvSpPr>
            <p:spPr bwMode="auto">
              <a:xfrm flipV="1">
                <a:off x="9054" y="4058"/>
                <a:ext cx="1" cy="8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6" name="Freeform 426"/>
              <p:cNvSpPr>
                <a:spLocks noChangeAspect="1"/>
              </p:cNvSpPr>
              <p:nvPr/>
            </p:nvSpPr>
            <p:spPr bwMode="auto">
              <a:xfrm>
                <a:off x="7835" y="4084"/>
                <a:ext cx="15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" y="41"/>
                  </a:cxn>
                  <a:cxn ang="0">
                    <a:pos x="1" y="36"/>
                  </a:cxn>
                  <a:cxn ang="0">
                    <a:pos x="4" y="31"/>
                  </a:cxn>
                  <a:cxn ang="0">
                    <a:pos x="7" y="25"/>
                  </a:cxn>
                  <a:cxn ang="0">
                    <a:pos x="9" y="20"/>
                  </a:cxn>
                  <a:cxn ang="0">
                    <a:pos x="13" y="14"/>
                  </a:cxn>
                  <a:cxn ang="0">
                    <a:pos x="17" y="10"/>
                  </a:cxn>
                  <a:cxn ang="0">
                    <a:pos x="23" y="8"/>
                  </a:cxn>
                  <a:cxn ang="0">
                    <a:pos x="27" y="5"/>
                  </a:cxn>
                  <a:cxn ang="0">
                    <a:pos x="32" y="2"/>
                  </a:cxn>
                  <a:cxn ang="0">
                    <a:pos x="39" y="1"/>
                  </a:cxn>
                  <a:cxn ang="0">
                    <a:pos x="44" y="0"/>
                  </a:cxn>
                </a:cxnLst>
                <a:rect l="0" t="0" r="r" b="b"/>
                <a:pathLst>
                  <a:path w="44" h="47">
                    <a:moveTo>
                      <a:pt x="0" y="47"/>
                    </a:moveTo>
                    <a:lnTo>
                      <a:pt x="1" y="41"/>
                    </a:lnTo>
                    <a:lnTo>
                      <a:pt x="1" y="36"/>
                    </a:lnTo>
                    <a:lnTo>
                      <a:pt x="4" y="31"/>
                    </a:lnTo>
                    <a:lnTo>
                      <a:pt x="7" y="25"/>
                    </a:lnTo>
                    <a:lnTo>
                      <a:pt x="9" y="20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9" y="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7" name="Freeform 427"/>
              <p:cNvSpPr>
                <a:spLocks noChangeAspect="1"/>
              </p:cNvSpPr>
              <p:nvPr/>
            </p:nvSpPr>
            <p:spPr bwMode="auto">
              <a:xfrm>
                <a:off x="7850" y="4042"/>
                <a:ext cx="816" cy="42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1774" y="0"/>
                  </a:cxn>
                  <a:cxn ang="0">
                    <a:pos x="2447" y="0"/>
                  </a:cxn>
                </a:cxnLst>
                <a:rect l="0" t="0" r="r" b="b"/>
                <a:pathLst>
                  <a:path w="2447" h="124">
                    <a:moveTo>
                      <a:pt x="0" y="124"/>
                    </a:moveTo>
                    <a:lnTo>
                      <a:pt x="1774" y="0"/>
                    </a:lnTo>
                    <a:lnTo>
                      <a:pt x="24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8" name="Freeform 428"/>
              <p:cNvSpPr>
                <a:spLocks noChangeAspect="1"/>
              </p:cNvSpPr>
              <p:nvPr/>
            </p:nvSpPr>
            <p:spPr bwMode="auto">
              <a:xfrm>
                <a:off x="8666" y="4042"/>
                <a:ext cx="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1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20" y="8"/>
                  </a:cxn>
                  <a:cxn ang="0">
                    <a:pos x="23" y="12"/>
                  </a:cxn>
                  <a:cxn ang="0">
                    <a:pos x="25" y="16"/>
                  </a:cxn>
                  <a:cxn ang="0">
                    <a:pos x="27" y="20"/>
                  </a:cxn>
                  <a:cxn ang="0">
                    <a:pos x="28" y="24"/>
                  </a:cxn>
                  <a:cxn ang="0">
                    <a:pos x="28" y="28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4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6" y="5"/>
                    </a:lnTo>
                    <a:lnTo>
                      <a:pt x="20" y="8"/>
                    </a:lnTo>
                    <a:lnTo>
                      <a:pt x="23" y="12"/>
                    </a:lnTo>
                    <a:lnTo>
                      <a:pt x="25" y="16"/>
                    </a:lnTo>
                    <a:lnTo>
                      <a:pt x="27" y="20"/>
                    </a:lnTo>
                    <a:lnTo>
                      <a:pt x="28" y="24"/>
                    </a:lnTo>
                    <a:lnTo>
                      <a:pt x="28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9" name="Freeform 429"/>
              <p:cNvSpPr>
                <a:spLocks noChangeAspect="1"/>
              </p:cNvSpPr>
              <p:nvPr/>
            </p:nvSpPr>
            <p:spPr bwMode="auto">
              <a:xfrm>
                <a:off x="8675" y="4052"/>
                <a:ext cx="31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4" y="18"/>
                  </a:cxn>
                  <a:cxn ang="0">
                    <a:pos x="5" y="23"/>
                  </a:cxn>
                  <a:cxn ang="0">
                    <a:pos x="9" y="27"/>
                  </a:cxn>
                  <a:cxn ang="0">
                    <a:pos x="12" y="32"/>
                  </a:cxn>
                  <a:cxn ang="0">
                    <a:pos x="16" y="36"/>
                  </a:cxn>
                  <a:cxn ang="0">
                    <a:pos x="22" y="39"/>
                  </a:cxn>
                  <a:cxn ang="0">
                    <a:pos x="26" y="43"/>
                  </a:cxn>
                  <a:cxn ang="0">
                    <a:pos x="31" y="44"/>
                  </a:cxn>
                  <a:cxn ang="0">
                    <a:pos x="36" y="47"/>
                  </a:cxn>
                  <a:cxn ang="0">
                    <a:pos x="43" y="47"/>
                  </a:cxn>
                  <a:cxn ang="0">
                    <a:pos x="48" y="47"/>
                  </a:cxn>
                  <a:cxn ang="0">
                    <a:pos x="54" y="47"/>
                  </a:cxn>
                  <a:cxn ang="0">
                    <a:pos x="59" y="46"/>
                  </a:cxn>
                  <a:cxn ang="0">
                    <a:pos x="65" y="44"/>
                  </a:cxn>
                  <a:cxn ang="0">
                    <a:pos x="70" y="42"/>
                  </a:cxn>
                  <a:cxn ang="0">
                    <a:pos x="75" y="39"/>
                  </a:cxn>
                  <a:cxn ang="0">
                    <a:pos x="79" y="35"/>
                  </a:cxn>
                  <a:cxn ang="0">
                    <a:pos x="83" y="31"/>
                  </a:cxn>
                  <a:cxn ang="0">
                    <a:pos x="88" y="27"/>
                  </a:cxn>
                  <a:cxn ang="0">
                    <a:pos x="90" y="22"/>
                  </a:cxn>
                  <a:cxn ang="0">
                    <a:pos x="93" y="16"/>
                  </a:cxn>
                  <a:cxn ang="0">
                    <a:pos x="94" y="11"/>
                  </a:cxn>
                  <a:cxn ang="0">
                    <a:pos x="94" y="4"/>
                  </a:cxn>
                </a:cxnLst>
                <a:rect l="0" t="0" r="r" b="b"/>
                <a:pathLst>
                  <a:path w="94" h="47">
                    <a:moveTo>
                      <a:pt x="0" y="0"/>
                    </a:moveTo>
                    <a:lnTo>
                      <a:pt x="0" y="7"/>
                    </a:lnTo>
                    <a:lnTo>
                      <a:pt x="1" y="12"/>
                    </a:lnTo>
                    <a:lnTo>
                      <a:pt x="4" y="18"/>
                    </a:lnTo>
                    <a:lnTo>
                      <a:pt x="5" y="23"/>
                    </a:lnTo>
                    <a:lnTo>
                      <a:pt x="9" y="27"/>
                    </a:lnTo>
                    <a:lnTo>
                      <a:pt x="12" y="32"/>
                    </a:lnTo>
                    <a:lnTo>
                      <a:pt x="16" y="36"/>
                    </a:lnTo>
                    <a:lnTo>
                      <a:pt x="22" y="39"/>
                    </a:lnTo>
                    <a:lnTo>
                      <a:pt x="26" y="43"/>
                    </a:lnTo>
                    <a:lnTo>
                      <a:pt x="31" y="44"/>
                    </a:lnTo>
                    <a:lnTo>
                      <a:pt x="36" y="47"/>
                    </a:lnTo>
                    <a:lnTo>
                      <a:pt x="43" y="47"/>
                    </a:lnTo>
                    <a:lnTo>
                      <a:pt x="48" y="47"/>
                    </a:lnTo>
                    <a:lnTo>
                      <a:pt x="54" y="47"/>
                    </a:lnTo>
                    <a:lnTo>
                      <a:pt x="59" y="46"/>
                    </a:lnTo>
                    <a:lnTo>
                      <a:pt x="65" y="44"/>
                    </a:lnTo>
                    <a:lnTo>
                      <a:pt x="70" y="42"/>
                    </a:lnTo>
                    <a:lnTo>
                      <a:pt x="75" y="39"/>
                    </a:lnTo>
                    <a:lnTo>
                      <a:pt x="79" y="35"/>
                    </a:lnTo>
                    <a:lnTo>
                      <a:pt x="83" y="31"/>
                    </a:lnTo>
                    <a:lnTo>
                      <a:pt x="88" y="27"/>
                    </a:lnTo>
                    <a:lnTo>
                      <a:pt x="90" y="22"/>
                    </a:lnTo>
                    <a:lnTo>
                      <a:pt x="93" y="16"/>
                    </a:lnTo>
                    <a:lnTo>
                      <a:pt x="94" y="11"/>
                    </a:lnTo>
                    <a:lnTo>
                      <a:pt x="9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0" name="Freeform 430"/>
              <p:cNvSpPr>
                <a:spLocks noChangeAspect="1"/>
              </p:cNvSpPr>
              <p:nvPr/>
            </p:nvSpPr>
            <p:spPr bwMode="auto">
              <a:xfrm>
                <a:off x="8706" y="4045"/>
                <a:ext cx="13" cy="8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1"/>
                  </a:cxn>
                  <a:cxn ang="0">
                    <a:pos x="3" y="17"/>
                  </a:cxn>
                  <a:cxn ang="0">
                    <a:pos x="4" y="13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4" y="4"/>
                  </a:cxn>
                  <a:cxn ang="0">
                    <a:pos x="18" y="2"/>
                  </a:cxn>
                  <a:cxn ang="0">
                    <a:pos x="22" y="1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5" y="1"/>
                  </a:cxn>
                  <a:cxn ang="0">
                    <a:pos x="39" y="2"/>
                  </a:cxn>
                </a:cxnLst>
                <a:rect l="0" t="0" r="r" b="b"/>
                <a:pathLst>
                  <a:path w="39" h="25">
                    <a:moveTo>
                      <a:pt x="0" y="25"/>
                    </a:moveTo>
                    <a:lnTo>
                      <a:pt x="2" y="21"/>
                    </a:lnTo>
                    <a:lnTo>
                      <a:pt x="3" y="17"/>
                    </a:lnTo>
                    <a:lnTo>
                      <a:pt x="4" y="13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39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1" name="Freeform 431"/>
              <p:cNvSpPr>
                <a:spLocks noChangeAspect="1"/>
              </p:cNvSpPr>
              <p:nvPr/>
            </p:nvSpPr>
            <p:spPr bwMode="auto">
              <a:xfrm>
                <a:off x="8719" y="4045"/>
                <a:ext cx="7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4"/>
                  </a:cxn>
                  <a:cxn ang="0">
                    <a:pos x="27" y="8"/>
                  </a:cxn>
                  <a:cxn ang="0">
                    <a:pos x="41" y="12"/>
                  </a:cxn>
                  <a:cxn ang="0">
                    <a:pos x="54" y="15"/>
                  </a:cxn>
                  <a:cxn ang="0">
                    <a:pos x="69" y="18"/>
                  </a:cxn>
                  <a:cxn ang="0">
                    <a:pos x="82" y="19"/>
                  </a:cxn>
                  <a:cxn ang="0">
                    <a:pos x="97" y="19"/>
                  </a:cxn>
                  <a:cxn ang="0">
                    <a:pos x="111" y="19"/>
                  </a:cxn>
                  <a:cxn ang="0">
                    <a:pos x="126" y="19"/>
                  </a:cxn>
                  <a:cxn ang="0">
                    <a:pos x="139" y="18"/>
                  </a:cxn>
                  <a:cxn ang="0">
                    <a:pos x="154" y="15"/>
                  </a:cxn>
                  <a:cxn ang="0">
                    <a:pos x="167" y="12"/>
                  </a:cxn>
                  <a:cxn ang="0">
                    <a:pos x="181" y="8"/>
                  </a:cxn>
                  <a:cxn ang="0">
                    <a:pos x="194" y="4"/>
                  </a:cxn>
                  <a:cxn ang="0">
                    <a:pos x="208" y="0"/>
                  </a:cxn>
                </a:cxnLst>
                <a:rect l="0" t="0" r="r" b="b"/>
                <a:pathLst>
                  <a:path w="208" h="19">
                    <a:moveTo>
                      <a:pt x="0" y="0"/>
                    </a:moveTo>
                    <a:lnTo>
                      <a:pt x="14" y="4"/>
                    </a:lnTo>
                    <a:lnTo>
                      <a:pt x="27" y="8"/>
                    </a:lnTo>
                    <a:lnTo>
                      <a:pt x="41" y="12"/>
                    </a:lnTo>
                    <a:lnTo>
                      <a:pt x="54" y="15"/>
                    </a:lnTo>
                    <a:lnTo>
                      <a:pt x="69" y="18"/>
                    </a:lnTo>
                    <a:lnTo>
                      <a:pt x="82" y="19"/>
                    </a:lnTo>
                    <a:lnTo>
                      <a:pt x="97" y="19"/>
                    </a:lnTo>
                    <a:lnTo>
                      <a:pt x="111" y="19"/>
                    </a:lnTo>
                    <a:lnTo>
                      <a:pt x="126" y="19"/>
                    </a:lnTo>
                    <a:lnTo>
                      <a:pt x="139" y="18"/>
                    </a:lnTo>
                    <a:lnTo>
                      <a:pt x="154" y="15"/>
                    </a:lnTo>
                    <a:lnTo>
                      <a:pt x="167" y="12"/>
                    </a:lnTo>
                    <a:lnTo>
                      <a:pt x="181" y="8"/>
                    </a:lnTo>
                    <a:lnTo>
                      <a:pt x="194" y="4"/>
                    </a:lnTo>
                    <a:lnTo>
                      <a:pt x="20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2" name="Freeform 432"/>
              <p:cNvSpPr>
                <a:spLocks noChangeAspect="1"/>
              </p:cNvSpPr>
              <p:nvPr/>
            </p:nvSpPr>
            <p:spPr bwMode="auto">
              <a:xfrm>
                <a:off x="8789" y="4045"/>
                <a:ext cx="13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1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7" y="1"/>
                  </a:cxn>
                  <a:cxn ang="0">
                    <a:pos x="21" y="2"/>
                  </a:cxn>
                  <a:cxn ang="0">
                    <a:pos x="25" y="4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5" y="13"/>
                  </a:cxn>
                  <a:cxn ang="0">
                    <a:pos x="36" y="17"/>
                  </a:cxn>
                  <a:cxn ang="0">
                    <a:pos x="37" y="21"/>
                  </a:cxn>
                  <a:cxn ang="0">
                    <a:pos x="39" y="25"/>
                  </a:cxn>
                </a:cxnLst>
                <a:rect l="0" t="0" r="r" b="b"/>
                <a:pathLst>
                  <a:path w="39" h="25">
                    <a:moveTo>
                      <a:pt x="0" y="2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3"/>
                    </a:lnTo>
                    <a:lnTo>
                      <a:pt x="36" y="17"/>
                    </a:lnTo>
                    <a:lnTo>
                      <a:pt x="37" y="21"/>
                    </a:lnTo>
                    <a:lnTo>
                      <a:pt x="39" y="2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3" name="Freeform 433"/>
              <p:cNvSpPr>
                <a:spLocks noChangeAspect="1"/>
              </p:cNvSpPr>
              <p:nvPr/>
            </p:nvSpPr>
            <p:spPr bwMode="auto">
              <a:xfrm>
                <a:off x="8802" y="4052"/>
                <a:ext cx="31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1"/>
                  </a:cxn>
                  <a:cxn ang="0">
                    <a:pos x="1" y="16"/>
                  </a:cxn>
                  <a:cxn ang="0">
                    <a:pos x="4" y="22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5"/>
                  </a:cxn>
                  <a:cxn ang="0">
                    <a:pos x="19" y="39"/>
                  </a:cxn>
                  <a:cxn ang="0">
                    <a:pos x="24" y="42"/>
                  </a:cxn>
                  <a:cxn ang="0">
                    <a:pos x="29" y="44"/>
                  </a:cxn>
                  <a:cxn ang="0">
                    <a:pos x="35" y="46"/>
                  </a:cxn>
                  <a:cxn ang="0">
                    <a:pos x="40" y="47"/>
                  </a:cxn>
                  <a:cxn ang="0">
                    <a:pos x="45" y="47"/>
                  </a:cxn>
                  <a:cxn ang="0">
                    <a:pos x="51" y="47"/>
                  </a:cxn>
                  <a:cxn ang="0">
                    <a:pos x="58" y="47"/>
                  </a:cxn>
                  <a:cxn ang="0">
                    <a:pos x="63" y="44"/>
                  </a:cxn>
                  <a:cxn ang="0">
                    <a:pos x="68" y="43"/>
                  </a:cxn>
                  <a:cxn ang="0">
                    <a:pos x="72" y="39"/>
                  </a:cxn>
                  <a:cxn ang="0">
                    <a:pos x="78" y="36"/>
                  </a:cxn>
                  <a:cxn ang="0">
                    <a:pos x="82" y="32"/>
                  </a:cxn>
                  <a:cxn ang="0">
                    <a:pos x="85" y="27"/>
                  </a:cxn>
                  <a:cxn ang="0">
                    <a:pos x="89" y="23"/>
                  </a:cxn>
                  <a:cxn ang="0">
                    <a:pos x="91" y="18"/>
                  </a:cxn>
                  <a:cxn ang="0">
                    <a:pos x="93" y="12"/>
                  </a:cxn>
                  <a:cxn ang="0">
                    <a:pos x="94" y="7"/>
                  </a:cxn>
                  <a:cxn ang="0">
                    <a:pos x="94" y="0"/>
                  </a:cxn>
                </a:cxnLst>
                <a:rect l="0" t="0" r="r" b="b"/>
                <a:pathLst>
                  <a:path w="94" h="47">
                    <a:moveTo>
                      <a:pt x="0" y="4"/>
                    </a:moveTo>
                    <a:lnTo>
                      <a:pt x="0" y="11"/>
                    </a:lnTo>
                    <a:lnTo>
                      <a:pt x="1" y="16"/>
                    </a:lnTo>
                    <a:lnTo>
                      <a:pt x="4" y="22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5"/>
                    </a:lnTo>
                    <a:lnTo>
                      <a:pt x="19" y="39"/>
                    </a:lnTo>
                    <a:lnTo>
                      <a:pt x="24" y="42"/>
                    </a:lnTo>
                    <a:lnTo>
                      <a:pt x="29" y="44"/>
                    </a:lnTo>
                    <a:lnTo>
                      <a:pt x="35" y="46"/>
                    </a:lnTo>
                    <a:lnTo>
                      <a:pt x="40" y="47"/>
                    </a:lnTo>
                    <a:lnTo>
                      <a:pt x="45" y="47"/>
                    </a:lnTo>
                    <a:lnTo>
                      <a:pt x="51" y="47"/>
                    </a:lnTo>
                    <a:lnTo>
                      <a:pt x="58" y="47"/>
                    </a:lnTo>
                    <a:lnTo>
                      <a:pt x="63" y="44"/>
                    </a:lnTo>
                    <a:lnTo>
                      <a:pt x="68" y="43"/>
                    </a:lnTo>
                    <a:lnTo>
                      <a:pt x="72" y="39"/>
                    </a:lnTo>
                    <a:lnTo>
                      <a:pt x="78" y="36"/>
                    </a:lnTo>
                    <a:lnTo>
                      <a:pt x="82" y="32"/>
                    </a:lnTo>
                    <a:lnTo>
                      <a:pt x="85" y="27"/>
                    </a:lnTo>
                    <a:lnTo>
                      <a:pt x="89" y="23"/>
                    </a:lnTo>
                    <a:lnTo>
                      <a:pt x="91" y="18"/>
                    </a:lnTo>
                    <a:lnTo>
                      <a:pt x="93" y="12"/>
                    </a:lnTo>
                    <a:lnTo>
                      <a:pt x="94" y="7"/>
                    </a:lnTo>
                    <a:lnTo>
                      <a:pt x="9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4" name="Freeform 434"/>
              <p:cNvSpPr>
                <a:spLocks noChangeAspect="1"/>
              </p:cNvSpPr>
              <p:nvPr/>
            </p:nvSpPr>
            <p:spPr bwMode="auto">
              <a:xfrm>
                <a:off x="8833" y="4042"/>
                <a:ext cx="9" cy="1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4"/>
                  </a:cxn>
                  <a:cxn ang="0">
                    <a:pos x="1" y="20"/>
                  </a:cxn>
                  <a:cxn ang="0">
                    <a:pos x="3" y="16"/>
                  </a:cxn>
                  <a:cxn ang="0">
                    <a:pos x="5" y="12"/>
                  </a:cxn>
                  <a:cxn ang="0">
                    <a:pos x="8" y="8"/>
                  </a:cxn>
                  <a:cxn ang="0">
                    <a:pos x="12" y="5"/>
                  </a:cxn>
                  <a:cxn ang="0">
                    <a:pos x="15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8" y="0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0" y="24"/>
                    </a:lnTo>
                    <a:lnTo>
                      <a:pt x="1" y="20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5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5" name="Line 435"/>
              <p:cNvSpPr>
                <a:spLocks noChangeAspect="1" noChangeShapeType="1"/>
              </p:cNvSpPr>
              <p:nvPr/>
            </p:nvSpPr>
            <p:spPr bwMode="auto">
              <a:xfrm>
                <a:off x="8842" y="4042"/>
                <a:ext cx="15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6" name="Freeform 436"/>
              <p:cNvSpPr>
                <a:spLocks noChangeAspect="1"/>
              </p:cNvSpPr>
              <p:nvPr/>
            </p:nvSpPr>
            <p:spPr bwMode="auto">
              <a:xfrm>
                <a:off x="9000" y="4042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1"/>
                  </a:cxn>
                  <a:cxn ang="0">
                    <a:pos x="16" y="2"/>
                  </a:cxn>
                  <a:cxn ang="0">
                    <a:pos x="22" y="5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5" y="16"/>
                  </a:cxn>
                  <a:cxn ang="0">
                    <a:pos x="39" y="20"/>
                  </a:cxn>
                  <a:cxn ang="0">
                    <a:pos x="42" y="25"/>
                  </a:cxn>
                  <a:cxn ang="0">
                    <a:pos x="43" y="31"/>
                  </a:cxn>
                  <a:cxn ang="0">
                    <a:pos x="46" y="36"/>
                  </a:cxn>
                  <a:cxn ang="0">
                    <a:pos x="47" y="41"/>
                  </a:cxn>
                  <a:cxn ang="0">
                    <a:pos x="47" y="4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6" y="0"/>
                    </a:lnTo>
                    <a:lnTo>
                      <a:pt x="11" y="1"/>
                    </a:lnTo>
                    <a:lnTo>
                      <a:pt x="16" y="2"/>
                    </a:lnTo>
                    <a:lnTo>
                      <a:pt x="22" y="5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5" y="16"/>
                    </a:lnTo>
                    <a:lnTo>
                      <a:pt x="39" y="20"/>
                    </a:lnTo>
                    <a:lnTo>
                      <a:pt x="42" y="25"/>
                    </a:lnTo>
                    <a:lnTo>
                      <a:pt x="43" y="31"/>
                    </a:lnTo>
                    <a:lnTo>
                      <a:pt x="46" y="36"/>
                    </a:lnTo>
                    <a:lnTo>
                      <a:pt x="47" y="41"/>
                    </a:lnTo>
                    <a:lnTo>
                      <a:pt x="47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7" name="Line 437"/>
              <p:cNvSpPr>
                <a:spLocks noChangeAspect="1" noChangeShapeType="1"/>
              </p:cNvSpPr>
              <p:nvPr/>
            </p:nvSpPr>
            <p:spPr bwMode="auto">
              <a:xfrm>
                <a:off x="9016" y="4058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8" name="Freeform 438"/>
              <p:cNvSpPr>
                <a:spLocks noChangeAspect="1"/>
              </p:cNvSpPr>
              <p:nvPr/>
            </p:nvSpPr>
            <p:spPr bwMode="auto">
              <a:xfrm>
                <a:off x="9008" y="4270"/>
                <a:ext cx="8" cy="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4" y="5"/>
                  </a:cxn>
                  <a:cxn ang="0">
                    <a:pos x="24" y="9"/>
                  </a:cxn>
                  <a:cxn ang="0">
                    <a:pos x="21" y="13"/>
                  </a:cxn>
                  <a:cxn ang="0">
                    <a:pos x="20" y="18"/>
                  </a:cxn>
                  <a:cxn ang="0">
                    <a:pos x="16" y="20"/>
                  </a:cxn>
                  <a:cxn ang="0">
                    <a:pos x="13" y="24"/>
                  </a:cxn>
                  <a:cxn ang="0">
                    <a:pos x="9" y="26"/>
                  </a:cxn>
                  <a:cxn ang="0">
                    <a:pos x="5" y="27"/>
                  </a:cxn>
                  <a:cxn ang="0">
                    <a:pos x="0" y="28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lnTo>
                      <a:pt x="24" y="5"/>
                    </a:lnTo>
                    <a:lnTo>
                      <a:pt x="24" y="9"/>
                    </a:lnTo>
                    <a:lnTo>
                      <a:pt x="21" y="13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3" y="24"/>
                    </a:lnTo>
                    <a:lnTo>
                      <a:pt x="9" y="26"/>
                    </a:lnTo>
                    <a:lnTo>
                      <a:pt x="5" y="27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9" name="Freeform 439"/>
              <p:cNvSpPr>
                <a:spLocks noChangeAspect="1"/>
              </p:cNvSpPr>
              <p:nvPr/>
            </p:nvSpPr>
            <p:spPr bwMode="auto">
              <a:xfrm>
                <a:off x="8994" y="4279"/>
                <a:ext cx="14" cy="3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5" y="2"/>
                  </a:cxn>
                  <a:cxn ang="0">
                    <a:pos x="30" y="3"/>
                  </a:cxn>
                  <a:cxn ang="0">
                    <a:pos x="25" y="6"/>
                  </a:cxn>
                  <a:cxn ang="0">
                    <a:pos x="21" y="8"/>
                  </a:cxn>
                  <a:cxn ang="0">
                    <a:pos x="15" y="12"/>
                  </a:cxn>
                  <a:cxn ang="0">
                    <a:pos x="11" y="16"/>
                  </a:cxn>
                  <a:cxn ang="0">
                    <a:pos x="8" y="20"/>
                  </a:cxn>
                  <a:cxn ang="0">
                    <a:pos x="6" y="26"/>
                  </a:cxn>
                  <a:cxn ang="0">
                    <a:pos x="3" y="31"/>
                  </a:cxn>
                  <a:cxn ang="0">
                    <a:pos x="2" y="37"/>
                  </a:cxn>
                  <a:cxn ang="0">
                    <a:pos x="0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58"/>
                  </a:cxn>
                  <a:cxn ang="0">
                    <a:pos x="3" y="65"/>
                  </a:cxn>
                  <a:cxn ang="0">
                    <a:pos x="6" y="69"/>
                  </a:cxn>
                  <a:cxn ang="0">
                    <a:pos x="8" y="74"/>
                  </a:cxn>
                  <a:cxn ang="0">
                    <a:pos x="11" y="78"/>
                  </a:cxn>
                  <a:cxn ang="0">
                    <a:pos x="15" y="82"/>
                  </a:cxn>
                  <a:cxn ang="0">
                    <a:pos x="21" y="86"/>
                  </a:cxn>
                  <a:cxn ang="0">
                    <a:pos x="25" y="89"/>
                  </a:cxn>
                  <a:cxn ang="0">
                    <a:pos x="30" y="92"/>
                  </a:cxn>
                  <a:cxn ang="0">
                    <a:pos x="35" y="93"/>
                  </a:cxn>
                  <a:cxn ang="0">
                    <a:pos x="41" y="94"/>
                  </a:cxn>
                </a:cxnLst>
                <a:rect l="0" t="0" r="r" b="b"/>
                <a:pathLst>
                  <a:path w="41" h="94">
                    <a:moveTo>
                      <a:pt x="41" y="0"/>
                    </a:moveTo>
                    <a:lnTo>
                      <a:pt x="35" y="2"/>
                    </a:lnTo>
                    <a:lnTo>
                      <a:pt x="30" y="3"/>
                    </a:lnTo>
                    <a:lnTo>
                      <a:pt x="25" y="6"/>
                    </a:lnTo>
                    <a:lnTo>
                      <a:pt x="21" y="8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8" y="20"/>
                    </a:lnTo>
                    <a:lnTo>
                      <a:pt x="6" y="26"/>
                    </a:lnTo>
                    <a:lnTo>
                      <a:pt x="3" y="31"/>
                    </a:lnTo>
                    <a:lnTo>
                      <a:pt x="2" y="37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58"/>
                    </a:lnTo>
                    <a:lnTo>
                      <a:pt x="3" y="65"/>
                    </a:lnTo>
                    <a:lnTo>
                      <a:pt x="6" y="69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5" y="82"/>
                    </a:lnTo>
                    <a:lnTo>
                      <a:pt x="21" y="86"/>
                    </a:lnTo>
                    <a:lnTo>
                      <a:pt x="25" y="89"/>
                    </a:lnTo>
                    <a:lnTo>
                      <a:pt x="30" y="92"/>
                    </a:lnTo>
                    <a:lnTo>
                      <a:pt x="35" y="93"/>
                    </a:lnTo>
                    <a:lnTo>
                      <a:pt x="41" y="9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0" name="Freeform 440"/>
              <p:cNvSpPr>
                <a:spLocks noChangeAspect="1"/>
              </p:cNvSpPr>
              <p:nvPr/>
            </p:nvSpPr>
            <p:spPr bwMode="auto">
              <a:xfrm>
                <a:off x="9008" y="4310"/>
                <a:ext cx="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13" y="6"/>
                  </a:cxn>
                  <a:cxn ang="0">
                    <a:pos x="16" y="9"/>
                  </a:cxn>
                  <a:cxn ang="0">
                    <a:pos x="20" y="11"/>
                  </a:cxn>
                  <a:cxn ang="0">
                    <a:pos x="21" y="15"/>
                  </a:cxn>
                  <a:cxn ang="0">
                    <a:pos x="24" y="19"/>
                  </a:cxn>
                  <a:cxn ang="0">
                    <a:pos x="24" y="25"/>
                  </a:cxn>
                  <a:cxn ang="0">
                    <a:pos x="25" y="29"/>
                  </a:cxn>
                </a:cxnLst>
                <a:rect l="0" t="0" r="r" b="b"/>
                <a:pathLst>
                  <a:path w="25" h="29">
                    <a:moveTo>
                      <a:pt x="0" y="0"/>
                    </a:moveTo>
                    <a:lnTo>
                      <a:pt x="5" y="2"/>
                    </a:lnTo>
                    <a:lnTo>
                      <a:pt x="9" y="3"/>
                    </a:lnTo>
                    <a:lnTo>
                      <a:pt x="13" y="6"/>
                    </a:lnTo>
                    <a:lnTo>
                      <a:pt x="16" y="9"/>
                    </a:lnTo>
                    <a:lnTo>
                      <a:pt x="20" y="11"/>
                    </a:lnTo>
                    <a:lnTo>
                      <a:pt x="21" y="15"/>
                    </a:lnTo>
                    <a:lnTo>
                      <a:pt x="24" y="19"/>
                    </a:lnTo>
                    <a:lnTo>
                      <a:pt x="24" y="25"/>
                    </a:lnTo>
                    <a:lnTo>
                      <a:pt x="25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1" name="Line 441"/>
              <p:cNvSpPr>
                <a:spLocks noChangeAspect="1" noChangeShapeType="1"/>
              </p:cNvSpPr>
              <p:nvPr/>
            </p:nvSpPr>
            <p:spPr bwMode="auto">
              <a:xfrm>
                <a:off x="9016" y="4320"/>
                <a:ext cx="1" cy="3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2" name="Freeform 442"/>
              <p:cNvSpPr>
                <a:spLocks noChangeAspect="1"/>
              </p:cNvSpPr>
              <p:nvPr/>
            </p:nvSpPr>
            <p:spPr bwMode="auto">
              <a:xfrm>
                <a:off x="9008" y="4680"/>
                <a:ext cx="8" cy="1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4" y="4"/>
                  </a:cxn>
                  <a:cxn ang="0">
                    <a:pos x="24" y="10"/>
                  </a:cxn>
                  <a:cxn ang="0">
                    <a:pos x="21" y="14"/>
                  </a:cxn>
                  <a:cxn ang="0">
                    <a:pos x="20" y="18"/>
                  </a:cxn>
                  <a:cxn ang="0">
                    <a:pos x="16" y="21"/>
                  </a:cxn>
                  <a:cxn ang="0">
                    <a:pos x="13" y="23"/>
                  </a:cxn>
                  <a:cxn ang="0">
                    <a:pos x="9" y="26"/>
                  </a:cxn>
                  <a:cxn ang="0">
                    <a:pos x="5" y="27"/>
                  </a:cxn>
                  <a:cxn ang="0">
                    <a:pos x="0" y="29"/>
                  </a:cxn>
                </a:cxnLst>
                <a:rect l="0" t="0" r="r" b="b"/>
                <a:pathLst>
                  <a:path w="25" h="29">
                    <a:moveTo>
                      <a:pt x="25" y="0"/>
                    </a:moveTo>
                    <a:lnTo>
                      <a:pt x="24" y="4"/>
                    </a:lnTo>
                    <a:lnTo>
                      <a:pt x="24" y="10"/>
                    </a:lnTo>
                    <a:lnTo>
                      <a:pt x="21" y="14"/>
                    </a:lnTo>
                    <a:lnTo>
                      <a:pt x="20" y="18"/>
                    </a:lnTo>
                    <a:lnTo>
                      <a:pt x="16" y="21"/>
                    </a:lnTo>
                    <a:lnTo>
                      <a:pt x="13" y="23"/>
                    </a:lnTo>
                    <a:lnTo>
                      <a:pt x="9" y="26"/>
                    </a:lnTo>
                    <a:lnTo>
                      <a:pt x="5" y="27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3" name="Freeform 443"/>
              <p:cNvSpPr>
                <a:spLocks noChangeAspect="1"/>
              </p:cNvSpPr>
              <p:nvPr/>
            </p:nvSpPr>
            <p:spPr bwMode="auto">
              <a:xfrm>
                <a:off x="8994" y="4690"/>
                <a:ext cx="14" cy="3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5" y="1"/>
                  </a:cxn>
                  <a:cxn ang="0">
                    <a:pos x="30" y="2"/>
                  </a:cxn>
                  <a:cxn ang="0">
                    <a:pos x="25" y="5"/>
                  </a:cxn>
                  <a:cxn ang="0">
                    <a:pos x="21" y="8"/>
                  </a:cxn>
                  <a:cxn ang="0">
                    <a:pos x="15" y="12"/>
                  </a:cxn>
                  <a:cxn ang="0">
                    <a:pos x="11" y="16"/>
                  </a:cxn>
                  <a:cxn ang="0">
                    <a:pos x="8" y="20"/>
                  </a:cxn>
                  <a:cxn ang="0">
                    <a:pos x="6" y="25"/>
                  </a:cxn>
                  <a:cxn ang="0">
                    <a:pos x="3" y="29"/>
                  </a:cxn>
                  <a:cxn ang="0">
                    <a:pos x="2" y="36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2" y="57"/>
                  </a:cxn>
                  <a:cxn ang="0">
                    <a:pos x="3" y="63"/>
                  </a:cxn>
                  <a:cxn ang="0">
                    <a:pos x="6" y="68"/>
                  </a:cxn>
                  <a:cxn ang="0">
                    <a:pos x="8" y="74"/>
                  </a:cxn>
                  <a:cxn ang="0">
                    <a:pos x="11" y="78"/>
                  </a:cxn>
                  <a:cxn ang="0">
                    <a:pos x="15" y="82"/>
                  </a:cxn>
                  <a:cxn ang="0">
                    <a:pos x="21" y="86"/>
                  </a:cxn>
                  <a:cxn ang="0">
                    <a:pos x="25" y="88"/>
                  </a:cxn>
                  <a:cxn ang="0">
                    <a:pos x="30" y="91"/>
                  </a:cxn>
                  <a:cxn ang="0">
                    <a:pos x="35" y="92"/>
                  </a:cxn>
                  <a:cxn ang="0">
                    <a:pos x="41" y="94"/>
                  </a:cxn>
                </a:cxnLst>
                <a:rect l="0" t="0" r="r" b="b"/>
                <a:pathLst>
                  <a:path w="41" h="94">
                    <a:moveTo>
                      <a:pt x="41" y="0"/>
                    </a:moveTo>
                    <a:lnTo>
                      <a:pt x="35" y="1"/>
                    </a:lnTo>
                    <a:lnTo>
                      <a:pt x="30" y="2"/>
                    </a:lnTo>
                    <a:lnTo>
                      <a:pt x="25" y="5"/>
                    </a:lnTo>
                    <a:lnTo>
                      <a:pt x="21" y="8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8" y="20"/>
                    </a:lnTo>
                    <a:lnTo>
                      <a:pt x="6" y="25"/>
                    </a:lnTo>
                    <a:lnTo>
                      <a:pt x="3" y="29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2" y="57"/>
                    </a:lnTo>
                    <a:lnTo>
                      <a:pt x="3" y="63"/>
                    </a:lnTo>
                    <a:lnTo>
                      <a:pt x="6" y="68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5" y="82"/>
                    </a:lnTo>
                    <a:lnTo>
                      <a:pt x="21" y="86"/>
                    </a:lnTo>
                    <a:lnTo>
                      <a:pt x="25" y="88"/>
                    </a:lnTo>
                    <a:lnTo>
                      <a:pt x="30" y="91"/>
                    </a:lnTo>
                    <a:lnTo>
                      <a:pt x="35" y="92"/>
                    </a:lnTo>
                    <a:lnTo>
                      <a:pt x="41" y="9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4" name="Freeform 444"/>
              <p:cNvSpPr>
                <a:spLocks noChangeAspect="1"/>
              </p:cNvSpPr>
              <p:nvPr/>
            </p:nvSpPr>
            <p:spPr bwMode="auto">
              <a:xfrm>
                <a:off x="9008" y="4721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9" y="2"/>
                  </a:cxn>
                  <a:cxn ang="0">
                    <a:pos x="13" y="4"/>
                  </a:cxn>
                  <a:cxn ang="0">
                    <a:pos x="16" y="8"/>
                  </a:cxn>
                  <a:cxn ang="0">
                    <a:pos x="20" y="11"/>
                  </a:cxn>
                  <a:cxn ang="0">
                    <a:pos x="21" y="15"/>
                  </a:cxn>
                  <a:cxn ang="0">
                    <a:pos x="24" y="19"/>
                  </a:cxn>
                  <a:cxn ang="0">
                    <a:pos x="24" y="23"/>
                  </a:cxn>
                  <a:cxn ang="0">
                    <a:pos x="25" y="28"/>
                  </a:cxn>
                </a:cxnLst>
                <a:rect l="0" t="0" r="r" b="b"/>
                <a:pathLst>
                  <a:path w="25" h="28">
                    <a:moveTo>
                      <a:pt x="0" y="0"/>
                    </a:moveTo>
                    <a:lnTo>
                      <a:pt x="5" y="1"/>
                    </a:lnTo>
                    <a:lnTo>
                      <a:pt x="9" y="2"/>
                    </a:lnTo>
                    <a:lnTo>
                      <a:pt x="13" y="4"/>
                    </a:lnTo>
                    <a:lnTo>
                      <a:pt x="16" y="8"/>
                    </a:lnTo>
                    <a:lnTo>
                      <a:pt x="20" y="11"/>
                    </a:lnTo>
                    <a:lnTo>
                      <a:pt x="21" y="15"/>
                    </a:lnTo>
                    <a:lnTo>
                      <a:pt x="24" y="19"/>
                    </a:lnTo>
                    <a:lnTo>
                      <a:pt x="24" y="23"/>
                    </a:lnTo>
                    <a:lnTo>
                      <a:pt x="25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5" name="Line 445"/>
              <p:cNvSpPr>
                <a:spLocks noChangeAspect="1" noChangeShapeType="1"/>
              </p:cNvSpPr>
              <p:nvPr/>
            </p:nvSpPr>
            <p:spPr bwMode="auto">
              <a:xfrm>
                <a:off x="9016" y="4730"/>
                <a:ext cx="1" cy="1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6" name="Freeform 446"/>
              <p:cNvSpPr>
                <a:spLocks noChangeAspect="1"/>
              </p:cNvSpPr>
              <p:nvPr/>
            </p:nvSpPr>
            <p:spPr bwMode="auto">
              <a:xfrm>
                <a:off x="9000" y="4898"/>
                <a:ext cx="16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5"/>
                  </a:cxn>
                  <a:cxn ang="0">
                    <a:pos x="46" y="12"/>
                  </a:cxn>
                  <a:cxn ang="0">
                    <a:pos x="43" y="17"/>
                  </a:cxn>
                  <a:cxn ang="0">
                    <a:pos x="42" y="23"/>
                  </a:cxn>
                  <a:cxn ang="0">
                    <a:pos x="39" y="27"/>
                  </a:cxn>
                  <a:cxn ang="0">
                    <a:pos x="35" y="31"/>
                  </a:cxn>
                  <a:cxn ang="0">
                    <a:pos x="31" y="35"/>
                  </a:cxn>
                  <a:cxn ang="0">
                    <a:pos x="27" y="39"/>
                  </a:cxn>
                  <a:cxn ang="0">
                    <a:pos x="22" y="42"/>
                  </a:cxn>
                  <a:cxn ang="0">
                    <a:pos x="16" y="44"/>
                  </a:cxn>
                  <a:cxn ang="0">
                    <a:pos x="11" y="46"/>
                  </a:cxn>
                  <a:cxn ang="0">
                    <a:pos x="6" y="47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3" y="17"/>
                    </a:lnTo>
                    <a:lnTo>
                      <a:pt x="42" y="23"/>
                    </a:lnTo>
                    <a:lnTo>
                      <a:pt x="39" y="27"/>
                    </a:lnTo>
                    <a:lnTo>
                      <a:pt x="35" y="31"/>
                    </a:lnTo>
                    <a:lnTo>
                      <a:pt x="31" y="35"/>
                    </a:lnTo>
                    <a:lnTo>
                      <a:pt x="27" y="39"/>
                    </a:lnTo>
                    <a:lnTo>
                      <a:pt x="22" y="42"/>
                    </a:lnTo>
                    <a:lnTo>
                      <a:pt x="16" y="44"/>
                    </a:lnTo>
                    <a:lnTo>
                      <a:pt x="11" y="46"/>
                    </a:lnTo>
                    <a:lnTo>
                      <a:pt x="6" y="47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7" name="Line 447"/>
              <p:cNvSpPr>
                <a:spLocks noChangeAspect="1" noChangeShapeType="1"/>
              </p:cNvSpPr>
              <p:nvPr/>
            </p:nvSpPr>
            <p:spPr bwMode="auto">
              <a:xfrm flipH="1">
                <a:off x="8838" y="4913"/>
                <a:ext cx="16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8" name="Freeform 448"/>
              <p:cNvSpPr>
                <a:spLocks noChangeAspect="1"/>
              </p:cNvSpPr>
              <p:nvPr/>
            </p:nvSpPr>
            <p:spPr bwMode="auto">
              <a:xfrm>
                <a:off x="8823" y="4902"/>
                <a:ext cx="15" cy="11"/>
              </a:xfrm>
              <a:custGeom>
                <a:avLst/>
                <a:gdLst/>
                <a:ahLst/>
                <a:cxnLst>
                  <a:cxn ang="0">
                    <a:pos x="46" y="35"/>
                  </a:cxn>
                  <a:cxn ang="0">
                    <a:pos x="41" y="35"/>
                  </a:cxn>
                  <a:cxn ang="0">
                    <a:pos x="35" y="34"/>
                  </a:cxn>
                  <a:cxn ang="0">
                    <a:pos x="30" y="32"/>
                  </a:cxn>
                  <a:cxn ang="0">
                    <a:pos x="25" y="30"/>
                  </a:cxn>
                  <a:cxn ang="0">
                    <a:pos x="21" y="27"/>
                  </a:cxn>
                  <a:cxn ang="0">
                    <a:pos x="15" y="24"/>
                  </a:cxn>
                  <a:cxn ang="0">
                    <a:pos x="11" y="20"/>
                  </a:cxn>
                  <a:cxn ang="0">
                    <a:pos x="8" y="16"/>
                  </a:cxn>
                  <a:cxn ang="0">
                    <a:pos x="4" y="11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46" h="35">
                    <a:moveTo>
                      <a:pt x="46" y="35"/>
                    </a:moveTo>
                    <a:lnTo>
                      <a:pt x="41" y="35"/>
                    </a:lnTo>
                    <a:lnTo>
                      <a:pt x="35" y="34"/>
                    </a:lnTo>
                    <a:lnTo>
                      <a:pt x="30" y="32"/>
                    </a:lnTo>
                    <a:lnTo>
                      <a:pt x="25" y="30"/>
                    </a:lnTo>
                    <a:lnTo>
                      <a:pt x="21" y="27"/>
                    </a:lnTo>
                    <a:lnTo>
                      <a:pt x="15" y="24"/>
                    </a:lnTo>
                    <a:lnTo>
                      <a:pt x="11" y="20"/>
                    </a:lnTo>
                    <a:lnTo>
                      <a:pt x="8" y="16"/>
                    </a:lnTo>
                    <a:lnTo>
                      <a:pt x="4" y="11"/>
                    </a:ln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9" name="Freeform 449"/>
              <p:cNvSpPr>
                <a:spLocks noChangeAspect="1"/>
              </p:cNvSpPr>
              <p:nvPr/>
            </p:nvSpPr>
            <p:spPr bwMode="auto">
              <a:xfrm>
                <a:off x="8788" y="4851"/>
                <a:ext cx="35" cy="51"/>
              </a:xfrm>
              <a:custGeom>
                <a:avLst/>
                <a:gdLst/>
                <a:ahLst/>
                <a:cxnLst>
                  <a:cxn ang="0">
                    <a:pos x="105" y="152"/>
                  </a:cxn>
                  <a:cxn ang="0">
                    <a:pos x="101" y="139"/>
                  </a:cxn>
                  <a:cxn ang="0">
                    <a:pos x="96" y="125"/>
                  </a:cxn>
                  <a:cxn ang="0">
                    <a:pos x="91" y="112"/>
                  </a:cxn>
                  <a:cxn ang="0">
                    <a:pos x="85" y="98"/>
                  </a:cxn>
                  <a:cxn ang="0">
                    <a:pos x="77" y="86"/>
                  </a:cxn>
                  <a:cxn ang="0">
                    <a:pos x="70" y="74"/>
                  </a:cxn>
                  <a:cxn ang="0">
                    <a:pos x="62" y="62"/>
                  </a:cxn>
                  <a:cxn ang="0">
                    <a:pos x="53" y="50"/>
                  </a:cxn>
                  <a:cxn ang="0">
                    <a:pos x="43" y="39"/>
                  </a:cxn>
                  <a:cxn ang="0">
                    <a:pos x="34" y="28"/>
                  </a:cxn>
                  <a:cxn ang="0">
                    <a:pos x="23" y="18"/>
                  </a:cxn>
                  <a:cxn ang="0">
                    <a:pos x="12" y="8"/>
                  </a:cxn>
                  <a:cxn ang="0">
                    <a:pos x="0" y="0"/>
                  </a:cxn>
                </a:cxnLst>
                <a:rect l="0" t="0" r="r" b="b"/>
                <a:pathLst>
                  <a:path w="105" h="152">
                    <a:moveTo>
                      <a:pt x="105" y="152"/>
                    </a:moveTo>
                    <a:lnTo>
                      <a:pt x="101" y="139"/>
                    </a:lnTo>
                    <a:lnTo>
                      <a:pt x="96" y="125"/>
                    </a:lnTo>
                    <a:lnTo>
                      <a:pt x="91" y="112"/>
                    </a:lnTo>
                    <a:lnTo>
                      <a:pt x="85" y="98"/>
                    </a:lnTo>
                    <a:lnTo>
                      <a:pt x="77" y="86"/>
                    </a:lnTo>
                    <a:lnTo>
                      <a:pt x="70" y="74"/>
                    </a:lnTo>
                    <a:lnTo>
                      <a:pt x="62" y="62"/>
                    </a:lnTo>
                    <a:lnTo>
                      <a:pt x="53" y="50"/>
                    </a:lnTo>
                    <a:lnTo>
                      <a:pt x="43" y="39"/>
                    </a:lnTo>
                    <a:lnTo>
                      <a:pt x="34" y="28"/>
                    </a:lnTo>
                    <a:lnTo>
                      <a:pt x="23" y="18"/>
                    </a:lnTo>
                    <a:lnTo>
                      <a:pt x="12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0" name="Freeform 450"/>
              <p:cNvSpPr>
                <a:spLocks noChangeAspect="1"/>
              </p:cNvSpPr>
              <p:nvPr/>
            </p:nvSpPr>
            <p:spPr bwMode="auto">
              <a:xfrm>
                <a:off x="8782" y="4840"/>
                <a:ext cx="6" cy="11"/>
              </a:xfrm>
              <a:custGeom>
                <a:avLst/>
                <a:gdLst/>
                <a:ahLst/>
                <a:cxnLst>
                  <a:cxn ang="0">
                    <a:pos x="19" y="34"/>
                  </a:cxn>
                  <a:cxn ang="0">
                    <a:pos x="15" y="30"/>
                  </a:cxn>
                  <a:cxn ang="0">
                    <a:pos x="11" y="26"/>
                  </a:cxn>
                  <a:cxn ang="0">
                    <a:pos x="9" y="21"/>
                  </a:cxn>
                  <a:cxn ang="0">
                    <a:pos x="6" y="17"/>
                  </a:cxn>
                  <a:cxn ang="0">
                    <a:pos x="3" y="11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19" h="34">
                    <a:moveTo>
                      <a:pt x="19" y="34"/>
                    </a:moveTo>
                    <a:lnTo>
                      <a:pt x="15" y="30"/>
                    </a:lnTo>
                    <a:lnTo>
                      <a:pt x="11" y="26"/>
                    </a:lnTo>
                    <a:lnTo>
                      <a:pt x="9" y="21"/>
                    </a:lnTo>
                    <a:lnTo>
                      <a:pt x="6" y="17"/>
                    </a:lnTo>
                    <a:lnTo>
                      <a:pt x="3" y="11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1" name="Line 4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63" y="4627"/>
                <a:ext cx="19" cy="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2" name="Freeform 452"/>
              <p:cNvSpPr>
                <a:spLocks noChangeAspect="1"/>
              </p:cNvSpPr>
              <p:nvPr/>
            </p:nvSpPr>
            <p:spPr bwMode="auto">
              <a:xfrm>
                <a:off x="8663" y="4535"/>
                <a:ext cx="100" cy="92"/>
              </a:xfrm>
              <a:custGeom>
                <a:avLst/>
                <a:gdLst/>
                <a:ahLst/>
                <a:cxnLst>
                  <a:cxn ang="0">
                    <a:pos x="301" y="276"/>
                  </a:cxn>
                  <a:cxn ang="0">
                    <a:pos x="300" y="261"/>
                  </a:cxn>
                  <a:cxn ang="0">
                    <a:pos x="297" y="247"/>
                  </a:cxn>
                  <a:cxn ang="0">
                    <a:pos x="293" y="233"/>
                  </a:cxn>
                  <a:cxn ang="0">
                    <a:pos x="290" y="218"/>
                  </a:cxn>
                  <a:cxn ang="0">
                    <a:pos x="285" y="204"/>
                  </a:cxn>
                  <a:cxn ang="0">
                    <a:pos x="280" y="190"/>
                  </a:cxn>
                  <a:cxn ang="0">
                    <a:pos x="274" y="177"/>
                  </a:cxn>
                  <a:cxn ang="0">
                    <a:pos x="268" y="163"/>
                  </a:cxn>
                  <a:cxn ang="0">
                    <a:pos x="260" y="150"/>
                  </a:cxn>
                  <a:cxn ang="0">
                    <a:pos x="253" y="136"/>
                  </a:cxn>
                  <a:cxn ang="0">
                    <a:pos x="243" y="124"/>
                  </a:cxn>
                  <a:cxn ang="0">
                    <a:pos x="234" y="112"/>
                  </a:cxn>
                  <a:cxn ang="0">
                    <a:pos x="225" y="101"/>
                  </a:cxn>
                  <a:cxn ang="0">
                    <a:pos x="215" y="90"/>
                  </a:cxn>
                  <a:cxn ang="0">
                    <a:pos x="204" y="80"/>
                  </a:cxn>
                  <a:cxn ang="0">
                    <a:pos x="192" y="70"/>
                  </a:cxn>
                  <a:cxn ang="0">
                    <a:pos x="180" y="61"/>
                  </a:cxn>
                  <a:cxn ang="0">
                    <a:pos x="168" y="51"/>
                  </a:cxn>
                  <a:cxn ang="0">
                    <a:pos x="156" y="43"/>
                  </a:cxn>
                  <a:cxn ang="0">
                    <a:pos x="142" y="37"/>
                  </a:cxn>
                  <a:cxn ang="0">
                    <a:pos x="129" y="30"/>
                  </a:cxn>
                  <a:cxn ang="0">
                    <a:pos x="115" y="23"/>
                  </a:cxn>
                  <a:cxn ang="0">
                    <a:pos x="102" y="18"/>
                  </a:cxn>
                  <a:cxn ang="0">
                    <a:pos x="87" y="14"/>
                  </a:cxn>
                  <a:cxn ang="0">
                    <a:pos x="74" y="10"/>
                  </a:cxn>
                  <a:cxn ang="0">
                    <a:pos x="59" y="6"/>
                  </a:cxn>
                  <a:cxn ang="0">
                    <a:pos x="44" y="3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01" h="276">
                    <a:moveTo>
                      <a:pt x="301" y="276"/>
                    </a:moveTo>
                    <a:lnTo>
                      <a:pt x="300" y="261"/>
                    </a:lnTo>
                    <a:lnTo>
                      <a:pt x="297" y="247"/>
                    </a:lnTo>
                    <a:lnTo>
                      <a:pt x="293" y="233"/>
                    </a:lnTo>
                    <a:lnTo>
                      <a:pt x="290" y="218"/>
                    </a:lnTo>
                    <a:lnTo>
                      <a:pt x="285" y="204"/>
                    </a:lnTo>
                    <a:lnTo>
                      <a:pt x="280" y="190"/>
                    </a:lnTo>
                    <a:lnTo>
                      <a:pt x="274" y="177"/>
                    </a:lnTo>
                    <a:lnTo>
                      <a:pt x="268" y="163"/>
                    </a:lnTo>
                    <a:lnTo>
                      <a:pt x="260" y="150"/>
                    </a:lnTo>
                    <a:lnTo>
                      <a:pt x="253" y="136"/>
                    </a:lnTo>
                    <a:lnTo>
                      <a:pt x="243" y="124"/>
                    </a:lnTo>
                    <a:lnTo>
                      <a:pt x="234" y="112"/>
                    </a:lnTo>
                    <a:lnTo>
                      <a:pt x="225" y="101"/>
                    </a:lnTo>
                    <a:lnTo>
                      <a:pt x="215" y="90"/>
                    </a:lnTo>
                    <a:lnTo>
                      <a:pt x="204" y="80"/>
                    </a:lnTo>
                    <a:lnTo>
                      <a:pt x="192" y="70"/>
                    </a:lnTo>
                    <a:lnTo>
                      <a:pt x="180" y="61"/>
                    </a:lnTo>
                    <a:lnTo>
                      <a:pt x="168" y="51"/>
                    </a:lnTo>
                    <a:lnTo>
                      <a:pt x="156" y="43"/>
                    </a:lnTo>
                    <a:lnTo>
                      <a:pt x="142" y="37"/>
                    </a:lnTo>
                    <a:lnTo>
                      <a:pt x="129" y="30"/>
                    </a:lnTo>
                    <a:lnTo>
                      <a:pt x="115" y="23"/>
                    </a:lnTo>
                    <a:lnTo>
                      <a:pt x="102" y="18"/>
                    </a:lnTo>
                    <a:lnTo>
                      <a:pt x="87" y="14"/>
                    </a:lnTo>
                    <a:lnTo>
                      <a:pt x="74" y="10"/>
                    </a:lnTo>
                    <a:lnTo>
                      <a:pt x="59" y="6"/>
                    </a:lnTo>
                    <a:lnTo>
                      <a:pt x="44" y="3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3" name="Line 453"/>
              <p:cNvSpPr>
                <a:spLocks noChangeAspect="1" noChangeShapeType="1"/>
              </p:cNvSpPr>
              <p:nvPr/>
            </p:nvSpPr>
            <p:spPr bwMode="auto">
              <a:xfrm flipH="1">
                <a:off x="8586" y="4535"/>
                <a:ext cx="7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4" name="Freeform 454"/>
              <p:cNvSpPr>
                <a:spLocks noChangeAspect="1"/>
              </p:cNvSpPr>
              <p:nvPr/>
            </p:nvSpPr>
            <p:spPr bwMode="auto">
              <a:xfrm>
                <a:off x="8571" y="4523"/>
                <a:ext cx="15" cy="12"/>
              </a:xfrm>
              <a:custGeom>
                <a:avLst/>
                <a:gdLst/>
                <a:ahLst/>
                <a:cxnLst>
                  <a:cxn ang="0">
                    <a:pos x="45" y="35"/>
                  </a:cxn>
                  <a:cxn ang="0">
                    <a:pos x="40" y="35"/>
                  </a:cxn>
                  <a:cxn ang="0">
                    <a:pos x="35" y="34"/>
                  </a:cxn>
                  <a:cxn ang="0">
                    <a:pos x="29" y="33"/>
                  </a:cxn>
                  <a:cxn ang="0">
                    <a:pos x="24" y="30"/>
                  </a:cxn>
                  <a:cxn ang="0">
                    <a:pos x="20" y="27"/>
                  </a:cxn>
                  <a:cxn ang="0">
                    <a:pos x="14" y="23"/>
                  </a:cxn>
                  <a:cxn ang="0">
                    <a:pos x="10" y="19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45" h="35">
                    <a:moveTo>
                      <a:pt x="45" y="35"/>
                    </a:moveTo>
                    <a:lnTo>
                      <a:pt x="40" y="35"/>
                    </a:lnTo>
                    <a:lnTo>
                      <a:pt x="35" y="34"/>
                    </a:lnTo>
                    <a:lnTo>
                      <a:pt x="29" y="33"/>
                    </a:lnTo>
                    <a:lnTo>
                      <a:pt x="24" y="30"/>
                    </a:lnTo>
                    <a:lnTo>
                      <a:pt x="20" y="27"/>
                    </a:lnTo>
                    <a:lnTo>
                      <a:pt x="14" y="23"/>
                    </a:lnTo>
                    <a:lnTo>
                      <a:pt x="10" y="19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5" name="Line 4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52" y="4452"/>
                <a:ext cx="19" cy="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6" name="Freeform 456"/>
              <p:cNvSpPr>
                <a:spLocks noChangeAspect="1"/>
              </p:cNvSpPr>
              <p:nvPr/>
            </p:nvSpPr>
            <p:spPr bwMode="auto">
              <a:xfrm>
                <a:off x="8537" y="4440"/>
                <a:ext cx="15" cy="12"/>
              </a:xfrm>
              <a:custGeom>
                <a:avLst/>
                <a:gdLst/>
                <a:ahLst/>
                <a:cxnLst>
                  <a:cxn ang="0">
                    <a:pos x="46" y="35"/>
                  </a:cxn>
                  <a:cxn ang="0">
                    <a:pos x="45" y="30"/>
                  </a:cxn>
                  <a:cxn ang="0">
                    <a:pos x="42" y="25"/>
                  </a:cxn>
                  <a:cxn ang="0">
                    <a:pos x="39" y="21"/>
                  </a:cxn>
                  <a:cxn ang="0">
                    <a:pos x="35" y="15"/>
                  </a:cxn>
                  <a:cxn ang="0">
                    <a:pos x="31" y="11"/>
                  </a:cxn>
                  <a:cxn ang="0">
                    <a:pos x="27" y="8"/>
                  </a:cxn>
                  <a:cxn ang="0">
                    <a:pos x="22" y="6"/>
                  </a:cxn>
                  <a:cxn ang="0">
                    <a:pos x="16" y="3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35">
                    <a:moveTo>
                      <a:pt x="46" y="35"/>
                    </a:moveTo>
                    <a:lnTo>
                      <a:pt x="45" y="30"/>
                    </a:lnTo>
                    <a:lnTo>
                      <a:pt x="42" y="25"/>
                    </a:lnTo>
                    <a:lnTo>
                      <a:pt x="39" y="21"/>
                    </a:lnTo>
                    <a:lnTo>
                      <a:pt x="35" y="15"/>
                    </a:lnTo>
                    <a:lnTo>
                      <a:pt x="31" y="11"/>
                    </a:lnTo>
                    <a:lnTo>
                      <a:pt x="27" y="8"/>
                    </a:lnTo>
                    <a:lnTo>
                      <a:pt x="22" y="6"/>
                    </a:lnTo>
                    <a:lnTo>
                      <a:pt x="16" y="3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7" name="Line 457"/>
              <p:cNvSpPr>
                <a:spLocks noChangeAspect="1" noChangeShapeType="1"/>
              </p:cNvSpPr>
              <p:nvPr/>
            </p:nvSpPr>
            <p:spPr bwMode="auto">
              <a:xfrm flipH="1">
                <a:off x="8533" y="4440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8" name="Freeform 458"/>
              <p:cNvSpPr>
                <a:spLocks noChangeAspect="1"/>
              </p:cNvSpPr>
              <p:nvPr/>
            </p:nvSpPr>
            <p:spPr bwMode="auto">
              <a:xfrm>
                <a:off x="8517" y="4440"/>
                <a:ext cx="16" cy="1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0" y="3"/>
                  </a:cxn>
                  <a:cxn ang="0">
                    <a:pos x="25" y="6"/>
                  </a:cxn>
                  <a:cxn ang="0">
                    <a:pos x="21" y="8"/>
                  </a:cxn>
                  <a:cxn ang="0">
                    <a:pos x="15" y="13"/>
                  </a:cxn>
                  <a:cxn ang="0">
                    <a:pos x="11" y="17"/>
                  </a:cxn>
                  <a:cxn ang="0">
                    <a:pos x="8" y="21"/>
                  </a:cxn>
                  <a:cxn ang="0">
                    <a:pos x="6" y="26"/>
                  </a:cxn>
                  <a:cxn ang="0">
                    <a:pos x="3" y="31"/>
                  </a:cxn>
                  <a:cxn ang="0">
                    <a:pos x="2" y="37"/>
                  </a:cxn>
                  <a:cxn ang="0">
                    <a:pos x="0" y="42"/>
                  </a:cxn>
                  <a:cxn ang="0">
                    <a:pos x="0" y="47"/>
                  </a:cxn>
                </a:cxnLst>
                <a:rect l="0" t="0" r="r" b="b"/>
                <a:pathLst>
                  <a:path w="48" h="47">
                    <a:moveTo>
                      <a:pt x="48" y="0"/>
                    </a:moveTo>
                    <a:lnTo>
                      <a:pt x="41" y="0"/>
                    </a:lnTo>
                    <a:lnTo>
                      <a:pt x="35" y="2"/>
                    </a:lnTo>
                    <a:lnTo>
                      <a:pt x="30" y="3"/>
                    </a:lnTo>
                    <a:lnTo>
                      <a:pt x="25" y="6"/>
                    </a:lnTo>
                    <a:lnTo>
                      <a:pt x="21" y="8"/>
                    </a:lnTo>
                    <a:lnTo>
                      <a:pt x="15" y="13"/>
                    </a:lnTo>
                    <a:lnTo>
                      <a:pt x="11" y="17"/>
                    </a:lnTo>
                    <a:lnTo>
                      <a:pt x="8" y="21"/>
                    </a:lnTo>
                    <a:lnTo>
                      <a:pt x="6" y="26"/>
                    </a:lnTo>
                    <a:lnTo>
                      <a:pt x="3" y="31"/>
                    </a:lnTo>
                    <a:lnTo>
                      <a:pt x="2" y="37"/>
                    </a:lnTo>
                    <a:lnTo>
                      <a:pt x="0" y="42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9" name="Line 459"/>
              <p:cNvSpPr>
                <a:spLocks noChangeAspect="1" noChangeShapeType="1"/>
              </p:cNvSpPr>
              <p:nvPr/>
            </p:nvSpPr>
            <p:spPr bwMode="auto">
              <a:xfrm>
                <a:off x="8517" y="4456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0" name="Freeform 460"/>
              <p:cNvSpPr>
                <a:spLocks noChangeAspect="1"/>
              </p:cNvSpPr>
              <p:nvPr/>
            </p:nvSpPr>
            <p:spPr bwMode="auto">
              <a:xfrm>
                <a:off x="8500" y="4514"/>
                <a:ext cx="17" cy="1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2" y="5"/>
                  </a:cxn>
                  <a:cxn ang="0">
                    <a:pos x="51" y="12"/>
                  </a:cxn>
                  <a:cxn ang="0">
                    <a:pos x="49" y="18"/>
                  </a:cxn>
                  <a:cxn ang="0">
                    <a:pos x="47" y="23"/>
                  </a:cxn>
                  <a:cxn ang="0">
                    <a:pos x="44" y="27"/>
                  </a:cxn>
                  <a:cxn ang="0">
                    <a:pos x="41" y="32"/>
                  </a:cxn>
                  <a:cxn ang="0">
                    <a:pos x="36" y="36"/>
                  </a:cxn>
                  <a:cxn ang="0">
                    <a:pos x="32" y="39"/>
                  </a:cxn>
                  <a:cxn ang="0">
                    <a:pos x="26" y="42"/>
                  </a:cxn>
                  <a:cxn ang="0">
                    <a:pos x="21" y="44"/>
                  </a:cxn>
                  <a:cxn ang="0">
                    <a:pos x="16" y="46"/>
                  </a:cxn>
                  <a:cxn ang="0">
                    <a:pos x="10" y="47"/>
                  </a:cxn>
                  <a:cxn ang="0">
                    <a:pos x="5" y="47"/>
                  </a:cxn>
                  <a:cxn ang="0">
                    <a:pos x="0" y="47"/>
                  </a:cxn>
                </a:cxnLst>
                <a:rect l="0" t="0" r="r" b="b"/>
                <a:pathLst>
                  <a:path w="53" h="47">
                    <a:moveTo>
                      <a:pt x="53" y="0"/>
                    </a:moveTo>
                    <a:lnTo>
                      <a:pt x="52" y="5"/>
                    </a:lnTo>
                    <a:lnTo>
                      <a:pt x="51" y="12"/>
                    </a:lnTo>
                    <a:lnTo>
                      <a:pt x="49" y="18"/>
                    </a:lnTo>
                    <a:lnTo>
                      <a:pt x="47" y="23"/>
                    </a:lnTo>
                    <a:lnTo>
                      <a:pt x="44" y="27"/>
                    </a:lnTo>
                    <a:lnTo>
                      <a:pt x="41" y="32"/>
                    </a:lnTo>
                    <a:lnTo>
                      <a:pt x="36" y="36"/>
                    </a:lnTo>
                    <a:lnTo>
                      <a:pt x="32" y="39"/>
                    </a:lnTo>
                    <a:lnTo>
                      <a:pt x="26" y="42"/>
                    </a:lnTo>
                    <a:lnTo>
                      <a:pt x="21" y="44"/>
                    </a:lnTo>
                    <a:lnTo>
                      <a:pt x="16" y="46"/>
                    </a:lnTo>
                    <a:lnTo>
                      <a:pt x="10" y="47"/>
                    </a:lnTo>
                    <a:lnTo>
                      <a:pt x="5" y="47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1" name="Freeform 461"/>
              <p:cNvSpPr>
                <a:spLocks noChangeAspect="1"/>
              </p:cNvSpPr>
              <p:nvPr/>
            </p:nvSpPr>
            <p:spPr bwMode="auto">
              <a:xfrm>
                <a:off x="8472" y="4528"/>
                <a:ext cx="28" cy="1"/>
              </a:xfrm>
              <a:custGeom>
                <a:avLst/>
                <a:gdLst/>
                <a:ahLst/>
                <a:cxnLst>
                  <a:cxn ang="0">
                    <a:pos x="83" y="3"/>
                  </a:cxn>
                  <a:cxn ang="0">
                    <a:pos x="68" y="2"/>
                  </a:cxn>
                  <a:cxn ang="0">
                    <a:pos x="54" y="0"/>
                  </a:cxn>
                  <a:cxn ang="0">
                    <a:pos x="41" y="0"/>
                  </a:cxn>
                  <a:cxn ang="0">
                    <a:pos x="27" y="0"/>
                  </a:cxn>
                  <a:cxn ang="0">
                    <a:pos x="14" y="2"/>
                  </a:cxn>
                  <a:cxn ang="0">
                    <a:pos x="0" y="3"/>
                  </a:cxn>
                </a:cxnLst>
                <a:rect l="0" t="0" r="r" b="b"/>
                <a:pathLst>
                  <a:path w="83" h="3">
                    <a:moveTo>
                      <a:pt x="83" y="3"/>
                    </a:moveTo>
                    <a:lnTo>
                      <a:pt x="68" y="2"/>
                    </a:lnTo>
                    <a:lnTo>
                      <a:pt x="54" y="0"/>
                    </a:lnTo>
                    <a:lnTo>
                      <a:pt x="41" y="0"/>
                    </a:lnTo>
                    <a:lnTo>
                      <a:pt x="27" y="0"/>
                    </a:lnTo>
                    <a:lnTo>
                      <a:pt x="14" y="2"/>
                    </a:lnTo>
                    <a:lnTo>
                      <a:pt x="0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2" name="Freeform 462"/>
              <p:cNvSpPr>
                <a:spLocks noChangeAspect="1"/>
              </p:cNvSpPr>
              <p:nvPr/>
            </p:nvSpPr>
            <p:spPr bwMode="auto">
              <a:xfrm>
                <a:off x="8454" y="4514"/>
                <a:ext cx="18" cy="15"/>
              </a:xfrm>
              <a:custGeom>
                <a:avLst/>
                <a:gdLst/>
                <a:ahLst/>
                <a:cxnLst>
                  <a:cxn ang="0">
                    <a:pos x="53" y="47"/>
                  </a:cxn>
                  <a:cxn ang="0">
                    <a:pos x="47" y="47"/>
                  </a:cxn>
                  <a:cxn ang="0">
                    <a:pos x="41" y="47"/>
                  </a:cxn>
                  <a:cxn ang="0">
                    <a:pos x="36" y="46"/>
                  </a:cxn>
                  <a:cxn ang="0">
                    <a:pos x="31" y="44"/>
                  </a:cxn>
                  <a:cxn ang="0">
                    <a:pos x="25" y="42"/>
                  </a:cxn>
                  <a:cxn ang="0">
                    <a:pos x="20" y="39"/>
                  </a:cxn>
                  <a:cxn ang="0">
                    <a:pos x="16" y="36"/>
                  </a:cxn>
                  <a:cxn ang="0">
                    <a:pos x="12" y="32"/>
                  </a:cxn>
                  <a:cxn ang="0">
                    <a:pos x="8" y="27"/>
                  </a:cxn>
                  <a:cxn ang="0">
                    <a:pos x="5" y="23"/>
                  </a:cxn>
                  <a:cxn ang="0">
                    <a:pos x="2" y="18"/>
                  </a:cxn>
                  <a:cxn ang="0">
                    <a:pos x="1" y="1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53" h="47">
                    <a:moveTo>
                      <a:pt x="53" y="47"/>
                    </a:moveTo>
                    <a:lnTo>
                      <a:pt x="47" y="47"/>
                    </a:lnTo>
                    <a:lnTo>
                      <a:pt x="41" y="47"/>
                    </a:lnTo>
                    <a:lnTo>
                      <a:pt x="36" y="46"/>
                    </a:lnTo>
                    <a:lnTo>
                      <a:pt x="31" y="44"/>
                    </a:lnTo>
                    <a:lnTo>
                      <a:pt x="25" y="42"/>
                    </a:lnTo>
                    <a:lnTo>
                      <a:pt x="20" y="39"/>
                    </a:lnTo>
                    <a:lnTo>
                      <a:pt x="16" y="36"/>
                    </a:lnTo>
                    <a:lnTo>
                      <a:pt x="12" y="32"/>
                    </a:lnTo>
                    <a:lnTo>
                      <a:pt x="8" y="27"/>
                    </a:lnTo>
                    <a:lnTo>
                      <a:pt x="5" y="23"/>
                    </a:lnTo>
                    <a:lnTo>
                      <a:pt x="2" y="18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3" name="Line 463"/>
              <p:cNvSpPr>
                <a:spLocks noChangeAspect="1" noChangeShapeType="1"/>
              </p:cNvSpPr>
              <p:nvPr/>
            </p:nvSpPr>
            <p:spPr bwMode="auto">
              <a:xfrm flipV="1">
                <a:off x="8454" y="4456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4" name="Freeform 464"/>
              <p:cNvSpPr>
                <a:spLocks noChangeAspect="1"/>
              </p:cNvSpPr>
              <p:nvPr/>
            </p:nvSpPr>
            <p:spPr bwMode="auto">
              <a:xfrm>
                <a:off x="8438" y="4440"/>
                <a:ext cx="16" cy="16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48" y="42"/>
                  </a:cxn>
                  <a:cxn ang="0">
                    <a:pos x="46" y="37"/>
                  </a:cxn>
                  <a:cxn ang="0">
                    <a:pos x="45" y="31"/>
                  </a:cxn>
                  <a:cxn ang="0">
                    <a:pos x="42" y="26"/>
                  </a:cxn>
                  <a:cxn ang="0">
                    <a:pos x="39" y="21"/>
                  </a:cxn>
                  <a:cxn ang="0">
                    <a:pos x="35" y="17"/>
                  </a:cxn>
                  <a:cxn ang="0">
                    <a:pos x="31" y="13"/>
                  </a:cxn>
                  <a:cxn ang="0">
                    <a:pos x="27" y="8"/>
                  </a:cxn>
                  <a:cxn ang="0">
                    <a:pos x="22" y="6"/>
                  </a:cxn>
                  <a:cxn ang="0">
                    <a:pos x="17" y="3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48" h="47">
                    <a:moveTo>
                      <a:pt x="48" y="47"/>
                    </a:moveTo>
                    <a:lnTo>
                      <a:pt x="48" y="42"/>
                    </a:lnTo>
                    <a:lnTo>
                      <a:pt x="46" y="37"/>
                    </a:lnTo>
                    <a:lnTo>
                      <a:pt x="45" y="31"/>
                    </a:lnTo>
                    <a:lnTo>
                      <a:pt x="42" y="26"/>
                    </a:lnTo>
                    <a:lnTo>
                      <a:pt x="39" y="21"/>
                    </a:lnTo>
                    <a:lnTo>
                      <a:pt x="35" y="17"/>
                    </a:lnTo>
                    <a:lnTo>
                      <a:pt x="31" y="13"/>
                    </a:lnTo>
                    <a:lnTo>
                      <a:pt x="27" y="8"/>
                    </a:lnTo>
                    <a:lnTo>
                      <a:pt x="22" y="6"/>
                    </a:lnTo>
                    <a:lnTo>
                      <a:pt x="17" y="3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5" name="Line 465"/>
              <p:cNvSpPr>
                <a:spLocks noChangeAspect="1" noChangeShapeType="1"/>
              </p:cNvSpPr>
              <p:nvPr/>
            </p:nvSpPr>
            <p:spPr bwMode="auto">
              <a:xfrm flipH="1">
                <a:off x="8434" y="4440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6" name="Freeform 466"/>
              <p:cNvSpPr>
                <a:spLocks noChangeAspect="1"/>
              </p:cNvSpPr>
              <p:nvPr/>
            </p:nvSpPr>
            <p:spPr bwMode="auto">
              <a:xfrm>
                <a:off x="8420" y="4440"/>
                <a:ext cx="14" cy="1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9" y="0"/>
                  </a:cxn>
                  <a:cxn ang="0">
                    <a:pos x="34" y="2"/>
                  </a:cxn>
                  <a:cxn ang="0">
                    <a:pos x="28" y="3"/>
                  </a:cxn>
                  <a:cxn ang="0">
                    <a:pos x="23" y="6"/>
                  </a:cxn>
                  <a:cxn ang="0">
                    <a:pos x="19" y="8"/>
                  </a:cxn>
                  <a:cxn ang="0">
                    <a:pos x="13" y="11"/>
                  </a:cxn>
                  <a:cxn ang="0">
                    <a:pos x="9" y="15"/>
                  </a:cxn>
                  <a:cxn ang="0">
                    <a:pos x="7" y="21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5"/>
                  </a:cxn>
                </a:cxnLst>
                <a:rect l="0" t="0" r="r" b="b"/>
                <a:pathLst>
                  <a:path w="44" h="35">
                    <a:moveTo>
                      <a:pt x="44" y="0"/>
                    </a:moveTo>
                    <a:lnTo>
                      <a:pt x="39" y="0"/>
                    </a:lnTo>
                    <a:lnTo>
                      <a:pt x="34" y="2"/>
                    </a:lnTo>
                    <a:lnTo>
                      <a:pt x="28" y="3"/>
                    </a:lnTo>
                    <a:lnTo>
                      <a:pt x="23" y="6"/>
                    </a:lnTo>
                    <a:lnTo>
                      <a:pt x="19" y="8"/>
                    </a:lnTo>
                    <a:lnTo>
                      <a:pt x="13" y="11"/>
                    </a:lnTo>
                    <a:lnTo>
                      <a:pt x="9" y="15"/>
                    </a:lnTo>
                    <a:lnTo>
                      <a:pt x="7" y="21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7" name="Line 467"/>
              <p:cNvSpPr>
                <a:spLocks noChangeAspect="1" noChangeShapeType="1"/>
              </p:cNvSpPr>
              <p:nvPr/>
            </p:nvSpPr>
            <p:spPr bwMode="auto">
              <a:xfrm flipH="1">
                <a:off x="8400" y="4452"/>
                <a:ext cx="20" cy="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8" name="Freeform 468"/>
              <p:cNvSpPr>
                <a:spLocks noChangeAspect="1"/>
              </p:cNvSpPr>
              <p:nvPr/>
            </p:nvSpPr>
            <p:spPr bwMode="auto">
              <a:xfrm>
                <a:off x="8385" y="4523"/>
                <a:ext cx="15" cy="12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5" y="6"/>
                  </a:cxn>
                  <a:cxn ang="0">
                    <a:pos x="42" y="11"/>
                  </a:cxn>
                  <a:cxn ang="0">
                    <a:pos x="39" y="15"/>
                  </a:cxn>
                  <a:cxn ang="0">
                    <a:pos x="35" y="19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2" y="30"/>
                  </a:cxn>
                  <a:cxn ang="0">
                    <a:pos x="16" y="33"/>
                  </a:cxn>
                  <a:cxn ang="0">
                    <a:pos x="11" y="34"/>
                  </a:cxn>
                  <a:cxn ang="0">
                    <a:pos x="6" y="35"/>
                  </a:cxn>
                  <a:cxn ang="0">
                    <a:pos x="0" y="35"/>
                  </a:cxn>
                </a:cxnLst>
                <a:rect l="0" t="0" r="r" b="b"/>
                <a:pathLst>
                  <a:path w="46" h="35">
                    <a:moveTo>
                      <a:pt x="46" y="0"/>
                    </a:moveTo>
                    <a:lnTo>
                      <a:pt x="45" y="6"/>
                    </a:lnTo>
                    <a:lnTo>
                      <a:pt x="42" y="11"/>
                    </a:lnTo>
                    <a:lnTo>
                      <a:pt x="39" y="15"/>
                    </a:lnTo>
                    <a:lnTo>
                      <a:pt x="35" y="19"/>
                    </a:lnTo>
                    <a:lnTo>
                      <a:pt x="31" y="23"/>
                    </a:lnTo>
                    <a:lnTo>
                      <a:pt x="27" y="27"/>
                    </a:lnTo>
                    <a:lnTo>
                      <a:pt x="22" y="30"/>
                    </a:lnTo>
                    <a:lnTo>
                      <a:pt x="16" y="33"/>
                    </a:lnTo>
                    <a:lnTo>
                      <a:pt x="11" y="34"/>
                    </a:lnTo>
                    <a:lnTo>
                      <a:pt x="6" y="35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9" name="Line 469"/>
              <p:cNvSpPr>
                <a:spLocks noChangeAspect="1" noChangeShapeType="1"/>
              </p:cNvSpPr>
              <p:nvPr/>
            </p:nvSpPr>
            <p:spPr bwMode="auto">
              <a:xfrm flipH="1">
                <a:off x="8309" y="4535"/>
                <a:ext cx="7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0" name="Freeform 470"/>
              <p:cNvSpPr>
                <a:spLocks noChangeAspect="1"/>
              </p:cNvSpPr>
              <p:nvPr/>
            </p:nvSpPr>
            <p:spPr bwMode="auto">
              <a:xfrm>
                <a:off x="8208" y="4535"/>
                <a:ext cx="101" cy="92"/>
              </a:xfrm>
              <a:custGeom>
                <a:avLst/>
                <a:gdLst/>
                <a:ahLst/>
                <a:cxnLst>
                  <a:cxn ang="0">
                    <a:pos x="301" y="0"/>
                  </a:cxn>
                  <a:cxn ang="0">
                    <a:pos x="287" y="0"/>
                  </a:cxn>
                  <a:cxn ang="0">
                    <a:pos x="272" y="2"/>
                  </a:cxn>
                  <a:cxn ang="0">
                    <a:pos x="257" y="3"/>
                  </a:cxn>
                  <a:cxn ang="0">
                    <a:pos x="242" y="6"/>
                  </a:cxn>
                  <a:cxn ang="0">
                    <a:pos x="227" y="10"/>
                  </a:cxn>
                  <a:cxn ang="0">
                    <a:pos x="212" y="14"/>
                  </a:cxn>
                  <a:cxn ang="0">
                    <a:pos x="198" y="18"/>
                  </a:cxn>
                  <a:cxn ang="0">
                    <a:pos x="184" y="23"/>
                  </a:cxn>
                  <a:cxn ang="0">
                    <a:pos x="171" y="30"/>
                  </a:cxn>
                  <a:cxn ang="0">
                    <a:pos x="157" y="37"/>
                  </a:cxn>
                  <a:cxn ang="0">
                    <a:pos x="144" y="43"/>
                  </a:cxn>
                  <a:cxn ang="0">
                    <a:pos x="132" y="51"/>
                  </a:cxn>
                  <a:cxn ang="0">
                    <a:pos x="120" y="61"/>
                  </a:cxn>
                  <a:cxn ang="0">
                    <a:pos x="107" y="70"/>
                  </a:cxn>
                  <a:cxn ang="0">
                    <a:pos x="97" y="80"/>
                  </a:cxn>
                  <a:cxn ang="0">
                    <a:pos x="86" y="90"/>
                  </a:cxn>
                  <a:cxn ang="0">
                    <a:pos x="75" y="101"/>
                  </a:cxn>
                  <a:cxn ang="0">
                    <a:pos x="66" y="112"/>
                  </a:cxn>
                  <a:cxn ang="0">
                    <a:pos x="56" y="124"/>
                  </a:cxn>
                  <a:cxn ang="0">
                    <a:pos x="48" y="136"/>
                  </a:cxn>
                  <a:cxn ang="0">
                    <a:pos x="40" y="150"/>
                  </a:cxn>
                  <a:cxn ang="0">
                    <a:pos x="32" y="163"/>
                  </a:cxn>
                  <a:cxn ang="0">
                    <a:pos x="27" y="177"/>
                  </a:cxn>
                  <a:cxn ang="0">
                    <a:pos x="20" y="190"/>
                  </a:cxn>
                  <a:cxn ang="0">
                    <a:pos x="15" y="204"/>
                  </a:cxn>
                  <a:cxn ang="0">
                    <a:pos x="10" y="218"/>
                  </a:cxn>
                  <a:cxn ang="0">
                    <a:pos x="6" y="233"/>
                  </a:cxn>
                  <a:cxn ang="0">
                    <a:pos x="4" y="247"/>
                  </a:cxn>
                  <a:cxn ang="0">
                    <a:pos x="1" y="261"/>
                  </a:cxn>
                  <a:cxn ang="0">
                    <a:pos x="0" y="276"/>
                  </a:cxn>
                </a:cxnLst>
                <a:rect l="0" t="0" r="r" b="b"/>
                <a:pathLst>
                  <a:path w="301" h="276">
                    <a:moveTo>
                      <a:pt x="301" y="0"/>
                    </a:moveTo>
                    <a:lnTo>
                      <a:pt x="287" y="0"/>
                    </a:lnTo>
                    <a:lnTo>
                      <a:pt x="272" y="2"/>
                    </a:lnTo>
                    <a:lnTo>
                      <a:pt x="257" y="3"/>
                    </a:lnTo>
                    <a:lnTo>
                      <a:pt x="242" y="6"/>
                    </a:lnTo>
                    <a:lnTo>
                      <a:pt x="227" y="10"/>
                    </a:lnTo>
                    <a:lnTo>
                      <a:pt x="212" y="14"/>
                    </a:lnTo>
                    <a:lnTo>
                      <a:pt x="198" y="18"/>
                    </a:lnTo>
                    <a:lnTo>
                      <a:pt x="184" y="23"/>
                    </a:lnTo>
                    <a:lnTo>
                      <a:pt x="171" y="30"/>
                    </a:lnTo>
                    <a:lnTo>
                      <a:pt x="157" y="37"/>
                    </a:lnTo>
                    <a:lnTo>
                      <a:pt x="144" y="43"/>
                    </a:lnTo>
                    <a:lnTo>
                      <a:pt x="132" y="51"/>
                    </a:lnTo>
                    <a:lnTo>
                      <a:pt x="120" y="61"/>
                    </a:lnTo>
                    <a:lnTo>
                      <a:pt x="107" y="70"/>
                    </a:lnTo>
                    <a:lnTo>
                      <a:pt x="97" y="80"/>
                    </a:lnTo>
                    <a:lnTo>
                      <a:pt x="86" y="90"/>
                    </a:lnTo>
                    <a:lnTo>
                      <a:pt x="75" y="101"/>
                    </a:lnTo>
                    <a:lnTo>
                      <a:pt x="66" y="112"/>
                    </a:lnTo>
                    <a:lnTo>
                      <a:pt x="56" y="124"/>
                    </a:lnTo>
                    <a:lnTo>
                      <a:pt x="48" y="136"/>
                    </a:lnTo>
                    <a:lnTo>
                      <a:pt x="40" y="150"/>
                    </a:lnTo>
                    <a:lnTo>
                      <a:pt x="32" y="163"/>
                    </a:lnTo>
                    <a:lnTo>
                      <a:pt x="27" y="177"/>
                    </a:lnTo>
                    <a:lnTo>
                      <a:pt x="20" y="190"/>
                    </a:lnTo>
                    <a:lnTo>
                      <a:pt x="15" y="204"/>
                    </a:lnTo>
                    <a:lnTo>
                      <a:pt x="10" y="218"/>
                    </a:lnTo>
                    <a:lnTo>
                      <a:pt x="6" y="233"/>
                    </a:lnTo>
                    <a:lnTo>
                      <a:pt x="4" y="247"/>
                    </a:lnTo>
                    <a:lnTo>
                      <a:pt x="1" y="261"/>
                    </a:lnTo>
                    <a:lnTo>
                      <a:pt x="0" y="27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1" name="Line 471"/>
              <p:cNvSpPr>
                <a:spLocks noChangeAspect="1" noChangeShapeType="1"/>
              </p:cNvSpPr>
              <p:nvPr/>
            </p:nvSpPr>
            <p:spPr bwMode="auto">
              <a:xfrm flipH="1">
                <a:off x="8189" y="4627"/>
                <a:ext cx="19" cy="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2" name="Freeform 472"/>
              <p:cNvSpPr>
                <a:spLocks noChangeAspect="1"/>
              </p:cNvSpPr>
              <p:nvPr/>
            </p:nvSpPr>
            <p:spPr bwMode="auto">
              <a:xfrm>
                <a:off x="8183" y="4840"/>
                <a:ext cx="6" cy="1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6"/>
                  </a:cxn>
                  <a:cxn ang="0">
                    <a:pos x="16" y="11"/>
                  </a:cxn>
                  <a:cxn ang="0">
                    <a:pos x="15" y="17"/>
                  </a:cxn>
                  <a:cxn ang="0">
                    <a:pos x="12" y="21"/>
                  </a:cxn>
                  <a:cxn ang="0">
                    <a:pos x="8" y="26"/>
                  </a:cxn>
                  <a:cxn ang="0">
                    <a:pos x="4" y="30"/>
                  </a:cxn>
                  <a:cxn ang="0">
                    <a:pos x="0" y="34"/>
                  </a:cxn>
                </a:cxnLst>
                <a:rect l="0" t="0" r="r" b="b"/>
                <a:pathLst>
                  <a:path w="19" h="34">
                    <a:moveTo>
                      <a:pt x="19" y="0"/>
                    </a:moveTo>
                    <a:lnTo>
                      <a:pt x="19" y="6"/>
                    </a:lnTo>
                    <a:lnTo>
                      <a:pt x="16" y="11"/>
                    </a:lnTo>
                    <a:lnTo>
                      <a:pt x="15" y="17"/>
                    </a:lnTo>
                    <a:lnTo>
                      <a:pt x="12" y="21"/>
                    </a:lnTo>
                    <a:lnTo>
                      <a:pt x="8" y="26"/>
                    </a:lnTo>
                    <a:lnTo>
                      <a:pt x="4" y="30"/>
                    </a:lnTo>
                    <a:lnTo>
                      <a:pt x="0" y="3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3" name="Freeform 473"/>
              <p:cNvSpPr>
                <a:spLocks noChangeAspect="1"/>
              </p:cNvSpPr>
              <p:nvPr/>
            </p:nvSpPr>
            <p:spPr bwMode="auto">
              <a:xfrm>
                <a:off x="8148" y="4851"/>
                <a:ext cx="35" cy="51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95" y="8"/>
                  </a:cxn>
                  <a:cxn ang="0">
                    <a:pos x="82" y="18"/>
                  </a:cxn>
                  <a:cxn ang="0">
                    <a:pos x="73" y="28"/>
                  </a:cxn>
                  <a:cxn ang="0">
                    <a:pos x="62" y="39"/>
                  </a:cxn>
                  <a:cxn ang="0">
                    <a:pos x="53" y="50"/>
                  </a:cxn>
                  <a:cxn ang="0">
                    <a:pos x="45" y="62"/>
                  </a:cxn>
                  <a:cxn ang="0">
                    <a:pos x="37" y="74"/>
                  </a:cxn>
                  <a:cxn ang="0">
                    <a:pos x="29" y="86"/>
                  </a:cxn>
                  <a:cxn ang="0">
                    <a:pos x="22" y="98"/>
                  </a:cxn>
                  <a:cxn ang="0">
                    <a:pos x="15" y="112"/>
                  </a:cxn>
                  <a:cxn ang="0">
                    <a:pos x="10" y="125"/>
                  </a:cxn>
                  <a:cxn ang="0">
                    <a:pos x="4" y="139"/>
                  </a:cxn>
                  <a:cxn ang="0">
                    <a:pos x="0" y="152"/>
                  </a:cxn>
                </a:cxnLst>
                <a:rect l="0" t="0" r="r" b="b"/>
                <a:pathLst>
                  <a:path w="105" h="152">
                    <a:moveTo>
                      <a:pt x="105" y="0"/>
                    </a:moveTo>
                    <a:lnTo>
                      <a:pt x="95" y="8"/>
                    </a:lnTo>
                    <a:lnTo>
                      <a:pt x="82" y="18"/>
                    </a:lnTo>
                    <a:lnTo>
                      <a:pt x="73" y="28"/>
                    </a:lnTo>
                    <a:lnTo>
                      <a:pt x="62" y="39"/>
                    </a:lnTo>
                    <a:lnTo>
                      <a:pt x="53" y="50"/>
                    </a:lnTo>
                    <a:lnTo>
                      <a:pt x="45" y="62"/>
                    </a:lnTo>
                    <a:lnTo>
                      <a:pt x="37" y="74"/>
                    </a:lnTo>
                    <a:lnTo>
                      <a:pt x="29" y="86"/>
                    </a:lnTo>
                    <a:lnTo>
                      <a:pt x="22" y="98"/>
                    </a:lnTo>
                    <a:lnTo>
                      <a:pt x="15" y="112"/>
                    </a:lnTo>
                    <a:lnTo>
                      <a:pt x="10" y="125"/>
                    </a:lnTo>
                    <a:lnTo>
                      <a:pt x="4" y="139"/>
                    </a:lnTo>
                    <a:lnTo>
                      <a:pt x="0" y="15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4" name="Freeform 474"/>
              <p:cNvSpPr>
                <a:spLocks noChangeAspect="1"/>
              </p:cNvSpPr>
              <p:nvPr/>
            </p:nvSpPr>
            <p:spPr bwMode="auto">
              <a:xfrm>
                <a:off x="8133" y="4902"/>
                <a:ext cx="15" cy="1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4" y="5"/>
                  </a:cxn>
                  <a:cxn ang="0">
                    <a:pos x="41" y="11"/>
                  </a:cxn>
                  <a:cxn ang="0">
                    <a:pos x="39" y="16"/>
                  </a:cxn>
                  <a:cxn ang="0">
                    <a:pos x="35" y="20"/>
                  </a:cxn>
                  <a:cxn ang="0">
                    <a:pos x="30" y="24"/>
                  </a:cxn>
                  <a:cxn ang="0">
                    <a:pos x="26" y="27"/>
                  </a:cxn>
                  <a:cxn ang="0">
                    <a:pos x="21" y="30"/>
                  </a:cxn>
                  <a:cxn ang="0">
                    <a:pos x="16" y="32"/>
                  </a:cxn>
                  <a:cxn ang="0">
                    <a:pos x="10" y="34"/>
                  </a:cxn>
                  <a:cxn ang="0">
                    <a:pos x="5" y="35"/>
                  </a:cxn>
                  <a:cxn ang="0">
                    <a:pos x="0" y="35"/>
                  </a:cxn>
                </a:cxnLst>
                <a:rect l="0" t="0" r="r" b="b"/>
                <a:pathLst>
                  <a:path w="45" h="35">
                    <a:moveTo>
                      <a:pt x="45" y="0"/>
                    </a:moveTo>
                    <a:lnTo>
                      <a:pt x="44" y="5"/>
                    </a:lnTo>
                    <a:lnTo>
                      <a:pt x="41" y="11"/>
                    </a:lnTo>
                    <a:lnTo>
                      <a:pt x="39" y="16"/>
                    </a:lnTo>
                    <a:lnTo>
                      <a:pt x="35" y="20"/>
                    </a:lnTo>
                    <a:lnTo>
                      <a:pt x="30" y="24"/>
                    </a:lnTo>
                    <a:lnTo>
                      <a:pt x="26" y="27"/>
                    </a:lnTo>
                    <a:lnTo>
                      <a:pt x="21" y="30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5" y="35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5" name="Line 475"/>
              <p:cNvSpPr>
                <a:spLocks noChangeAspect="1" noChangeShapeType="1"/>
              </p:cNvSpPr>
              <p:nvPr/>
            </p:nvSpPr>
            <p:spPr bwMode="auto">
              <a:xfrm flipH="1">
                <a:off x="7851" y="4913"/>
                <a:ext cx="28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6" name="Freeform 476"/>
              <p:cNvSpPr>
                <a:spLocks noChangeAspect="1"/>
              </p:cNvSpPr>
              <p:nvPr/>
            </p:nvSpPr>
            <p:spPr bwMode="auto">
              <a:xfrm>
                <a:off x="7835" y="4898"/>
                <a:ext cx="16" cy="15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2" y="47"/>
                  </a:cxn>
                  <a:cxn ang="0">
                    <a:pos x="36" y="46"/>
                  </a:cxn>
                  <a:cxn ang="0">
                    <a:pos x="31" y="44"/>
                  </a:cxn>
                  <a:cxn ang="0">
                    <a:pos x="25" y="42"/>
                  </a:cxn>
                  <a:cxn ang="0">
                    <a:pos x="21" y="39"/>
                  </a:cxn>
                  <a:cxn ang="0">
                    <a:pos x="16" y="35"/>
                  </a:cxn>
                  <a:cxn ang="0">
                    <a:pos x="12" y="31"/>
                  </a:cxn>
                  <a:cxn ang="0">
                    <a:pos x="9" y="27"/>
                  </a:cxn>
                  <a:cxn ang="0">
                    <a:pos x="5" y="23"/>
                  </a:cxn>
                  <a:cxn ang="0">
                    <a:pos x="4" y="17"/>
                  </a:cxn>
                  <a:cxn ang="0">
                    <a:pos x="1" y="12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42" y="47"/>
                    </a:lnTo>
                    <a:lnTo>
                      <a:pt x="36" y="46"/>
                    </a:lnTo>
                    <a:lnTo>
                      <a:pt x="31" y="44"/>
                    </a:lnTo>
                    <a:lnTo>
                      <a:pt x="25" y="42"/>
                    </a:lnTo>
                    <a:lnTo>
                      <a:pt x="21" y="39"/>
                    </a:lnTo>
                    <a:lnTo>
                      <a:pt x="16" y="35"/>
                    </a:lnTo>
                    <a:lnTo>
                      <a:pt x="12" y="31"/>
                    </a:lnTo>
                    <a:lnTo>
                      <a:pt x="9" y="27"/>
                    </a:lnTo>
                    <a:lnTo>
                      <a:pt x="5" y="23"/>
                    </a:lnTo>
                    <a:lnTo>
                      <a:pt x="4" y="17"/>
                    </a:lnTo>
                    <a:lnTo>
                      <a:pt x="1" y="12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7" name="Line 477"/>
              <p:cNvSpPr>
                <a:spLocks noChangeAspect="1" noChangeShapeType="1"/>
              </p:cNvSpPr>
              <p:nvPr/>
            </p:nvSpPr>
            <p:spPr bwMode="auto">
              <a:xfrm flipV="1">
                <a:off x="7835" y="4730"/>
                <a:ext cx="1" cy="1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8" name="Freeform 478"/>
              <p:cNvSpPr>
                <a:spLocks noChangeAspect="1"/>
              </p:cNvSpPr>
              <p:nvPr/>
            </p:nvSpPr>
            <p:spPr bwMode="auto">
              <a:xfrm>
                <a:off x="7835" y="4721"/>
                <a:ext cx="9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" y="23"/>
                  </a:cxn>
                  <a:cxn ang="0">
                    <a:pos x="1" y="19"/>
                  </a:cxn>
                  <a:cxn ang="0">
                    <a:pos x="4" y="15"/>
                  </a:cxn>
                  <a:cxn ang="0">
                    <a:pos x="7" y="11"/>
                  </a:cxn>
                  <a:cxn ang="0">
                    <a:pos x="9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20" y="1"/>
                  </a:cxn>
                  <a:cxn ang="0">
                    <a:pos x="25" y="0"/>
                  </a:cxn>
                </a:cxnLst>
                <a:rect l="0" t="0" r="r" b="b"/>
                <a:pathLst>
                  <a:path w="25" h="28">
                    <a:moveTo>
                      <a:pt x="0" y="28"/>
                    </a:moveTo>
                    <a:lnTo>
                      <a:pt x="1" y="23"/>
                    </a:lnTo>
                    <a:lnTo>
                      <a:pt x="1" y="19"/>
                    </a:lnTo>
                    <a:lnTo>
                      <a:pt x="4" y="15"/>
                    </a:lnTo>
                    <a:lnTo>
                      <a:pt x="7" y="11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9" name="Freeform 479"/>
              <p:cNvSpPr>
                <a:spLocks noChangeAspect="1"/>
              </p:cNvSpPr>
              <p:nvPr/>
            </p:nvSpPr>
            <p:spPr bwMode="auto">
              <a:xfrm>
                <a:off x="7844" y="4690"/>
                <a:ext cx="14" cy="31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6" y="92"/>
                  </a:cxn>
                  <a:cxn ang="0">
                    <a:pos x="11" y="91"/>
                  </a:cxn>
                  <a:cxn ang="0">
                    <a:pos x="17" y="88"/>
                  </a:cxn>
                  <a:cxn ang="0">
                    <a:pos x="21" y="86"/>
                  </a:cxn>
                  <a:cxn ang="0">
                    <a:pos x="26" y="82"/>
                  </a:cxn>
                  <a:cxn ang="0">
                    <a:pos x="30" y="78"/>
                  </a:cxn>
                  <a:cxn ang="0">
                    <a:pos x="33" y="74"/>
                  </a:cxn>
                  <a:cxn ang="0">
                    <a:pos x="37" y="68"/>
                  </a:cxn>
                  <a:cxn ang="0">
                    <a:pos x="38" y="63"/>
                  </a:cxn>
                  <a:cxn ang="0">
                    <a:pos x="41" y="57"/>
                  </a:cxn>
                  <a:cxn ang="0">
                    <a:pos x="41" y="52"/>
                  </a:cxn>
                  <a:cxn ang="0">
                    <a:pos x="42" y="47"/>
                  </a:cxn>
                  <a:cxn ang="0">
                    <a:pos x="41" y="41"/>
                  </a:cxn>
                  <a:cxn ang="0">
                    <a:pos x="41" y="36"/>
                  </a:cxn>
                  <a:cxn ang="0">
                    <a:pos x="38" y="29"/>
                  </a:cxn>
                  <a:cxn ang="0">
                    <a:pos x="37" y="25"/>
                  </a:cxn>
                  <a:cxn ang="0">
                    <a:pos x="33" y="20"/>
                  </a:cxn>
                  <a:cxn ang="0">
                    <a:pos x="30" y="16"/>
                  </a:cxn>
                  <a:cxn ang="0">
                    <a:pos x="26" y="12"/>
                  </a:cxn>
                  <a:cxn ang="0">
                    <a:pos x="21" y="8"/>
                  </a:cxn>
                  <a:cxn ang="0">
                    <a:pos x="17" y="5"/>
                  </a:cxn>
                  <a:cxn ang="0">
                    <a:pos x="11" y="2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42" h="94">
                    <a:moveTo>
                      <a:pt x="0" y="94"/>
                    </a:moveTo>
                    <a:lnTo>
                      <a:pt x="6" y="92"/>
                    </a:lnTo>
                    <a:lnTo>
                      <a:pt x="11" y="91"/>
                    </a:lnTo>
                    <a:lnTo>
                      <a:pt x="17" y="88"/>
                    </a:lnTo>
                    <a:lnTo>
                      <a:pt x="21" y="86"/>
                    </a:lnTo>
                    <a:lnTo>
                      <a:pt x="26" y="82"/>
                    </a:lnTo>
                    <a:lnTo>
                      <a:pt x="30" y="78"/>
                    </a:lnTo>
                    <a:lnTo>
                      <a:pt x="33" y="74"/>
                    </a:lnTo>
                    <a:lnTo>
                      <a:pt x="37" y="68"/>
                    </a:lnTo>
                    <a:lnTo>
                      <a:pt x="38" y="63"/>
                    </a:lnTo>
                    <a:lnTo>
                      <a:pt x="41" y="57"/>
                    </a:lnTo>
                    <a:lnTo>
                      <a:pt x="41" y="52"/>
                    </a:lnTo>
                    <a:lnTo>
                      <a:pt x="42" y="47"/>
                    </a:lnTo>
                    <a:lnTo>
                      <a:pt x="41" y="41"/>
                    </a:lnTo>
                    <a:lnTo>
                      <a:pt x="41" y="36"/>
                    </a:lnTo>
                    <a:lnTo>
                      <a:pt x="38" y="29"/>
                    </a:lnTo>
                    <a:lnTo>
                      <a:pt x="37" y="25"/>
                    </a:lnTo>
                    <a:lnTo>
                      <a:pt x="33" y="20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1" y="8"/>
                    </a:lnTo>
                    <a:lnTo>
                      <a:pt x="17" y="5"/>
                    </a:lnTo>
                    <a:lnTo>
                      <a:pt x="11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0" name="Freeform 480"/>
              <p:cNvSpPr>
                <a:spLocks noChangeAspect="1"/>
              </p:cNvSpPr>
              <p:nvPr/>
            </p:nvSpPr>
            <p:spPr bwMode="auto">
              <a:xfrm>
                <a:off x="7835" y="4680"/>
                <a:ext cx="9" cy="10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20" y="27"/>
                  </a:cxn>
                  <a:cxn ang="0">
                    <a:pos x="16" y="26"/>
                  </a:cxn>
                  <a:cxn ang="0">
                    <a:pos x="12" y="23"/>
                  </a:cxn>
                  <a:cxn ang="0">
                    <a:pos x="9" y="21"/>
                  </a:cxn>
                  <a:cxn ang="0">
                    <a:pos x="7" y="18"/>
                  </a:cxn>
                  <a:cxn ang="0">
                    <a:pos x="4" y="14"/>
                  </a:cxn>
                  <a:cxn ang="0">
                    <a:pos x="1" y="10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25" h="29">
                    <a:moveTo>
                      <a:pt x="25" y="29"/>
                    </a:moveTo>
                    <a:lnTo>
                      <a:pt x="20" y="27"/>
                    </a:lnTo>
                    <a:lnTo>
                      <a:pt x="16" y="26"/>
                    </a:lnTo>
                    <a:lnTo>
                      <a:pt x="12" y="23"/>
                    </a:lnTo>
                    <a:lnTo>
                      <a:pt x="9" y="21"/>
                    </a:lnTo>
                    <a:lnTo>
                      <a:pt x="7" y="18"/>
                    </a:lnTo>
                    <a:lnTo>
                      <a:pt x="4" y="14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1" name="Line 481"/>
              <p:cNvSpPr>
                <a:spLocks noChangeAspect="1" noChangeShapeType="1"/>
              </p:cNvSpPr>
              <p:nvPr/>
            </p:nvSpPr>
            <p:spPr bwMode="auto">
              <a:xfrm flipV="1">
                <a:off x="7835" y="4320"/>
                <a:ext cx="1" cy="3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2" name="Freeform 482"/>
              <p:cNvSpPr>
                <a:spLocks noChangeAspect="1"/>
              </p:cNvSpPr>
              <p:nvPr/>
            </p:nvSpPr>
            <p:spPr bwMode="auto">
              <a:xfrm>
                <a:off x="7835" y="4310"/>
                <a:ext cx="9" cy="1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25"/>
                  </a:cxn>
                  <a:cxn ang="0">
                    <a:pos x="1" y="19"/>
                  </a:cxn>
                  <a:cxn ang="0">
                    <a:pos x="4" y="15"/>
                  </a:cxn>
                  <a:cxn ang="0">
                    <a:pos x="7" y="11"/>
                  </a:cxn>
                  <a:cxn ang="0">
                    <a:pos x="9" y="9"/>
                  </a:cxn>
                  <a:cxn ang="0">
                    <a:pos x="12" y="6"/>
                  </a:cxn>
                  <a:cxn ang="0">
                    <a:pos x="16" y="3"/>
                  </a:cxn>
                  <a:cxn ang="0">
                    <a:pos x="20" y="2"/>
                  </a:cxn>
                  <a:cxn ang="0">
                    <a:pos x="25" y="0"/>
                  </a:cxn>
                </a:cxnLst>
                <a:rect l="0" t="0" r="r" b="b"/>
                <a:pathLst>
                  <a:path w="25" h="29">
                    <a:moveTo>
                      <a:pt x="0" y="29"/>
                    </a:moveTo>
                    <a:lnTo>
                      <a:pt x="1" y="25"/>
                    </a:lnTo>
                    <a:lnTo>
                      <a:pt x="1" y="19"/>
                    </a:lnTo>
                    <a:lnTo>
                      <a:pt x="4" y="15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3" name="Freeform 483"/>
              <p:cNvSpPr>
                <a:spLocks noChangeAspect="1"/>
              </p:cNvSpPr>
              <p:nvPr/>
            </p:nvSpPr>
            <p:spPr bwMode="auto">
              <a:xfrm>
                <a:off x="7844" y="4279"/>
                <a:ext cx="14" cy="31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6" y="93"/>
                  </a:cxn>
                  <a:cxn ang="0">
                    <a:pos x="11" y="92"/>
                  </a:cxn>
                  <a:cxn ang="0">
                    <a:pos x="17" y="89"/>
                  </a:cxn>
                  <a:cxn ang="0">
                    <a:pos x="21" y="86"/>
                  </a:cxn>
                  <a:cxn ang="0">
                    <a:pos x="26" y="82"/>
                  </a:cxn>
                  <a:cxn ang="0">
                    <a:pos x="30" y="78"/>
                  </a:cxn>
                  <a:cxn ang="0">
                    <a:pos x="33" y="74"/>
                  </a:cxn>
                  <a:cxn ang="0">
                    <a:pos x="37" y="69"/>
                  </a:cxn>
                  <a:cxn ang="0">
                    <a:pos x="38" y="65"/>
                  </a:cxn>
                  <a:cxn ang="0">
                    <a:pos x="41" y="58"/>
                  </a:cxn>
                  <a:cxn ang="0">
                    <a:pos x="41" y="53"/>
                  </a:cxn>
                  <a:cxn ang="0">
                    <a:pos x="42" y="47"/>
                  </a:cxn>
                  <a:cxn ang="0">
                    <a:pos x="41" y="42"/>
                  </a:cxn>
                  <a:cxn ang="0">
                    <a:pos x="41" y="37"/>
                  </a:cxn>
                  <a:cxn ang="0">
                    <a:pos x="38" y="31"/>
                  </a:cxn>
                  <a:cxn ang="0">
                    <a:pos x="37" y="26"/>
                  </a:cxn>
                  <a:cxn ang="0">
                    <a:pos x="33" y="20"/>
                  </a:cxn>
                  <a:cxn ang="0">
                    <a:pos x="30" y="16"/>
                  </a:cxn>
                  <a:cxn ang="0">
                    <a:pos x="26" y="12"/>
                  </a:cxn>
                  <a:cxn ang="0">
                    <a:pos x="21" y="8"/>
                  </a:cxn>
                  <a:cxn ang="0">
                    <a:pos x="17" y="6"/>
                  </a:cxn>
                  <a:cxn ang="0">
                    <a:pos x="11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42" h="94">
                    <a:moveTo>
                      <a:pt x="0" y="94"/>
                    </a:moveTo>
                    <a:lnTo>
                      <a:pt x="6" y="93"/>
                    </a:lnTo>
                    <a:lnTo>
                      <a:pt x="11" y="92"/>
                    </a:lnTo>
                    <a:lnTo>
                      <a:pt x="17" y="89"/>
                    </a:lnTo>
                    <a:lnTo>
                      <a:pt x="21" y="86"/>
                    </a:lnTo>
                    <a:lnTo>
                      <a:pt x="26" y="82"/>
                    </a:lnTo>
                    <a:lnTo>
                      <a:pt x="30" y="78"/>
                    </a:lnTo>
                    <a:lnTo>
                      <a:pt x="33" y="74"/>
                    </a:lnTo>
                    <a:lnTo>
                      <a:pt x="37" y="69"/>
                    </a:lnTo>
                    <a:lnTo>
                      <a:pt x="38" y="65"/>
                    </a:lnTo>
                    <a:lnTo>
                      <a:pt x="41" y="58"/>
                    </a:lnTo>
                    <a:lnTo>
                      <a:pt x="41" y="53"/>
                    </a:lnTo>
                    <a:lnTo>
                      <a:pt x="42" y="47"/>
                    </a:lnTo>
                    <a:lnTo>
                      <a:pt x="41" y="42"/>
                    </a:lnTo>
                    <a:lnTo>
                      <a:pt x="41" y="37"/>
                    </a:lnTo>
                    <a:lnTo>
                      <a:pt x="38" y="31"/>
                    </a:lnTo>
                    <a:lnTo>
                      <a:pt x="37" y="26"/>
                    </a:lnTo>
                    <a:lnTo>
                      <a:pt x="33" y="20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1" y="8"/>
                    </a:lnTo>
                    <a:lnTo>
                      <a:pt x="17" y="6"/>
                    </a:lnTo>
                    <a:lnTo>
                      <a:pt x="11" y="3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4" name="Freeform 484"/>
              <p:cNvSpPr>
                <a:spLocks noChangeAspect="1"/>
              </p:cNvSpPr>
              <p:nvPr/>
            </p:nvSpPr>
            <p:spPr bwMode="auto">
              <a:xfrm>
                <a:off x="7835" y="4270"/>
                <a:ext cx="9" cy="9"/>
              </a:xfrm>
              <a:custGeom>
                <a:avLst/>
                <a:gdLst/>
                <a:ahLst/>
                <a:cxnLst>
                  <a:cxn ang="0">
                    <a:pos x="25" y="28"/>
                  </a:cxn>
                  <a:cxn ang="0">
                    <a:pos x="20" y="27"/>
                  </a:cxn>
                  <a:cxn ang="0">
                    <a:pos x="16" y="26"/>
                  </a:cxn>
                  <a:cxn ang="0">
                    <a:pos x="12" y="24"/>
                  </a:cxn>
                  <a:cxn ang="0">
                    <a:pos x="9" y="20"/>
                  </a:cxn>
                  <a:cxn ang="0">
                    <a:pos x="7" y="18"/>
                  </a:cxn>
                  <a:cxn ang="0">
                    <a:pos x="4" y="13"/>
                  </a:cxn>
                  <a:cxn ang="0">
                    <a:pos x="1" y="9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20" y="27"/>
                    </a:lnTo>
                    <a:lnTo>
                      <a:pt x="16" y="26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8"/>
                    </a:lnTo>
                    <a:lnTo>
                      <a:pt x="4" y="13"/>
                    </a:lnTo>
                    <a:lnTo>
                      <a:pt x="1" y="9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5" name="Line 485"/>
              <p:cNvSpPr>
                <a:spLocks noChangeAspect="1" noChangeShapeType="1"/>
              </p:cNvSpPr>
              <p:nvPr/>
            </p:nvSpPr>
            <p:spPr bwMode="auto">
              <a:xfrm flipV="1">
                <a:off x="7835" y="4099"/>
                <a:ext cx="1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6" name="Freeform 486"/>
              <p:cNvSpPr>
                <a:spLocks noChangeAspect="1"/>
              </p:cNvSpPr>
              <p:nvPr/>
            </p:nvSpPr>
            <p:spPr bwMode="auto">
              <a:xfrm>
                <a:off x="7495" y="4609"/>
                <a:ext cx="17" cy="12"/>
              </a:xfrm>
              <a:custGeom>
                <a:avLst/>
                <a:gdLst/>
                <a:ahLst/>
                <a:cxnLst>
                  <a:cxn ang="0">
                    <a:pos x="50" y="35"/>
                  </a:cxn>
                  <a:cxn ang="0">
                    <a:pos x="45" y="35"/>
                  </a:cxn>
                  <a:cxn ang="0">
                    <a:pos x="39" y="35"/>
                  </a:cxn>
                  <a:cxn ang="0">
                    <a:pos x="34" y="33"/>
                  </a:cxn>
                  <a:cxn ang="0">
                    <a:pos x="28" y="32"/>
                  </a:cxn>
                  <a:cxn ang="0">
                    <a:pos x="23" y="29"/>
                  </a:cxn>
                  <a:cxn ang="0">
                    <a:pos x="19" y="27"/>
                  </a:cxn>
                  <a:cxn ang="0">
                    <a:pos x="14" y="24"/>
                  </a:cxn>
                  <a:cxn ang="0">
                    <a:pos x="10" y="20"/>
                  </a:cxn>
                  <a:cxn ang="0">
                    <a:pos x="7" y="15"/>
                  </a:cxn>
                  <a:cxn ang="0">
                    <a:pos x="4" y="10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50" h="35">
                    <a:moveTo>
                      <a:pt x="50" y="35"/>
                    </a:moveTo>
                    <a:lnTo>
                      <a:pt x="45" y="35"/>
                    </a:lnTo>
                    <a:lnTo>
                      <a:pt x="39" y="35"/>
                    </a:lnTo>
                    <a:lnTo>
                      <a:pt x="34" y="33"/>
                    </a:lnTo>
                    <a:lnTo>
                      <a:pt x="28" y="32"/>
                    </a:lnTo>
                    <a:lnTo>
                      <a:pt x="23" y="29"/>
                    </a:lnTo>
                    <a:lnTo>
                      <a:pt x="19" y="27"/>
                    </a:lnTo>
                    <a:lnTo>
                      <a:pt x="14" y="24"/>
                    </a:lnTo>
                    <a:lnTo>
                      <a:pt x="10" y="20"/>
                    </a:lnTo>
                    <a:lnTo>
                      <a:pt x="7" y="15"/>
                    </a:lnTo>
                    <a:lnTo>
                      <a:pt x="4" y="10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7" name="Freeform 487"/>
              <p:cNvSpPr>
                <a:spLocks noChangeAspect="1"/>
              </p:cNvSpPr>
              <p:nvPr/>
            </p:nvSpPr>
            <p:spPr bwMode="auto">
              <a:xfrm>
                <a:off x="7458" y="4555"/>
                <a:ext cx="37" cy="54"/>
              </a:xfrm>
              <a:custGeom>
                <a:avLst/>
                <a:gdLst/>
                <a:ahLst/>
                <a:cxnLst>
                  <a:cxn ang="0">
                    <a:pos x="112" y="164"/>
                  </a:cxn>
                  <a:cxn ang="0">
                    <a:pos x="108" y="150"/>
                  </a:cxn>
                  <a:cxn ang="0">
                    <a:pos x="103" y="137"/>
                  </a:cxn>
                  <a:cxn ang="0">
                    <a:pos x="97" y="123"/>
                  </a:cxn>
                  <a:cxn ang="0">
                    <a:pos x="92" y="110"/>
                  </a:cxn>
                  <a:cxn ang="0">
                    <a:pos x="85" y="98"/>
                  </a:cxn>
                  <a:cxn ang="0">
                    <a:pos x="77" y="84"/>
                  </a:cxn>
                  <a:cxn ang="0">
                    <a:pos x="70" y="72"/>
                  </a:cxn>
                  <a:cxn ang="0">
                    <a:pos x="61" y="61"/>
                  </a:cxn>
                  <a:cxn ang="0">
                    <a:pos x="53" y="49"/>
                  </a:cxn>
                  <a:cxn ang="0">
                    <a:pos x="44" y="39"/>
                  </a:cxn>
                  <a:cxn ang="0">
                    <a:pos x="33" y="28"/>
                  </a:cxn>
                  <a:cxn ang="0">
                    <a:pos x="22" y="18"/>
                  </a:cxn>
                  <a:cxn ang="0">
                    <a:pos x="11" y="9"/>
                  </a:cxn>
                  <a:cxn ang="0">
                    <a:pos x="0" y="0"/>
                  </a:cxn>
                </a:cxnLst>
                <a:rect l="0" t="0" r="r" b="b"/>
                <a:pathLst>
                  <a:path w="112" h="164">
                    <a:moveTo>
                      <a:pt x="112" y="164"/>
                    </a:moveTo>
                    <a:lnTo>
                      <a:pt x="108" y="150"/>
                    </a:lnTo>
                    <a:lnTo>
                      <a:pt x="103" y="137"/>
                    </a:lnTo>
                    <a:lnTo>
                      <a:pt x="97" y="123"/>
                    </a:lnTo>
                    <a:lnTo>
                      <a:pt x="92" y="110"/>
                    </a:lnTo>
                    <a:lnTo>
                      <a:pt x="85" y="98"/>
                    </a:lnTo>
                    <a:lnTo>
                      <a:pt x="77" y="84"/>
                    </a:lnTo>
                    <a:lnTo>
                      <a:pt x="70" y="72"/>
                    </a:lnTo>
                    <a:lnTo>
                      <a:pt x="61" y="61"/>
                    </a:lnTo>
                    <a:lnTo>
                      <a:pt x="53" y="49"/>
                    </a:lnTo>
                    <a:lnTo>
                      <a:pt x="44" y="39"/>
                    </a:lnTo>
                    <a:lnTo>
                      <a:pt x="33" y="28"/>
                    </a:lnTo>
                    <a:lnTo>
                      <a:pt x="22" y="18"/>
                    </a:lnTo>
                    <a:lnTo>
                      <a:pt x="11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8" name="Freeform 488"/>
              <p:cNvSpPr>
                <a:spLocks noChangeAspect="1"/>
              </p:cNvSpPr>
              <p:nvPr/>
            </p:nvSpPr>
            <p:spPr bwMode="auto">
              <a:xfrm>
                <a:off x="7452" y="4535"/>
                <a:ext cx="6" cy="20"/>
              </a:xfrm>
              <a:custGeom>
                <a:avLst/>
                <a:gdLst/>
                <a:ahLst/>
                <a:cxnLst>
                  <a:cxn ang="0">
                    <a:pos x="18" y="58"/>
                  </a:cxn>
                  <a:cxn ang="0">
                    <a:pos x="13" y="55"/>
                  </a:cxn>
                  <a:cxn ang="0">
                    <a:pos x="10" y="49"/>
                  </a:cxn>
                  <a:cxn ang="0">
                    <a:pos x="6" y="45"/>
                  </a:cxn>
                  <a:cxn ang="0">
                    <a:pos x="4" y="40"/>
                  </a:cxn>
                  <a:cxn ang="0">
                    <a:pos x="1" y="35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18" h="58">
                    <a:moveTo>
                      <a:pt x="18" y="58"/>
                    </a:moveTo>
                    <a:lnTo>
                      <a:pt x="13" y="55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1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" y="5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9" name="Line 489"/>
              <p:cNvSpPr>
                <a:spLocks noChangeAspect="1" noChangeShapeType="1"/>
              </p:cNvSpPr>
              <p:nvPr/>
            </p:nvSpPr>
            <p:spPr bwMode="auto">
              <a:xfrm flipV="1">
                <a:off x="7453" y="4114"/>
                <a:ext cx="196" cy="4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0" name="Freeform 490"/>
              <p:cNvSpPr>
                <a:spLocks noChangeAspect="1"/>
              </p:cNvSpPr>
              <p:nvPr/>
            </p:nvSpPr>
            <p:spPr bwMode="auto">
              <a:xfrm>
                <a:off x="7649" y="4096"/>
                <a:ext cx="27" cy="18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" y="47"/>
                  </a:cxn>
                  <a:cxn ang="0">
                    <a:pos x="8" y="40"/>
                  </a:cxn>
                  <a:cxn ang="0">
                    <a:pos x="14" y="34"/>
                  </a:cxn>
                  <a:cxn ang="0">
                    <a:pos x="19" y="28"/>
                  </a:cxn>
                  <a:cxn ang="0">
                    <a:pos x="26" y="21"/>
                  </a:cxn>
                  <a:cxn ang="0">
                    <a:pos x="33" y="17"/>
                  </a:cxn>
                  <a:cxn ang="0">
                    <a:pos x="39" y="12"/>
                  </a:cxn>
                  <a:cxn ang="0">
                    <a:pos x="48" y="9"/>
                  </a:cxn>
                  <a:cxn ang="0">
                    <a:pos x="54" y="5"/>
                  </a:cxn>
                  <a:cxn ang="0">
                    <a:pos x="62" y="3"/>
                  </a:cxn>
                  <a:cxn ang="0">
                    <a:pos x="70" y="1"/>
                  </a:cxn>
                  <a:cxn ang="0">
                    <a:pos x="80" y="0"/>
                  </a:cxn>
                </a:cxnLst>
                <a:rect l="0" t="0" r="r" b="b"/>
                <a:pathLst>
                  <a:path w="80" h="55">
                    <a:moveTo>
                      <a:pt x="0" y="55"/>
                    </a:moveTo>
                    <a:lnTo>
                      <a:pt x="4" y="47"/>
                    </a:lnTo>
                    <a:lnTo>
                      <a:pt x="8" y="40"/>
                    </a:lnTo>
                    <a:lnTo>
                      <a:pt x="14" y="34"/>
                    </a:lnTo>
                    <a:lnTo>
                      <a:pt x="19" y="28"/>
                    </a:lnTo>
                    <a:lnTo>
                      <a:pt x="26" y="21"/>
                    </a:lnTo>
                    <a:lnTo>
                      <a:pt x="33" y="17"/>
                    </a:lnTo>
                    <a:lnTo>
                      <a:pt x="39" y="12"/>
                    </a:lnTo>
                    <a:lnTo>
                      <a:pt x="48" y="9"/>
                    </a:lnTo>
                    <a:lnTo>
                      <a:pt x="54" y="5"/>
                    </a:lnTo>
                    <a:lnTo>
                      <a:pt x="62" y="3"/>
                    </a:lnTo>
                    <a:lnTo>
                      <a:pt x="70" y="1"/>
                    </a:lnTo>
                    <a:lnTo>
                      <a:pt x="8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1" name="Line 491"/>
              <p:cNvSpPr>
                <a:spLocks noChangeAspect="1" noChangeShapeType="1"/>
              </p:cNvSpPr>
              <p:nvPr/>
            </p:nvSpPr>
            <p:spPr bwMode="auto">
              <a:xfrm flipV="1">
                <a:off x="7676" y="4088"/>
                <a:ext cx="10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2" name="Freeform 492"/>
              <p:cNvSpPr>
                <a:spLocks noChangeAspect="1"/>
              </p:cNvSpPr>
              <p:nvPr/>
            </p:nvSpPr>
            <p:spPr bwMode="auto">
              <a:xfrm>
                <a:off x="7781" y="4088"/>
                <a:ext cx="17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2" y="2"/>
                  </a:cxn>
                  <a:cxn ang="0">
                    <a:pos x="17" y="2"/>
                  </a:cxn>
                  <a:cxn ang="0">
                    <a:pos x="21" y="4"/>
                  </a:cxn>
                  <a:cxn ang="0">
                    <a:pos x="26" y="7"/>
                  </a:cxn>
                  <a:cxn ang="0">
                    <a:pos x="32" y="10"/>
                  </a:cxn>
                  <a:cxn ang="0">
                    <a:pos x="36" y="12"/>
                  </a:cxn>
                  <a:cxn ang="0">
                    <a:pos x="40" y="17"/>
                  </a:cxn>
                  <a:cxn ang="0">
                    <a:pos x="43" y="22"/>
                  </a:cxn>
                  <a:cxn ang="0">
                    <a:pos x="45" y="26"/>
                  </a:cxn>
                  <a:cxn ang="0">
                    <a:pos x="48" y="31"/>
                  </a:cxn>
                  <a:cxn ang="0">
                    <a:pos x="49" y="37"/>
                  </a:cxn>
                  <a:cxn ang="0">
                    <a:pos x="51" y="42"/>
                  </a:cxn>
                  <a:cxn ang="0">
                    <a:pos x="51" y="47"/>
                  </a:cxn>
                </a:cxnLst>
                <a:rect l="0" t="0" r="r" b="b"/>
                <a:pathLst>
                  <a:path w="51" h="47">
                    <a:moveTo>
                      <a:pt x="0" y="0"/>
                    </a:moveTo>
                    <a:lnTo>
                      <a:pt x="5" y="0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6" y="7"/>
                    </a:lnTo>
                    <a:lnTo>
                      <a:pt x="32" y="10"/>
                    </a:lnTo>
                    <a:lnTo>
                      <a:pt x="36" y="12"/>
                    </a:lnTo>
                    <a:lnTo>
                      <a:pt x="40" y="17"/>
                    </a:lnTo>
                    <a:lnTo>
                      <a:pt x="43" y="22"/>
                    </a:lnTo>
                    <a:lnTo>
                      <a:pt x="45" y="26"/>
                    </a:lnTo>
                    <a:lnTo>
                      <a:pt x="48" y="31"/>
                    </a:lnTo>
                    <a:lnTo>
                      <a:pt x="49" y="37"/>
                    </a:lnTo>
                    <a:lnTo>
                      <a:pt x="51" y="42"/>
                    </a:lnTo>
                    <a:lnTo>
                      <a:pt x="51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3" name="Line 493"/>
              <p:cNvSpPr>
                <a:spLocks noChangeAspect="1" noChangeShapeType="1"/>
              </p:cNvSpPr>
              <p:nvPr/>
            </p:nvSpPr>
            <p:spPr bwMode="auto">
              <a:xfrm>
                <a:off x="7798" y="4104"/>
                <a:ext cx="1" cy="5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4" name="Freeform 494"/>
              <p:cNvSpPr>
                <a:spLocks noChangeAspect="1"/>
              </p:cNvSpPr>
              <p:nvPr/>
            </p:nvSpPr>
            <p:spPr bwMode="auto">
              <a:xfrm>
                <a:off x="7772" y="4620"/>
                <a:ext cx="26" cy="16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6"/>
                  </a:cxn>
                  <a:cxn ang="0">
                    <a:pos x="74" y="12"/>
                  </a:cxn>
                  <a:cxn ang="0">
                    <a:pos x="73" y="18"/>
                  </a:cxn>
                  <a:cxn ang="0">
                    <a:pos x="70" y="23"/>
                  </a:cxn>
                  <a:cxn ang="0">
                    <a:pos x="68" y="27"/>
                  </a:cxn>
                  <a:cxn ang="0">
                    <a:pos x="64" y="33"/>
                  </a:cxn>
                  <a:cxn ang="0">
                    <a:pos x="60" y="37"/>
                  </a:cxn>
                  <a:cxn ang="0">
                    <a:pos x="56" y="39"/>
                  </a:cxn>
                  <a:cxn ang="0">
                    <a:pos x="50" y="42"/>
                  </a:cxn>
                  <a:cxn ang="0">
                    <a:pos x="45" y="45"/>
                  </a:cxn>
                  <a:cxn ang="0">
                    <a:pos x="39" y="46"/>
                  </a:cxn>
                  <a:cxn ang="0">
                    <a:pos x="34" y="47"/>
                  </a:cxn>
                  <a:cxn ang="0">
                    <a:pos x="27" y="47"/>
                  </a:cxn>
                  <a:cxn ang="0">
                    <a:pos x="22" y="47"/>
                  </a:cxn>
                  <a:cxn ang="0">
                    <a:pos x="16" y="46"/>
                  </a:cxn>
                  <a:cxn ang="0">
                    <a:pos x="11" y="45"/>
                  </a:cxn>
                  <a:cxn ang="0">
                    <a:pos x="6" y="42"/>
                  </a:cxn>
                  <a:cxn ang="0">
                    <a:pos x="0" y="39"/>
                  </a:cxn>
                </a:cxnLst>
                <a:rect l="0" t="0" r="r" b="b"/>
                <a:pathLst>
                  <a:path w="76" h="47">
                    <a:moveTo>
                      <a:pt x="76" y="0"/>
                    </a:moveTo>
                    <a:lnTo>
                      <a:pt x="76" y="6"/>
                    </a:lnTo>
                    <a:lnTo>
                      <a:pt x="74" y="12"/>
                    </a:lnTo>
                    <a:lnTo>
                      <a:pt x="73" y="18"/>
                    </a:lnTo>
                    <a:lnTo>
                      <a:pt x="70" y="23"/>
                    </a:lnTo>
                    <a:lnTo>
                      <a:pt x="68" y="27"/>
                    </a:lnTo>
                    <a:lnTo>
                      <a:pt x="64" y="33"/>
                    </a:lnTo>
                    <a:lnTo>
                      <a:pt x="60" y="37"/>
                    </a:lnTo>
                    <a:lnTo>
                      <a:pt x="56" y="39"/>
                    </a:lnTo>
                    <a:lnTo>
                      <a:pt x="50" y="42"/>
                    </a:lnTo>
                    <a:lnTo>
                      <a:pt x="45" y="45"/>
                    </a:lnTo>
                    <a:lnTo>
                      <a:pt x="39" y="46"/>
                    </a:lnTo>
                    <a:lnTo>
                      <a:pt x="34" y="47"/>
                    </a:lnTo>
                    <a:lnTo>
                      <a:pt x="27" y="47"/>
                    </a:lnTo>
                    <a:lnTo>
                      <a:pt x="22" y="47"/>
                    </a:lnTo>
                    <a:lnTo>
                      <a:pt x="16" y="46"/>
                    </a:lnTo>
                    <a:lnTo>
                      <a:pt x="11" y="45"/>
                    </a:lnTo>
                    <a:lnTo>
                      <a:pt x="6" y="42"/>
                    </a:lnTo>
                    <a:lnTo>
                      <a:pt x="0" y="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5" name="Freeform 495"/>
              <p:cNvSpPr>
                <a:spLocks noChangeAspect="1"/>
              </p:cNvSpPr>
              <p:nvPr/>
            </p:nvSpPr>
            <p:spPr bwMode="auto">
              <a:xfrm>
                <a:off x="7674" y="4606"/>
                <a:ext cx="98" cy="27"/>
              </a:xfrm>
              <a:custGeom>
                <a:avLst/>
                <a:gdLst/>
                <a:ahLst/>
                <a:cxnLst>
                  <a:cxn ang="0">
                    <a:pos x="295" y="82"/>
                  </a:cxn>
                  <a:cxn ang="0">
                    <a:pos x="280" y="72"/>
                  </a:cxn>
                  <a:cxn ang="0">
                    <a:pos x="266" y="62"/>
                  </a:cxn>
                  <a:cxn ang="0">
                    <a:pos x="250" y="53"/>
                  </a:cxn>
                  <a:cxn ang="0">
                    <a:pos x="232" y="45"/>
                  </a:cxn>
                  <a:cxn ang="0">
                    <a:pos x="216" y="37"/>
                  </a:cxn>
                  <a:cxn ang="0">
                    <a:pos x="198" y="30"/>
                  </a:cxn>
                  <a:cxn ang="0">
                    <a:pos x="182" y="25"/>
                  </a:cxn>
                  <a:cxn ang="0">
                    <a:pos x="165" y="19"/>
                  </a:cxn>
                  <a:cxn ang="0">
                    <a:pos x="146" y="14"/>
                  </a:cxn>
                  <a:cxn ang="0">
                    <a:pos x="128" y="10"/>
                  </a:cxn>
                  <a:cxn ang="0">
                    <a:pos x="111" y="7"/>
                  </a:cxn>
                  <a:cxn ang="0">
                    <a:pos x="92" y="4"/>
                  </a:cxn>
                  <a:cxn ang="0">
                    <a:pos x="73" y="2"/>
                  </a:cxn>
                  <a:cxn ang="0">
                    <a:pos x="56" y="0"/>
                  </a:cxn>
                  <a:cxn ang="0">
                    <a:pos x="37" y="0"/>
                  </a:cxn>
                  <a:cxn ang="0">
                    <a:pos x="19" y="2"/>
                  </a:cxn>
                  <a:cxn ang="0">
                    <a:pos x="0" y="3"/>
                  </a:cxn>
                </a:cxnLst>
                <a:rect l="0" t="0" r="r" b="b"/>
                <a:pathLst>
                  <a:path w="295" h="82">
                    <a:moveTo>
                      <a:pt x="295" y="82"/>
                    </a:moveTo>
                    <a:lnTo>
                      <a:pt x="280" y="72"/>
                    </a:lnTo>
                    <a:lnTo>
                      <a:pt x="266" y="62"/>
                    </a:lnTo>
                    <a:lnTo>
                      <a:pt x="250" y="53"/>
                    </a:lnTo>
                    <a:lnTo>
                      <a:pt x="232" y="45"/>
                    </a:lnTo>
                    <a:lnTo>
                      <a:pt x="216" y="37"/>
                    </a:lnTo>
                    <a:lnTo>
                      <a:pt x="198" y="30"/>
                    </a:lnTo>
                    <a:lnTo>
                      <a:pt x="182" y="25"/>
                    </a:lnTo>
                    <a:lnTo>
                      <a:pt x="165" y="19"/>
                    </a:lnTo>
                    <a:lnTo>
                      <a:pt x="146" y="14"/>
                    </a:lnTo>
                    <a:lnTo>
                      <a:pt x="128" y="10"/>
                    </a:lnTo>
                    <a:lnTo>
                      <a:pt x="111" y="7"/>
                    </a:lnTo>
                    <a:lnTo>
                      <a:pt x="92" y="4"/>
                    </a:lnTo>
                    <a:lnTo>
                      <a:pt x="73" y="2"/>
                    </a:lnTo>
                    <a:lnTo>
                      <a:pt x="56" y="0"/>
                    </a:lnTo>
                    <a:lnTo>
                      <a:pt x="37" y="0"/>
                    </a:lnTo>
                    <a:lnTo>
                      <a:pt x="19" y="2"/>
                    </a:lnTo>
                    <a:lnTo>
                      <a:pt x="0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6" name="Line 496"/>
              <p:cNvSpPr>
                <a:spLocks noChangeAspect="1" noChangeShapeType="1"/>
              </p:cNvSpPr>
              <p:nvPr/>
            </p:nvSpPr>
            <p:spPr bwMode="auto">
              <a:xfrm flipH="1">
                <a:off x="7512" y="4607"/>
                <a:ext cx="162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7" name="Line 497"/>
              <p:cNvSpPr>
                <a:spLocks noChangeAspect="1" noChangeShapeType="1"/>
              </p:cNvSpPr>
              <p:nvPr/>
            </p:nvSpPr>
            <p:spPr bwMode="auto">
              <a:xfrm>
                <a:off x="6951" y="3865"/>
                <a:ext cx="24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8" name="Freeform 498"/>
              <p:cNvSpPr>
                <a:spLocks noChangeAspect="1"/>
              </p:cNvSpPr>
              <p:nvPr/>
            </p:nvSpPr>
            <p:spPr bwMode="auto">
              <a:xfrm>
                <a:off x="7200" y="3865"/>
                <a:ext cx="1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2" y="6"/>
                  </a:cxn>
                  <a:cxn ang="0">
                    <a:pos x="27" y="8"/>
                  </a:cxn>
                  <a:cxn ang="0">
                    <a:pos x="31" y="11"/>
                  </a:cxn>
                  <a:cxn ang="0">
                    <a:pos x="35" y="15"/>
                  </a:cxn>
                  <a:cxn ang="0">
                    <a:pos x="39" y="20"/>
                  </a:cxn>
                  <a:cxn ang="0">
                    <a:pos x="41" y="24"/>
                  </a:cxn>
                  <a:cxn ang="0">
                    <a:pos x="44" y="30"/>
                  </a:cxn>
                  <a:cxn ang="0">
                    <a:pos x="45" y="35"/>
                  </a:cxn>
                  <a:cxn ang="0">
                    <a:pos x="47" y="41"/>
                  </a:cxn>
                  <a:cxn ang="0">
                    <a:pos x="48" y="46"/>
                  </a:cxn>
                  <a:cxn ang="0">
                    <a:pos x="48" y="51"/>
                  </a:cxn>
                </a:cxnLst>
                <a:rect l="0" t="0" r="r" b="b"/>
                <a:pathLst>
                  <a:path w="48" h="51">
                    <a:moveTo>
                      <a:pt x="0" y="0"/>
                    </a:moveTo>
                    <a:lnTo>
                      <a:pt x="6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2" y="6"/>
                    </a:lnTo>
                    <a:lnTo>
                      <a:pt x="27" y="8"/>
                    </a:lnTo>
                    <a:lnTo>
                      <a:pt x="31" y="11"/>
                    </a:lnTo>
                    <a:lnTo>
                      <a:pt x="35" y="15"/>
                    </a:lnTo>
                    <a:lnTo>
                      <a:pt x="39" y="20"/>
                    </a:lnTo>
                    <a:lnTo>
                      <a:pt x="41" y="24"/>
                    </a:lnTo>
                    <a:lnTo>
                      <a:pt x="44" y="30"/>
                    </a:lnTo>
                    <a:lnTo>
                      <a:pt x="45" y="35"/>
                    </a:lnTo>
                    <a:lnTo>
                      <a:pt x="47" y="41"/>
                    </a:lnTo>
                    <a:lnTo>
                      <a:pt x="48" y="46"/>
                    </a:lnTo>
                    <a:lnTo>
                      <a:pt x="48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9" name="Line 499"/>
              <p:cNvSpPr>
                <a:spLocks noChangeAspect="1" noChangeShapeType="1"/>
              </p:cNvSpPr>
              <p:nvPr/>
            </p:nvSpPr>
            <p:spPr bwMode="auto">
              <a:xfrm flipH="1">
                <a:off x="7187" y="3882"/>
                <a:ext cx="29" cy="3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0" name="Freeform 500"/>
              <p:cNvSpPr>
                <a:spLocks noChangeAspect="1"/>
              </p:cNvSpPr>
              <p:nvPr/>
            </p:nvSpPr>
            <p:spPr bwMode="auto">
              <a:xfrm>
                <a:off x="7160" y="4211"/>
                <a:ext cx="27" cy="1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3" y="7"/>
                  </a:cxn>
                  <a:cxn ang="0">
                    <a:pos x="81" y="12"/>
                  </a:cxn>
                  <a:cxn ang="0">
                    <a:pos x="78" y="18"/>
                  </a:cxn>
                  <a:cxn ang="0">
                    <a:pos x="76" y="23"/>
                  </a:cxn>
                  <a:cxn ang="0">
                    <a:pos x="72" y="27"/>
                  </a:cxn>
                  <a:cxn ang="0">
                    <a:pos x="68" y="31"/>
                  </a:cxn>
                  <a:cxn ang="0">
                    <a:pos x="64" y="35"/>
                  </a:cxn>
                  <a:cxn ang="0">
                    <a:pos x="58" y="38"/>
                  </a:cxn>
                  <a:cxn ang="0">
                    <a:pos x="53" y="40"/>
                  </a:cxn>
                  <a:cxn ang="0">
                    <a:pos x="48" y="42"/>
                  </a:cxn>
                  <a:cxn ang="0">
                    <a:pos x="42" y="43"/>
                  </a:cxn>
                  <a:cxn ang="0">
                    <a:pos x="37" y="45"/>
                  </a:cxn>
                  <a:cxn ang="0">
                    <a:pos x="30" y="43"/>
                  </a:cxn>
                  <a:cxn ang="0">
                    <a:pos x="25" y="43"/>
                  </a:cxn>
                  <a:cxn ang="0">
                    <a:pos x="19" y="40"/>
                  </a:cxn>
                  <a:cxn ang="0">
                    <a:pos x="14" y="39"/>
                  </a:cxn>
                  <a:cxn ang="0">
                    <a:pos x="8" y="35"/>
                  </a:cxn>
                  <a:cxn ang="0">
                    <a:pos x="4" y="32"/>
                  </a:cxn>
                  <a:cxn ang="0">
                    <a:pos x="0" y="28"/>
                  </a:cxn>
                </a:cxnLst>
                <a:rect l="0" t="0" r="r" b="b"/>
                <a:pathLst>
                  <a:path w="83" h="45">
                    <a:moveTo>
                      <a:pt x="83" y="0"/>
                    </a:moveTo>
                    <a:lnTo>
                      <a:pt x="83" y="7"/>
                    </a:lnTo>
                    <a:lnTo>
                      <a:pt x="81" y="12"/>
                    </a:lnTo>
                    <a:lnTo>
                      <a:pt x="78" y="18"/>
                    </a:lnTo>
                    <a:lnTo>
                      <a:pt x="76" y="23"/>
                    </a:lnTo>
                    <a:lnTo>
                      <a:pt x="72" y="27"/>
                    </a:lnTo>
                    <a:lnTo>
                      <a:pt x="68" y="31"/>
                    </a:lnTo>
                    <a:lnTo>
                      <a:pt x="64" y="35"/>
                    </a:lnTo>
                    <a:lnTo>
                      <a:pt x="58" y="38"/>
                    </a:lnTo>
                    <a:lnTo>
                      <a:pt x="53" y="40"/>
                    </a:lnTo>
                    <a:lnTo>
                      <a:pt x="48" y="42"/>
                    </a:lnTo>
                    <a:lnTo>
                      <a:pt x="42" y="43"/>
                    </a:lnTo>
                    <a:lnTo>
                      <a:pt x="37" y="45"/>
                    </a:lnTo>
                    <a:lnTo>
                      <a:pt x="30" y="43"/>
                    </a:lnTo>
                    <a:lnTo>
                      <a:pt x="25" y="43"/>
                    </a:lnTo>
                    <a:lnTo>
                      <a:pt x="19" y="40"/>
                    </a:lnTo>
                    <a:lnTo>
                      <a:pt x="14" y="39"/>
                    </a:lnTo>
                    <a:lnTo>
                      <a:pt x="8" y="35"/>
                    </a:lnTo>
                    <a:lnTo>
                      <a:pt x="4" y="32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1" name="Freeform 501"/>
              <p:cNvSpPr>
                <a:spLocks noChangeAspect="1"/>
              </p:cNvSpPr>
              <p:nvPr/>
            </p:nvSpPr>
            <p:spPr bwMode="auto">
              <a:xfrm>
                <a:off x="7051" y="4159"/>
                <a:ext cx="109" cy="62"/>
              </a:xfrm>
              <a:custGeom>
                <a:avLst/>
                <a:gdLst/>
                <a:ahLst/>
                <a:cxnLst>
                  <a:cxn ang="0">
                    <a:pos x="327" y="184"/>
                  </a:cxn>
                  <a:cxn ang="0">
                    <a:pos x="313" y="168"/>
                  </a:cxn>
                  <a:cxn ang="0">
                    <a:pos x="298" y="153"/>
                  </a:cxn>
                  <a:cxn ang="0">
                    <a:pos x="283" y="139"/>
                  </a:cxn>
                  <a:cxn ang="0">
                    <a:pos x="267" y="125"/>
                  </a:cxn>
                  <a:cxn ang="0">
                    <a:pos x="251" y="112"/>
                  </a:cxn>
                  <a:cxn ang="0">
                    <a:pos x="233" y="98"/>
                  </a:cxn>
                  <a:cxn ang="0">
                    <a:pos x="216" y="86"/>
                  </a:cxn>
                  <a:cxn ang="0">
                    <a:pos x="198" y="75"/>
                  </a:cxn>
                  <a:cxn ang="0">
                    <a:pos x="179" y="65"/>
                  </a:cxn>
                  <a:cxn ang="0">
                    <a:pos x="160" y="54"/>
                  </a:cxn>
                  <a:cxn ang="0">
                    <a:pos x="142" y="46"/>
                  </a:cxn>
                  <a:cxn ang="0">
                    <a:pos x="123" y="36"/>
                  </a:cxn>
                  <a:cxn ang="0">
                    <a:pos x="103" y="28"/>
                  </a:cxn>
                  <a:cxn ang="0">
                    <a:pos x="82" y="22"/>
                  </a:cxn>
                  <a:cxn ang="0">
                    <a:pos x="62" y="15"/>
                  </a:cxn>
                  <a:cxn ang="0">
                    <a:pos x="42" y="9"/>
                  </a:cxn>
                  <a:cxn ang="0">
                    <a:pos x="20" y="4"/>
                  </a:cxn>
                  <a:cxn ang="0">
                    <a:pos x="0" y="0"/>
                  </a:cxn>
                </a:cxnLst>
                <a:rect l="0" t="0" r="r" b="b"/>
                <a:pathLst>
                  <a:path w="327" h="184">
                    <a:moveTo>
                      <a:pt x="327" y="184"/>
                    </a:moveTo>
                    <a:lnTo>
                      <a:pt x="313" y="168"/>
                    </a:lnTo>
                    <a:lnTo>
                      <a:pt x="298" y="153"/>
                    </a:lnTo>
                    <a:lnTo>
                      <a:pt x="283" y="139"/>
                    </a:lnTo>
                    <a:lnTo>
                      <a:pt x="267" y="125"/>
                    </a:lnTo>
                    <a:lnTo>
                      <a:pt x="251" y="112"/>
                    </a:lnTo>
                    <a:lnTo>
                      <a:pt x="233" y="98"/>
                    </a:lnTo>
                    <a:lnTo>
                      <a:pt x="216" y="86"/>
                    </a:lnTo>
                    <a:lnTo>
                      <a:pt x="198" y="75"/>
                    </a:lnTo>
                    <a:lnTo>
                      <a:pt x="179" y="65"/>
                    </a:lnTo>
                    <a:lnTo>
                      <a:pt x="160" y="54"/>
                    </a:lnTo>
                    <a:lnTo>
                      <a:pt x="142" y="46"/>
                    </a:lnTo>
                    <a:lnTo>
                      <a:pt x="123" y="36"/>
                    </a:lnTo>
                    <a:lnTo>
                      <a:pt x="103" y="28"/>
                    </a:lnTo>
                    <a:lnTo>
                      <a:pt x="82" y="22"/>
                    </a:lnTo>
                    <a:lnTo>
                      <a:pt x="62" y="15"/>
                    </a:lnTo>
                    <a:lnTo>
                      <a:pt x="42" y="9"/>
                    </a:lnTo>
                    <a:lnTo>
                      <a:pt x="2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2" name="Line 5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60" y="4144"/>
                <a:ext cx="91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3" name="Freeform 503"/>
              <p:cNvSpPr>
                <a:spLocks noChangeAspect="1"/>
              </p:cNvSpPr>
              <p:nvPr/>
            </p:nvSpPr>
            <p:spPr bwMode="auto">
              <a:xfrm>
                <a:off x="6908" y="4081"/>
                <a:ext cx="52" cy="63"/>
              </a:xfrm>
              <a:custGeom>
                <a:avLst/>
                <a:gdLst/>
                <a:ahLst/>
                <a:cxnLst>
                  <a:cxn ang="0">
                    <a:pos x="156" y="187"/>
                  </a:cxn>
                  <a:cxn ang="0">
                    <a:pos x="144" y="184"/>
                  </a:cxn>
                  <a:cxn ang="0">
                    <a:pos x="132" y="180"/>
                  </a:cxn>
                  <a:cxn ang="0">
                    <a:pos x="121" y="176"/>
                  </a:cxn>
                  <a:cxn ang="0">
                    <a:pos x="110" y="172"/>
                  </a:cxn>
                  <a:cxn ang="0">
                    <a:pos x="99" y="167"/>
                  </a:cxn>
                  <a:cxn ang="0">
                    <a:pos x="89" y="161"/>
                  </a:cxn>
                  <a:cxn ang="0">
                    <a:pos x="79" y="155"/>
                  </a:cxn>
                  <a:cxn ang="0">
                    <a:pos x="68" y="147"/>
                  </a:cxn>
                  <a:cxn ang="0">
                    <a:pos x="60" y="138"/>
                  </a:cxn>
                  <a:cxn ang="0">
                    <a:pos x="51" y="130"/>
                  </a:cxn>
                  <a:cxn ang="0">
                    <a:pos x="43" y="121"/>
                  </a:cxn>
                  <a:cxn ang="0">
                    <a:pos x="36" y="112"/>
                  </a:cxn>
                  <a:cxn ang="0">
                    <a:pos x="29" y="102"/>
                  </a:cxn>
                  <a:cxn ang="0">
                    <a:pos x="23" y="91"/>
                  </a:cxn>
                  <a:cxn ang="0">
                    <a:pos x="17" y="81"/>
                  </a:cxn>
                  <a:cxn ang="0">
                    <a:pos x="13" y="70"/>
                  </a:cxn>
                  <a:cxn ang="0">
                    <a:pos x="9" y="59"/>
                  </a:cxn>
                  <a:cxn ang="0">
                    <a:pos x="5" y="47"/>
                  </a:cxn>
                  <a:cxn ang="0">
                    <a:pos x="2" y="36"/>
                  </a:cxn>
                  <a:cxn ang="0">
                    <a:pos x="1" y="24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156" h="187">
                    <a:moveTo>
                      <a:pt x="156" y="187"/>
                    </a:moveTo>
                    <a:lnTo>
                      <a:pt x="144" y="184"/>
                    </a:lnTo>
                    <a:lnTo>
                      <a:pt x="132" y="180"/>
                    </a:lnTo>
                    <a:lnTo>
                      <a:pt x="121" y="176"/>
                    </a:lnTo>
                    <a:lnTo>
                      <a:pt x="110" y="172"/>
                    </a:lnTo>
                    <a:lnTo>
                      <a:pt x="99" y="167"/>
                    </a:lnTo>
                    <a:lnTo>
                      <a:pt x="89" y="161"/>
                    </a:lnTo>
                    <a:lnTo>
                      <a:pt x="79" y="155"/>
                    </a:lnTo>
                    <a:lnTo>
                      <a:pt x="68" y="147"/>
                    </a:lnTo>
                    <a:lnTo>
                      <a:pt x="60" y="138"/>
                    </a:lnTo>
                    <a:lnTo>
                      <a:pt x="51" y="130"/>
                    </a:lnTo>
                    <a:lnTo>
                      <a:pt x="43" y="121"/>
                    </a:lnTo>
                    <a:lnTo>
                      <a:pt x="36" y="112"/>
                    </a:lnTo>
                    <a:lnTo>
                      <a:pt x="29" y="102"/>
                    </a:lnTo>
                    <a:lnTo>
                      <a:pt x="23" y="91"/>
                    </a:lnTo>
                    <a:lnTo>
                      <a:pt x="17" y="81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5" y="47"/>
                    </a:lnTo>
                    <a:lnTo>
                      <a:pt x="2" y="36"/>
                    </a:lnTo>
                    <a:lnTo>
                      <a:pt x="1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4" name="Line 504"/>
              <p:cNvSpPr>
                <a:spLocks noChangeAspect="1" noChangeShapeType="1"/>
              </p:cNvSpPr>
              <p:nvPr/>
            </p:nvSpPr>
            <p:spPr bwMode="auto">
              <a:xfrm flipV="1">
                <a:off x="6908" y="3939"/>
                <a:ext cx="1" cy="1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5" name="Freeform 505"/>
              <p:cNvSpPr>
                <a:spLocks noChangeAspect="1"/>
              </p:cNvSpPr>
              <p:nvPr/>
            </p:nvSpPr>
            <p:spPr bwMode="auto">
              <a:xfrm>
                <a:off x="6908" y="3929"/>
                <a:ext cx="3" cy="1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2" y="14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30">
                    <a:moveTo>
                      <a:pt x="0" y="30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6" name="Freeform 506"/>
              <p:cNvSpPr>
                <a:spLocks noChangeAspect="1"/>
              </p:cNvSpPr>
              <p:nvPr/>
            </p:nvSpPr>
            <p:spPr bwMode="auto">
              <a:xfrm>
                <a:off x="6911" y="3877"/>
                <a:ext cx="25" cy="52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11" y="141"/>
                  </a:cxn>
                  <a:cxn ang="0">
                    <a:pos x="22" y="126"/>
                  </a:cxn>
                  <a:cxn ang="0">
                    <a:pos x="30" y="111"/>
                  </a:cxn>
                  <a:cxn ang="0">
                    <a:pos x="39" y="96"/>
                  </a:cxn>
                  <a:cxn ang="0">
                    <a:pos x="47" y="82"/>
                  </a:cxn>
                  <a:cxn ang="0">
                    <a:pos x="54" y="66"/>
                  </a:cxn>
                  <a:cxn ang="0">
                    <a:pos x="61" y="49"/>
                  </a:cxn>
                  <a:cxn ang="0">
                    <a:pos x="66" y="33"/>
                  </a:cxn>
                  <a:cxn ang="0">
                    <a:pos x="71" y="17"/>
                  </a:cxn>
                  <a:cxn ang="0">
                    <a:pos x="76" y="0"/>
                  </a:cxn>
                </a:cxnLst>
                <a:rect l="0" t="0" r="r" b="b"/>
                <a:pathLst>
                  <a:path w="76" h="154">
                    <a:moveTo>
                      <a:pt x="0" y="154"/>
                    </a:moveTo>
                    <a:lnTo>
                      <a:pt x="11" y="141"/>
                    </a:lnTo>
                    <a:lnTo>
                      <a:pt x="22" y="126"/>
                    </a:lnTo>
                    <a:lnTo>
                      <a:pt x="30" y="111"/>
                    </a:lnTo>
                    <a:lnTo>
                      <a:pt x="39" y="96"/>
                    </a:lnTo>
                    <a:lnTo>
                      <a:pt x="47" y="82"/>
                    </a:lnTo>
                    <a:lnTo>
                      <a:pt x="54" y="66"/>
                    </a:lnTo>
                    <a:lnTo>
                      <a:pt x="61" y="49"/>
                    </a:lnTo>
                    <a:lnTo>
                      <a:pt x="66" y="33"/>
                    </a:lnTo>
                    <a:lnTo>
                      <a:pt x="71" y="17"/>
                    </a:lnTo>
                    <a:lnTo>
                      <a:pt x="7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7" name="Freeform 507"/>
              <p:cNvSpPr>
                <a:spLocks noChangeAspect="1"/>
              </p:cNvSpPr>
              <p:nvPr/>
            </p:nvSpPr>
            <p:spPr bwMode="auto">
              <a:xfrm>
                <a:off x="6936" y="3865"/>
                <a:ext cx="15" cy="12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31"/>
                  </a:cxn>
                  <a:cxn ang="0">
                    <a:pos x="4" y="26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4" y="12"/>
                  </a:cxn>
                  <a:cxn ang="0">
                    <a:pos x="18" y="8"/>
                  </a:cxn>
                  <a:cxn ang="0">
                    <a:pos x="24" y="6"/>
                  </a:cxn>
                  <a:cxn ang="0">
                    <a:pos x="28" y="3"/>
                  </a:cxn>
                  <a:cxn ang="0">
                    <a:pos x="35" y="2"/>
                  </a:cxn>
                  <a:cxn ang="0">
                    <a:pos x="40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37">
                    <a:moveTo>
                      <a:pt x="0" y="37"/>
                    </a:moveTo>
                    <a:lnTo>
                      <a:pt x="1" y="31"/>
                    </a:lnTo>
                    <a:lnTo>
                      <a:pt x="4" y="26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6"/>
                    </a:lnTo>
                    <a:lnTo>
                      <a:pt x="28" y="3"/>
                    </a:lnTo>
                    <a:lnTo>
                      <a:pt x="35" y="2"/>
                    </a:lnTo>
                    <a:lnTo>
                      <a:pt x="40" y="0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8" name="Line 508"/>
              <p:cNvSpPr>
                <a:spLocks noChangeAspect="1" noChangeShapeType="1"/>
              </p:cNvSpPr>
              <p:nvPr/>
            </p:nvSpPr>
            <p:spPr bwMode="auto">
              <a:xfrm>
                <a:off x="7264" y="3865"/>
                <a:ext cx="14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9" name="Freeform 509"/>
              <p:cNvSpPr>
                <a:spLocks noChangeAspect="1"/>
              </p:cNvSpPr>
              <p:nvPr/>
            </p:nvSpPr>
            <p:spPr bwMode="auto">
              <a:xfrm>
                <a:off x="7412" y="3865"/>
                <a:ext cx="16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2"/>
                  </a:cxn>
                  <a:cxn ang="0">
                    <a:pos x="18" y="3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3" y="12"/>
                  </a:cxn>
                  <a:cxn ang="0">
                    <a:pos x="37" y="16"/>
                  </a:cxn>
                  <a:cxn ang="0">
                    <a:pos x="39" y="20"/>
                  </a:cxn>
                  <a:cxn ang="0">
                    <a:pos x="44" y="26"/>
                  </a:cxn>
                  <a:cxn ang="0">
                    <a:pos x="45" y="31"/>
                  </a:cxn>
                  <a:cxn ang="0">
                    <a:pos x="48" y="37"/>
                  </a:cxn>
                  <a:cxn ang="0">
                    <a:pos x="48" y="42"/>
                  </a:cxn>
                </a:cxnLst>
                <a:rect l="0" t="0" r="r" b="b"/>
                <a:pathLst>
                  <a:path w="48" h="42">
                    <a:moveTo>
                      <a:pt x="0" y="0"/>
                    </a:moveTo>
                    <a:lnTo>
                      <a:pt x="7" y="0"/>
                    </a:lnTo>
                    <a:lnTo>
                      <a:pt x="13" y="2"/>
                    </a:lnTo>
                    <a:lnTo>
                      <a:pt x="18" y="3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3" y="12"/>
                    </a:lnTo>
                    <a:lnTo>
                      <a:pt x="37" y="16"/>
                    </a:lnTo>
                    <a:lnTo>
                      <a:pt x="39" y="20"/>
                    </a:lnTo>
                    <a:lnTo>
                      <a:pt x="44" y="26"/>
                    </a:lnTo>
                    <a:lnTo>
                      <a:pt x="45" y="31"/>
                    </a:lnTo>
                    <a:lnTo>
                      <a:pt x="48" y="37"/>
                    </a:lnTo>
                    <a:lnTo>
                      <a:pt x="48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0" name="Freeform 510"/>
              <p:cNvSpPr>
                <a:spLocks noChangeAspect="1"/>
              </p:cNvSpPr>
              <p:nvPr/>
            </p:nvSpPr>
            <p:spPr bwMode="auto">
              <a:xfrm>
                <a:off x="7428" y="3879"/>
                <a:ext cx="178" cy="2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4"/>
                  </a:cxn>
                  <a:cxn ang="0">
                    <a:pos x="6" y="47"/>
                  </a:cxn>
                  <a:cxn ang="0">
                    <a:pos x="12" y="70"/>
                  </a:cxn>
                  <a:cxn ang="0">
                    <a:pos x="16" y="93"/>
                  </a:cxn>
                  <a:cxn ang="0">
                    <a:pos x="22" y="116"/>
                  </a:cxn>
                  <a:cxn ang="0">
                    <a:pos x="29" y="139"/>
                  </a:cxn>
                  <a:cxn ang="0">
                    <a:pos x="36" y="161"/>
                  </a:cxn>
                  <a:cxn ang="0">
                    <a:pos x="44" y="183"/>
                  </a:cxn>
                  <a:cxn ang="0">
                    <a:pos x="53" y="206"/>
                  </a:cxn>
                  <a:cxn ang="0">
                    <a:pos x="63" y="227"/>
                  </a:cxn>
                  <a:cxn ang="0">
                    <a:pos x="74" y="248"/>
                  </a:cxn>
                  <a:cxn ang="0">
                    <a:pos x="84" y="269"/>
                  </a:cxn>
                  <a:cxn ang="0">
                    <a:pos x="95" y="289"/>
                  </a:cxn>
                  <a:cxn ang="0">
                    <a:pos x="107" y="309"/>
                  </a:cxn>
                  <a:cxn ang="0">
                    <a:pos x="121" y="330"/>
                  </a:cxn>
                  <a:cxn ang="0">
                    <a:pos x="134" y="348"/>
                  </a:cxn>
                  <a:cxn ang="0">
                    <a:pos x="149" y="367"/>
                  </a:cxn>
                  <a:cxn ang="0">
                    <a:pos x="164" y="386"/>
                  </a:cxn>
                  <a:cxn ang="0">
                    <a:pos x="179" y="404"/>
                  </a:cxn>
                  <a:cxn ang="0">
                    <a:pos x="195" y="421"/>
                  </a:cxn>
                  <a:cxn ang="0">
                    <a:pos x="211" y="439"/>
                  </a:cxn>
                  <a:cxn ang="0">
                    <a:pos x="228" y="455"/>
                  </a:cxn>
                  <a:cxn ang="0">
                    <a:pos x="246" y="471"/>
                  </a:cxn>
                  <a:cxn ang="0">
                    <a:pos x="263" y="486"/>
                  </a:cxn>
                  <a:cxn ang="0">
                    <a:pos x="282" y="501"/>
                  </a:cxn>
                  <a:cxn ang="0">
                    <a:pos x="301" y="514"/>
                  </a:cxn>
                  <a:cxn ang="0">
                    <a:pos x="320" y="527"/>
                  </a:cxn>
                  <a:cxn ang="0">
                    <a:pos x="340" y="541"/>
                  </a:cxn>
                  <a:cxn ang="0">
                    <a:pos x="360" y="553"/>
                  </a:cxn>
                  <a:cxn ang="0">
                    <a:pos x="382" y="564"/>
                  </a:cxn>
                  <a:cxn ang="0">
                    <a:pos x="402" y="575"/>
                  </a:cxn>
                  <a:cxn ang="0">
                    <a:pos x="424" y="585"/>
                  </a:cxn>
                  <a:cxn ang="0">
                    <a:pos x="445" y="595"/>
                  </a:cxn>
                  <a:cxn ang="0">
                    <a:pos x="467" y="603"/>
                  </a:cxn>
                  <a:cxn ang="0">
                    <a:pos x="490" y="611"/>
                  </a:cxn>
                  <a:cxn ang="0">
                    <a:pos x="513" y="619"/>
                  </a:cxn>
                  <a:cxn ang="0">
                    <a:pos x="534" y="624"/>
                  </a:cxn>
                </a:cxnLst>
                <a:rect l="0" t="0" r="r" b="b"/>
                <a:pathLst>
                  <a:path w="534" h="624">
                    <a:moveTo>
                      <a:pt x="0" y="0"/>
                    </a:moveTo>
                    <a:lnTo>
                      <a:pt x="2" y="24"/>
                    </a:lnTo>
                    <a:lnTo>
                      <a:pt x="6" y="47"/>
                    </a:lnTo>
                    <a:lnTo>
                      <a:pt x="12" y="70"/>
                    </a:lnTo>
                    <a:lnTo>
                      <a:pt x="16" y="93"/>
                    </a:lnTo>
                    <a:lnTo>
                      <a:pt x="22" y="116"/>
                    </a:lnTo>
                    <a:lnTo>
                      <a:pt x="29" y="139"/>
                    </a:lnTo>
                    <a:lnTo>
                      <a:pt x="36" y="161"/>
                    </a:lnTo>
                    <a:lnTo>
                      <a:pt x="44" y="183"/>
                    </a:lnTo>
                    <a:lnTo>
                      <a:pt x="53" y="206"/>
                    </a:lnTo>
                    <a:lnTo>
                      <a:pt x="63" y="227"/>
                    </a:lnTo>
                    <a:lnTo>
                      <a:pt x="74" y="248"/>
                    </a:lnTo>
                    <a:lnTo>
                      <a:pt x="84" y="269"/>
                    </a:lnTo>
                    <a:lnTo>
                      <a:pt x="95" y="289"/>
                    </a:lnTo>
                    <a:lnTo>
                      <a:pt x="107" y="309"/>
                    </a:lnTo>
                    <a:lnTo>
                      <a:pt x="121" y="330"/>
                    </a:lnTo>
                    <a:lnTo>
                      <a:pt x="134" y="348"/>
                    </a:lnTo>
                    <a:lnTo>
                      <a:pt x="149" y="367"/>
                    </a:lnTo>
                    <a:lnTo>
                      <a:pt x="164" y="386"/>
                    </a:lnTo>
                    <a:lnTo>
                      <a:pt x="179" y="404"/>
                    </a:lnTo>
                    <a:lnTo>
                      <a:pt x="195" y="421"/>
                    </a:lnTo>
                    <a:lnTo>
                      <a:pt x="211" y="439"/>
                    </a:lnTo>
                    <a:lnTo>
                      <a:pt x="228" y="455"/>
                    </a:lnTo>
                    <a:lnTo>
                      <a:pt x="246" y="471"/>
                    </a:lnTo>
                    <a:lnTo>
                      <a:pt x="263" y="486"/>
                    </a:lnTo>
                    <a:lnTo>
                      <a:pt x="282" y="501"/>
                    </a:lnTo>
                    <a:lnTo>
                      <a:pt x="301" y="514"/>
                    </a:lnTo>
                    <a:lnTo>
                      <a:pt x="320" y="527"/>
                    </a:lnTo>
                    <a:lnTo>
                      <a:pt x="340" y="541"/>
                    </a:lnTo>
                    <a:lnTo>
                      <a:pt x="360" y="553"/>
                    </a:lnTo>
                    <a:lnTo>
                      <a:pt x="382" y="564"/>
                    </a:lnTo>
                    <a:lnTo>
                      <a:pt x="402" y="575"/>
                    </a:lnTo>
                    <a:lnTo>
                      <a:pt x="424" y="585"/>
                    </a:lnTo>
                    <a:lnTo>
                      <a:pt x="445" y="595"/>
                    </a:lnTo>
                    <a:lnTo>
                      <a:pt x="467" y="603"/>
                    </a:lnTo>
                    <a:lnTo>
                      <a:pt x="490" y="611"/>
                    </a:lnTo>
                    <a:lnTo>
                      <a:pt x="513" y="619"/>
                    </a:lnTo>
                    <a:lnTo>
                      <a:pt x="534" y="6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1" name="Freeform 511"/>
              <p:cNvSpPr>
                <a:spLocks noChangeAspect="1"/>
              </p:cNvSpPr>
              <p:nvPr/>
            </p:nvSpPr>
            <p:spPr bwMode="auto">
              <a:xfrm>
                <a:off x="7606" y="4087"/>
                <a:ext cx="12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12" y="6"/>
                  </a:cxn>
                  <a:cxn ang="0">
                    <a:pos x="16" y="8"/>
                  </a:cxn>
                  <a:cxn ang="0">
                    <a:pos x="22" y="12"/>
                  </a:cxn>
                  <a:cxn ang="0">
                    <a:pos x="26" y="16"/>
                  </a:cxn>
                  <a:cxn ang="0">
                    <a:pos x="28" y="22"/>
                  </a:cxn>
                  <a:cxn ang="0">
                    <a:pos x="31" y="26"/>
                  </a:cxn>
                  <a:cxn ang="0">
                    <a:pos x="34" y="33"/>
                  </a:cxn>
                  <a:cxn ang="0">
                    <a:pos x="35" y="38"/>
                  </a:cxn>
                  <a:cxn ang="0">
                    <a:pos x="35" y="43"/>
                  </a:cxn>
                  <a:cxn ang="0">
                    <a:pos x="35" y="50"/>
                  </a:cxn>
                  <a:cxn ang="0">
                    <a:pos x="35" y="56"/>
                  </a:cxn>
                  <a:cxn ang="0">
                    <a:pos x="34" y="61"/>
                  </a:cxn>
                  <a:cxn ang="0">
                    <a:pos x="31" y="66"/>
                  </a:cxn>
                </a:cxnLst>
                <a:rect l="0" t="0" r="r" b="b"/>
                <a:pathLst>
                  <a:path w="35" h="66">
                    <a:moveTo>
                      <a:pt x="0" y="0"/>
                    </a:moveTo>
                    <a:lnTo>
                      <a:pt x="7" y="3"/>
                    </a:lnTo>
                    <a:lnTo>
                      <a:pt x="12" y="6"/>
                    </a:lnTo>
                    <a:lnTo>
                      <a:pt x="16" y="8"/>
                    </a:lnTo>
                    <a:lnTo>
                      <a:pt x="22" y="12"/>
                    </a:lnTo>
                    <a:lnTo>
                      <a:pt x="26" y="16"/>
                    </a:lnTo>
                    <a:lnTo>
                      <a:pt x="28" y="22"/>
                    </a:lnTo>
                    <a:lnTo>
                      <a:pt x="31" y="26"/>
                    </a:lnTo>
                    <a:lnTo>
                      <a:pt x="34" y="33"/>
                    </a:lnTo>
                    <a:lnTo>
                      <a:pt x="35" y="38"/>
                    </a:lnTo>
                    <a:lnTo>
                      <a:pt x="35" y="43"/>
                    </a:lnTo>
                    <a:lnTo>
                      <a:pt x="35" y="50"/>
                    </a:lnTo>
                    <a:lnTo>
                      <a:pt x="35" y="56"/>
                    </a:lnTo>
                    <a:lnTo>
                      <a:pt x="34" y="61"/>
                    </a:lnTo>
                    <a:lnTo>
                      <a:pt x="31" y="6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2" name="Line 512"/>
              <p:cNvSpPr>
                <a:spLocks noChangeAspect="1" noChangeShapeType="1"/>
              </p:cNvSpPr>
              <p:nvPr/>
            </p:nvSpPr>
            <p:spPr bwMode="auto">
              <a:xfrm flipH="1">
                <a:off x="7423" y="4109"/>
                <a:ext cx="194" cy="4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3" name="Freeform 513"/>
              <p:cNvSpPr>
                <a:spLocks noChangeAspect="1"/>
              </p:cNvSpPr>
              <p:nvPr/>
            </p:nvSpPr>
            <p:spPr bwMode="auto">
              <a:xfrm>
                <a:off x="7408" y="4526"/>
                <a:ext cx="15" cy="9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39" y="4"/>
                  </a:cxn>
                  <a:cxn ang="0">
                    <a:pos x="37" y="10"/>
                  </a:cxn>
                  <a:cxn ang="0">
                    <a:pos x="33" y="14"/>
                  </a:cxn>
                  <a:cxn ang="0">
                    <a:pos x="27" y="18"/>
                  </a:cxn>
                  <a:cxn ang="0">
                    <a:pos x="23" y="22"/>
                  </a:cxn>
                  <a:cxn ang="0">
                    <a:pos x="18" y="23"/>
                  </a:cxn>
                  <a:cxn ang="0">
                    <a:pos x="11" y="26"/>
                  </a:cxn>
                  <a:cxn ang="0">
                    <a:pos x="6" y="27"/>
                  </a:cxn>
                  <a:cxn ang="0">
                    <a:pos x="0" y="27"/>
                  </a:cxn>
                </a:cxnLst>
                <a:rect l="0" t="0" r="r" b="b"/>
                <a:pathLst>
                  <a:path w="43" h="27">
                    <a:moveTo>
                      <a:pt x="43" y="0"/>
                    </a:moveTo>
                    <a:lnTo>
                      <a:pt x="39" y="4"/>
                    </a:lnTo>
                    <a:lnTo>
                      <a:pt x="37" y="10"/>
                    </a:lnTo>
                    <a:lnTo>
                      <a:pt x="33" y="14"/>
                    </a:lnTo>
                    <a:lnTo>
                      <a:pt x="27" y="18"/>
                    </a:lnTo>
                    <a:lnTo>
                      <a:pt x="23" y="22"/>
                    </a:lnTo>
                    <a:lnTo>
                      <a:pt x="18" y="23"/>
                    </a:lnTo>
                    <a:lnTo>
                      <a:pt x="11" y="26"/>
                    </a:lnTo>
                    <a:lnTo>
                      <a:pt x="6" y="27"/>
                    </a:lnTo>
                    <a:lnTo>
                      <a:pt x="0" y="2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4" name="Line 514"/>
              <p:cNvSpPr>
                <a:spLocks noChangeAspect="1" noChangeShapeType="1"/>
              </p:cNvSpPr>
              <p:nvPr/>
            </p:nvSpPr>
            <p:spPr bwMode="auto">
              <a:xfrm flipH="1">
                <a:off x="7223" y="4535"/>
                <a:ext cx="18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5" name="Freeform 515"/>
              <p:cNvSpPr>
                <a:spLocks noChangeAspect="1"/>
              </p:cNvSpPr>
              <p:nvPr/>
            </p:nvSpPr>
            <p:spPr bwMode="auto">
              <a:xfrm>
                <a:off x="7207" y="4519"/>
                <a:ext cx="16" cy="16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2" y="47"/>
                  </a:cxn>
                  <a:cxn ang="0">
                    <a:pos x="35" y="46"/>
                  </a:cxn>
                  <a:cxn ang="0">
                    <a:pos x="30" y="45"/>
                  </a:cxn>
                  <a:cxn ang="0">
                    <a:pos x="26" y="42"/>
                  </a:cxn>
                  <a:cxn ang="0">
                    <a:pos x="20" y="39"/>
                  </a:cxn>
                  <a:cxn ang="0">
                    <a:pos x="16" y="35"/>
                  </a:cxn>
                  <a:cxn ang="0">
                    <a:pos x="12" y="31"/>
                  </a:cxn>
                  <a:cxn ang="0">
                    <a:pos x="8" y="27"/>
                  </a:cxn>
                  <a:cxn ang="0">
                    <a:pos x="6" y="22"/>
                  </a:cxn>
                  <a:cxn ang="0">
                    <a:pos x="3" y="16"/>
                  </a:cxn>
                  <a:cxn ang="0">
                    <a:pos x="1" y="11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42" y="47"/>
                    </a:lnTo>
                    <a:lnTo>
                      <a:pt x="35" y="46"/>
                    </a:lnTo>
                    <a:lnTo>
                      <a:pt x="30" y="45"/>
                    </a:lnTo>
                    <a:lnTo>
                      <a:pt x="26" y="42"/>
                    </a:lnTo>
                    <a:lnTo>
                      <a:pt x="20" y="39"/>
                    </a:lnTo>
                    <a:lnTo>
                      <a:pt x="16" y="35"/>
                    </a:lnTo>
                    <a:lnTo>
                      <a:pt x="12" y="31"/>
                    </a:lnTo>
                    <a:lnTo>
                      <a:pt x="8" y="27"/>
                    </a:lnTo>
                    <a:lnTo>
                      <a:pt x="6" y="22"/>
                    </a:lnTo>
                    <a:lnTo>
                      <a:pt x="3" y="16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6" name="Freeform 516"/>
              <p:cNvSpPr>
                <a:spLocks noChangeAspect="1"/>
              </p:cNvSpPr>
              <p:nvPr/>
            </p:nvSpPr>
            <p:spPr bwMode="auto">
              <a:xfrm>
                <a:off x="7207" y="3879"/>
                <a:ext cx="41" cy="640"/>
              </a:xfrm>
              <a:custGeom>
                <a:avLst/>
                <a:gdLst/>
                <a:ahLst/>
                <a:cxnLst>
                  <a:cxn ang="0">
                    <a:pos x="0" y="1919"/>
                  </a:cxn>
                  <a:cxn ang="0">
                    <a:pos x="0" y="1400"/>
                  </a:cxn>
                  <a:cxn ang="0">
                    <a:pos x="123" y="0"/>
                  </a:cxn>
                </a:cxnLst>
                <a:rect l="0" t="0" r="r" b="b"/>
                <a:pathLst>
                  <a:path w="123" h="1919">
                    <a:moveTo>
                      <a:pt x="0" y="1919"/>
                    </a:moveTo>
                    <a:lnTo>
                      <a:pt x="0" y="1400"/>
                    </a:lnTo>
                    <a:lnTo>
                      <a:pt x="12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7" name="Freeform 517"/>
              <p:cNvSpPr>
                <a:spLocks noChangeAspect="1"/>
              </p:cNvSpPr>
              <p:nvPr/>
            </p:nvSpPr>
            <p:spPr bwMode="auto">
              <a:xfrm>
                <a:off x="7248" y="3865"/>
                <a:ext cx="16" cy="1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38"/>
                  </a:cxn>
                  <a:cxn ang="0">
                    <a:pos x="1" y="33"/>
                  </a:cxn>
                  <a:cxn ang="0">
                    <a:pos x="4" y="27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4" y="12"/>
                  </a:cxn>
                  <a:cxn ang="0">
                    <a:pos x="19" y="8"/>
                  </a:cxn>
                  <a:cxn ang="0">
                    <a:pos x="24" y="6"/>
                  </a:cxn>
                  <a:cxn ang="0">
                    <a:pos x="29" y="3"/>
                  </a:cxn>
                  <a:cxn ang="0">
                    <a:pos x="35" y="2"/>
                  </a:cxn>
                  <a:cxn ang="0">
                    <a:pos x="40" y="0"/>
                  </a:cxn>
                  <a:cxn ang="0">
                    <a:pos x="47" y="0"/>
                  </a:cxn>
                </a:cxnLst>
                <a:rect l="0" t="0" r="r" b="b"/>
                <a:pathLst>
                  <a:path w="47" h="43">
                    <a:moveTo>
                      <a:pt x="0" y="43"/>
                    </a:moveTo>
                    <a:lnTo>
                      <a:pt x="0" y="38"/>
                    </a:lnTo>
                    <a:lnTo>
                      <a:pt x="1" y="33"/>
                    </a:lnTo>
                    <a:lnTo>
                      <a:pt x="4" y="27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9" y="8"/>
                    </a:lnTo>
                    <a:lnTo>
                      <a:pt x="24" y="6"/>
                    </a:lnTo>
                    <a:lnTo>
                      <a:pt x="29" y="3"/>
                    </a:lnTo>
                    <a:lnTo>
                      <a:pt x="35" y="2"/>
                    </a:lnTo>
                    <a:lnTo>
                      <a:pt x="40" y="0"/>
                    </a:lnTo>
                    <a:lnTo>
                      <a:pt x="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8" name="Line 518"/>
              <p:cNvSpPr>
                <a:spLocks noChangeAspect="1" noChangeShapeType="1"/>
              </p:cNvSpPr>
              <p:nvPr/>
            </p:nvSpPr>
            <p:spPr bwMode="auto">
              <a:xfrm flipH="1">
                <a:off x="6951" y="3834"/>
                <a:ext cx="25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9" name="Freeform 519"/>
              <p:cNvSpPr>
                <a:spLocks noChangeAspect="1"/>
              </p:cNvSpPr>
              <p:nvPr/>
            </p:nvSpPr>
            <p:spPr bwMode="auto">
              <a:xfrm>
                <a:off x="6936" y="3821"/>
                <a:ext cx="15" cy="13"/>
              </a:xfrm>
              <a:custGeom>
                <a:avLst/>
                <a:gdLst/>
                <a:ahLst/>
                <a:cxnLst>
                  <a:cxn ang="0">
                    <a:pos x="45" y="38"/>
                  </a:cxn>
                  <a:cxn ang="0">
                    <a:pos x="40" y="37"/>
                  </a:cxn>
                  <a:cxn ang="0">
                    <a:pos x="35" y="37"/>
                  </a:cxn>
                  <a:cxn ang="0">
                    <a:pos x="28" y="34"/>
                  </a:cxn>
                  <a:cxn ang="0">
                    <a:pos x="24" y="31"/>
                  </a:cxn>
                  <a:cxn ang="0">
                    <a:pos x="18" y="29"/>
                  </a:cxn>
                  <a:cxn ang="0">
                    <a:pos x="14" y="26"/>
                  </a:cxn>
                  <a:cxn ang="0">
                    <a:pos x="10" y="21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45" h="38">
                    <a:moveTo>
                      <a:pt x="45" y="38"/>
                    </a:moveTo>
                    <a:lnTo>
                      <a:pt x="40" y="37"/>
                    </a:lnTo>
                    <a:lnTo>
                      <a:pt x="35" y="37"/>
                    </a:lnTo>
                    <a:lnTo>
                      <a:pt x="28" y="34"/>
                    </a:lnTo>
                    <a:lnTo>
                      <a:pt x="24" y="31"/>
                    </a:lnTo>
                    <a:lnTo>
                      <a:pt x="18" y="29"/>
                    </a:lnTo>
                    <a:lnTo>
                      <a:pt x="14" y="26"/>
                    </a:lnTo>
                    <a:lnTo>
                      <a:pt x="10" y="21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0" name="Freeform 520"/>
              <p:cNvSpPr>
                <a:spLocks noChangeAspect="1"/>
              </p:cNvSpPr>
              <p:nvPr/>
            </p:nvSpPr>
            <p:spPr bwMode="auto">
              <a:xfrm>
                <a:off x="6915" y="3775"/>
                <a:ext cx="21" cy="46"/>
              </a:xfrm>
              <a:custGeom>
                <a:avLst/>
                <a:gdLst/>
                <a:ahLst/>
                <a:cxnLst>
                  <a:cxn ang="0">
                    <a:pos x="64" y="138"/>
                  </a:cxn>
                  <a:cxn ang="0">
                    <a:pos x="59" y="122"/>
                  </a:cxn>
                  <a:cxn ang="0">
                    <a:pos x="54" y="106"/>
                  </a:cxn>
                  <a:cxn ang="0">
                    <a:pos x="49" y="90"/>
                  </a:cxn>
                  <a:cxn ang="0">
                    <a:pos x="42" y="74"/>
                  </a:cxn>
                  <a:cxn ang="0">
                    <a:pos x="35" y="58"/>
                  </a:cxn>
                  <a:cxn ang="0">
                    <a:pos x="27" y="43"/>
                  </a:cxn>
                  <a:cxn ang="0">
                    <a:pos x="19" y="28"/>
                  </a:cxn>
                  <a:cxn ang="0">
                    <a:pos x="10" y="13"/>
                  </a:cxn>
                  <a:cxn ang="0">
                    <a:pos x="0" y="0"/>
                  </a:cxn>
                </a:cxnLst>
                <a:rect l="0" t="0" r="r" b="b"/>
                <a:pathLst>
                  <a:path w="64" h="138">
                    <a:moveTo>
                      <a:pt x="64" y="138"/>
                    </a:moveTo>
                    <a:lnTo>
                      <a:pt x="59" y="122"/>
                    </a:lnTo>
                    <a:lnTo>
                      <a:pt x="54" y="106"/>
                    </a:lnTo>
                    <a:lnTo>
                      <a:pt x="49" y="90"/>
                    </a:lnTo>
                    <a:lnTo>
                      <a:pt x="42" y="74"/>
                    </a:lnTo>
                    <a:lnTo>
                      <a:pt x="35" y="58"/>
                    </a:lnTo>
                    <a:lnTo>
                      <a:pt x="27" y="43"/>
                    </a:lnTo>
                    <a:lnTo>
                      <a:pt x="19" y="28"/>
                    </a:lnTo>
                    <a:lnTo>
                      <a:pt x="10" y="1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1" name="Freeform 521"/>
              <p:cNvSpPr>
                <a:spLocks noChangeAspect="1"/>
              </p:cNvSpPr>
              <p:nvPr/>
            </p:nvSpPr>
            <p:spPr bwMode="auto">
              <a:xfrm>
                <a:off x="6912" y="3764"/>
                <a:ext cx="3" cy="11"/>
              </a:xfrm>
              <a:custGeom>
                <a:avLst/>
                <a:gdLst/>
                <a:ahLst/>
                <a:cxnLst>
                  <a:cxn ang="0">
                    <a:pos x="9" y="34"/>
                  </a:cxn>
                  <a:cxn ang="0">
                    <a:pos x="5" y="28"/>
                  </a:cxn>
                  <a:cxn ang="0">
                    <a:pos x="4" y="23"/>
                  </a:cxn>
                  <a:cxn ang="0">
                    <a:pos x="1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9" h="34">
                    <a:moveTo>
                      <a:pt x="9" y="34"/>
                    </a:moveTo>
                    <a:lnTo>
                      <a:pt x="5" y="28"/>
                    </a:lnTo>
                    <a:lnTo>
                      <a:pt x="4" y="23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2" name="Freeform 522"/>
              <p:cNvSpPr>
                <a:spLocks noChangeAspect="1"/>
              </p:cNvSpPr>
              <p:nvPr/>
            </p:nvSpPr>
            <p:spPr bwMode="auto">
              <a:xfrm>
                <a:off x="6912" y="3164"/>
                <a:ext cx="341" cy="600"/>
              </a:xfrm>
              <a:custGeom>
                <a:avLst/>
                <a:gdLst/>
                <a:ahLst/>
                <a:cxnLst>
                  <a:cxn ang="0">
                    <a:pos x="0" y="1798"/>
                  </a:cxn>
                  <a:cxn ang="0">
                    <a:pos x="5" y="1755"/>
                  </a:cxn>
                  <a:cxn ang="0">
                    <a:pos x="11" y="1712"/>
                  </a:cxn>
                  <a:cxn ang="0">
                    <a:pos x="16" y="1669"/>
                  </a:cxn>
                  <a:cxn ang="0">
                    <a:pos x="23" y="1626"/>
                  </a:cxn>
                  <a:cxn ang="0">
                    <a:pos x="31" y="1584"/>
                  </a:cxn>
                  <a:cxn ang="0">
                    <a:pos x="39" y="1541"/>
                  </a:cxn>
                  <a:cxn ang="0">
                    <a:pos x="48" y="1498"/>
                  </a:cxn>
                  <a:cxn ang="0">
                    <a:pos x="58" y="1456"/>
                  </a:cxn>
                  <a:cxn ang="0">
                    <a:pos x="68" y="1413"/>
                  </a:cxn>
                  <a:cxn ang="0">
                    <a:pos x="81" y="1372"/>
                  </a:cxn>
                  <a:cxn ang="0">
                    <a:pos x="91" y="1330"/>
                  </a:cxn>
                  <a:cxn ang="0">
                    <a:pos x="105" y="1288"/>
                  </a:cxn>
                  <a:cxn ang="0">
                    <a:pos x="118" y="1248"/>
                  </a:cxn>
                  <a:cxn ang="0">
                    <a:pos x="132" y="1206"/>
                  </a:cxn>
                  <a:cxn ang="0">
                    <a:pos x="147" y="1166"/>
                  </a:cxn>
                  <a:cxn ang="0">
                    <a:pos x="163" y="1124"/>
                  </a:cxn>
                  <a:cxn ang="0">
                    <a:pos x="179" y="1084"/>
                  </a:cxn>
                  <a:cxn ang="0">
                    <a:pos x="195" y="1045"/>
                  </a:cxn>
                  <a:cxn ang="0">
                    <a:pos x="213" y="1004"/>
                  </a:cxn>
                  <a:cxn ang="0">
                    <a:pos x="231" y="965"/>
                  </a:cxn>
                  <a:cxn ang="0">
                    <a:pos x="250" y="926"/>
                  </a:cxn>
                  <a:cxn ang="0">
                    <a:pos x="269" y="887"/>
                  </a:cxn>
                  <a:cxn ang="0">
                    <a:pos x="289" y="848"/>
                  </a:cxn>
                  <a:cxn ang="0">
                    <a:pos x="311" y="810"/>
                  </a:cxn>
                  <a:cxn ang="0">
                    <a:pos x="332" y="773"/>
                  </a:cxn>
                  <a:cxn ang="0">
                    <a:pos x="354" y="735"/>
                  </a:cxn>
                  <a:cxn ang="0">
                    <a:pos x="377" y="697"/>
                  </a:cxn>
                  <a:cxn ang="0">
                    <a:pos x="400" y="661"/>
                  </a:cxn>
                  <a:cxn ang="0">
                    <a:pos x="424" y="625"/>
                  </a:cxn>
                  <a:cxn ang="0">
                    <a:pos x="450" y="590"/>
                  </a:cxn>
                  <a:cxn ang="0">
                    <a:pos x="474" y="553"/>
                  </a:cxn>
                  <a:cxn ang="0">
                    <a:pos x="501" y="518"/>
                  </a:cxn>
                  <a:cxn ang="0">
                    <a:pos x="526" y="485"/>
                  </a:cxn>
                  <a:cxn ang="0">
                    <a:pos x="553" y="450"/>
                  </a:cxn>
                  <a:cxn ang="0">
                    <a:pos x="581" y="416"/>
                  </a:cxn>
                  <a:cxn ang="0">
                    <a:pos x="610" y="384"/>
                  </a:cxn>
                  <a:cxn ang="0">
                    <a:pos x="638" y="350"/>
                  </a:cxn>
                  <a:cxn ang="0">
                    <a:pos x="668" y="318"/>
                  </a:cxn>
                  <a:cxn ang="0">
                    <a:pos x="697" y="287"/>
                  </a:cxn>
                  <a:cxn ang="0">
                    <a:pos x="727" y="256"/>
                  </a:cxn>
                  <a:cxn ang="0">
                    <a:pos x="758" y="225"/>
                  </a:cxn>
                  <a:cxn ang="0">
                    <a:pos x="789" y="195"/>
                  </a:cxn>
                  <a:cxn ang="0">
                    <a:pos x="821" y="166"/>
                  </a:cxn>
                  <a:cxn ang="0">
                    <a:pos x="853" y="136"/>
                  </a:cxn>
                  <a:cxn ang="0">
                    <a:pos x="887" y="108"/>
                  </a:cxn>
                  <a:cxn ang="0">
                    <a:pos x="919" y="80"/>
                  </a:cxn>
                  <a:cxn ang="0">
                    <a:pos x="954" y="53"/>
                  </a:cxn>
                  <a:cxn ang="0">
                    <a:pos x="988" y="26"/>
                  </a:cxn>
                  <a:cxn ang="0">
                    <a:pos x="1023" y="0"/>
                  </a:cxn>
                </a:cxnLst>
                <a:rect l="0" t="0" r="r" b="b"/>
                <a:pathLst>
                  <a:path w="1023" h="1798">
                    <a:moveTo>
                      <a:pt x="0" y="1798"/>
                    </a:moveTo>
                    <a:lnTo>
                      <a:pt x="5" y="1755"/>
                    </a:lnTo>
                    <a:lnTo>
                      <a:pt x="11" y="1712"/>
                    </a:lnTo>
                    <a:lnTo>
                      <a:pt x="16" y="1669"/>
                    </a:lnTo>
                    <a:lnTo>
                      <a:pt x="23" y="1626"/>
                    </a:lnTo>
                    <a:lnTo>
                      <a:pt x="31" y="1584"/>
                    </a:lnTo>
                    <a:lnTo>
                      <a:pt x="39" y="1541"/>
                    </a:lnTo>
                    <a:lnTo>
                      <a:pt x="48" y="1498"/>
                    </a:lnTo>
                    <a:lnTo>
                      <a:pt x="58" y="1456"/>
                    </a:lnTo>
                    <a:lnTo>
                      <a:pt x="68" y="1413"/>
                    </a:lnTo>
                    <a:lnTo>
                      <a:pt x="81" y="1372"/>
                    </a:lnTo>
                    <a:lnTo>
                      <a:pt x="91" y="1330"/>
                    </a:lnTo>
                    <a:lnTo>
                      <a:pt x="105" y="1288"/>
                    </a:lnTo>
                    <a:lnTo>
                      <a:pt x="118" y="1248"/>
                    </a:lnTo>
                    <a:lnTo>
                      <a:pt x="132" y="1206"/>
                    </a:lnTo>
                    <a:lnTo>
                      <a:pt x="147" y="1166"/>
                    </a:lnTo>
                    <a:lnTo>
                      <a:pt x="163" y="1124"/>
                    </a:lnTo>
                    <a:lnTo>
                      <a:pt x="179" y="1084"/>
                    </a:lnTo>
                    <a:lnTo>
                      <a:pt x="195" y="1045"/>
                    </a:lnTo>
                    <a:lnTo>
                      <a:pt x="213" y="1004"/>
                    </a:lnTo>
                    <a:lnTo>
                      <a:pt x="231" y="965"/>
                    </a:lnTo>
                    <a:lnTo>
                      <a:pt x="250" y="926"/>
                    </a:lnTo>
                    <a:lnTo>
                      <a:pt x="269" y="887"/>
                    </a:lnTo>
                    <a:lnTo>
                      <a:pt x="289" y="848"/>
                    </a:lnTo>
                    <a:lnTo>
                      <a:pt x="311" y="810"/>
                    </a:lnTo>
                    <a:lnTo>
                      <a:pt x="332" y="773"/>
                    </a:lnTo>
                    <a:lnTo>
                      <a:pt x="354" y="735"/>
                    </a:lnTo>
                    <a:lnTo>
                      <a:pt x="377" y="697"/>
                    </a:lnTo>
                    <a:lnTo>
                      <a:pt x="400" y="661"/>
                    </a:lnTo>
                    <a:lnTo>
                      <a:pt x="424" y="625"/>
                    </a:lnTo>
                    <a:lnTo>
                      <a:pt x="450" y="590"/>
                    </a:lnTo>
                    <a:lnTo>
                      <a:pt x="474" y="553"/>
                    </a:lnTo>
                    <a:lnTo>
                      <a:pt x="501" y="518"/>
                    </a:lnTo>
                    <a:lnTo>
                      <a:pt x="526" y="485"/>
                    </a:lnTo>
                    <a:lnTo>
                      <a:pt x="553" y="450"/>
                    </a:lnTo>
                    <a:lnTo>
                      <a:pt x="581" y="416"/>
                    </a:lnTo>
                    <a:lnTo>
                      <a:pt x="610" y="384"/>
                    </a:lnTo>
                    <a:lnTo>
                      <a:pt x="638" y="350"/>
                    </a:lnTo>
                    <a:lnTo>
                      <a:pt x="668" y="318"/>
                    </a:lnTo>
                    <a:lnTo>
                      <a:pt x="697" y="287"/>
                    </a:lnTo>
                    <a:lnTo>
                      <a:pt x="727" y="256"/>
                    </a:lnTo>
                    <a:lnTo>
                      <a:pt x="758" y="225"/>
                    </a:lnTo>
                    <a:lnTo>
                      <a:pt x="789" y="195"/>
                    </a:lnTo>
                    <a:lnTo>
                      <a:pt x="821" y="166"/>
                    </a:lnTo>
                    <a:lnTo>
                      <a:pt x="853" y="136"/>
                    </a:lnTo>
                    <a:lnTo>
                      <a:pt x="887" y="108"/>
                    </a:lnTo>
                    <a:lnTo>
                      <a:pt x="919" y="80"/>
                    </a:lnTo>
                    <a:lnTo>
                      <a:pt x="954" y="53"/>
                    </a:lnTo>
                    <a:lnTo>
                      <a:pt x="988" y="26"/>
                    </a:lnTo>
                    <a:lnTo>
                      <a:pt x="102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3" name="Freeform 523"/>
              <p:cNvSpPr>
                <a:spLocks noChangeAspect="1"/>
              </p:cNvSpPr>
              <p:nvPr/>
            </p:nvSpPr>
            <p:spPr bwMode="auto">
              <a:xfrm>
                <a:off x="7253" y="3161"/>
                <a:ext cx="25" cy="1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5"/>
                  </a:cxn>
                  <a:cxn ang="0">
                    <a:pos x="10" y="3"/>
                  </a:cxn>
                  <a:cxn ang="0">
                    <a:pos x="15" y="1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3" y="3"/>
                  </a:cxn>
                  <a:cxn ang="0">
                    <a:pos x="49" y="4"/>
                  </a:cxn>
                  <a:cxn ang="0">
                    <a:pos x="54" y="7"/>
                  </a:cxn>
                  <a:cxn ang="0">
                    <a:pos x="58" y="11"/>
                  </a:cxn>
                  <a:cxn ang="0">
                    <a:pos x="62" y="15"/>
                  </a:cxn>
                  <a:cxn ang="0">
                    <a:pos x="66" y="19"/>
                  </a:cxn>
                  <a:cxn ang="0">
                    <a:pos x="69" y="24"/>
                  </a:cxn>
                  <a:cxn ang="0">
                    <a:pos x="71" y="28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6" y="46"/>
                  </a:cxn>
                  <a:cxn ang="0">
                    <a:pos x="76" y="51"/>
                  </a:cxn>
                </a:cxnLst>
                <a:rect l="0" t="0" r="r" b="b"/>
                <a:pathLst>
                  <a:path w="76" h="51">
                    <a:moveTo>
                      <a:pt x="0" y="9"/>
                    </a:moveTo>
                    <a:lnTo>
                      <a:pt x="4" y="5"/>
                    </a:lnTo>
                    <a:lnTo>
                      <a:pt x="10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3" y="3"/>
                    </a:lnTo>
                    <a:lnTo>
                      <a:pt x="49" y="4"/>
                    </a:lnTo>
                    <a:lnTo>
                      <a:pt x="54" y="7"/>
                    </a:lnTo>
                    <a:lnTo>
                      <a:pt x="58" y="11"/>
                    </a:lnTo>
                    <a:lnTo>
                      <a:pt x="62" y="15"/>
                    </a:lnTo>
                    <a:lnTo>
                      <a:pt x="66" y="19"/>
                    </a:lnTo>
                    <a:lnTo>
                      <a:pt x="69" y="24"/>
                    </a:lnTo>
                    <a:lnTo>
                      <a:pt x="71" y="28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6" y="46"/>
                    </a:lnTo>
                    <a:lnTo>
                      <a:pt x="76" y="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4" name="Line 524"/>
              <p:cNvSpPr>
                <a:spLocks noChangeAspect="1" noChangeShapeType="1"/>
              </p:cNvSpPr>
              <p:nvPr/>
            </p:nvSpPr>
            <p:spPr bwMode="auto">
              <a:xfrm flipH="1">
                <a:off x="7222" y="3178"/>
                <a:ext cx="56" cy="6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5" name="Freeform 525"/>
              <p:cNvSpPr>
                <a:spLocks noChangeAspect="1"/>
              </p:cNvSpPr>
              <p:nvPr/>
            </p:nvSpPr>
            <p:spPr bwMode="auto">
              <a:xfrm>
                <a:off x="7206" y="3819"/>
                <a:ext cx="16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6" y="6"/>
                  </a:cxn>
                  <a:cxn ang="0">
                    <a:pos x="45" y="12"/>
                  </a:cxn>
                  <a:cxn ang="0">
                    <a:pos x="42" y="17"/>
                  </a:cxn>
                  <a:cxn ang="0">
                    <a:pos x="39" y="23"/>
                  </a:cxn>
                  <a:cxn ang="0">
                    <a:pos x="36" y="27"/>
                  </a:cxn>
                  <a:cxn ang="0">
                    <a:pos x="32" y="31"/>
                  </a:cxn>
                  <a:cxn ang="0">
                    <a:pos x="27" y="35"/>
                  </a:cxn>
                  <a:cxn ang="0">
                    <a:pos x="22" y="37"/>
                  </a:cxn>
                  <a:cxn ang="0">
                    <a:pos x="18" y="40"/>
                  </a:cxn>
                  <a:cxn ang="0">
                    <a:pos x="11" y="43"/>
                  </a:cxn>
                  <a:cxn ang="0">
                    <a:pos x="5" y="43"/>
                  </a:cxn>
                  <a:cxn ang="0">
                    <a:pos x="0" y="44"/>
                  </a:cxn>
                </a:cxnLst>
                <a:rect l="0" t="0" r="r" b="b"/>
                <a:pathLst>
                  <a:path w="47" h="44">
                    <a:moveTo>
                      <a:pt x="47" y="0"/>
                    </a:moveTo>
                    <a:lnTo>
                      <a:pt x="46" y="6"/>
                    </a:lnTo>
                    <a:lnTo>
                      <a:pt x="45" y="12"/>
                    </a:lnTo>
                    <a:lnTo>
                      <a:pt x="42" y="17"/>
                    </a:lnTo>
                    <a:lnTo>
                      <a:pt x="39" y="23"/>
                    </a:lnTo>
                    <a:lnTo>
                      <a:pt x="36" y="27"/>
                    </a:lnTo>
                    <a:lnTo>
                      <a:pt x="32" y="31"/>
                    </a:lnTo>
                    <a:lnTo>
                      <a:pt x="27" y="35"/>
                    </a:lnTo>
                    <a:lnTo>
                      <a:pt x="22" y="37"/>
                    </a:lnTo>
                    <a:lnTo>
                      <a:pt x="18" y="40"/>
                    </a:lnTo>
                    <a:lnTo>
                      <a:pt x="11" y="43"/>
                    </a:lnTo>
                    <a:lnTo>
                      <a:pt x="5" y="43"/>
                    </a:lnTo>
                    <a:lnTo>
                      <a:pt x="0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6" name="Freeform 526"/>
              <p:cNvSpPr>
                <a:spLocks noChangeAspect="1"/>
              </p:cNvSpPr>
              <p:nvPr/>
            </p:nvSpPr>
            <p:spPr bwMode="auto">
              <a:xfrm>
                <a:off x="7532" y="3425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7"/>
                  </a:cxn>
                  <a:cxn ang="0">
                    <a:pos x="0" y="13"/>
                  </a:cxn>
                </a:cxnLst>
                <a:rect l="0" t="0" r="r" b="b"/>
                <a:pathLst>
                  <a:path w="1" h="13">
                    <a:moveTo>
                      <a:pt x="1" y="0"/>
                    </a:moveTo>
                    <a:lnTo>
                      <a:pt x="1" y="7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7" name="Line 527"/>
              <p:cNvSpPr>
                <a:spLocks noChangeAspect="1" noChangeShapeType="1"/>
              </p:cNvSpPr>
              <p:nvPr/>
            </p:nvSpPr>
            <p:spPr bwMode="auto">
              <a:xfrm flipH="1">
                <a:off x="7426" y="3429"/>
                <a:ext cx="106" cy="3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8" name="Freeform 528"/>
              <p:cNvSpPr>
                <a:spLocks noChangeAspect="1"/>
              </p:cNvSpPr>
              <p:nvPr/>
            </p:nvSpPr>
            <p:spPr bwMode="auto">
              <a:xfrm>
                <a:off x="7411" y="3822"/>
                <a:ext cx="15" cy="12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5" y="5"/>
                  </a:cxn>
                  <a:cxn ang="0">
                    <a:pos x="42" y="9"/>
                  </a:cxn>
                  <a:cxn ang="0">
                    <a:pos x="39" y="15"/>
                  </a:cxn>
                  <a:cxn ang="0">
                    <a:pos x="35" y="19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2" y="30"/>
                  </a:cxn>
                  <a:cxn ang="0">
                    <a:pos x="18" y="31"/>
                  </a:cxn>
                  <a:cxn ang="0">
                    <a:pos x="13" y="34"/>
                  </a:cxn>
                  <a:cxn ang="0">
                    <a:pos x="7" y="34"/>
                  </a:cxn>
                  <a:cxn ang="0">
                    <a:pos x="0" y="35"/>
                  </a:cxn>
                </a:cxnLst>
                <a:rect l="0" t="0" r="r" b="b"/>
                <a:pathLst>
                  <a:path w="46" h="35">
                    <a:moveTo>
                      <a:pt x="46" y="0"/>
                    </a:moveTo>
                    <a:lnTo>
                      <a:pt x="45" y="5"/>
                    </a:lnTo>
                    <a:lnTo>
                      <a:pt x="42" y="9"/>
                    </a:lnTo>
                    <a:lnTo>
                      <a:pt x="39" y="15"/>
                    </a:lnTo>
                    <a:lnTo>
                      <a:pt x="35" y="19"/>
                    </a:lnTo>
                    <a:lnTo>
                      <a:pt x="31" y="23"/>
                    </a:lnTo>
                    <a:lnTo>
                      <a:pt x="27" y="27"/>
                    </a:lnTo>
                    <a:lnTo>
                      <a:pt x="22" y="30"/>
                    </a:lnTo>
                    <a:lnTo>
                      <a:pt x="18" y="31"/>
                    </a:lnTo>
                    <a:lnTo>
                      <a:pt x="13" y="34"/>
                    </a:lnTo>
                    <a:lnTo>
                      <a:pt x="7" y="34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9" name="Line 529"/>
              <p:cNvSpPr>
                <a:spLocks noChangeAspect="1" noChangeShapeType="1"/>
              </p:cNvSpPr>
              <p:nvPr/>
            </p:nvSpPr>
            <p:spPr bwMode="auto">
              <a:xfrm flipH="1">
                <a:off x="7269" y="3834"/>
                <a:ext cx="14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0" name="Freeform 530"/>
              <p:cNvSpPr>
                <a:spLocks noChangeAspect="1"/>
              </p:cNvSpPr>
              <p:nvPr/>
            </p:nvSpPr>
            <p:spPr bwMode="auto">
              <a:xfrm>
                <a:off x="7254" y="3816"/>
                <a:ext cx="15" cy="18"/>
              </a:xfrm>
              <a:custGeom>
                <a:avLst/>
                <a:gdLst/>
                <a:ahLst/>
                <a:cxnLst>
                  <a:cxn ang="0">
                    <a:pos x="47" y="52"/>
                  </a:cxn>
                  <a:cxn ang="0">
                    <a:pos x="42" y="51"/>
                  </a:cxn>
                  <a:cxn ang="0">
                    <a:pos x="36" y="51"/>
                  </a:cxn>
                  <a:cxn ang="0">
                    <a:pos x="31" y="48"/>
                  </a:cxn>
                  <a:cxn ang="0">
                    <a:pos x="25" y="47"/>
                  </a:cxn>
                  <a:cxn ang="0">
                    <a:pos x="20" y="44"/>
                  </a:cxn>
                  <a:cxn ang="0">
                    <a:pos x="16" y="40"/>
                  </a:cxn>
                  <a:cxn ang="0">
                    <a:pos x="12" y="36"/>
                  </a:cxn>
                  <a:cxn ang="0">
                    <a:pos x="8" y="32"/>
                  </a:cxn>
                  <a:cxn ang="0">
                    <a:pos x="5" y="26"/>
                  </a:cxn>
                  <a:cxn ang="0">
                    <a:pos x="3" y="22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47" h="52">
                    <a:moveTo>
                      <a:pt x="47" y="52"/>
                    </a:moveTo>
                    <a:lnTo>
                      <a:pt x="42" y="51"/>
                    </a:lnTo>
                    <a:lnTo>
                      <a:pt x="36" y="51"/>
                    </a:lnTo>
                    <a:lnTo>
                      <a:pt x="31" y="48"/>
                    </a:lnTo>
                    <a:lnTo>
                      <a:pt x="25" y="47"/>
                    </a:lnTo>
                    <a:lnTo>
                      <a:pt x="20" y="44"/>
                    </a:lnTo>
                    <a:lnTo>
                      <a:pt x="16" y="40"/>
                    </a:lnTo>
                    <a:lnTo>
                      <a:pt x="12" y="36"/>
                    </a:lnTo>
                    <a:lnTo>
                      <a:pt x="8" y="32"/>
                    </a:lnTo>
                    <a:lnTo>
                      <a:pt x="5" y="26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1" name="Line 531"/>
              <p:cNvSpPr>
                <a:spLocks noChangeAspect="1" noChangeShapeType="1"/>
              </p:cNvSpPr>
              <p:nvPr/>
            </p:nvSpPr>
            <p:spPr bwMode="auto">
              <a:xfrm flipV="1">
                <a:off x="7254" y="3131"/>
                <a:ext cx="60" cy="6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2" name="Freeform 532"/>
              <p:cNvSpPr>
                <a:spLocks noChangeAspect="1"/>
              </p:cNvSpPr>
              <p:nvPr/>
            </p:nvSpPr>
            <p:spPr bwMode="auto">
              <a:xfrm>
                <a:off x="7314" y="3119"/>
                <a:ext cx="7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4" y="20"/>
                  </a:cxn>
                  <a:cxn ang="0">
                    <a:pos x="7" y="15"/>
                  </a:cxn>
                  <a:cxn ang="0">
                    <a:pos x="10" y="11"/>
                  </a:cxn>
                  <a:cxn ang="0">
                    <a:pos x="14" y="7"/>
                  </a:cxn>
                  <a:cxn ang="0">
                    <a:pos x="18" y="3"/>
                  </a:cxn>
                  <a:cxn ang="0">
                    <a:pos x="23" y="0"/>
                  </a:cxn>
                </a:cxnLst>
                <a:rect l="0" t="0" r="r" b="b"/>
                <a:pathLst>
                  <a:path w="23" h="36">
                    <a:moveTo>
                      <a:pt x="0" y="36"/>
                    </a:moveTo>
                    <a:lnTo>
                      <a:pt x="0" y="31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7" y="15"/>
                    </a:lnTo>
                    <a:lnTo>
                      <a:pt x="10" y="11"/>
                    </a:lnTo>
                    <a:lnTo>
                      <a:pt x="14" y="7"/>
                    </a:lnTo>
                    <a:lnTo>
                      <a:pt x="18" y="3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3" name="Freeform 533"/>
              <p:cNvSpPr>
                <a:spLocks noChangeAspect="1"/>
              </p:cNvSpPr>
              <p:nvPr/>
            </p:nvSpPr>
            <p:spPr bwMode="auto">
              <a:xfrm>
                <a:off x="7321" y="3090"/>
                <a:ext cx="53" cy="29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38" y="64"/>
                  </a:cxn>
                  <a:cxn ang="0">
                    <a:pos x="78" y="41"/>
                  </a:cxn>
                  <a:cxn ang="0">
                    <a:pos x="117" y="20"/>
                  </a:cxn>
                  <a:cxn ang="0">
                    <a:pos x="158" y="0"/>
                  </a:cxn>
                </a:cxnLst>
                <a:rect l="0" t="0" r="r" b="b"/>
                <a:pathLst>
                  <a:path w="158" h="87">
                    <a:moveTo>
                      <a:pt x="0" y="87"/>
                    </a:moveTo>
                    <a:lnTo>
                      <a:pt x="38" y="64"/>
                    </a:lnTo>
                    <a:lnTo>
                      <a:pt x="78" y="41"/>
                    </a:lnTo>
                    <a:lnTo>
                      <a:pt x="117" y="20"/>
                    </a:lnTo>
                    <a:lnTo>
                      <a:pt x="15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4" name="Freeform 534"/>
              <p:cNvSpPr>
                <a:spLocks noChangeAspect="1"/>
              </p:cNvSpPr>
              <p:nvPr/>
            </p:nvSpPr>
            <p:spPr bwMode="auto">
              <a:xfrm>
                <a:off x="7374" y="3088"/>
                <a:ext cx="23" cy="1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3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2" y="2"/>
                  </a:cxn>
                  <a:cxn ang="0">
                    <a:pos x="37" y="3"/>
                  </a:cxn>
                  <a:cxn ang="0">
                    <a:pos x="43" y="6"/>
                  </a:cxn>
                  <a:cxn ang="0">
                    <a:pos x="47" y="8"/>
                  </a:cxn>
                  <a:cxn ang="0">
                    <a:pos x="52" y="11"/>
                  </a:cxn>
                  <a:cxn ang="0">
                    <a:pos x="56" y="15"/>
                  </a:cxn>
                  <a:cxn ang="0">
                    <a:pos x="59" y="19"/>
                  </a:cxn>
                  <a:cxn ang="0">
                    <a:pos x="63" y="24"/>
                  </a:cxn>
                  <a:cxn ang="0">
                    <a:pos x="64" y="28"/>
                  </a:cxn>
                  <a:cxn ang="0">
                    <a:pos x="67" y="34"/>
                  </a:cxn>
                  <a:cxn ang="0">
                    <a:pos x="68" y="39"/>
                  </a:cxn>
                  <a:cxn ang="0">
                    <a:pos x="68" y="45"/>
                  </a:cxn>
                </a:cxnLst>
                <a:rect l="0" t="0" r="r" b="b"/>
                <a:pathLst>
                  <a:path w="68" h="45">
                    <a:moveTo>
                      <a:pt x="0" y="6"/>
                    </a:moveTo>
                    <a:lnTo>
                      <a:pt x="5" y="3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7" y="3"/>
                    </a:lnTo>
                    <a:lnTo>
                      <a:pt x="43" y="6"/>
                    </a:lnTo>
                    <a:lnTo>
                      <a:pt x="47" y="8"/>
                    </a:lnTo>
                    <a:lnTo>
                      <a:pt x="52" y="11"/>
                    </a:lnTo>
                    <a:lnTo>
                      <a:pt x="56" y="15"/>
                    </a:lnTo>
                    <a:lnTo>
                      <a:pt x="59" y="19"/>
                    </a:lnTo>
                    <a:lnTo>
                      <a:pt x="63" y="24"/>
                    </a:lnTo>
                    <a:lnTo>
                      <a:pt x="64" y="28"/>
                    </a:lnTo>
                    <a:lnTo>
                      <a:pt x="67" y="34"/>
                    </a:lnTo>
                    <a:lnTo>
                      <a:pt x="68" y="39"/>
                    </a:lnTo>
                    <a:lnTo>
                      <a:pt x="68" y="4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5" name="Freeform 535"/>
              <p:cNvSpPr>
                <a:spLocks noChangeAspect="1"/>
              </p:cNvSpPr>
              <p:nvPr/>
            </p:nvSpPr>
            <p:spPr bwMode="auto">
              <a:xfrm>
                <a:off x="7397" y="3103"/>
                <a:ext cx="123" cy="1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8"/>
                  </a:cxn>
                  <a:cxn ang="0">
                    <a:pos x="3" y="37"/>
                  </a:cxn>
                  <a:cxn ang="0">
                    <a:pos x="6" y="56"/>
                  </a:cxn>
                  <a:cxn ang="0">
                    <a:pos x="10" y="74"/>
                  </a:cxn>
                  <a:cxn ang="0">
                    <a:pos x="14" y="92"/>
                  </a:cxn>
                  <a:cxn ang="0">
                    <a:pos x="19" y="110"/>
                  </a:cxn>
                  <a:cxn ang="0">
                    <a:pos x="25" y="129"/>
                  </a:cxn>
                  <a:cxn ang="0">
                    <a:pos x="31" y="146"/>
                  </a:cxn>
                  <a:cxn ang="0">
                    <a:pos x="38" y="164"/>
                  </a:cxn>
                  <a:cxn ang="0">
                    <a:pos x="45" y="180"/>
                  </a:cxn>
                  <a:cxn ang="0">
                    <a:pos x="54" y="197"/>
                  </a:cxn>
                  <a:cxn ang="0">
                    <a:pos x="62" y="214"/>
                  </a:cxn>
                  <a:cxn ang="0">
                    <a:pos x="72" y="230"/>
                  </a:cxn>
                  <a:cxn ang="0">
                    <a:pos x="82" y="246"/>
                  </a:cxn>
                  <a:cxn ang="0">
                    <a:pos x="93" y="261"/>
                  </a:cxn>
                  <a:cxn ang="0">
                    <a:pos x="105" y="275"/>
                  </a:cxn>
                  <a:cxn ang="0">
                    <a:pos x="117" y="290"/>
                  </a:cxn>
                  <a:cxn ang="0">
                    <a:pos x="130" y="304"/>
                  </a:cxn>
                  <a:cxn ang="0">
                    <a:pos x="143" y="317"/>
                  </a:cxn>
                  <a:cxn ang="0">
                    <a:pos x="157" y="329"/>
                  </a:cxn>
                  <a:cxn ang="0">
                    <a:pos x="170" y="341"/>
                  </a:cxn>
                  <a:cxn ang="0">
                    <a:pos x="185" y="354"/>
                  </a:cxn>
                  <a:cxn ang="0">
                    <a:pos x="200" y="364"/>
                  </a:cxn>
                  <a:cxn ang="0">
                    <a:pos x="216" y="375"/>
                  </a:cxn>
                  <a:cxn ang="0">
                    <a:pos x="232" y="386"/>
                  </a:cxn>
                  <a:cxn ang="0">
                    <a:pos x="248" y="394"/>
                  </a:cxn>
                  <a:cxn ang="0">
                    <a:pos x="264" y="403"/>
                  </a:cxn>
                  <a:cxn ang="0">
                    <a:pos x="282" y="411"/>
                  </a:cxn>
                  <a:cxn ang="0">
                    <a:pos x="299" y="418"/>
                  </a:cxn>
                  <a:cxn ang="0">
                    <a:pos x="317" y="425"/>
                  </a:cxn>
                  <a:cxn ang="0">
                    <a:pos x="334" y="430"/>
                  </a:cxn>
                  <a:cxn ang="0">
                    <a:pos x="352" y="436"/>
                  </a:cxn>
                  <a:cxn ang="0">
                    <a:pos x="371" y="440"/>
                  </a:cxn>
                </a:cxnLst>
                <a:rect l="0" t="0" r="r" b="b"/>
                <a:pathLst>
                  <a:path w="371" h="440">
                    <a:moveTo>
                      <a:pt x="0" y="0"/>
                    </a:moveTo>
                    <a:lnTo>
                      <a:pt x="2" y="18"/>
                    </a:lnTo>
                    <a:lnTo>
                      <a:pt x="3" y="37"/>
                    </a:lnTo>
                    <a:lnTo>
                      <a:pt x="6" y="56"/>
                    </a:lnTo>
                    <a:lnTo>
                      <a:pt x="10" y="74"/>
                    </a:lnTo>
                    <a:lnTo>
                      <a:pt x="14" y="92"/>
                    </a:lnTo>
                    <a:lnTo>
                      <a:pt x="19" y="110"/>
                    </a:lnTo>
                    <a:lnTo>
                      <a:pt x="25" y="129"/>
                    </a:lnTo>
                    <a:lnTo>
                      <a:pt x="31" y="146"/>
                    </a:lnTo>
                    <a:lnTo>
                      <a:pt x="38" y="164"/>
                    </a:lnTo>
                    <a:lnTo>
                      <a:pt x="45" y="180"/>
                    </a:lnTo>
                    <a:lnTo>
                      <a:pt x="54" y="197"/>
                    </a:lnTo>
                    <a:lnTo>
                      <a:pt x="62" y="214"/>
                    </a:lnTo>
                    <a:lnTo>
                      <a:pt x="72" y="230"/>
                    </a:lnTo>
                    <a:lnTo>
                      <a:pt x="82" y="246"/>
                    </a:lnTo>
                    <a:lnTo>
                      <a:pt x="93" y="261"/>
                    </a:lnTo>
                    <a:lnTo>
                      <a:pt x="105" y="275"/>
                    </a:lnTo>
                    <a:lnTo>
                      <a:pt x="117" y="290"/>
                    </a:lnTo>
                    <a:lnTo>
                      <a:pt x="130" y="304"/>
                    </a:lnTo>
                    <a:lnTo>
                      <a:pt x="143" y="317"/>
                    </a:lnTo>
                    <a:lnTo>
                      <a:pt x="157" y="329"/>
                    </a:lnTo>
                    <a:lnTo>
                      <a:pt x="170" y="341"/>
                    </a:lnTo>
                    <a:lnTo>
                      <a:pt x="185" y="354"/>
                    </a:lnTo>
                    <a:lnTo>
                      <a:pt x="200" y="364"/>
                    </a:lnTo>
                    <a:lnTo>
                      <a:pt x="216" y="375"/>
                    </a:lnTo>
                    <a:lnTo>
                      <a:pt x="232" y="386"/>
                    </a:lnTo>
                    <a:lnTo>
                      <a:pt x="248" y="394"/>
                    </a:lnTo>
                    <a:lnTo>
                      <a:pt x="264" y="403"/>
                    </a:lnTo>
                    <a:lnTo>
                      <a:pt x="282" y="411"/>
                    </a:lnTo>
                    <a:lnTo>
                      <a:pt x="299" y="418"/>
                    </a:lnTo>
                    <a:lnTo>
                      <a:pt x="317" y="425"/>
                    </a:lnTo>
                    <a:lnTo>
                      <a:pt x="334" y="430"/>
                    </a:lnTo>
                    <a:lnTo>
                      <a:pt x="352" y="436"/>
                    </a:lnTo>
                    <a:lnTo>
                      <a:pt x="371" y="4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6" name="Freeform 536"/>
              <p:cNvSpPr>
                <a:spLocks noChangeAspect="1"/>
              </p:cNvSpPr>
              <p:nvPr/>
            </p:nvSpPr>
            <p:spPr bwMode="auto">
              <a:xfrm>
                <a:off x="7520" y="3249"/>
                <a:ext cx="1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10" y="4"/>
                  </a:cxn>
                  <a:cxn ang="0">
                    <a:pos x="14" y="6"/>
                  </a:cxn>
                  <a:cxn ang="0">
                    <a:pos x="20" y="10"/>
                  </a:cxn>
                  <a:cxn ang="0">
                    <a:pos x="24" y="14"/>
                  </a:cxn>
                  <a:cxn ang="0">
                    <a:pos x="28" y="18"/>
                  </a:cxn>
                  <a:cxn ang="0">
                    <a:pos x="31" y="24"/>
                  </a:cxn>
                  <a:cxn ang="0">
                    <a:pos x="33" y="29"/>
                  </a:cxn>
                  <a:cxn ang="0">
                    <a:pos x="35" y="35"/>
                  </a:cxn>
                  <a:cxn ang="0">
                    <a:pos x="36" y="40"/>
                  </a:cxn>
                  <a:cxn ang="0">
                    <a:pos x="36" y="47"/>
                  </a:cxn>
                </a:cxnLst>
                <a:rect l="0" t="0" r="r" b="b"/>
                <a:pathLst>
                  <a:path w="36" h="47">
                    <a:moveTo>
                      <a:pt x="0" y="0"/>
                    </a:moveTo>
                    <a:lnTo>
                      <a:pt x="5" y="2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4" y="14"/>
                    </a:lnTo>
                    <a:lnTo>
                      <a:pt x="28" y="18"/>
                    </a:lnTo>
                    <a:lnTo>
                      <a:pt x="31" y="24"/>
                    </a:lnTo>
                    <a:lnTo>
                      <a:pt x="33" y="29"/>
                    </a:lnTo>
                    <a:lnTo>
                      <a:pt x="35" y="35"/>
                    </a:lnTo>
                    <a:lnTo>
                      <a:pt x="36" y="40"/>
                    </a:lnTo>
                    <a:lnTo>
                      <a:pt x="36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7" name="Line 537"/>
              <p:cNvSpPr>
                <a:spLocks noChangeAspect="1" noChangeShapeType="1"/>
              </p:cNvSpPr>
              <p:nvPr/>
            </p:nvSpPr>
            <p:spPr bwMode="auto">
              <a:xfrm>
                <a:off x="7532" y="3265"/>
                <a:ext cx="1" cy="1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8" name="Freeform 538"/>
              <p:cNvSpPr>
                <a:spLocks noChangeAspect="1"/>
              </p:cNvSpPr>
              <p:nvPr/>
            </p:nvSpPr>
            <p:spPr bwMode="auto">
              <a:xfrm>
                <a:off x="7403" y="4696"/>
                <a:ext cx="17" cy="19"/>
              </a:xfrm>
              <a:custGeom>
                <a:avLst/>
                <a:gdLst/>
                <a:ahLst/>
                <a:cxnLst>
                  <a:cxn ang="0">
                    <a:pos x="51" y="55"/>
                  </a:cxn>
                  <a:cxn ang="0">
                    <a:pos x="46" y="55"/>
                  </a:cxn>
                  <a:cxn ang="0">
                    <a:pos x="40" y="55"/>
                  </a:cxn>
                  <a:cxn ang="0">
                    <a:pos x="33" y="54"/>
                  </a:cxn>
                  <a:cxn ang="0">
                    <a:pos x="28" y="51"/>
                  </a:cxn>
                  <a:cxn ang="0">
                    <a:pos x="23" y="48"/>
                  </a:cxn>
                  <a:cxn ang="0">
                    <a:pos x="19" y="46"/>
                  </a:cxn>
                  <a:cxn ang="0">
                    <a:pos x="15" y="41"/>
                  </a:cxn>
                  <a:cxn ang="0">
                    <a:pos x="11" y="37"/>
                  </a:cxn>
                  <a:cxn ang="0">
                    <a:pos x="7" y="32"/>
                  </a:cxn>
                  <a:cxn ang="0">
                    <a:pos x="4" y="28"/>
                  </a:cxn>
                  <a:cxn ang="0">
                    <a:pos x="3" y="23"/>
                  </a:cxn>
                  <a:cxn ang="0">
                    <a:pos x="1" y="17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51" h="55">
                    <a:moveTo>
                      <a:pt x="51" y="55"/>
                    </a:moveTo>
                    <a:lnTo>
                      <a:pt x="46" y="55"/>
                    </a:lnTo>
                    <a:lnTo>
                      <a:pt x="40" y="55"/>
                    </a:lnTo>
                    <a:lnTo>
                      <a:pt x="33" y="54"/>
                    </a:lnTo>
                    <a:lnTo>
                      <a:pt x="28" y="51"/>
                    </a:lnTo>
                    <a:lnTo>
                      <a:pt x="23" y="48"/>
                    </a:lnTo>
                    <a:lnTo>
                      <a:pt x="19" y="46"/>
                    </a:lnTo>
                    <a:lnTo>
                      <a:pt x="15" y="41"/>
                    </a:lnTo>
                    <a:lnTo>
                      <a:pt x="11" y="37"/>
                    </a:lnTo>
                    <a:lnTo>
                      <a:pt x="7" y="32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9" name="Line 539"/>
              <p:cNvSpPr>
                <a:spLocks noChangeAspect="1" noChangeShapeType="1"/>
              </p:cNvSpPr>
              <p:nvPr/>
            </p:nvSpPr>
            <p:spPr bwMode="auto">
              <a:xfrm flipH="1">
                <a:off x="7420" y="4692"/>
                <a:ext cx="261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0" name="Freeform 540"/>
              <p:cNvSpPr>
                <a:spLocks noChangeAspect="1"/>
              </p:cNvSpPr>
              <p:nvPr/>
            </p:nvSpPr>
            <p:spPr bwMode="auto">
              <a:xfrm>
                <a:off x="7681" y="4691"/>
                <a:ext cx="69" cy="64"/>
              </a:xfrm>
              <a:custGeom>
                <a:avLst/>
                <a:gdLst/>
                <a:ahLst/>
                <a:cxnLst>
                  <a:cxn ang="0">
                    <a:pos x="206" y="190"/>
                  </a:cxn>
                  <a:cxn ang="0">
                    <a:pos x="206" y="178"/>
                  </a:cxn>
                  <a:cxn ang="0">
                    <a:pos x="205" y="165"/>
                  </a:cxn>
                  <a:cxn ang="0">
                    <a:pos x="203" y="153"/>
                  </a:cxn>
                  <a:cxn ang="0">
                    <a:pos x="201" y="143"/>
                  </a:cxn>
                  <a:cxn ang="0">
                    <a:pos x="197" y="130"/>
                  </a:cxn>
                  <a:cxn ang="0">
                    <a:pos x="193" y="118"/>
                  </a:cxn>
                  <a:cxn ang="0">
                    <a:pos x="188" y="108"/>
                  </a:cxn>
                  <a:cxn ang="0">
                    <a:pos x="183" y="97"/>
                  </a:cxn>
                  <a:cxn ang="0">
                    <a:pos x="176" y="87"/>
                  </a:cxn>
                  <a:cxn ang="0">
                    <a:pos x="170" y="77"/>
                  </a:cxn>
                  <a:cxn ang="0">
                    <a:pos x="162" y="67"/>
                  </a:cxn>
                  <a:cxn ang="0">
                    <a:pos x="153" y="59"/>
                  </a:cxn>
                  <a:cxn ang="0">
                    <a:pos x="145" y="50"/>
                  </a:cxn>
                  <a:cxn ang="0">
                    <a:pos x="136" y="42"/>
                  </a:cxn>
                  <a:cxn ang="0">
                    <a:pos x="127" y="35"/>
                  </a:cxn>
                  <a:cxn ang="0">
                    <a:pos x="116" y="28"/>
                  </a:cxn>
                  <a:cxn ang="0">
                    <a:pos x="106" y="23"/>
                  </a:cxn>
                  <a:cxn ang="0">
                    <a:pos x="94" y="17"/>
                  </a:cxn>
                  <a:cxn ang="0">
                    <a:pos x="83" y="12"/>
                  </a:cxn>
                  <a:cxn ang="0">
                    <a:pos x="73" y="8"/>
                  </a:cxn>
                  <a:cxn ang="0">
                    <a:pos x="61" y="5"/>
                  </a:cxn>
                  <a:cxn ang="0">
                    <a:pos x="48" y="3"/>
                  </a:cxn>
                  <a:cxn ang="0">
                    <a:pos x="36" y="1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1"/>
                  </a:cxn>
                </a:cxnLst>
                <a:rect l="0" t="0" r="r" b="b"/>
                <a:pathLst>
                  <a:path w="206" h="190">
                    <a:moveTo>
                      <a:pt x="206" y="190"/>
                    </a:moveTo>
                    <a:lnTo>
                      <a:pt x="206" y="178"/>
                    </a:lnTo>
                    <a:lnTo>
                      <a:pt x="205" y="165"/>
                    </a:lnTo>
                    <a:lnTo>
                      <a:pt x="203" y="153"/>
                    </a:lnTo>
                    <a:lnTo>
                      <a:pt x="201" y="143"/>
                    </a:lnTo>
                    <a:lnTo>
                      <a:pt x="197" y="130"/>
                    </a:lnTo>
                    <a:lnTo>
                      <a:pt x="193" y="118"/>
                    </a:lnTo>
                    <a:lnTo>
                      <a:pt x="188" y="108"/>
                    </a:lnTo>
                    <a:lnTo>
                      <a:pt x="183" y="97"/>
                    </a:lnTo>
                    <a:lnTo>
                      <a:pt x="176" y="87"/>
                    </a:lnTo>
                    <a:lnTo>
                      <a:pt x="170" y="77"/>
                    </a:lnTo>
                    <a:lnTo>
                      <a:pt x="162" y="67"/>
                    </a:lnTo>
                    <a:lnTo>
                      <a:pt x="153" y="59"/>
                    </a:lnTo>
                    <a:lnTo>
                      <a:pt x="145" y="50"/>
                    </a:lnTo>
                    <a:lnTo>
                      <a:pt x="136" y="42"/>
                    </a:lnTo>
                    <a:lnTo>
                      <a:pt x="127" y="35"/>
                    </a:lnTo>
                    <a:lnTo>
                      <a:pt x="116" y="28"/>
                    </a:lnTo>
                    <a:lnTo>
                      <a:pt x="106" y="23"/>
                    </a:lnTo>
                    <a:lnTo>
                      <a:pt x="94" y="17"/>
                    </a:lnTo>
                    <a:lnTo>
                      <a:pt x="83" y="12"/>
                    </a:lnTo>
                    <a:lnTo>
                      <a:pt x="73" y="8"/>
                    </a:lnTo>
                    <a:lnTo>
                      <a:pt x="61" y="5"/>
                    </a:lnTo>
                    <a:lnTo>
                      <a:pt x="48" y="3"/>
                    </a:lnTo>
                    <a:lnTo>
                      <a:pt x="36" y="1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1" name="Line 541"/>
              <p:cNvSpPr>
                <a:spLocks noChangeAspect="1" noChangeShapeType="1"/>
              </p:cNvSpPr>
              <p:nvPr/>
            </p:nvSpPr>
            <p:spPr bwMode="auto">
              <a:xfrm flipV="1">
                <a:off x="7750" y="4755"/>
                <a:ext cx="1" cy="2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2" name="Freeform 542"/>
              <p:cNvSpPr>
                <a:spLocks noChangeAspect="1"/>
              </p:cNvSpPr>
              <p:nvPr/>
            </p:nvSpPr>
            <p:spPr bwMode="auto">
              <a:xfrm>
                <a:off x="7750" y="4967"/>
                <a:ext cx="32" cy="32"/>
              </a:xfrm>
              <a:custGeom>
                <a:avLst/>
                <a:gdLst/>
                <a:ahLst/>
                <a:cxnLst>
                  <a:cxn ang="0">
                    <a:pos x="96" y="94"/>
                  </a:cxn>
                  <a:cxn ang="0">
                    <a:pos x="88" y="94"/>
                  </a:cxn>
                  <a:cxn ang="0">
                    <a:pos x="79" y="92"/>
                  </a:cxn>
                  <a:cxn ang="0">
                    <a:pos x="71" y="91"/>
                  </a:cxn>
                  <a:cxn ang="0">
                    <a:pos x="63" y="88"/>
                  </a:cxn>
                  <a:cxn ang="0">
                    <a:pos x="55" y="86"/>
                  </a:cxn>
                  <a:cxn ang="0">
                    <a:pos x="48" y="82"/>
                  </a:cxn>
                  <a:cxn ang="0">
                    <a:pos x="40" y="78"/>
                  </a:cxn>
                  <a:cxn ang="0">
                    <a:pos x="35" y="72"/>
                  </a:cxn>
                  <a:cxn ang="0">
                    <a:pos x="28" y="67"/>
                  </a:cxn>
                  <a:cxn ang="0">
                    <a:pos x="23" y="60"/>
                  </a:cxn>
                  <a:cxn ang="0">
                    <a:pos x="17" y="53"/>
                  </a:cxn>
                  <a:cxn ang="0">
                    <a:pos x="13" y="47"/>
                  </a:cxn>
                  <a:cxn ang="0">
                    <a:pos x="9" y="40"/>
                  </a:cxn>
                  <a:cxn ang="0">
                    <a:pos x="7" y="32"/>
                  </a:cxn>
                  <a:cxn ang="0">
                    <a:pos x="4" y="24"/>
                  </a:cxn>
                  <a:cxn ang="0">
                    <a:pos x="1" y="16"/>
                  </a:cxn>
                  <a:cxn ang="0">
                    <a:pos x="1" y="8"/>
                  </a:cxn>
                  <a:cxn ang="0">
                    <a:pos x="0" y="0"/>
                  </a:cxn>
                </a:cxnLst>
                <a:rect l="0" t="0" r="r" b="b"/>
                <a:pathLst>
                  <a:path w="96" h="94">
                    <a:moveTo>
                      <a:pt x="96" y="94"/>
                    </a:moveTo>
                    <a:lnTo>
                      <a:pt x="88" y="94"/>
                    </a:lnTo>
                    <a:lnTo>
                      <a:pt x="79" y="92"/>
                    </a:lnTo>
                    <a:lnTo>
                      <a:pt x="71" y="91"/>
                    </a:lnTo>
                    <a:lnTo>
                      <a:pt x="63" y="88"/>
                    </a:lnTo>
                    <a:lnTo>
                      <a:pt x="55" y="86"/>
                    </a:lnTo>
                    <a:lnTo>
                      <a:pt x="48" y="82"/>
                    </a:lnTo>
                    <a:lnTo>
                      <a:pt x="40" y="78"/>
                    </a:lnTo>
                    <a:lnTo>
                      <a:pt x="35" y="72"/>
                    </a:lnTo>
                    <a:lnTo>
                      <a:pt x="28" y="67"/>
                    </a:lnTo>
                    <a:lnTo>
                      <a:pt x="23" y="60"/>
                    </a:lnTo>
                    <a:lnTo>
                      <a:pt x="17" y="53"/>
                    </a:lnTo>
                    <a:lnTo>
                      <a:pt x="13" y="47"/>
                    </a:lnTo>
                    <a:lnTo>
                      <a:pt x="9" y="40"/>
                    </a:lnTo>
                    <a:lnTo>
                      <a:pt x="7" y="32"/>
                    </a:lnTo>
                    <a:lnTo>
                      <a:pt x="4" y="24"/>
                    </a:lnTo>
                    <a:lnTo>
                      <a:pt x="1" y="16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3" name="Line 543"/>
              <p:cNvSpPr>
                <a:spLocks noChangeAspect="1" noChangeShapeType="1"/>
              </p:cNvSpPr>
              <p:nvPr/>
            </p:nvSpPr>
            <p:spPr bwMode="auto">
              <a:xfrm flipH="1">
                <a:off x="7782" y="4999"/>
                <a:ext cx="43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4" name="Freeform 544"/>
              <p:cNvSpPr>
                <a:spLocks noChangeAspect="1"/>
              </p:cNvSpPr>
              <p:nvPr/>
            </p:nvSpPr>
            <p:spPr bwMode="auto">
              <a:xfrm>
                <a:off x="8220" y="4989"/>
                <a:ext cx="10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6"/>
                  </a:cxn>
                  <a:cxn ang="0">
                    <a:pos x="27" y="10"/>
                  </a:cxn>
                  <a:cxn ang="0">
                    <a:pos x="26" y="14"/>
                  </a:cxn>
                  <a:cxn ang="0">
                    <a:pos x="23" y="18"/>
                  </a:cxn>
                  <a:cxn ang="0">
                    <a:pos x="20" y="21"/>
                  </a:cxn>
                  <a:cxn ang="0">
                    <a:pos x="18" y="23"/>
                  </a:cxn>
                  <a:cxn ang="0">
                    <a:pos x="14" y="26"/>
                  </a:cxn>
                  <a:cxn ang="0">
                    <a:pos x="9" y="27"/>
                  </a:cxn>
                  <a:cxn ang="0">
                    <a:pos x="5" y="29"/>
                  </a:cxn>
                  <a:cxn ang="0">
                    <a:pos x="0" y="29"/>
                  </a:cxn>
                </a:cxnLst>
                <a:rect l="0" t="0" r="r" b="b"/>
                <a:pathLst>
                  <a:path w="28" h="29">
                    <a:moveTo>
                      <a:pt x="28" y="0"/>
                    </a:moveTo>
                    <a:lnTo>
                      <a:pt x="28" y="6"/>
                    </a:lnTo>
                    <a:lnTo>
                      <a:pt x="27" y="10"/>
                    </a:lnTo>
                    <a:lnTo>
                      <a:pt x="26" y="14"/>
                    </a:lnTo>
                    <a:lnTo>
                      <a:pt x="23" y="18"/>
                    </a:lnTo>
                    <a:lnTo>
                      <a:pt x="20" y="21"/>
                    </a:lnTo>
                    <a:lnTo>
                      <a:pt x="18" y="23"/>
                    </a:lnTo>
                    <a:lnTo>
                      <a:pt x="14" y="26"/>
                    </a:lnTo>
                    <a:lnTo>
                      <a:pt x="9" y="27"/>
                    </a:lnTo>
                    <a:lnTo>
                      <a:pt x="5" y="29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5" name="Line 545"/>
              <p:cNvSpPr>
                <a:spLocks noChangeAspect="1" noChangeShapeType="1"/>
              </p:cNvSpPr>
              <p:nvPr/>
            </p:nvSpPr>
            <p:spPr bwMode="auto">
              <a:xfrm>
                <a:off x="8230" y="4927"/>
                <a:ext cx="1" cy="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6" name="Freeform 546"/>
              <p:cNvSpPr>
                <a:spLocks noChangeAspect="1"/>
              </p:cNvSpPr>
              <p:nvPr/>
            </p:nvSpPr>
            <p:spPr bwMode="auto">
              <a:xfrm>
                <a:off x="8230" y="4917"/>
                <a:ext cx="10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18" y="3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7" y="12"/>
                  </a:cxn>
                  <a:cxn ang="0">
                    <a:pos x="4" y="16"/>
                  </a:cxn>
                  <a:cxn ang="0">
                    <a:pos x="3" y="20"/>
                  </a:cxn>
                  <a:cxn ang="0">
                    <a:pos x="2" y="24"/>
                  </a:cxn>
                  <a:cxn ang="0">
                    <a:pos x="0" y="28"/>
                  </a:cxn>
                </a:cxnLst>
                <a:rect l="0" t="0" r="r" b="b"/>
                <a:pathLst>
                  <a:path w="31" h="28">
                    <a:moveTo>
                      <a:pt x="31" y="0"/>
                    </a:moveTo>
                    <a:lnTo>
                      <a:pt x="26" y="0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7" y="12"/>
                    </a:lnTo>
                    <a:lnTo>
                      <a:pt x="4" y="16"/>
                    </a:lnTo>
                    <a:lnTo>
                      <a:pt x="3" y="20"/>
                    </a:lnTo>
                    <a:lnTo>
                      <a:pt x="2" y="24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7" name="Line 5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240" y="4917"/>
                <a:ext cx="4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8" name="Freeform 548"/>
              <p:cNvSpPr>
                <a:spLocks noChangeAspect="1"/>
              </p:cNvSpPr>
              <p:nvPr/>
            </p:nvSpPr>
            <p:spPr bwMode="auto">
              <a:xfrm>
                <a:off x="8283" y="4910"/>
                <a:ext cx="10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5"/>
                  </a:cxn>
                  <a:cxn ang="0">
                    <a:pos x="28" y="9"/>
                  </a:cxn>
                  <a:cxn ang="0">
                    <a:pos x="26" y="13"/>
                  </a:cxn>
                  <a:cxn ang="0">
                    <a:pos x="24" y="17"/>
                  </a:cxn>
                  <a:cxn ang="0">
                    <a:pos x="21" y="21"/>
                  </a:cxn>
                  <a:cxn ang="0">
                    <a:pos x="17" y="24"/>
                  </a:cxn>
                  <a:cxn ang="0">
                    <a:pos x="13" y="25"/>
                  </a:cxn>
                  <a:cxn ang="0">
                    <a:pos x="9" y="28"/>
                  </a:cxn>
                  <a:cxn ang="0">
                    <a:pos x="4" y="28"/>
                  </a:cxn>
                  <a:cxn ang="0">
                    <a:pos x="0" y="28"/>
                  </a:cxn>
                </a:cxnLst>
                <a:rect l="0" t="0" r="r" b="b"/>
                <a:pathLst>
                  <a:path w="29" h="28">
                    <a:moveTo>
                      <a:pt x="29" y="0"/>
                    </a:moveTo>
                    <a:lnTo>
                      <a:pt x="29" y="5"/>
                    </a:lnTo>
                    <a:lnTo>
                      <a:pt x="28" y="9"/>
                    </a:lnTo>
                    <a:lnTo>
                      <a:pt x="26" y="13"/>
                    </a:lnTo>
                    <a:lnTo>
                      <a:pt x="24" y="17"/>
                    </a:lnTo>
                    <a:lnTo>
                      <a:pt x="21" y="21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9" y="28"/>
                    </a:lnTo>
                    <a:lnTo>
                      <a:pt x="4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9" name="Line 549"/>
              <p:cNvSpPr>
                <a:spLocks noChangeAspect="1" noChangeShapeType="1"/>
              </p:cNvSpPr>
              <p:nvPr/>
            </p:nvSpPr>
            <p:spPr bwMode="auto">
              <a:xfrm>
                <a:off x="8293" y="4841"/>
                <a:ext cx="1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0" name="Freeform 550"/>
              <p:cNvSpPr>
                <a:spLocks noChangeAspect="1"/>
              </p:cNvSpPr>
              <p:nvPr/>
            </p:nvSpPr>
            <p:spPr bwMode="auto">
              <a:xfrm>
                <a:off x="8285" y="4827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8" y="6"/>
                  </a:cxn>
                  <a:cxn ang="0">
                    <a:pos x="12" y="10"/>
                  </a:cxn>
                  <a:cxn ang="0">
                    <a:pos x="15" y="15"/>
                  </a:cxn>
                  <a:cxn ang="0">
                    <a:pos x="18" y="20"/>
                  </a:cxn>
                  <a:cxn ang="0">
                    <a:pos x="20" y="24"/>
                  </a:cxn>
                  <a:cxn ang="0">
                    <a:pos x="22" y="29"/>
                  </a:cxn>
                  <a:cxn ang="0">
                    <a:pos x="23" y="35"/>
                  </a:cxn>
                  <a:cxn ang="0">
                    <a:pos x="23" y="40"/>
                  </a:cxn>
                </a:cxnLst>
                <a:rect l="0" t="0" r="r" b="b"/>
                <a:pathLst>
                  <a:path w="23" h="40">
                    <a:moveTo>
                      <a:pt x="0" y="0"/>
                    </a:moveTo>
                    <a:lnTo>
                      <a:pt x="4" y="2"/>
                    </a:lnTo>
                    <a:lnTo>
                      <a:pt x="8" y="6"/>
                    </a:lnTo>
                    <a:lnTo>
                      <a:pt x="12" y="10"/>
                    </a:lnTo>
                    <a:lnTo>
                      <a:pt x="15" y="15"/>
                    </a:lnTo>
                    <a:lnTo>
                      <a:pt x="18" y="20"/>
                    </a:lnTo>
                    <a:lnTo>
                      <a:pt x="20" y="24"/>
                    </a:lnTo>
                    <a:lnTo>
                      <a:pt x="22" y="29"/>
                    </a:lnTo>
                    <a:lnTo>
                      <a:pt x="23" y="35"/>
                    </a:lnTo>
                    <a:lnTo>
                      <a:pt x="23" y="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1" name="Freeform 551"/>
              <p:cNvSpPr>
                <a:spLocks noChangeAspect="1"/>
              </p:cNvSpPr>
              <p:nvPr/>
            </p:nvSpPr>
            <p:spPr bwMode="auto">
              <a:xfrm>
                <a:off x="8277" y="4812"/>
                <a:ext cx="8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1" y="19"/>
                  </a:cxn>
                  <a:cxn ang="0">
                    <a:pos x="4" y="24"/>
                  </a:cxn>
                  <a:cxn ang="0">
                    <a:pos x="7" y="30"/>
                  </a:cxn>
                  <a:cxn ang="0">
                    <a:pos x="11" y="34"/>
                  </a:cxn>
                  <a:cxn ang="0">
                    <a:pos x="15" y="39"/>
                  </a:cxn>
                  <a:cxn ang="0">
                    <a:pos x="19" y="43"/>
                  </a:cxn>
                  <a:cxn ang="0">
                    <a:pos x="24" y="46"/>
                  </a:cxn>
                </a:cxnLst>
                <a:rect l="0" t="0" r="r" b="b"/>
                <a:pathLst>
                  <a:path w="24" h="46">
                    <a:moveTo>
                      <a:pt x="0" y="0"/>
                    </a:moveTo>
                    <a:lnTo>
                      <a:pt x="0" y="7"/>
                    </a:lnTo>
                    <a:lnTo>
                      <a:pt x="0" y="12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7" y="30"/>
                    </a:lnTo>
                    <a:lnTo>
                      <a:pt x="11" y="34"/>
                    </a:lnTo>
                    <a:lnTo>
                      <a:pt x="15" y="39"/>
                    </a:lnTo>
                    <a:lnTo>
                      <a:pt x="19" y="43"/>
                    </a:lnTo>
                    <a:lnTo>
                      <a:pt x="24" y="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2" name="Line 552"/>
              <p:cNvSpPr>
                <a:spLocks noChangeAspect="1" noChangeShapeType="1"/>
              </p:cNvSpPr>
              <p:nvPr/>
            </p:nvSpPr>
            <p:spPr bwMode="auto">
              <a:xfrm flipH="1">
                <a:off x="8277" y="4634"/>
                <a:ext cx="16" cy="1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3" name="Freeform 553"/>
              <p:cNvSpPr>
                <a:spLocks noChangeAspect="1"/>
              </p:cNvSpPr>
              <p:nvPr/>
            </p:nvSpPr>
            <p:spPr bwMode="auto">
              <a:xfrm>
                <a:off x="8293" y="4620"/>
                <a:ext cx="16" cy="14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1" y="0"/>
                  </a:cxn>
                  <a:cxn ang="0">
                    <a:pos x="35" y="1"/>
                  </a:cxn>
                  <a:cxn ang="0">
                    <a:pos x="30" y="3"/>
                  </a:cxn>
                  <a:cxn ang="0">
                    <a:pos x="24" y="5"/>
                  </a:cxn>
                  <a:cxn ang="0">
                    <a:pos x="19" y="8"/>
                  </a:cxn>
                  <a:cxn ang="0">
                    <a:pos x="15" y="12"/>
                  </a:cxn>
                  <a:cxn ang="0">
                    <a:pos x="11" y="16"/>
                  </a:cxn>
                  <a:cxn ang="0">
                    <a:pos x="7" y="22"/>
                  </a:cxn>
                  <a:cxn ang="0">
                    <a:pos x="4" y="27"/>
                  </a:cxn>
                  <a:cxn ang="0">
                    <a:pos x="3" y="32"/>
                  </a:cxn>
                  <a:cxn ang="0">
                    <a:pos x="0" y="38"/>
                  </a:cxn>
                  <a:cxn ang="0">
                    <a:pos x="0" y="43"/>
                  </a:cxn>
                </a:cxnLst>
                <a:rect l="0" t="0" r="r" b="b"/>
                <a:pathLst>
                  <a:path w="47" h="43">
                    <a:moveTo>
                      <a:pt x="47" y="0"/>
                    </a:moveTo>
                    <a:lnTo>
                      <a:pt x="41" y="0"/>
                    </a:lnTo>
                    <a:lnTo>
                      <a:pt x="35" y="1"/>
                    </a:lnTo>
                    <a:lnTo>
                      <a:pt x="30" y="3"/>
                    </a:lnTo>
                    <a:lnTo>
                      <a:pt x="24" y="5"/>
                    </a:lnTo>
                    <a:lnTo>
                      <a:pt x="19" y="8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7" y="22"/>
                    </a:lnTo>
                    <a:lnTo>
                      <a:pt x="4" y="27"/>
                    </a:lnTo>
                    <a:lnTo>
                      <a:pt x="3" y="32"/>
                    </a:lnTo>
                    <a:lnTo>
                      <a:pt x="0" y="38"/>
                    </a:lnTo>
                    <a:lnTo>
                      <a:pt x="0" y="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4" name="Line 554"/>
              <p:cNvSpPr>
                <a:spLocks noChangeAspect="1" noChangeShapeType="1"/>
              </p:cNvSpPr>
              <p:nvPr/>
            </p:nvSpPr>
            <p:spPr bwMode="auto">
              <a:xfrm flipH="1">
                <a:off x="8309" y="4620"/>
                <a:ext cx="16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5" name="Freeform 555"/>
              <p:cNvSpPr>
                <a:spLocks noChangeAspect="1"/>
              </p:cNvSpPr>
              <p:nvPr/>
            </p:nvSpPr>
            <p:spPr bwMode="auto">
              <a:xfrm>
                <a:off x="8469" y="4618"/>
                <a:ext cx="6" cy="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6"/>
                  </a:cxn>
                  <a:cxn ang="0">
                    <a:pos x="4" y="7"/>
                  </a:cxn>
                  <a:cxn ang="0">
                    <a:pos x="0" y="7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lnTo>
                      <a:pt x="15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6" name="Freeform 556"/>
              <p:cNvSpPr>
                <a:spLocks noChangeAspect="1"/>
              </p:cNvSpPr>
              <p:nvPr/>
            </p:nvSpPr>
            <p:spPr bwMode="auto">
              <a:xfrm>
                <a:off x="8475" y="4614"/>
                <a:ext cx="21" cy="4"/>
              </a:xfrm>
              <a:custGeom>
                <a:avLst/>
                <a:gdLst/>
                <a:ahLst/>
                <a:cxnLst>
                  <a:cxn ang="0">
                    <a:pos x="62" y="12"/>
                  </a:cxn>
                  <a:cxn ang="0">
                    <a:pos x="58" y="8"/>
                  </a:cxn>
                  <a:cxn ang="0">
                    <a:pos x="52" y="6"/>
                  </a:cxn>
                  <a:cxn ang="0">
                    <a:pos x="48" y="3"/>
                  </a:cxn>
                  <a:cxn ang="0">
                    <a:pos x="43" y="2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0" y="2"/>
                  </a:cxn>
                  <a:cxn ang="0">
                    <a:pos x="15" y="3"/>
                  </a:cxn>
                  <a:cxn ang="0">
                    <a:pos x="9" y="6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62" h="12">
                    <a:moveTo>
                      <a:pt x="62" y="12"/>
                    </a:moveTo>
                    <a:lnTo>
                      <a:pt x="58" y="8"/>
                    </a:lnTo>
                    <a:lnTo>
                      <a:pt x="52" y="6"/>
                    </a:lnTo>
                    <a:lnTo>
                      <a:pt x="48" y="3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5" y="3"/>
                    </a:lnTo>
                    <a:lnTo>
                      <a:pt x="9" y="6"/>
                    </a:lnTo>
                    <a:lnTo>
                      <a:pt x="4" y="8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7" name="Freeform 557"/>
              <p:cNvSpPr>
                <a:spLocks noChangeAspect="1"/>
              </p:cNvSpPr>
              <p:nvPr/>
            </p:nvSpPr>
            <p:spPr bwMode="auto">
              <a:xfrm>
                <a:off x="8496" y="4618"/>
                <a:ext cx="6" cy="2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5" y="7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5" y="7"/>
                    </a:lnTo>
                    <a:lnTo>
                      <a:pt x="11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8" name="Line 558"/>
              <p:cNvSpPr>
                <a:spLocks noChangeAspect="1" noChangeShapeType="1"/>
              </p:cNvSpPr>
              <p:nvPr/>
            </p:nvSpPr>
            <p:spPr bwMode="auto">
              <a:xfrm flipH="1">
                <a:off x="8502" y="4620"/>
                <a:ext cx="16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9" name="Freeform 559"/>
              <p:cNvSpPr>
                <a:spLocks noChangeAspect="1"/>
              </p:cNvSpPr>
              <p:nvPr/>
            </p:nvSpPr>
            <p:spPr bwMode="auto">
              <a:xfrm>
                <a:off x="8663" y="4620"/>
                <a:ext cx="16" cy="14"/>
              </a:xfrm>
              <a:custGeom>
                <a:avLst/>
                <a:gdLst/>
                <a:ahLst/>
                <a:cxnLst>
                  <a:cxn ang="0">
                    <a:pos x="47" y="43"/>
                  </a:cxn>
                  <a:cxn ang="0">
                    <a:pos x="45" y="38"/>
                  </a:cxn>
                  <a:cxn ang="0">
                    <a:pos x="44" y="32"/>
                  </a:cxn>
                  <a:cxn ang="0">
                    <a:pos x="41" y="27"/>
                  </a:cxn>
                  <a:cxn ang="0">
                    <a:pos x="39" y="22"/>
                  </a:cxn>
                  <a:cxn ang="0">
                    <a:pos x="35" y="16"/>
                  </a:cxn>
                  <a:cxn ang="0">
                    <a:pos x="31" y="12"/>
                  </a:cxn>
                  <a:cxn ang="0">
                    <a:pos x="27" y="8"/>
                  </a:cxn>
                  <a:cxn ang="0">
                    <a:pos x="21" y="5"/>
                  </a:cxn>
                  <a:cxn ang="0">
                    <a:pos x="16" y="3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47" h="43">
                    <a:moveTo>
                      <a:pt x="47" y="43"/>
                    </a:moveTo>
                    <a:lnTo>
                      <a:pt x="45" y="38"/>
                    </a:lnTo>
                    <a:lnTo>
                      <a:pt x="44" y="32"/>
                    </a:lnTo>
                    <a:lnTo>
                      <a:pt x="41" y="27"/>
                    </a:lnTo>
                    <a:lnTo>
                      <a:pt x="39" y="22"/>
                    </a:lnTo>
                    <a:lnTo>
                      <a:pt x="35" y="16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1" y="5"/>
                    </a:lnTo>
                    <a:lnTo>
                      <a:pt x="16" y="3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0" name="Line 5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79" y="4634"/>
                <a:ext cx="15" cy="1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1" name="Freeform 561"/>
              <p:cNvSpPr>
                <a:spLocks noChangeAspect="1"/>
              </p:cNvSpPr>
              <p:nvPr/>
            </p:nvSpPr>
            <p:spPr bwMode="auto">
              <a:xfrm>
                <a:off x="8686" y="4812"/>
                <a:ext cx="8" cy="1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4" y="43"/>
                  </a:cxn>
                  <a:cxn ang="0">
                    <a:pos x="9" y="39"/>
                  </a:cxn>
                  <a:cxn ang="0">
                    <a:pos x="13" y="34"/>
                  </a:cxn>
                  <a:cxn ang="0">
                    <a:pos x="16" y="30"/>
                  </a:cxn>
                  <a:cxn ang="0">
                    <a:pos x="19" y="24"/>
                  </a:cxn>
                  <a:cxn ang="0">
                    <a:pos x="21" y="19"/>
                  </a:cxn>
                  <a:cxn ang="0">
                    <a:pos x="23" y="12"/>
                  </a:cxn>
                  <a:cxn ang="0">
                    <a:pos x="23" y="7"/>
                  </a:cxn>
                  <a:cxn ang="0">
                    <a:pos x="23" y="0"/>
                  </a:cxn>
                </a:cxnLst>
                <a:rect l="0" t="0" r="r" b="b"/>
                <a:pathLst>
                  <a:path w="23" h="46">
                    <a:moveTo>
                      <a:pt x="0" y="46"/>
                    </a:moveTo>
                    <a:lnTo>
                      <a:pt x="4" y="43"/>
                    </a:lnTo>
                    <a:lnTo>
                      <a:pt x="9" y="39"/>
                    </a:lnTo>
                    <a:lnTo>
                      <a:pt x="13" y="34"/>
                    </a:lnTo>
                    <a:lnTo>
                      <a:pt x="16" y="30"/>
                    </a:lnTo>
                    <a:lnTo>
                      <a:pt x="19" y="24"/>
                    </a:lnTo>
                    <a:lnTo>
                      <a:pt x="21" y="19"/>
                    </a:lnTo>
                    <a:lnTo>
                      <a:pt x="23" y="12"/>
                    </a:lnTo>
                    <a:lnTo>
                      <a:pt x="23" y="7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2" name="Freeform 562"/>
              <p:cNvSpPr>
                <a:spLocks noChangeAspect="1"/>
              </p:cNvSpPr>
              <p:nvPr/>
            </p:nvSpPr>
            <p:spPr bwMode="auto">
              <a:xfrm>
                <a:off x="8678" y="4827"/>
                <a:ext cx="8" cy="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35"/>
                  </a:cxn>
                  <a:cxn ang="0">
                    <a:pos x="2" y="29"/>
                  </a:cxn>
                  <a:cxn ang="0">
                    <a:pos x="3" y="24"/>
                  </a:cxn>
                  <a:cxn ang="0">
                    <a:pos x="6" y="20"/>
                  </a:cxn>
                  <a:cxn ang="0">
                    <a:pos x="9" y="15"/>
                  </a:cxn>
                  <a:cxn ang="0">
                    <a:pos x="11" y="10"/>
                  </a:cxn>
                  <a:cxn ang="0">
                    <a:pos x="15" y="6"/>
                  </a:cxn>
                  <a:cxn ang="0">
                    <a:pos x="19" y="2"/>
                  </a:cxn>
                  <a:cxn ang="0">
                    <a:pos x="25" y="0"/>
                  </a:cxn>
                </a:cxnLst>
                <a:rect l="0" t="0" r="r" b="b"/>
                <a:pathLst>
                  <a:path w="25" h="40">
                    <a:moveTo>
                      <a:pt x="0" y="40"/>
                    </a:moveTo>
                    <a:lnTo>
                      <a:pt x="0" y="35"/>
                    </a:lnTo>
                    <a:lnTo>
                      <a:pt x="2" y="29"/>
                    </a:lnTo>
                    <a:lnTo>
                      <a:pt x="3" y="24"/>
                    </a:lnTo>
                    <a:lnTo>
                      <a:pt x="6" y="20"/>
                    </a:lnTo>
                    <a:lnTo>
                      <a:pt x="9" y="15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19" y="2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3" name="Line 563"/>
              <p:cNvSpPr>
                <a:spLocks noChangeAspect="1" noChangeShapeType="1"/>
              </p:cNvSpPr>
              <p:nvPr/>
            </p:nvSpPr>
            <p:spPr bwMode="auto">
              <a:xfrm flipV="1">
                <a:off x="8678" y="4841"/>
                <a:ext cx="1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4" name="Freeform 564"/>
              <p:cNvSpPr>
                <a:spLocks noChangeAspect="1"/>
              </p:cNvSpPr>
              <p:nvPr/>
            </p:nvSpPr>
            <p:spPr bwMode="auto">
              <a:xfrm>
                <a:off x="8678" y="4910"/>
                <a:ext cx="10" cy="10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26" y="28"/>
                  </a:cxn>
                  <a:cxn ang="0">
                    <a:pos x="22" y="28"/>
                  </a:cxn>
                  <a:cxn ang="0">
                    <a:pos x="17" y="25"/>
                  </a:cxn>
                  <a:cxn ang="0">
                    <a:pos x="13" y="24"/>
                  </a:cxn>
                  <a:cxn ang="0">
                    <a:pos x="10" y="21"/>
                  </a:cxn>
                  <a:cxn ang="0">
                    <a:pos x="7" y="17"/>
                  </a:cxn>
                  <a:cxn ang="0">
                    <a:pos x="4" y="13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0" h="28">
                    <a:moveTo>
                      <a:pt x="30" y="28"/>
                    </a:moveTo>
                    <a:lnTo>
                      <a:pt x="26" y="28"/>
                    </a:lnTo>
                    <a:lnTo>
                      <a:pt x="22" y="28"/>
                    </a:lnTo>
                    <a:lnTo>
                      <a:pt x="17" y="25"/>
                    </a:lnTo>
                    <a:lnTo>
                      <a:pt x="13" y="24"/>
                    </a:lnTo>
                    <a:lnTo>
                      <a:pt x="10" y="21"/>
                    </a:lnTo>
                    <a:lnTo>
                      <a:pt x="7" y="17"/>
                    </a:lnTo>
                    <a:lnTo>
                      <a:pt x="4" y="13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5" name="Line 565"/>
              <p:cNvSpPr>
                <a:spLocks noChangeAspect="1" noChangeShapeType="1"/>
              </p:cNvSpPr>
              <p:nvPr/>
            </p:nvSpPr>
            <p:spPr bwMode="auto">
              <a:xfrm flipH="1">
                <a:off x="8688" y="4917"/>
                <a:ext cx="4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6" name="Freeform 566"/>
              <p:cNvSpPr>
                <a:spLocks noChangeAspect="1"/>
              </p:cNvSpPr>
              <p:nvPr/>
            </p:nvSpPr>
            <p:spPr bwMode="auto">
              <a:xfrm>
                <a:off x="8732" y="4917"/>
                <a:ext cx="9" cy="10"/>
              </a:xfrm>
              <a:custGeom>
                <a:avLst/>
                <a:gdLst/>
                <a:ahLst/>
                <a:cxnLst>
                  <a:cxn ang="0">
                    <a:pos x="29" y="28"/>
                  </a:cxn>
                  <a:cxn ang="0">
                    <a:pos x="29" y="24"/>
                  </a:cxn>
                  <a:cxn ang="0">
                    <a:pos x="28" y="20"/>
                  </a:cxn>
                  <a:cxn ang="0">
                    <a:pos x="25" y="16"/>
                  </a:cxn>
                  <a:cxn ang="0">
                    <a:pos x="24" y="12"/>
                  </a:cxn>
                  <a:cxn ang="0">
                    <a:pos x="20" y="8"/>
                  </a:cxn>
                  <a:cxn ang="0">
                    <a:pos x="17" y="6"/>
                  </a:cxn>
                  <a:cxn ang="0">
                    <a:pos x="13" y="3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29" h="28">
                    <a:moveTo>
                      <a:pt x="29" y="28"/>
                    </a:moveTo>
                    <a:lnTo>
                      <a:pt x="29" y="24"/>
                    </a:lnTo>
                    <a:lnTo>
                      <a:pt x="28" y="20"/>
                    </a:lnTo>
                    <a:lnTo>
                      <a:pt x="25" y="16"/>
                    </a:lnTo>
                    <a:lnTo>
                      <a:pt x="24" y="12"/>
                    </a:lnTo>
                    <a:lnTo>
                      <a:pt x="20" y="8"/>
                    </a:lnTo>
                    <a:lnTo>
                      <a:pt x="17" y="6"/>
                    </a:lnTo>
                    <a:lnTo>
                      <a:pt x="13" y="3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7" name="Line 567"/>
              <p:cNvSpPr>
                <a:spLocks noChangeAspect="1" noChangeShapeType="1"/>
              </p:cNvSpPr>
              <p:nvPr/>
            </p:nvSpPr>
            <p:spPr bwMode="auto">
              <a:xfrm flipV="1">
                <a:off x="8741" y="4927"/>
                <a:ext cx="1" cy="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8" name="Freeform 568"/>
              <p:cNvSpPr>
                <a:spLocks noChangeAspect="1"/>
              </p:cNvSpPr>
              <p:nvPr/>
            </p:nvSpPr>
            <p:spPr bwMode="auto">
              <a:xfrm>
                <a:off x="8741" y="4989"/>
                <a:ext cx="10" cy="10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25" y="29"/>
                  </a:cxn>
                  <a:cxn ang="0">
                    <a:pos x="19" y="27"/>
                  </a:cxn>
                  <a:cxn ang="0">
                    <a:pos x="15" y="26"/>
                  </a:cxn>
                  <a:cxn ang="0">
                    <a:pos x="12" y="23"/>
                  </a:cxn>
                  <a:cxn ang="0">
                    <a:pos x="8" y="21"/>
                  </a:cxn>
                  <a:cxn ang="0">
                    <a:pos x="6" y="18"/>
                  </a:cxn>
                  <a:cxn ang="0">
                    <a:pos x="3" y="14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29" h="29">
                    <a:moveTo>
                      <a:pt x="29" y="29"/>
                    </a:moveTo>
                    <a:lnTo>
                      <a:pt x="25" y="29"/>
                    </a:lnTo>
                    <a:lnTo>
                      <a:pt x="19" y="27"/>
                    </a:lnTo>
                    <a:lnTo>
                      <a:pt x="15" y="26"/>
                    </a:lnTo>
                    <a:lnTo>
                      <a:pt x="12" y="23"/>
                    </a:lnTo>
                    <a:lnTo>
                      <a:pt x="8" y="21"/>
                    </a:lnTo>
                    <a:lnTo>
                      <a:pt x="6" y="18"/>
                    </a:lnTo>
                    <a:lnTo>
                      <a:pt x="3" y="14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9" name="Line 569"/>
              <p:cNvSpPr>
                <a:spLocks noChangeAspect="1" noChangeShapeType="1"/>
              </p:cNvSpPr>
              <p:nvPr/>
            </p:nvSpPr>
            <p:spPr bwMode="auto">
              <a:xfrm flipH="1">
                <a:off x="8751" y="4999"/>
                <a:ext cx="22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0" name="Freeform 570"/>
              <p:cNvSpPr>
                <a:spLocks noChangeAspect="1"/>
              </p:cNvSpPr>
              <p:nvPr/>
            </p:nvSpPr>
            <p:spPr bwMode="auto">
              <a:xfrm>
                <a:off x="8975" y="4999"/>
                <a:ext cx="32" cy="31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5" y="87"/>
                  </a:cxn>
                  <a:cxn ang="0">
                    <a:pos x="95" y="78"/>
                  </a:cxn>
                  <a:cxn ang="0">
                    <a:pos x="92" y="70"/>
                  </a:cxn>
                  <a:cxn ang="0">
                    <a:pos x="89" y="63"/>
                  </a:cxn>
                  <a:cxn ang="0">
                    <a:pos x="87" y="55"/>
                  </a:cxn>
                  <a:cxn ang="0">
                    <a:pos x="83" y="48"/>
                  </a:cxn>
                  <a:cxn ang="0">
                    <a:pos x="79" y="40"/>
                  </a:cxn>
                  <a:cxn ang="0">
                    <a:pos x="73" y="33"/>
                  </a:cxn>
                  <a:cxn ang="0">
                    <a:pos x="68" y="28"/>
                  </a:cxn>
                  <a:cxn ang="0">
                    <a:pos x="62" y="23"/>
                  </a:cxn>
                  <a:cxn ang="0">
                    <a:pos x="56" y="17"/>
                  </a:cxn>
                  <a:cxn ang="0">
                    <a:pos x="49" y="13"/>
                  </a:cxn>
                  <a:cxn ang="0">
                    <a:pos x="41" y="9"/>
                  </a:cxn>
                  <a:cxn ang="0">
                    <a:pos x="33" y="6"/>
                  </a:cxn>
                  <a:cxn ang="0">
                    <a:pos x="26" y="4"/>
                  </a:cxn>
                  <a:cxn ang="0">
                    <a:pos x="18" y="1"/>
                  </a:cxn>
                  <a:cxn ang="0">
                    <a:pos x="9" y="1"/>
                  </a:cxn>
                  <a:cxn ang="0">
                    <a:pos x="0" y="0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5" y="87"/>
                    </a:lnTo>
                    <a:lnTo>
                      <a:pt x="95" y="78"/>
                    </a:lnTo>
                    <a:lnTo>
                      <a:pt x="92" y="70"/>
                    </a:lnTo>
                    <a:lnTo>
                      <a:pt x="89" y="63"/>
                    </a:lnTo>
                    <a:lnTo>
                      <a:pt x="87" y="55"/>
                    </a:lnTo>
                    <a:lnTo>
                      <a:pt x="83" y="48"/>
                    </a:lnTo>
                    <a:lnTo>
                      <a:pt x="79" y="40"/>
                    </a:lnTo>
                    <a:lnTo>
                      <a:pt x="73" y="33"/>
                    </a:lnTo>
                    <a:lnTo>
                      <a:pt x="68" y="28"/>
                    </a:lnTo>
                    <a:lnTo>
                      <a:pt x="62" y="23"/>
                    </a:lnTo>
                    <a:lnTo>
                      <a:pt x="56" y="17"/>
                    </a:lnTo>
                    <a:lnTo>
                      <a:pt x="49" y="13"/>
                    </a:lnTo>
                    <a:lnTo>
                      <a:pt x="41" y="9"/>
                    </a:lnTo>
                    <a:lnTo>
                      <a:pt x="33" y="6"/>
                    </a:lnTo>
                    <a:lnTo>
                      <a:pt x="26" y="4"/>
                    </a:lnTo>
                    <a:lnTo>
                      <a:pt x="18" y="1"/>
                    </a:ln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1" name="Line 571"/>
              <p:cNvSpPr>
                <a:spLocks noChangeAspect="1" noChangeShapeType="1"/>
              </p:cNvSpPr>
              <p:nvPr/>
            </p:nvSpPr>
            <p:spPr bwMode="auto">
              <a:xfrm flipV="1">
                <a:off x="9007" y="5030"/>
                <a:ext cx="1" cy="3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2" name="Freeform 572"/>
              <p:cNvSpPr>
                <a:spLocks noChangeAspect="1"/>
              </p:cNvSpPr>
              <p:nvPr/>
            </p:nvSpPr>
            <p:spPr bwMode="auto">
              <a:xfrm>
                <a:off x="9007" y="5372"/>
                <a:ext cx="7" cy="13"/>
              </a:xfrm>
              <a:custGeom>
                <a:avLst/>
                <a:gdLst/>
                <a:ahLst/>
                <a:cxnLst>
                  <a:cxn ang="0">
                    <a:pos x="22" y="41"/>
                  </a:cxn>
                  <a:cxn ang="0">
                    <a:pos x="16" y="37"/>
                  </a:cxn>
                  <a:cxn ang="0">
                    <a:pos x="12" y="33"/>
                  </a:cxn>
                  <a:cxn ang="0">
                    <a:pos x="8" y="29"/>
                  </a:cxn>
                  <a:cxn ang="0">
                    <a:pos x="5" y="23"/>
                  </a:cxn>
                  <a:cxn ang="0">
                    <a:pos x="3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22" h="41">
                    <a:moveTo>
                      <a:pt x="22" y="41"/>
                    </a:moveTo>
                    <a:lnTo>
                      <a:pt x="16" y="37"/>
                    </a:lnTo>
                    <a:lnTo>
                      <a:pt x="12" y="33"/>
                    </a:lnTo>
                    <a:lnTo>
                      <a:pt x="8" y="29"/>
                    </a:lnTo>
                    <a:lnTo>
                      <a:pt x="5" y="23"/>
                    </a:lnTo>
                    <a:lnTo>
                      <a:pt x="3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3" name="Line 5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14" y="5385"/>
                <a:ext cx="2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4" name="Freeform 574"/>
              <p:cNvSpPr>
                <a:spLocks noChangeAspect="1"/>
              </p:cNvSpPr>
              <p:nvPr/>
            </p:nvSpPr>
            <p:spPr bwMode="auto">
              <a:xfrm>
                <a:off x="9039" y="5393"/>
                <a:ext cx="15" cy="10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4"/>
                  </a:cxn>
                  <a:cxn ang="0">
                    <a:pos x="42" y="8"/>
                  </a:cxn>
                  <a:cxn ang="0">
                    <a:pos x="41" y="12"/>
                  </a:cxn>
                  <a:cxn ang="0">
                    <a:pos x="38" y="16"/>
                  </a:cxn>
                  <a:cxn ang="0">
                    <a:pos x="35" y="20"/>
                  </a:cxn>
                  <a:cxn ang="0">
                    <a:pos x="33" y="23"/>
                  </a:cxn>
                  <a:cxn ang="0">
                    <a:pos x="29" y="24"/>
                  </a:cxn>
                  <a:cxn ang="0">
                    <a:pos x="25" y="27"/>
                  </a:cxn>
                  <a:cxn ang="0">
                    <a:pos x="21" y="28"/>
                  </a:cxn>
                  <a:cxn ang="0">
                    <a:pos x="16" y="28"/>
                  </a:cxn>
                  <a:cxn ang="0">
                    <a:pos x="12" y="28"/>
                  </a:cxn>
                  <a:cxn ang="0">
                    <a:pos x="8" y="27"/>
                  </a:cxn>
                  <a:cxn ang="0">
                    <a:pos x="4" y="26"/>
                  </a:cxn>
                  <a:cxn ang="0">
                    <a:pos x="0" y="24"/>
                  </a:cxn>
                </a:cxnLst>
                <a:rect l="0" t="0" r="r" b="b"/>
                <a:pathLst>
                  <a:path w="43" h="28">
                    <a:moveTo>
                      <a:pt x="43" y="0"/>
                    </a:moveTo>
                    <a:lnTo>
                      <a:pt x="43" y="4"/>
                    </a:lnTo>
                    <a:lnTo>
                      <a:pt x="42" y="8"/>
                    </a:lnTo>
                    <a:lnTo>
                      <a:pt x="41" y="12"/>
                    </a:lnTo>
                    <a:lnTo>
                      <a:pt x="38" y="16"/>
                    </a:lnTo>
                    <a:lnTo>
                      <a:pt x="35" y="20"/>
                    </a:lnTo>
                    <a:lnTo>
                      <a:pt x="33" y="23"/>
                    </a:lnTo>
                    <a:lnTo>
                      <a:pt x="29" y="24"/>
                    </a:lnTo>
                    <a:lnTo>
                      <a:pt x="25" y="27"/>
                    </a:lnTo>
                    <a:lnTo>
                      <a:pt x="21" y="28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8" y="27"/>
                    </a:lnTo>
                    <a:lnTo>
                      <a:pt x="4" y="26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5" name="Line 575"/>
              <p:cNvSpPr>
                <a:spLocks noChangeAspect="1" noChangeShapeType="1"/>
              </p:cNvSpPr>
              <p:nvPr/>
            </p:nvSpPr>
            <p:spPr bwMode="auto">
              <a:xfrm>
                <a:off x="9054" y="5371"/>
                <a:ext cx="1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6" name="Freeform 576"/>
              <p:cNvSpPr>
                <a:spLocks noChangeAspect="1"/>
              </p:cNvSpPr>
              <p:nvPr/>
            </p:nvSpPr>
            <p:spPr bwMode="auto">
              <a:xfrm>
                <a:off x="9054" y="5356"/>
                <a:ext cx="16" cy="1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2" y="0"/>
                  </a:cxn>
                  <a:cxn ang="0">
                    <a:pos x="37" y="1"/>
                  </a:cxn>
                  <a:cxn ang="0">
                    <a:pos x="31" y="3"/>
                  </a:cxn>
                  <a:cxn ang="0">
                    <a:pos x="26" y="5"/>
                  </a:cxn>
                  <a:cxn ang="0">
                    <a:pos x="21" y="8"/>
                  </a:cxn>
                  <a:cxn ang="0">
                    <a:pos x="17" y="11"/>
                  </a:cxn>
                  <a:cxn ang="0">
                    <a:pos x="13" y="15"/>
                  </a:cxn>
                  <a:cxn ang="0">
                    <a:pos x="8" y="20"/>
                  </a:cxn>
                  <a:cxn ang="0">
                    <a:pos x="6" y="24"/>
                  </a:cxn>
                  <a:cxn ang="0">
                    <a:pos x="3" y="30"/>
                  </a:cxn>
                  <a:cxn ang="0">
                    <a:pos x="2" y="35"/>
                  </a:cxn>
                  <a:cxn ang="0">
                    <a:pos x="0" y="40"/>
                  </a:cxn>
                  <a:cxn ang="0">
                    <a:pos x="0" y="47"/>
                  </a:cxn>
                </a:cxnLst>
                <a:rect l="0" t="0" r="r" b="b"/>
                <a:pathLst>
                  <a:path w="48" h="47">
                    <a:moveTo>
                      <a:pt x="48" y="0"/>
                    </a:moveTo>
                    <a:lnTo>
                      <a:pt x="42" y="0"/>
                    </a:lnTo>
                    <a:lnTo>
                      <a:pt x="37" y="1"/>
                    </a:lnTo>
                    <a:lnTo>
                      <a:pt x="31" y="3"/>
                    </a:lnTo>
                    <a:lnTo>
                      <a:pt x="26" y="5"/>
                    </a:lnTo>
                    <a:lnTo>
                      <a:pt x="21" y="8"/>
                    </a:lnTo>
                    <a:lnTo>
                      <a:pt x="17" y="11"/>
                    </a:lnTo>
                    <a:lnTo>
                      <a:pt x="13" y="15"/>
                    </a:lnTo>
                    <a:lnTo>
                      <a:pt x="8" y="20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7" name="Line 577"/>
              <p:cNvSpPr>
                <a:spLocks noChangeAspect="1" noChangeShapeType="1"/>
              </p:cNvSpPr>
              <p:nvPr/>
            </p:nvSpPr>
            <p:spPr bwMode="auto">
              <a:xfrm flipH="1">
                <a:off x="9070" y="5356"/>
                <a:ext cx="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8" name="Freeform 578"/>
              <p:cNvSpPr>
                <a:spLocks noChangeAspect="1"/>
              </p:cNvSpPr>
              <p:nvPr/>
            </p:nvSpPr>
            <p:spPr bwMode="auto">
              <a:xfrm>
                <a:off x="9149" y="5356"/>
                <a:ext cx="15" cy="15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7" y="40"/>
                  </a:cxn>
                  <a:cxn ang="0">
                    <a:pos x="45" y="35"/>
                  </a:cxn>
                  <a:cxn ang="0">
                    <a:pos x="44" y="30"/>
                  </a:cxn>
                  <a:cxn ang="0">
                    <a:pos x="41" y="24"/>
                  </a:cxn>
                  <a:cxn ang="0">
                    <a:pos x="39" y="20"/>
                  </a:cxn>
                  <a:cxn ang="0">
                    <a:pos x="35" y="15"/>
                  </a:cxn>
                  <a:cxn ang="0">
                    <a:pos x="30" y="11"/>
                  </a:cxn>
                  <a:cxn ang="0">
                    <a:pos x="26" y="8"/>
                  </a:cxn>
                  <a:cxn ang="0">
                    <a:pos x="22" y="5"/>
                  </a:cxn>
                  <a:cxn ang="0">
                    <a:pos x="17" y="3"/>
                  </a:cxn>
                  <a:cxn ang="0">
                    <a:pos x="12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47" y="40"/>
                    </a:lnTo>
                    <a:lnTo>
                      <a:pt x="45" y="35"/>
                    </a:lnTo>
                    <a:lnTo>
                      <a:pt x="44" y="30"/>
                    </a:lnTo>
                    <a:lnTo>
                      <a:pt x="41" y="24"/>
                    </a:lnTo>
                    <a:lnTo>
                      <a:pt x="39" y="20"/>
                    </a:lnTo>
                    <a:lnTo>
                      <a:pt x="35" y="15"/>
                    </a:lnTo>
                    <a:lnTo>
                      <a:pt x="30" y="11"/>
                    </a:lnTo>
                    <a:lnTo>
                      <a:pt x="26" y="8"/>
                    </a:lnTo>
                    <a:lnTo>
                      <a:pt x="22" y="5"/>
                    </a:lnTo>
                    <a:lnTo>
                      <a:pt x="17" y="3"/>
                    </a:lnTo>
                    <a:lnTo>
                      <a:pt x="12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9" name="Line 579"/>
              <p:cNvSpPr>
                <a:spLocks noChangeAspect="1" noChangeShapeType="1"/>
              </p:cNvSpPr>
              <p:nvPr/>
            </p:nvSpPr>
            <p:spPr bwMode="auto">
              <a:xfrm flipV="1">
                <a:off x="9164" y="5371"/>
                <a:ext cx="1" cy="1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0" name="Freeform 580"/>
              <p:cNvSpPr>
                <a:spLocks noChangeAspect="1"/>
              </p:cNvSpPr>
              <p:nvPr/>
            </p:nvSpPr>
            <p:spPr bwMode="auto">
              <a:xfrm>
                <a:off x="9149" y="5536"/>
                <a:ext cx="15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5" y="47"/>
                  </a:cxn>
                  <a:cxn ang="0">
                    <a:pos x="12" y="45"/>
                  </a:cxn>
                  <a:cxn ang="0">
                    <a:pos x="17" y="44"/>
                  </a:cxn>
                  <a:cxn ang="0">
                    <a:pos x="22" y="41"/>
                  </a:cxn>
                  <a:cxn ang="0">
                    <a:pos x="26" y="39"/>
                  </a:cxn>
                  <a:cxn ang="0">
                    <a:pos x="30" y="35"/>
                  </a:cxn>
                  <a:cxn ang="0">
                    <a:pos x="35" y="30"/>
                  </a:cxn>
                  <a:cxn ang="0">
                    <a:pos x="39" y="26"/>
                  </a:cxn>
                  <a:cxn ang="0">
                    <a:pos x="41" y="21"/>
                  </a:cxn>
                  <a:cxn ang="0">
                    <a:pos x="44" y="16"/>
                  </a:cxn>
                  <a:cxn ang="0">
                    <a:pos x="45" y="10"/>
                  </a:cxn>
                  <a:cxn ang="0">
                    <a:pos x="47" y="5"/>
                  </a:cxn>
                  <a:cxn ang="0">
                    <a:pos x="47" y="0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5" y="47"/>
                    </a:lnTo>
                    <a:lnTo>
                      <a:pt x="12" y="45"/>
                    </a:lnTo>
                    <a:lnTo>
                      <a:pt x="17" y="44"/>
                    </a:lnTo>
                    <a:lnTo>
                      <a:pt x="22" y="41"/>
                    </a:lnTo>
                    <a:lnTo>
                      <a:pt x="26" y="39"/>
                    </a:lnTo>
                    <a:lnTo>
                      <a:pt x="30" y="35"/>
                    </a:lnTo>
                    <a:lnTo>
                      <a:pt x="35" y="30"/>
                    </a:lnTo>
                    <a:lnTo>
                      <a:pt x="39" y="26"/>
                    </a:lnTo>
                    <a:lnTo>
                      <a:pt x="41" y="21"/>
                    </a:lnTo>
                    <a:lnTo>
                      <a:pt x="44" y="16"/>
                    </a:lnTo>
                    <a:lnTo>
                      <a:pt x="45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1" name="Line 581"/>
              <p:cNvSpPr>
                <a:spLocks noChangeAspect="1" noChangeShapeType="1"/>
              </p:cNvSpPr>
              <p:nvPr/>
            </p:nvSpPr>
            <p:spPr bwMode="auto">
              <a:xfrm>
                <a:off x="9070" y="5551"/>
                <a:ext cx="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2" name="Freeform 582"/>
              <p:cNvSpPr>
                <a:spLocks noChangeAspect="1"/>
              </p:cNvSpPr>
              <p:nvPr/>
            </p:nvSpPr>
            <p:spPr bwMode="auto">
              <a:xfrm>
                <a:off x="9054" y="5536"/>
                <a:ext cx="16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3" y="16"/>
                  </a:cxn>
                  <a:cxn ang="0">
                    <a:pos x="6" y="21"/>
                  </a:cxn>
                  <a:cxn ang="0">
                    <a:pos x="8" y="26"/>
                  </a:cxn>
                  <a:cxn ang="0">
                    <a:pos x="13" y="30"/>
                  </a:cxn>
                  <a:cxn ang="0">
                    <a:pos x="17" y="35"/>
                  </a:cxn>
                  <a:cxn ang="0">
                    <a:pos x="21" y="39"/>
                  </a:cxn>
                  <a:cxn ang="0">
                    <a:pos x="26" y="41"/>
                  </a:cxn>
                  <a:cxn ang="0">
                    <a:pos x="31" y="44"/>
                  </a:cxn>
                  <a:cxn ang="0">
                    <a:pos x="37" y="45"/>
                  </a:cxn>
                  <a:cxn ang="0">
                    <a:pos x="42" y="47"/>
                  </a:cxn>
                  <a:cxn ang="0">
                    <a:pos x="48" y="4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0" y="5"/>
                    </a:lnTo>
                    <a:lnTo>
                      <a:pt x="2" y="10"/>
                    </a:lnTo>
                    <a:lnTo>
                      <a:pt x="3" y="16"/>
                    </a:lnTo>
                    <a:lnTo>
                      <a:pt x="6" y="21"/>
                    </a:lnTo>
                    <a:lnTo>
                      <a:pt x="8" y="26"/>
                    </a:lnTo>
                    <a:lnTo>
                      <a:pt x="13" y="30"/>
                    </a:lnTo>
                    <a:lnTo>
                      <a:pt x="17" y="35"/>
                    </a:lnTo>
                    <a:lnTo>
                      <a:pt x="21" y="39"/>
                    </a:lnTo>
                    <a:lnTo>
                      <a:pt x="26" y="41"/>
                    </a:lnTo>
                    <a:lnTo>
                      <a:pt x="31" y="44"/>
                    </a:lnTo>
                    <a:lnTo>
                      <a:pt x="37" y="45"/>
                    </a:lnTo>
                    <a:lnTo>
                      <a:pt x="42" y="47"/>
                    </a:lnTo>
                    <a:lnTo>
                      <a:pt x="48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3" name="Line 583"/>
              <p:cNvSpPr>
                <a:spLocks noChangeAspect="1" noChangeShapeType="1"/>
              </p:cNvSpPr>
              <p:nvPr/>
            </p:nvSpPr>
            <p:spPr bwMode="auto">
              <a:xfrm>
                <a:off x="9054" y="5513"/>
                <a:ext cx="1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4" name="Freeform 584"/>
              <p:cNvSpPr>
                <a:spLocks noChangeAspect="1"/>
              </p:cNvSpPr>
              <p:nvPr/>
            </p:nvSpPr>
            <p:spPr bwMode="auto">
              <a:xfrm>
                <a:off x="9039" y="5504"/>
                <a:ext cx="15" cy="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1" y="1"/>
                  </a:cxn>
                  <a:cxn ang="0">
                    <a:pos x="25" y="3"/>
                  </a:cxn>
                  <a:cxn ang="0">
                    <a:pos x="29" y="4"/>
                  </a:cxn>
                  <a:cxn ang="0">
                    <a:pos x="33" y="7"/>
                  </a:cxn>
                  <a:cxn ang="0">
                    <a:pos x="35" y="9"/>
                  </a:cxn>
                  <a:cxn ang="0">
                    <a:pos x="38" y="12"/>
                  </a:cxn>
                  <a:cxn ang="0">
                    <a:pos x="41" y="16"/>
                  </a:cxn>
                  <a:cxn ang="0">
                    <a:pos x="42" y="20"/>
                  </a:cxn>
                  <a:cxn ang="0">
                    <a:pos x="43" y="24"/>
                  </a:cxn>
                  <a:cxn ang="0">
                    <a:pos x="43" y="28"/>
                  </a:cxn>
                </a:cxnLst>
                <a:rect l="0" t="0" r="r" b="b"/>
                <a:pathLst>
                  <a:path w="43" h="28">
                    <a:moveTo>
                      <a:pt x="0" y="5"/>
                    </a:move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5" y="3"/>
                    </a:lnTo>
                    <a:lnTo>
                      <a:pt x="29" y="4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8" y="12"/>
                    </a:lnTo>
                    <a:lnTo>
                      <a:pt x="41" y="16"/>
                    </a:lnTo>
                    <a:lnTo>
                      <a:pt x="42" y="20"/>
                    </a:lnTo>
                    <a:lnTo>
                      <a:pt x="43" y="24"/>
                    </a:lnTo>
                    <a:lnTo>
                      <a:pt x="43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5" name="Line 585"/>
              <p:cNvSpPr>
                <a:spLocks noChangeAspect="1" noChangeShapeType="1"/>
              </p:cNvSpPr>
              <p:nvPr/>
            </p:nvSpPr>
            <p:spPr bwMode="auto">
              <a:xfrm flipV="1">
                <a:off x="9014" y="5505"/>
                <a:ext cx="2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6" name="Freeform 586"/>
              <p:cNvSpPr>
                <a:spLocks noChangeAspect="1"/>
              </p:cNvSpPr>
              <p:nvPr/>
            </p:nvSpPr>
            <p:spPr bwMode="auto">
              <a:xfrm>
                <a:off x="9007" y="5521"/>
                <a:ext cx="7" cy="1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35"/>
                  </a:cxn>
                  <a:cxn ang="0">
                    <a:pos x="1" y="29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8" y="13"/>
                  </a:cxn>
                  <a:cxn ang="0">
                    <a:pos x="12" y="9"/>
                  </a:cxn>
                  <a:cxn ang="0">
                    <a:pos x="16" y="4"/>
                  </a:cxn>
                  <a:cxn ang="0">
                    <a:pos x="22" y="0"/>
                  </a:cxn>
                </a:cxnLst>
                <a:rect l="0" t="0" r="r" b="b"/>
                <a:pathLst>
                  <a:path w="22" h="41">
                    <a:moveTo>
                      <a:pt x="0" y="41"/>
                    </a:moveTo>
                    <a:lnTo>
                      <a:pt x="0" y="35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8" y="13"/>
                    </a:lnTo>
                    <a:lnTo>
                      <a:pt x="12" y="9"/>
                    </a:lnTo>
                    <a:lnTo>
                      <a:pt x="16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7" name="Line 587"/>
              <p:cNvSpPr>
                <a:spLocks noChangeAspect="1" noChangeShapeType="1"/>
              </p:cNvSpPr>
              <p:nvPr/>
            </p:nvSpPr>
            <p:spPr bwMode="auto">
              <a:xfrm flipV="1">
                <a:off x="9007" y="5535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8" name="Freeform 588"/>
              <p:cNvSpPr>
                <a:spLocks noChangeAspect="1"/>
              </p:cNvSpPr>
              <p:nvPr/>
            </p:nvSpPr>
            <p:spPr bwMode="auto">
              <a:xfrm>
                <a:off x="9007" y="5621"/>
                <a:ext cx="9" cy="9"/>
              </a:xfrm>
              <a:custGeom>
                <a:avLst/>
                <a:gdLst/>
                <a:ahLst/>
                <a:cxnLst>
                  <a:cxn ang="0">
                    <a:pos x="28" y="28"/>
                  </a:cxn>
                  <a:cxn ang="0">
                    <a:pos x="23" y="27"/>
                  </a:cxn>
                  <a:cxn ang="0">
                    <a:pos x="19" y="27"/>
                  </a:cxn>
                  <a:cxn ang="0">
                    <a:pos x="15" y="24"/>
                  </a:cxn>
                  <a:cxn ang="0">
                    <a:pos x="11" y="23"/>
                  </a:cxn>
                  <a:cxn ang="0">
                    <a:pos x="8" y="20"/>
                  </a:cxn>
                  <a:cxn ang="0">
                    <a:pos x="5" y="16"/>
                  </a:cxn>
                  <a:cxn ang="0">
                    <a:pos x="3" y="12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28" h="28">
                    <a:moveTo>
                      <a:pt x="28" y="28"/>
                    </a:moveTo>
                    <a:lnTo>
                      <a:pt x="23" y="27"/>
                    </a:lnTo>
                    <a:lnTo>
                      <a:pt x="19" y="27"/>
                    </a:lnTo>
                    <a:lnTo>
                      <a:pt x="15" y="24"/>
                    </a:lnTo>
                    <a:lnTo>
                      <a:pt x="11" y="23"/>
                    </a:lnTo>
                    <a:lnTo>
                      <a:pt x="8" y="20"/>
                    </a:lnTo>
                    <a:lnTo>
                      <a:pt x="5" y="16"/>
                    </a:lnTo>
                    <a:lnTo>
                      <a:pt x="3" y="12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9" name="Line 589"/>
              <p:cNvSpPr>
                <a:spLocks noChangeAspect="1" noChangeShapeType="1"/>
              </p:cNvSpPr>
              <p:nvPr/>
            </p:nvSpPr>
            <p:spPr bwMode="auto">
              <a:xfrm flipH="1">
                <a:off x="9016" y="5630"/>
                <a:ext cx="33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0" name="Freeform 590"/>
              <p:cNvSpPr>
                <a:spLocks noChangeAspect="1"/>
              </p:cNvSpPr>
              <p:nvPr/>
            </p:nvSpPr>
            <p:spPr bwMode="auto">
              <a:xfrm>
                <a:off x="9354" y="5472"/>
                <a:ext cx="158" cy="158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19"/>
                  </a:cxn>
                  <a:cxn ang="0">
                    <a:pos x="472" y="36"/>
                  </a:cxn>
                  <a:cxn ang="0">
                    <a:pos x="471" y="55"/>
                  </a:cxn>
                  <a:cxn ang="0">
                    <a:pos x="468" y="74"/>
                  </a:cxn>
                  <a:cxn ang="0">
                    <a:pos x="464" y="93"/>
                  </a:cxn>
                  <a:cxn ang="0">
                    <a:pos x="460" y="110"/>
                  </a:cxn>
                  <a:cxn ang="0">
                    <a:pos x="456" y="128"/>
                  </a:cxn>
                  <a:cxn ang="0">
                    <a:pos x="451" y="146"/>
                  </a:cxn>
                  <a:cxn ang="0">
                    <a:pos x="444" y="164"/>
                  </a:cxn>
                  <a:cxn ang="0">
                    <a:pos x="437" y="181"/>
                  </a:cxn>
                  <a:cxn ang="0">
                    <a:pos x="431" y="198"/>
                  </a:cxn>
                  <a:cxn ang="0">
                    <a:pos x="423" y="215"/>
                  </a:cxn>
                  <a:cxn ang="0">
                    <a:pos x="413" y="231"/>
                  </a:cxn>
                  <a:cxn ang="0">
                    <a:pos x="404" y="247"/>
                  </a:cxn>
                  <a:cxn ang="0">
                    <a:pos x="394" y="262"/>
                  </a:cxn>
                  <a:cxn ang="0">
                    <a:pos x="384" y="278"/>
                  </a:cxn>
                  <a:cxn ang="0">
                    <a:pos x="373" y="293"/>
                  </a:cxn>
                  <a:cxn ang="0">
                    <a:pos x="361" y="307"/>
                  </a:cxn>
                  <a:cxn ang="0">
                    <a:pos x="349" y="321"/>
                  </a:cxn>
                  <a:cxn ang="0">
                    <a:pos x="335" y="335"/>
                  </a:cxn>
                  <a:cxn ang="0">
                    <a:pos x="322" y="347"/>
                  </a:cxn>
                  <a:cxn ang="0">
                    <a:pos x="308" y="359"/>
                  </a:cxn>
                  <a:cxn ang="0">
                    <a:pos x="293" y="371"/>
                  </a:cxn>
                  <a:cxn ang="0">
                    <a:pos x="279" y="383"/>
                  </a:cxn>
                  <a:cxn ang="0">
                    <a:pos x="264" y="393"/>
                  </a:cxn>
                  <a:cxn ang="0">
                    <a:pos x="248" y="403"/>
                  </a:cxn>
                  <a:cxn ang="0">
                    <a:pos x="231" y="413"/>
                  </a:cxn>
                  <a:cxn ang="0">
                    <a:pos x="215" y="421"/>
                  </a:cxn>
                  <a:cxn ang="0">
                    <a:pos x="199" y="429"/>
                  </a:cxn>
                  <a:cxn ang="0">
                    <a:pos x="182" y="437"/>
                  </a:cxn>
                  <a:cxn ang="0">
                    <a:pos x="164" y="444"/>
                  </a:cxn>
                  <a:cxn ang="0">
                    <a:pos x="147" y="451"/>
                  </a:cxn>
                  <a:cxn ang="0">
                    <a:pos x="129" y="456"/>
                  </a:cxn>
                  <a:cxn ang="0">
                    <a:pos x="110" y="460"/>
                  </a:cxn>
                  <a:cxn ang="0">
                    <a:pos x="93" y="464"/>
                  </a:cxn>
                  <a:cxn ang="0">
                    <a:pos x="74" y="467"/>
                  </a:cxn>
                  <a:cxn ang="0">
                    <a:pos x="56" y="469"/>
                  </a:cxn>
                  <a:cxn ang="0">
                    <a:pos x="38" y="472"/>
                  </a:cxn>
                  <a:cxn ang="0">
                    <a:pos x="19" y="472"/>
                  </a:cxn>
                  <a:cxn ang="0">
                    <a:pos x="0" y="473"/>
                  </a:cxn>
                </a:cxnLst>
                <a:rect l="0" t="0" r="r" b="b"/>
                <a:pathLst>
                  <a:path w="474" h="473">
                    <a:moveTo>
                      <a:pt x="474" y="0"/>
                    </a:moveTo>
                    <a:lnTo>
                      <a:pt x="474" y="19"/>
                    </a:lnTo>
                    <a:lnTo>
                      <a:pt x="472" y="36"/>
                    </a:lnTo>
                    <a:lnTo>
                      <a:pt x="471" y="55"/>
                    </a:lnTo>
                    <a:lnTo>
                      <a:pt x="468" y="74"/>
                    </a:lnTo>
                    <a:lnTo>
                      <a:pt x="464" y="93"/>
                    </a:lnTo>
                    <a:lnTo>
                      <a:pt x="460" y="110"/>
                    </a:lnTo>
                    <a:lnTo>
                      <a:pt x="456" y="128"/>
                    </a:lnTo>
                    <a:lnTo>
                      <a:pt x="451" y="146"/>
                    </a:lnTo>
                    <a:lnTo>
                      <a:pt x="444" y="164"/>
                    </a:lnTo>
                    <a:lnTo>
                      <a:pt x="437" y="181"/>
                    </a:lnTo>
                    <a:lnTo>
                      <a:pt x="431" y="198"/>
                    </a:lnTo>
                    <a:lnTo>
                      <a:pt x="423" y="215"/>
                    </a:lnTo>
                    <a:lnTo>
                      <a:pt x="413" y="231"/>
                    </a:lnTo>
                    <a:lnTo>
                      <a:pt x="404" y="247"/>
                    </a:lnTo>
                    <a:lnTo>
                      <a:pt x="394" y="262"/>
                    </a:lnTo>
                    <a:lnTo>
                      <a:pt x="384" y="278"/>
                    </a:lnTo>
                    <a:lnTo>
                      <a:pt x="373" y="293"/>
                    </a:lnTo>
                    <a:lnTo>
                      <a:pt x="361" y="307"/>
                    </a:lnTo>
                    <a:lnTo>
                      <a:pt x="349" y="321"/>
                    </a:lnTo>
                    <a:lnTo>
                      <a:pt x="335" y="335"/>
                    </a:lnTo>
                    <a:lnTo>
                      <a:pt x="322" y="347"/>
                    </a:lnTo>
                    <a:lnTo>
                      <a:pt x="308" y="359"/>
                    </a:lnTo>
                    <a:lnTo>
                      <a:pt x="293" y="371"/>
                    </a:lnTo>
                    <a:lnTo>
                      <a:pt x="279" y="383"/>
                    </a:lnTo>
                    <a:lnTo>
                      <a:pt x="264" y="393"/>
                    </a:lnTo>
                    <a:lnTo>
                      <a:pt x="248" y="403"/>
                    </a:lnTo>
                    <a:lnTo>
                      <a:pt x="231" y="413"/>
                    </a:lnTo>
                    <a:lnTo>
                      <a:pt x="215" y="421"/>
                    </a:lnTo>
                    <a:lnTo>
                      <a:pt x="199" y="429"/>
                    </a:lnTo>
                    <a:lnTo>
                      <a:pt x="182" y="437"/>
                    </a:lnTo>
                    <a:lnTo>
                      <a:pt x="164" y="444"/>
                    </a:lnTo>
                    <a:lnTo>
                      <a:pt x="147" y="451"/>
                    </a:lnTo>
                    <a:lnTo>
                      <a:pt x="129" y="456"/>
                    </a:lnTo>
                    <a:lnTo>
                      <a:pt x="110" y="460"/>
                    </a:lnTo>
                    <a:lnTo>
                      <a:pt x="93" y="464"/>
                    </a:lnTo>
                    <a:lnTo>
                      <a:pt x="74" y="467"/>
                    </a:lnTo>
                    <a:lnTo>
                      <a:pt x="56" y="469"/>
                    </a:lnTo>
                    <a:lnTo>
                      <a:pt x="38" y="472"/>
                    </a:lnTo>
                    <a:lnTo>
                      <a:pt x="19" y="472"/>
                    </a:lnTo>
                    <a:lnTo>
                      <a:pt x="0" y="47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1" name="Line 591"/>
              <p:cNvSpPr>
                <a:spLocks noChangeAspect="1" noChangeShapeType="1"/>
              </p:cNvSpPr>
              <p:nvPr/>
            </p:nvSpPr>
            <p:spPr bwMode="auto">
              <a:xfrm>
                <a:off x="9512" y="3887"/>
                <a:ext cx="1" cy="15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2" name="Freeform 592"/>
              <p:cNvSpPr>
                <a:spLocks noChangeAspect="1"/>
              </p:cNvSpPr>
              <p:nvPr/>
            </p:nvSpPr>
            <p:spPr bwMode="auto">
              <a:xfrm>
                <a:off x="9504" y="3878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9" y="3"/>
                  </a:cxn>
                  <a:cxn ang="0">
                    <a:pos x="12" y="5"/>
                  </a:cxn>
                  <a:cxn ang="0">
                    <a:pos x="16" y="8"/>
                  </a:cxn>
                  <a:cxn ang="0">
                    <a:pos x="18" y="11"/>
                  </a:cxn>
                  <a:cxn ang="0">
                    <a:pos x="21" y="15"/>
                  </a:cxn>
                  <a:cxn ang="0">
                    <a:pos x="22" y="19"/>
                  </a:cxn>
                  <a:cxn ang="0">
                    <a:pos x="24" y="23"/>
                  </a:cxn>
                  <a:cxn ang="0">
                    <a:pos x="24" y="28"/>
                  </a:cxn>
                </a:cxnLst>
                <a:rect l="0" t="0" r="r" b="b"/>
                <a:pathLst>
                  <a:path w="24" h="28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6" y="8"/>
                    </a:lnTo>
                    <a:lnTo>
                      <a:pt x="18" y="11"/>
                    </a:lnTo>
                    <a:lnTo>
                      <a:pt x="21" y="15"/>
                    </a:lnTo>
                    <a:lnTo>
                      <a:pt x="22" y="19"/>
                    </a:lnTo>
                    <a:lnTo>
                      <a:pt x="24" y="23"/>
                    </a:lnTo>
                    <a:lnTo>
                      <a:pt x="24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3" name="Freeform 593"/>
              <p:cNvSpPr>
                <a:spLocks noChangeAspect="1"/>
              </p:cNvSpPr>
              <p:nvPr/>
            </p:nvSpPr>
            <p:spPr bwMode="auto">
              <a:xfrm>
                <a:off x="9465" y="3839"/>
                <a:ext cx="39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1"/>
                  </a:cxn>
                  <a:cxn ang="0">
                    <a:pos x="5" y="20"/>
                  </a:cxn>
                  <a:cxn ang="0">
                    <a:pos x="8" y="29"/>
                  </a:cxn>
                  <a:cxn ang="0">
                    <a:pos x="12" y="39"/>
                  </a:cxn>
                  <a:cxn ang="0">
                    <a:pos x="17" y="48"/>
                  </a:cxn>
                  <a:cxn ang="0">
                    <a:pos x="23" y="58"/>
                  </a:cxn>
                  <a:cxn ang="0">
                    <a:pos x="29" y="66"/>
                  </a:cxn>
                  <a:cxn ang="0">
                    <a:pos x="36" y="74"/>
                  </a:cxn>
                  <a:cxn ang="0">
                    <a:pos x="43" y="81"/>
                  </a:cxn>
                  <a:cxn ang="0">
                    <a:pos x="51" y="87"/>
                  </a:cxn>
                  <a:cxn ang="0">
                    <a:pos x="59" y="94"/>
                  </a:cxn>
                  <a:cxn ang="0">
                    <a:pos x="68" y="99"/>
                  </a:cxn>
                  <a:cxn ang="0">
                    <a:pos x="77" y="103"/>
                  </a:cxn>
                  <a:cxn ang="0">
                    <a:pos x="86" y="107"/>
                  </a:cxn>
                  <a:cxn ang="0">
                    <a:pos x="97" y="112"/>
                  </a:cxn>
                  <a:cxn ang="0">
                    <a:pos x="106" y="114"/>
                  </a:cxn>
                  <a:cxn ang="0">
                    <a:pos x="116" y="117"/>
                  </a:cxn>
                </a:cxnLst>
                <a:rect l="0" t="0" r="r" b="b"/>
                <a:pathLst>
                  <a:path w="116" h="117">
                    <a:moveTo>
                      <a:pt x="0" y="0"/>
                    </a:moveTo>
                    <a:lnTo>
                      <a:pt x="2" y="11"/>
                    </a:lnTo>
                    <a:lnTo>
                      <a:pt x="5" y="20"/>
                    </a:lnTo>
                    <a:lnTo>
                      <a:pt x="8" y="29"/>
                    </a:lnTo>
                    <a:lnTo>
                      <a:pt x="12" y="39"/>
                    </a:lnTo>
                    <a:lnTo>
                      <a:pt x="17" y="48"/>
                    </a:lnTo>
                    <a:lnTo>
                      <a:pt x="23" y="58"/>
                    </a:lnTo>
                    <a:lnTo>
                      <a:pt x="29" y="66"/>
                    </a:lnTo>
                    <a:lnTo>
                      <a:pt x="36" y="74"/>
                    </a:lnTo>
                    <a:lnTo>
                      <a:pt x="43" y="81"/>
                    </a:lnTo>
                    <a:lnTo>
                      <a:pt x="51" y="87"/>
                    </a:lnTo>
                    <a:lnTo>
                      <a:pt x="59" y="94"/>
                    </a:lnTo>
                    <a:lnTo>
                      <a:pt x="68" y="99"/>
                    </a:lnTo>
                    <a:lnTo>
                      <a:pt x="77" y="103"/>
                    </a:lnTo>
                    <a:lnTo>
                      <a:pt x="86" y="107"/>
                    </a:lnTo>
                    <a:lnTo>
                      <a:pt x="97" y="112"/>
                    </a:lnTo>
                    <a:lnTo>
                      <a:pt x="106" y="114"/>
                    </a:lnTo>
                    <a:lnTo>
                      <a:pt x="116" y="11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4" name="Freeform 594"/>
              <p:cNvSpPr>
                <a:spLocks noChangeAspect="1"/>
              </p:cNvSpPr>
              <p:nvPr/>
            </p:nvSpPr>
            <p:spPr bwMode="auto">
              <a:xfrm>
                <a:off x="9455" y="3831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0" y="1"/>
                  </a:cxn>
                  <a:cxn ang="0">
                    <a:pos x="14" y="3"/>
                  </a:cxn>
                  <a:cxn ang="0">
                    <a:pos x="17" y="5"/>
                  </a:cxn>
                  <a:cxn ang="0">
                    <a:pos x="21" y="8"/>
                  </a:cxn>
                  <a:cxn ang="0">
                    <a:pos x="23" y="11"/>
                  </a:cxn>
                  <a:cxn ang="0">
                    <a:pos x="26" y="15"/>
                  </a:cxn>
                  <a:cxn ang="0">
                    <a:pos x="27" y="19"/>
                  </a:cxn>
                  <a:cxn ang="0">
                    <a:pos x="29" y="23"/>
                  </a:cxn>
                </a:cxnLst>
                <a:rect l="0" t="0" r="r" b="b"/>
                <a:pathLst>
                  <a:path w="29" h="23">
                    <a:moveTo>
                      <a:pt x="0" y="0"/>
                    </a:moveTo>
                    <a:lnTo>
                      <a:pt x="5" y="0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21" y="8"/>
                    </a:lnTo>
                    <a:lnTo>
                      <a:pt x="23" y="11"/>
                    </a:lnTo>
                    <a:lnTo>
                      <a:pt x="26" y="15"/>
                    </a:lnTo>
                    <a:lnTo>
                      <a:pt x="27" y="19"/>
                    </a:lnTo>
                    <a:lnTo>
                      <a:pt x="29" y="2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5" name="Line 595"/>
              <p:cNvSpPr>
                <a:spLocks noChangeAspect="1" noChangeShapeType="1"/>
              </p:cNvSpPr>
              <p:nvPr/>
            </p:nvSpPr>
            <p:spPr bwMode="auto">
              <a:xfrm>
                <a:off x="9401" y="3831"/>
                <a:ext cx="5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6" name="Freeform 596"/>
              <p:cNvSpPr>
                <a:spLocks noChangeAspect="1"/>
              </p:cNvSpPr>
              <p:nvPr/>
            </p:nvSpPr>
            <p:spPr bwMode="auto">
              <a:xfrm>
                <a:off x="9385" y="3831"/>
                <a:ext cx="16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2"/>
                  </a:cxn>
                  <a:cxn ang="0">
                    <a:pos x="2" y="35"/>
                  </a:cxn>
                  <a:cxn ang="0">
                    <a:pos x="3" y="30"/>
                  </a:cxn>
                  <a:cxn ang="0">
                    <a:pos x="6" y="24"/>
                  </a:cxn>
                  <a:cxn ang="0">
                    <a:pos x="9" y="20"/>
                  </a:cxn>
                  <a:cxn ang="0">
                    <a:pos x="13" y="16"/>
                  </a:cxn>
                  <a:cxn ang="0">
                    <a:pos x="17" y="12"/>
                  </a:cxn>
                  <a:cxn ang="0">
                    <a:pos x="21" y="8"/>
                  </a:cxn>
                  <a:cxn ang="0">
                    <a:pos x="25" y="5"/>
                  </a:cxn>
                  <a:cxn ang="0">
                    <a:pos x="30" y="3"/>
                  </a:cxn>
                  <a:cxn ang="0">
                    <a:pos x="35" y="1"/>
                  </a:cxn>
                  <a:cxn ang="0">
                    <a:pos x="42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47">
                    <a:moveTo>
                      <a:pt x="0" y="47"/>
                    </a:moveTo>
                    <a:lnTo>
                      <a:pt x="0" y="42"/>
                    </a:lnTo>
                    <a:lnTo>
                      <a:pt x="2" y="35"/>
                    </a:lnTo>
                    <a:lnTo>
                      <a:pt x="3" y="30"/>
                    </a:lnTo>
                    <a:lnTo>
                      <a:pt x="6" y="24"/>
                    </a:lnTo>
                    <a:lnTo>
                      <a:pt x="9" y="20"/>
                    </a:lnTo>
                    <a:lnTo>
                      <a:pt x="13" y="16"/>
                    </a:lnTo>
                    <a:lnTo>
                      <a:pt x="17" y="12"/>
                    </a:lnTo>
                    <a:lnTo>
                      <a:pt x="21" y="8"/>
                    </a:lnTo>
                    <a:lnTo>
                      <a:pt x="25" y="5"/>
                    </a:lnTo>
                    <a:lnTo>
                      <a:pt x="30" y="3"/>
                    </a:lnTo>
                    <a:lnTo>
                      <a:pt x="35" y="1"/>
                    </a:lnTo>
                    <a:lnTo>
                      <a:pt x="42" y="0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7" name="Line 597"/>
              <p:cNvSpPr>
                <a:spLocks noChangeAspect="1" noChangeShapeType="1"/>
              </p:cNvSpPr>
              <p:nvPr/>
            </p:nvSpPr>
            <p:spPr bwMode="auto">
              <a:xfrm flipV="1">
                <a:off x="9385" y="3847"/>
                <a:ext cx="1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8" name="Freeform 598"/>
              <p:cNvSpPr>
                <a:spLocks noChangeAspect="1"/>
              </p:cNvSpPr>
              <p:nvPr/>
            </p:nvSpPr>
            <p:spPr bwMode="auto">
              <a:xfrm>
                <a:off x="9385" y="3892"/>
                <a:ext cx="2" cy="8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3" y="17"/>
                  </a:cxn>
                  <a:cxn ang="0">
                    <a:pos x="2" y="1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6" h="23">
                    <a:moveTo>
                      <a:pt x="6" y="23"/>
                    </a:moveTo>
                    <a:lnTo>
                      <a:pt x="3" y="17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9" name="Freeform 599"/>
              <p:cNvSpPr>
                <a:spLocks noChangeAspect="1"/>
              </p:cNvSpPr>
              <p:nvPr/>
            </p:nvSpPr>
            <p:spPr bwMode="auto">
              <a:xfrm>
                <a:off x="9387" y="3900"/>
                <a:ext cx="25" cy="32"/>
              </a:xfrm>
              <a:custGeom>
                <a:avLst/>
                <a:gdLst/>
                <a:ahLst/>
                <a:cxnLst>
                  <a:cxn ang="0">
                    <a:pos x="74" y="98"/>
                  </a:cxn>
                  <a:cxn ang="0">
                    <a:pos x="62" y="85"/>
                  </a:cxn>
                  <a:cxn ang="0">
                    <a:pos x="51" y="73"/>
                  </a:cxn>
                  <a:cxn ang="0">
                    <a:pos x="39" y="59"/>
                  </a:cxn>
                  <a:cxn ang="0">
                    <a:pos x="28" y="44"/>
                  </a:cxn>
                  <a:cxn ang="0">
                    <a:pos x="19" y="29"/>
                  </a:cxn>
                  <a:cxn ang="0">
                    <a:pos x="9" y="15"/>
                  </a:cxn>
                  <a:cxn ang="0">
                    <a:pos x="0" y="0"/>
                  </a:cxn>
                </a:cxnLst>
                <a:rect l="0" t="0" r="r" b="b"/>
                <a:pathLst>
                  <a:path w="74" h="98">
                    <a:moveTo>
                      <a:pt x="74" y="98"/>
                    </a:moveTo>
                    <a:lnTo>
                      <a:pt x="62" y="85"/>
                    </a:lnTo>
                    <a:lnTo>
                      <a:pt x="51" y="73"/>
                    </a:lnTo>
                    <a:lnTo>
                      <a:pt x="39" y="59"/>
                    </a:lnTo>
                    <a:lnTo>
                      <a:pt x="28" y="44"/>
                    </a:lnTo>
                    <a:lnTo>
                      <a:pt x="19" y="29"/>
                    </a:lnTo>
                    <a:lnTo>
                      <a:pt x="9" y="1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0" name="Freeform 600"/>
              <p:cNvSpPr>
                <a:spLocks noChangeAspect="1"/>
              </p:cNvSpPr>
              <p:nvPr/>
            </p:nvSpPr>
            <p:spPr bwMode="auto">
              <a:xfrm>
                <a:off x="9412" y="3932"/>
                <a:ext cx="5" cy="12"/>
              </a:xfrm>
              <a:custGeom>
                <a:avLst/>
                <a:gdLst/>
                <a:ahLst/>
                <a:cxnLst>
                  <a:cxn ang="0">
                    <a:pos x="15" y="34"/>
                  </a:cxn>
                  <a:cxn ang="0">
                    <a:pos x="15" y="28"/>
                  </a:cxn>
                  <a:cxn ang="0">
                    <a:pos x="13" y="23"/>
                  </a:cxn>
                  <a:cxn ang="0">
                    <a:pos x="12" y="18"/>
                  </a:cxn>
                  <a:cxn ang="0">
                    <a:pos x="9" y="12"/>
                  </a:cxn>
                  <a:cxn ang="0">
                    <a:pos x="7" y="8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15" h="34">
                    <a:moveTo>
                      <a:pt x="15" y="34"/>
                    </a:moveTo>
                    <a:lnTo>
                      <a:pt x="15" y="28"/>
                    </a:lnTo>
                    <a:lnTo>
                      <a:pt x="13" y="23"/>
                    </a:lnTo>
                    <a:lnTo>
                      <a:pt x="12" y="18"/>
                    </a:lnTo>
                    <a:lnTo>
                      <a:pt x="9" y="12"/>
                    </a:lnTo>
                    <a:lnTo>
                      <a:pt x="7" y="8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1" name="Line 601"/>
              <p:cNvSpPr>
                <a:spLocks noChangeAspect="1" noChangeShapeType="1"/>
              </p:cNvSpPr>
              <p:nvPr/>
            </p:nvSpPr>
            <p:spPr bwMode="auto">
              <a:xfrm flipV="1">
                <a:off x="9417" y="3944"/>
                <a:ext cx="1" cy="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2" name="Freeform 602"/>
              <p:cNvSpPr>
                <a:spLocks noChangeAspect="1"/>
              </p:cNvSpPr>
              <p:nvPr/>
            </p:nvSpPr>
            <p:spPr bwMode="auto">
              <a:xfrm>
                <a:off x="9401" y="4036"/>
                <a:ext cx="16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5" y="47"/>
                  </a:cxn>
                  <a:cxn ang="0">
                    <a:pos x="10" y="46"/>
                  </a:cxn>
                  <a:cxn ang="0">
                    <a:pos x="16" y="44"/>
                  </a:cxn>
                  <a:cxn ang="0">
                    <a:pos x="21" y="42"/>
                  </a:cxn>
                  <a:cxn ang="0">
                    <a:pos x="27" y="39"/>
                  </a:cxn>
                  <a:cxn ang="0">
                    <a:pos x="31" y="35"/>
                  </a:cxn>
                  <a:cxn ang="0">
                    <a:pos x="35" y="31"/>
                  </a:cxn>
                  <a:cxn ang="0">
                    <a:pos x="39" y="27"/>
                  </a:cxn>
                  <a:cxn ang="0">
                    <a:pos x="41" y="21"/>
                  </a:cxn>
                  <a:cxn ang="0">
                    <a:pos x="44" y="17"/>
                  </a:cxn>
                  <a:cxn ang="0">
                    <a:pos x="45" y="11"/>
                  </a:cxn>
                  <a:cxn ang="0">
                    <a:pos x="47" y="5"/>
                  </a:cxn>
                  <a:cxn ang="0">
                    <a:pos x="47" y="0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5" y="47"/>
                    </a:lnTo>
                    <a:lnTo>
                      <a:pt x="10" y="46"/>
                    </a:lnTo>
                    <a:lnTo>
                      <a:pt x="16" y="44"/>
                    </a:lnTo>
                    <a:lnTo>
                      <a:pt x="21" y="42"/>
                    </a:lnTo>
                    <a:lnTo>
                      <a:pt x="27" y="39"/>
                    </a:lnTo>
                    <a:lnTo>
                      <a:pt x="31" y="35"/>
                    </a:lnTo>
                    <a:lnTo>
                      <a:pt x="35" y="31"/>
                    </a:lnTo>
                    <a:lnTo>
                      <a:pt x="39" y="27"/>
                    </a:lnTo>
                    <a:lnTo>
                      <a:pt x="41" y="21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3" name="Line 603"/>
              <p:cNvSpPr>
                <a:spLocks noChangeAspect="1" noChangeShapeType="1"/>
              </p:cNvSpPr>
              <p:nvPr/>
            </p:nvSpPr>
            <p:spPr bwMode="auto">
              <a:xfrm>
                <a:off x="9227" y="4052"/>
                <a:ext cx="17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4" name="Freeform 604"/>
              <p:cNvSpPr>
                <a:spLocks noChangeAspect="1"/>
              </p:cNvSpPr>
              <p:nvPr/>
            </p:nvSpPr>
            <p:spPr bwMode="auto">
              <a:xfrm>
                <a:off x="9212" y="4036"/>
                <a:ext cx="15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2" y="11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7"/>
                  </a:cxn>
                  <a:cxn ang="0">
                    <a:pos x="12" y="31"/>
                  </a:cxn>
                  <a:cxn ang="0">
                    <a:pos x="17" y="35"/>
                  </a:cxn>
                  <a:cxn ang="0">
                    <a:pos x="21" y="39"/>
                  </a:cxn>
                  <a:cxn ang="0">
                    <a:pos x="26" y="42"/>
                  </a:cxn>
                  <a:cxn ang="0">
                    <a:pos x="31" y="44"/>
                  </a:cxn>
                  <a:cxn ang="0">
                    <a:pos x="37" y="46"/>
                  </a:cxn>
                  <a:cxn ang="0">
                    <a:pos x="42" y="47"/>
                  </a:cxn>
                  <a:cxn ang="0">
                    <a:pos x="47" y="4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7"/>
                    </a:lnTo>
                    <a:lnTo>
                      <a:pt x="12" y="31"/>
                    </a:lnTo>
                    <a:lnTo>
                      <a:pt x="17" y="35"/>
                    </a:lnTo>
                    <a:lnTo>
                      <a:pt x="21" y="39"/>
                    </a:lnTo>
                    <a:lnTo>
                      <a:pt x="26" y="42"/>
                    </a:lnTo>
                    <a:lnTo>
                      <a:pt x="31" y="44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7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5" name="Line 605"/>
              <p:cNvSpPr>
                <a:spLocks noChangeAspect="1" noChangeShapeType="1"/>
              </p:cNvSpPr>
              <p:nvPr/>
            </p:nvSpPr>
            <p:spPr bwMode="auto">
              <a:xfrm>
                <a:off x="9212" y="3982"/>
                <a:ext cx="1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26" name="Group 606"/>
            <p:cNvGrpSpPr>
              <a:grpSpLocks noChangeAspect="1"/>
            </p:cNvGrpSpPr>
            <p:nvPr/>
          </p:nvGrpSpPr>
          <p:grpSpPr bwMode="auto">
            <a:xfrm>
              <a:off x="6813" y="2915"/>
              <a:ext cx="2447" cy="3527"/>
              <a:chOff x="6813" y="2915"/>
              <a:chExt cx="2447" cy="3527"/>
            </a:xfrm>
          </p:grpSpPr>
          <p:sp>
            <p:nvSpPr>
              <p:cNvPr id="5727" name="Freeform 607"/>
              <p:cNvSpPr>
                <a:spLocks noChangeAspect="1"/>
              </p:cNvSpPr>
              <p:nvPr/>
            </p:nvSpPr>
            <p:spPr bwMode="auto">
              <a:xfrm>
                <a:off x="9212" y="3968"/>
                <a:ext cx="7" cy="1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9" y="4"/>
                  </a:cxn>
                  <a:cxn ang="0">
                    <a:pos x="15" y="7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6" y="21"/>
                  </a:cxn>
                  <a:cxn ang="0">
                    <a:pos x="3" y="26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</a:cxnLst>
                <a:rect l="0" t="0" r="r" b="b"/>
                <a:pathLst>
                  <a:path w="23" h="42">
                    <a:moveTo>
                      <a:pt x="23" y="0"/>
                    </a:moveTo>
                    <a:lnTo>
                      <a:pt x="19" y="4"/>
                    </a:lnTo>
                    <a:lnTo>
                      <a:pt x="15" y="7"/>
                    </a:lnTo>
                    <a:lnTo>
                      <a:pt x="11" y="11"/>
                    </a:lnTo>
                    <a:lnTo>
                      <a:pt x="8" y="17"/>
                    </a:lnTo>
                    <a:lnTo>
                      <a:pt x="6" y="21"/>
                    </a:lnTo>
                    <a:lnTo>
                      <a:pt x="3" y="26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8" name="Line 608"/>
              <p:cNvSpPr>
                <a:spLocks noChangeAspect="1" noChangeShapeType="1"/>
              </p:cNvSpPr>
              <p:nvPr/>
            </p:nvSpPr>
            <p:spPr bwMode="auto">
              <a:xfrm flipH="1">
                <a:off x="9219" y="3950"/>
                <a:ext cx="32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9" name="Freeform 609"/>
              <p:cNvSpPr>
                <a:spLocks noChangeAspect="1"/>
              </p:cNvSpPr>
              <p:nvPr/>
            </p:nvSpPr>
            <p:spPr bwMode="auto">
              <a:xfrm>
                <a:off x="9251" y="3936"/>
                <a:ext cx="8" cy="1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5"/>
                  </a:cxn>
                  <a:cxn ang="0">
                    <a:pos x="21" y="11"/>
                  </a:cxn>
                  <a:cxn ang="0">
                    <a:pos x="20" y="16"/>
                  </a:cxn>
                  <a:cxn ang="0">
                    <a:pos x="19" y="21"/>
                  </a:cxn>
                  <a:cxn ang="0">
                    <a:pos x="16" y="27"/>
                  </a:cxn>
                  <a:cxn ang="0">
                    <a:pos x="12" y="31"/>
                  </a:cxn>
                  <a:cxn ang="0">
                    <a:pos x="8" y="35"/>
                  </a:cxn>
                  <a:cxn ang="0">
                    <a:pos x="4" y="38"/>
                  </a:cxn>
                  <a:cxn ang="0">
                    <a:pos x="0" y="42"/>
                  </a:cxn>
                </a:cxnLst>
                <a:rect l="0" t="0" r="r" b="b"/>
                <a:pathLst>
                  <a:path w="23" h="42">
                    <a:moveTo>
                      <a:pt x="23" y="0"/>
                    </a:moveTo>
                    <a:lnTo>
                      <a:pt x="23" y="5"/>
                    </a:lnTo>
                    <a:lnTo>
                      <a:pt x="21" y="11"/>
                    </a:lnTo>
                    <a:lnTo>
                      <a:pt x="20" y="16"/>
                    </a:lnTo>
                    <a:lnTo>
                      <a:pt x="19" y="21"/>
                    </a:lnTo>
                    <a:lnTo>
                      <a:pt x="16" y="27"/>
                    </a:lnTo>
                    <a:lnTo>
                      <a:pt x="12" y="31"/>
                    </a:lnTo>
                    <a:lnTo>
                      <a:pt x="8" y="35"/>
                    </a:lnTo>
                    <a:lnTo>
                      <a:pt x="4" y="38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0" name="Line 610"/>
              <p:cNvSpPr>
                <a:spLocks noChangeAspect="1" noChangeShapeType="1"/>
              </p:cNvSpPr>
              <p:nvPr/>
            </p:nvSpPr>
            <p:spPr bwMode="auto">
              <a:xfrm>
                <a:off x="9259" y="3847"/>
                <a:ext cx="1" cy="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1" name="Freeform 611"/>
              <p:cNvSpPr>
                <a:spLocks noChangeAspect="1"/>
              </p:cNvSpPr>
              <p:nvPr/>
            </p:nvSpPr>
            <p:spPr bwMode="auto">
              <a:xfrm>
                <a:off x="9243" y="3831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2" y="1"/>
                  </a:cxn>
                  <a:cxn ang="0">
                    <a:pos x="17" y="3"/>
                  </a:cxn>
                  <a:cxn ang="0">
                    <a:pos x="23" y="5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5" y="16"/>
                  </a:cxn>
                  <a:cxn ang="0">
                    <a:pos x="39" y="20"/>
                  </a:cxn>
                  <a:cxn ang="0">
                    <a:pos x="41" y="24"/>
                  </a:cxn>
                  <a:cxn ang="0">
                    <a:pos x="44" y="30"/>
                  </a:cxn>
                  <a:cxn ang="0">
                    <a:pos x="45" y="35"/>
                  </a:cxn>
                  <a:cxn ang="0">
                    <a:pos x="47" y="42"/>
                  </a:cxn>
                  <a:cxn ang="0">
                    <a:pos x="47" y="4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23" y="5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5" y="16"/>
                    </a:lnTo>
                    <a:lnTo>
                      <a:pt x="39" y="20"/>
                    </a:lnTo>
                    <a:lnTo>
                      <a:pt x="41" y="24"/>
                    </a:lnTo>
                    <a:lnTo>
                      <a:pt x="44" y="30"/>
                    </a:lnTo>
                    <a:lnTo>
                      <a:pt x="45" y="35"/>
                    </a:lnTo>
                    <a:lnTo>
                      <a:pt x="47" y="42"/>
                    </a:lnTo>
                    <a:lnTo>
                      <a:pt x="47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2" name="Line 612"/>
              <p:cNvSpPr>
                <a:spLocks noChangeAspect="1" noChangeShapeType="1"/>
              </p:cNvSpPr>
              <p:nvPr/>
            </p:nvSpPr>
            <p:spPr bwMode="auto">
              <a:xfrm>
                <a:off x="9155" y="3831"/>
                <a:ext cx="8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3" name="Freeform 613"/>
              <p:cNvSpPr>
                <a:spLocks noChangeAspect="1"/>
              </p:cNvSpPr>
              <p:nvPr/>
            </p:nvSpPr>
            <p:spPr bwMode="auto">
              <a:xfrm>
                <a:off x="9139" y="3831"/>
                <a:ext cx="16" cy="23"/>
              </a:xfrm>
              <a:custGeom>
                <a:avLst/>
                <a:gdLst/>
                <a:ahLst/>
                <a:cxnLst>
                  <a:cxn ang="0">
                    <a:pos x="6" y="69"/>
                  </a:cxn>
                  <a:cxn ang="0">
                    <a:pos x="3" y="63"/>
                  </a:cxn>
                  <a:cxn ang="0">
                    <a:pos x="2" y="58"/>
                  </a:cxn>
                  <a:cxn ang="0">
                    <a:pos x="0" y="52"/>
                  </a:cxn>
                  <a:cxn ang="0">
                    <a:pos x="0" y="47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3" y="30"/>
                  </a:cxn>
                  <a:cxn ang="0">
                    <a:pos x="6" y="26"/>
                  </a:cxn>
                  <a:cxn ang="0">
                    <a:pos x="8" y="20"/>
                  </a:cxn>
                  <a:cxn ang="0">
                    <a:pos x="12" y="16"/>
                  </a:cxn>
                  <a:cxn ang="0">
                    <a:pos x="16" y="12"/>
                  </a:cxn>
                  <a:cxn ang="0">
                    <a:pos x="20" y="8"/>
                  </a:cxn>
                  <a:cxn ang="0">
                    <a:pos x="26" y="5"/>
                  </a:cxn>
                  <a:cxn ang="0">
                    <a:pos x="31" y="3"/>
                  </a:cxn>
                  <a:cxn ang="0">
                    <a:pos x="37" y="1"/>
                  </a:cxn>
                  <a:cxn ang="0">
                    <a:pos x="42" y="0"/>
                  </a:cxn>
                  <a:cxn ang="0">
                    <a:pos x="47" y="0"/>
                  </a:cxn>
                </a:cxnLst>
                <a:rect l="0" t="0" r="r" b="b"/>
                <a:pathLst>
                  <a:path w="47" h="69">
                    <a:moveTo>
                      <a:pt x="6" y="69"/>
                    </a:moveTo>
                    <a:lnTo>
                      <a:pt x="3" y="63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3" y="30"/>
                    </a:lnTo>
                    <a:lnTo>
                      <a:pt x="6" y="26"/>
                    </a:lnTo>
                    <a:lnTo>
                      <a:pt x="8" y="20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8"/>
                    </a:lnTo>
                    <a:lnTo>
                      <a:pt x="26" y="5"/>
                    </a:lnTo>
                    <a:lnTo>
                      <a:pt x="31" y="3"/>
                    </a:lnTo>
                    <a:lnTo>
                      <a:pt x="37" y="1"/>
                    </a:lnTo>
                    <a:lnTo>
                      <a:pt x="42" y="0"/>
                    </a:lnTo>
                    <a:lnTo>
                      <a:pt x="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4" name="Line 6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41" y="3854"/>
                <a:ext cx="19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5" name="Freeform 615"/>
              <p:cNvSpPr>
                <a:spLocks noChangeAspect="1"/>
              </p:cNvSpPr>
              <p:nvPr/>
            </p:nvSpPr>
            <p:spPr bwMode="auto">
              <a:xfrm>
                <a:off x="9157" y="3890"/>
                <a:ext cx="5" cy="19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3" y="52"/>
                  </a:cxn>
                  <a:cxn ang="0">
                    <a:pos x="7" y="48"/>
                  </a:cxn>
                  <a:cxn ang="0">
                    <a:pos x="10" y="43"/>
                  </a:cxn>
                  <a:cxn ang="0">
                    <a:pos x="11" y="37"/>
                  </a:cxn>
                  <a:cxn ang="0">
                    <a:pos x="13" y="32"/>
                  </a:cxn>
                  <a:cxn ang="0">
                    <a:pos x="14" y="27"/>
                  </a:cxn>
                  <a:cxn ang="0">
                    <a:pos x="14" y="21"/>
                  </a:cxn>
                  <a:cxn ang="0">
                    <a:pos x="14" y="16"/>
                  </a:cxn>
                  <a:cxn ang="0">
                    <a:pos x="13" y="10"/>
                  </a:cxn>
                  <a:cxn ang="0">
                    <a:pos x="11" y="5"/>
                  </a:cxn>
                  <a:cxn ang="0">
                    <a:pos x="9" y="0"/>
                  </a:cxn>
                </a:cxnLst>
                <a:rect l="0" t="0" r="r" b="b"/>
                <a:pathLst>
                  <a:path w="14" h="56">
                    <a:moveTo>
                      <a:pt x="0" y="56"/>
                    </a:moveTo>
                    <a:lnTo>
                      <a:pt x="3" y="52"/>
                    </a:lnTo>
                    <a:lnTo>
                      <a:pt x="7" y="48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3" y="32"/>
                    </a:lnTo>
                    <a:lnTo>
                      <a:pt x="14" y="27"/>
                    </a:lnTo>
                    <a:lnTo>
                      <a:pt x="14" y="21"/>
                    </a:lnTo>
                    <a:lnTo>
                      <a:pt x="14" y="16"/>
                    </a:lnTo>
                    <a:lnTo>
                      <a:pt x="13" y="10"/>
                    </a:lnTo>
                    <a:lnTo>
                      <a:pt x="11" y="5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6" name="Freeform 616"/>
              <p:cNvSpPr>
                <a:spLocks noChangeAspect="1"/>
              </p:cNvSpPr>
              <p:nvPr/>
            </p:nvSpPr>
            <p:spPr bwMode="auto">
              <a:xfrm>
                <a:off x="9133" y="3909"/>
                <a:ext cx="24" cy="38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6" y="100"/>
                  </a:cxn>
                  <a:cxn ang="0">
                    <a:pos x="13" y="85"/>
                  </a:cxn>
                  <a:cxn ang="0">
                    <a:pos x="19" y="71"/>
                  </a:cxn>
                  <a:cxn ang="0">
                    <a:pos x="26" y="59"/>
                  </a:cxn>
                  <a:cxn ang="0">
                    <a:pos x="35" y="46"/>
                  </a:cxn>
                  <a:cxn ang="0">
                    <a:pos x="43" y="34"/>
                  </a:cxn>
                  <a:cxn ang="0">
                    <a:pos x="53" y="22"/>
                  </a:cxn>
                  <a:cxn ang="0">
                    <a:pos x="64" y="11"/>
                  </a:cxn>
                  <a:cxn ang="0">
                    <a:pos x="74" y="0"/>
                  </a:cxn>
                </a:cxnLst>
                <a:rect l="0" t="0" r="r" b="b"/>
                <a:pathLst>
                  <a:path w="74" h="113">
                    <a:moveTo>
                      <a:pt x="0" y="113"/>
                    </a:moveTo>
                    <a:lnTo>
                      <a:pt x="6" y="100"/>
                    </a:lnTo>
                    <a:lnTo>
                      <a:pt x="13" y="85"/>
                    </a:lnTo>
                    <a:lnTo>
                      <a:pt x="19" y="71"/>
                    </a:lnTo>
                    <a:lnTo>
                      <a:pt x="26" y="59"/>
                    </a:lnTo>
                    <a:lnTo>
                      <a:pt x="35" y="46"/>
                    </a:lnTo>
                    <a:lnTo>
                      <a:pt x="43" y="34"/>
                    </a:lnTo>
                    <a:lnTo>
                      <a:pt x="53" y="22"/>
                    </a:lnTo>
                    <a:lnTo>
                      <a:pt x="64" y="11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7" name="Freeform 617"/>
              <p:cNvSpPr>
                <a:spLocks noChangeAspect="1"/>
              </p:cNvSpPr>
              <p:nvPr/>
            </p:nvSpPr>
            <p:spPr bwMode="auto">
              <a:xfrm>
                <a:off x="9118" y="3947"/>
                <a:ext cx="15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5" y="31"/>
                  </a:cxn>
                  <a:cxn ang="0">
                    <a:pos x="11" y="30"/>
                  </a:cxn>
                  <a:cxn ang="0">
                    <a:pos x="16" y="28"/>
                  </a:cxn>
                  <a:cxn ang="0">
                    <a:pos x="22" y="26"/>
                  </a:cxn>
                  <a:cxn ang="0">
                    <a:pos x="27" y="23"/>
                  </a:cxn>
                  <a:cxn ang="0">
                    <a:pos x="31" y="19"/>
                  </a:cxn>
                  <a:cxn ang="0">
                    <a:pos x="35" y="15"/>
                  </a:cxn>
                  <a:cxn ang="0">
                    <a:pos x="39" y="11"/>
                  </a:cxn>
                  <a:cxn ang="0">
                    <a:pos x="42" y="6"/>
                  </a:cxn>
                  <a:cxn ang="0">
                    <a:pos x="44" y="0"/>
                  </a:cxn>
                </a:cxnLst>
                <a:rect l="0" t="0" r="r" b="b"/>
                <a:pathLst>
                  <a:path w="44" h="31">
                    <a:moveTo>
                      <a:pt x="0" y="31"/>
                    </a:moveTo>
                    <a:lnTo>
                      <a:pt x="5" y="31"/>
                    </a:lnTo>
                    <a:lnTo>
                      <a:pt x="11" y="30"/>
                    </a:lnTo>
                    <a:lnTo>
                      <a:pt x="16" y="28"/>
                    </a:lnTo>
                    <a:lnTo>
                      <a:pt x="22" y="26"/>
                    </a:lnTo>
                    <a:lnTo>
                      <a:pt x="27" y="23"/>
                    </a:lnTo>
                    <a:lnTo>
                      <a:pt x="31" y="19"/>
                    </a:lnTo>
                    <a:lnTo>
                      <a:pt x="35" y="15"/>
                    </a:lnTo>
                    <a:lnTo>
                      <a:pt x="39" y="11"/>
                    </a:lnTo>
                    <a:lnTo>
                      <a:pt x="42" y="6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8" name="Line 618"/>
              <p:cNvSpPr>
                <a:spLocks noChangeAspect="1" noChangeShapeType="1"/>
              </p:cNvSpPr>
              <p:nvPr/>
            </p:nvSpPr>
            <p:spPr bwMode="auto">
              <a:xfrm>
                <a:off x="8771" y="3957"/>
                <a:ext cx="34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9" name="Freeform 619"/>
              <p:cNvSpPr>
                <a:spLocks noChangeAspect="1"/>
              </p:cNvSpPr>
              <p:nvPr/>
            </p:nvSpPr>
            <p:spPr bwMode="auto">
              <a:xfrm>
                <a:off x="8762" y="3957"/>
                <a:ext cx="9" cy="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1"/>
                  </a:cxn>
                  <a:cxn ang="0">
                    <a:pos x="6" y="8"/>
                  </a:cxn>
                  <a:cxn ang="0">
                    <a:pos x="10" y="5"/>
                  </a:cxn>
                  <a:cxn ang="0">
                    <a:pos x="12" y="3"/>
                  </a:cxn>
                  <a:cxn ang="0">
                    <a:pos x="16" y="1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15">
                    <a:moveTo>
                      <a:pt x="0" y="15"/>
                    </a:moveTo>
                    <a:lnTo>
                      <a:pt x="3" y="11"/>
                    </a:lnTo>
                    <a:lnTo>
                      <a:pt x="6" y="8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0" name="Freeform 620"/>
              <p:cNvSpPr>
                <a:spLocks noChangeAspect="1"/>
              </p:cNvSpPr>
              <p:nvPr/>
            </p:nvSpPr>
            <p:spPr bwMode="auto">
              <a:xfrm>
                <a:off x="8746" y="3962"/>
                <a:ext cx="1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5" y="7"/>
                  </a:cxn>
                  <a:cxn ang="0">
                    <a:pos x="9" y="9"/>
                  </a:cxn>
                  <a:cxn ang="0">
                    <a:pos x="13" y="12"/>
                  </a:cxn>
                  <a:cxn ang="0">
                    <a:pos x="17" y="13"/>
                  </a:cxn>
                  <a:cxn ang="0">
                    <a:pos x="21" y="13"/>
                  </a:cxn>
                  <a:cxn ang="0">
                    <a:pos x="27" y="13"/>
                  </a:cxn>
                  <a:cxn ang="0">
                    <a:pos x="31" y="13"/>
                  </a:cxn>
                  <a:cxn ang="0">
                    <a:pos x="35" y="12"/>
                  </a:cxn>
                  <a:cxn ang="0">
                    <a:pos x="39" y="9"/>
                  </a:cxn>
                  <a:cxn ang="0">
                    <a:pos x="43" y="7"/>
                  </a:cxn>
                  <a:cxn ang="0">
                    <a:pos x="46" y="3"/>
                  </a:cxn>
                  <a:cxn ang="0">
                    <a:pos x="48" y="0"/>
                  </a:cxn>
                </a:cxnLst>
                <a:rect l="0" t="0" r="r" b="b"/>
                <a:pathLst>
                  <a:path w="48" h="13">
                    <a:moveTo>
                      <a:pt x="0" y="0"/>
                    </a:moveTo>
                    <a:lnTo>
                      <a:pt x="2" y="3"/>
                    </a:lnTo>
                    <a:lnTo>
                      <a:pt x="5" y="7"/>
                    </a:lnTo>
                    <a:lnTo>
                      <a:pt x="9" y="9"/>
                    </a:lnTo>
                    <a:lnTo>
                      <a:pt x="13" y="12"/>
                    </a:lnTo>
                    <a:lnTo>
                      <a:pt x="17" y="13"/>
                    </a:lnTo>
                    <a:lnTo>
                      <a:pt x="21" y="13"/>
                    </a:lnTo>
                    <a:lnTo>
                      <a:pt x="27" y="13"/>
                    </a:lnTo>
                    <a:lnTo>
                      <a:pt x="31" y="13"/>
                    </a:lnTo>
                    <a:lnTo>
                      <a:pt x="35" y="12"/>
                    </a:lnTo>
                    <a:lnTo>
                      <a:pt x="39" y="9"/>
                    </a:lnTo>
                    <a:lnTo>
                      <a:pt x="43" y="7"/>
                    </a:lnTo>
                    <a:lnTo>
                      <a:pt x="46" y="3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1" name="Freeform 621"/>
              <p:cNvSpPr>
                <a:spLocks noChangeAspect="1"/>
              </p:cNvSpPr>
              <p:nvPr/>
            </p:nvSpPr>
            <p:spPr bwMode="auto">
              <a:xfrm>
                <a:off x="8737" y="3957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4" y="3"/>
                  </a:cxn>
                  <a:cxn ang="0">
                    <a:pos x="16" y="5"/>
                  </a:cxn>
                  <a:cxn ang="0">
                    <a:pos x="20" y="8"/>
                  </a:cxn>
                  <a:cxn ang="0">
                    <a:pos x="23" y="11"/>
                  </a:cxn>
                  <a:cxn ang="0">
                    <a:pos x="26" y="15"/>
                  </a:cxn>
                </a:cxnLst>
                <a:rect l="0" t="0" r="r" b="b"/>
                <a:pathLst>
                  <a:path w="26" h="15">
                    <a:moveTo>
                      <a:pt x="0" y="0"/>
                    </a:moveTo>
                    <a:lnTo>
                      <a:pt x="6" y="0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20" y="8"/>
                    </a:lnTo>
                    <a:lnTo>
                      <a:pt x="23" y="11"/>
                    </a:lnTo>
                    <a:lnTo>
                      <a:pt x="26" y="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2" name="Line 622"/>
              <p:cNvSpPr>
                <a:spLocks noChangeAspect="1" noChangeShapeType="1"/>
              </p:cNvSpPr>
              <p:nvPr/>
            </p:nvSpPr>
            <p:spPr bwMode="auto">
              <a:xfrm>
                <a:off x="8438" y="3957"/>
                <a:ext cx="29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3" name="Line 623"/>
              <p:cNvSpPr>
                <a:spLocks noChangeAspect="1" noChangeShapeType="1"/>
              </p:cNvSpPr>
              <p:nvPr/>
            </p:nvSpPr>
            <p:spPr bwMode="auto">
              <a:xfrm flipV="1">
                <a:off x="7681" y="3957"/>
                <a:ext cx="757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4" name="Freeform 624"/>
              <p:cNvSpPr>
                <a:spLocks noChangeAspect="1"/>
              </p:cNvSpPr>
              <p:nvPr/>
            </p:nvSpPr>
            <p:spPr bwMode="auto">
              <a:xfrm>
                <a:off x="7512" y="3812"/>
                <a:ext cx="169" cy="19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19"/>
                  </a:cxn>
                  <a:cxn ang="0">
                    <a:pos x="8" y="36"/>
                  </a:cxn>
                  <a:cxn ang="0">
                    <a:pos x="6" y="55"/>
                  </a:cxn>
                  <a:cxn ang="0">
                    <a:pos x="3" y="74"/>
                  </a:cxn>
                  <a:cxn ang="0">
                    <a:pos x="2" y="93"/>
                  </a:cxn>
                  <a:cxn ang="0">
                    <a:pos x="0" y="112"/>
                  </a:cxn>
                  <a:cxn ang="0">
                    <a:pos x="0" y="131"/>
                  </a:cxn>
                  <a:cxn ang="0">
                    <a:pos x="0" y="149"/>
                  </a:cxn>
                  <a:cxn ang="0">
                    <a:pos x="3" y="168"/>
                  </a:cxn>
                  <a:cxn ang="0">
                    <a:pos x="4" y="186"/>
                  </a:cxn>
                  <a:cxn ang="0">
                    <a:pos x="7" y="205"/>
                  </a:cxn>
                  <a:cxn ang="0">
                    <a:pos x="11" y="223"/>
                  </a:cxn>
                  <a:cxn ang="0">
                    <a:pos x="15" y="241"/>
                  </a:cxn>
                  <a:cxn ang="0">
                    <a:pos x="21" y="260"/>
                  </a:cxn>
                  <a:cxn ang="0">
                    <a:pos x="26" y="277"/>
                  </a:cxn>
                  <a:cxn ang="0">
                    <a:pos x="33" y="295"/>
                  </a:cxn>
                  <a:cxn ang="0">
                    <a:pos x="39" y="312"/>
                  </a:cxn>
                  <a:cxn ang="0">
                    <a:pos x="47" y="330"/>
                  </a:cxn>
                  <a:cxn ang="0">
                    <a:pos x="57" y="346"/>
                  </a:cxn>
                  <a:cxn ang="0">
                    <a:pos x="65" y="362"/>
                  </a:cxn>
                  <a:cxn ang="0">
                    <a:pos x="76" y="378"/>
                  </a:cxn>
                  <a:cxn ang="0">
                    <a:pos x="85" y="394"/>
                  </a:cxn>
                  <a:cxn ang="0">
                    <a:pos x="97" y="409"/>
                  </a:cxn>
                  <a:cxn ang="0">
                    <a:pos x="108" y="424"/>
                  </a:cxn>
                  <a:cxn ang="0">
                    <a:pos x="120" y="439"/>
                  </a:cxn>
                  <a:cxn ang="0">
                    <a:pos x="134" y="452"/>
                  </a:cxn>
                  <a:cxn ang="0">
                    <a:pos x="147" y="466"/>
                  </a:cxn>
                  <a:cxn ang="0">
                    <a:pos x="161" y="478"/>
                  </a:cxn>
                  <a:cxn ang="0">
                    <a:pos x="175" y="490"/>
                  </a:cxn>
                  <a:cxn ang="0">
                    <a:pos x="190" y="502"/>
                  </a:cxn>
                  <a:cxn ang="0">
                    <a:pos x="205" y="513"/>
                  </a:cxn>
                  <a:cxn ang="0">
                    <a:pos x="221" y="524"/>
                  </a:cxn>
                  <a:cxn ang="0">
                    <a:pos x="236" y="533"/>
                  </a:cxn>
                  <a:cxn ang="0">
                    <a:pos x="253" y="541"/>
                  </a:cxn>
                  <a:cxn ang="0">
                    <a:pos x="270" y="550"/>
                  </a:cxn>
                  <a:cxn ang="0">
                    <a:pos x="287" y="557"/>
                  </a:cxn>
                  <a:cxn ang="0">
                    <a:pos x="305" y="565"/>
                  </a:cxn>
                  <a:cxn ang="0">
                    <a:pos x="322" y="571"/>
                  </a:cxn>
                  <a:cxn ang="0">
                    <a:pos x="340" y="577"/>
                  </a:cxn>
                  <a:cxn ang="0">
                    <a:pos x="359" y="581"/>
                  </a:cxn>
                  <a:cxn ang="0">
                    <a:pos x="376" y="587"/>
                  </a:cxn>
                  <a:cxn ang="0">
                    <a:pos x="395" y="590"/>
                  </a:cxn>
                  <a:cxn ang="0">
                    <a:pos x="414" y="592"/>
                  </a:cxn>
                  <a:cxn ang="0">
                    <a:pos x="431" y="595"/>
                  </a:cxn>
                  <a:cxn ang="0">
                    <a:pos x="450" y="596"/>
                  </a:cxn>
                  <a:cxn ang="0">
                    <a:pos x="469" y="596"/>
                  </a:cxn>
                  <a:cxn ang="0">
                    <a:pos x="488" y="596"/>
                  </a:cxn>
                  <a:cxn ang="0">
                    <a:pos x="507" y="595"/>
                  </a:cxn>
                </a:cxnLst>
                <a:rect l="0" t="0" r="r" b="b"/>
                <a:pathLst>
                  <a:path w="507" h="596">
                    <a:moveTo>
                      <a:pt x="17" y="0"/>
                    </a:moveTo>
                    <a:lnTo>
                      <a:pt x="12" y="19"/>
                    </a:lnTo>
                    <a:lnTo>
                      <a:pt x="8" y="36"/>
                    </a:lnTo>
                    <a:lnTo>
                      <a:pt x="6" y="55"/>
                    </a:lnTo>
                    <a:lnTo>
                      <a:pt x="3" y="74"/>
                    </a:lnTo>
                    <a:lnTo>
                      <a:pt x="2" y="93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0" y="149"/>
                    </a:lnTo>
                    <a:lnTo>
                      <a:pt x="3" y="168"/>
                    </a:lnTo>
                    <a:lnTo>
                      <a:pt x="4" y="186"/>
                    </a:lnTo>
                    <a:lnTo>
                      <a:pt x="7" y="205"/>
                    </a:lnTo>
                    <a:lnTo>
                      <a:pt x="11" y="223"/>
                    </a:lnTo>
                    <a:lnTo>
                      <a:pt x="15" y="241"/>
                    </a:lnTo>
                    <a:lnTo>
                      <a:pt x="21" y="260"/>
                    </a:lnTo>
                    <a:lnTo>
                      <a:pt x="26" y="277"/>
                    </a:lnTo>
                    <a:lnTo>
                      <a:pt x="33" y="295"/>
                    </a:lnTo>
                    <a:lnTo>
                      <a:pt x="39" y="312"/>
                    </a:lnTo>
                    <a:lnTo>
                      <a:pt x="47" y="330"/>
                    </a:lnTo>
                    <a:lnTo>
                      <a:pt x="57" y="346"/>
                    </a:lnTo>
                    <a:lnTo>
                      <a:pt x="65" y="362"/>
                    </a:lnTo>
                    <a:lnTo>
                      <a:pt x="76" y="378"/>
                    </a:lnTo>
                    <a:lnTo>
                      <a:pt x="85" y="394"/>
                    </a:lnTo>
                    <a:lnTo>
                      <a:pt x="97" y="409"/>
                    </a:lnTo>
                    <a:lnTo>
                      <a:pt x="108" y="424"/>
                    </a:lnTo>
                    <a:lnTo>
                      <a:pt x="120" y="439"/>
                    </a:lnTo>
                    <a:lnTo>
                      <a:pt x="134" y="452"/>
                    </a:lnTo>
                    <a:lnTo>
                      <a:pt x="147" y="466"/>
                    </a:lnTo>
                    <a:lnTo>
                      <a:pt x="161" y="478"/>
                    </a:lnTo>
                    <a:lnTo>
                      <a:pt x="175" y="490"/>
                    </a:lnTo>
                    <a:lnTo>
                      <a:pt x="190" y="502"/>
                    </a:lnTo>
                    <a:lnTo>
                      <a:pt x="205" y="513"/>
                    </a:lnTo>
                    <a:lnTo>
                      <a:pt x="221" y="524"/>
                    </a:lnTo>
                    <a:lnTo>
                      <a:pt x="236" y="533"/>
                    </a:lnTo>
                    <a:lnTo>
                      <a:pt x="253" y="541"/>
                    </a:lnTo>
                    <a:lnTo>
                      <a:pt x="270" y="550"/>
                    </a:lnTo>
                    <a:lnTo>
                      <a:pt x="287" y="557"/>
                    </a:lnTo>
                    <a:lnTo>
                      <a:pt x="305" y="565"/>
                    </a:lnTo>
                    <a:lnTo>
                      <a:pt x="322" y="571"/>
                    </a:lnTo>
                    <a:lnTo>
                      <a:pt x="340" y="577"/>
                    </a:lnTo>
                    <a:lnTo>
                      <a:pt x="359" y="581"/>
                    </a:lnTo>
                    <a:lnTo>
                      <a:pt x="376" y="587"/>
                    </a:lnTo>
                    <a:lnTo>
                      <a:pt x="395" y="590"/>
                    </a:lnTo>
                    <a:lnTo>
                      <a:pt x="414" y="592"/>
                    </a:lnTo>
                    <a:lnTo>
                      <a:pt x="431" y="595"/>
                    </a:lnTo>
                    <a:lnTo>
                      <a:pt x="450" y="596"/>
                    </a:lnTo>
                    <a:lnTo>
                      <a:pt x="469" y="596"/>
                    </a:lnTo>
                    <a:lnTo>
                      <a:pt x="488" y="596"/>
                    </a:lnTo>
                    <a:lnTo>
                      <a:pt x="507" y="59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5" name="Line 625"/>
              <p:cNvSpPr>
                <a:spLocks noChangeAspect="1" noChangeShapeType="1"/>
              </p:cNvSpPr>
              <p:nvPr/>
            </p:nvSpPr>
            <p:spPr bwMode="auto">
              <a:xfrm flipH="1">
                <a:off x="7518" y="3438"/>
                <a:ext cx="100" cy="3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6" name="Line 626"/>
              <p:cNvSpPr>
                <a:spLocks noChangeAspect="1" noChangeShapeType="1"/>
              </p:cNvSpPr>
              <p:nvPr/>
            </p:nvSpPr>
            <p:spPr bwMode="auto">
              <a:xfrm>
                <a:off x="7618" y="3174"/>
                <a:ext cx="1" cy="2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7" name="Freeform 627"/>
              <p:cNvSpPr>
                <a:spLocks noChangeAspect="1"/>
              </p:cNvSpPr>
              <p:nvPr/>
            </p:nvSpPr>
            <p:spPr bwMode="auto">
              <a:xfrm>
                <a:off x="7610" y="3160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8" y="7"/>
                  </a:cxn>
                  <a:cxn ang="0">
                    <a:pos x="12" y="12"/>
                  </a:cxn>
                  <a:cxn ang="0">
                    <a:pos x="16" y="18"/>
                  </a:cxn>
                  <a:cxn ang="0">
                    <a:pos x="19" y="23"/>
                  </a:cxn>
                  <a:cxn ang="0">
                    <a:pos x="20" y="28"/>
                  </a:cxn>
                  <a:cxn ang="0">
                    <a:pos x="22" y="34"/>
                  </a:cxn>
                  <a:cxn ang="0">
                    <a:pos x="22" y="41"/>
                  </a:cxn>
                </a:cxnLst>
                <a:rect l="0" t="0" r="r" b="b"/>
                <a:pathLst>
                  <a:path w="22" h="41">
                    <a:moveTo>
                      <a:pt x="0" y="0"/>
                    </a:moveTo>
                    <a:lnTo>
                      <a:pt x="4" y="3"/>
                    </a:lnTo>
                    <a:lnTo>
                      <a:pt x="8" y="7"/>
                    </a:lnTo>
                    <a:lnTo>
                      <a:pt x="12" y="12"/>
                    </a:lnTo>
                    <a:lnTo>
                      <a:pt x="16" y="18"/>
                    </a:lnTo>
                    <a:lnTo>
                      <a:pt x="19" y="23"/>
                    </a:lnTo>
                    <a:lnTo>
                      <a:pt x="20" y="28"/>
                    </a:lnTo>
                    <a:lnTo>
                      <a:pt x="22" y="34"/>
                    </a:lnTo>
                    <a:lnTo>
                      <a:pt x="22" y="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8" name="Line 628"/>
              <p:cNvSpPr>
                <a:spLocks noChangeAspect="1" noChangeShapeType="1"/>
              </p:cNvSpPr>
              <p:nvPr/>
            </p:nvSpPr>
            <p:spPr bwMode="auto">
              <a:xfrm>
                <a:off x="7585" y="3144"/>
                <a:ext cx="2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9" name="Freeform 629"/>
              <p:cNvSpPr>
                <a:spLocks noChangeAspect="1"/>
              </p:cNvSpPr>
              <p:nvPr/>
            </p:nvSpPr>
            <p:spPr bwMode="auto">
              <a:xfrm>
                <a:off x="7570" y="3143"/>
                <a:ext cx="15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3" y="15"/>
                  </a:cxn>
                  <a:cxn ang="0">
                    <a:pos x="4" y="12"/>
                  </a:cxn>
                  <a:cxn ang="0">
                    <a:pos x="7" y="8"/>
                  </a:cxn>
                  <a:cxn ang="0">
                    <a:pos x="11" y="5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9" y="1"/>
                  </a:cxn>
                  <a:cxn ang="0">
                    <a:pos x="43" y="4"/>
                  </a:cxn>
                </a:cxnLst>
                <a:rect l="0" t="0" r="r" b="b"/>
                <a:pathLst>
                  <a:path w="43" h="28">
                    <a:moveTo>
                      <a:pt x="0" y="28"/>
                    </a:moveTo>
                    <a:lnTo>
                      <a:pt x="0" y="24"/>
                    </a:lnTo>
                    <a:lnTo>
                      <a:pt x="0" y="19"/>
                    </a:lnTo>
                    <a:lnTo>
                      <a:pt x="3" y="15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1"/>
                    </a:lnTo>
                    <a:lnTo>
                      <a:pt x="43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0" name="Line 630"/>
              <p:cNvSpPr>
                <a:spLocks noChangeAspect="1" noChangeShapeType="1"/>
              </p:cNvSpPr>
              <p:nvPr/>
            </p:nvSpPr>
            <p:spPr bwMode="auto">
              <a:xfrm flipV="1">
                <a:off x="7570" y="3152"/>
                <a:ext cx="1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1" name="Freeform 631"/>
              <p:cNvSpPr>
                <a:spLocks noChangeAspect="1"/>
              </p:cNvSpPr>
              <p:nvPr/>
            </p:nvSpPr>
            <p:spPr bwMode="auto">
              <a:xfrm>
                <a:off x="7561" y="3181"/>
                <a:ext cx="9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5" y="28"/>
                  </a:cxn>
                  <a:cxn ang="0">
                    <a:pos x="9" y="27"/>
                  </a:cxn>
                  <a:cxn ang="0">
                    <a:pos x="13" y="25"/>
                  </a:cxn>
                  <a:cxn ang="0">
                    <a:pos x="17" y="23"/>
                  </a:cxn>
                  <a:cxn ang="0">
                    <a:pos x="20" y="20"/>
                  </a:cxn>
                  <a:cxn ang="0">
                    <a:pos x="23" y="16"/>
                  </a:cxn>
                  <a:cxn ang="0">
                    <a:pos x="25" y="13"/>
                  </a:cxn>
                  <a:cxn ang="0">
                    <a:pos x="27" y="9"/>
                  </a:cxn>
                  <a:cxn ang="0">
                    <a:pos x="28" y="4"/>
                  </a:cxn>
                  <a:cxn ang="0">
                    <a:pos x="29" y="0"/>
                  </a:cxn>
                </a:cxnLst>
                <a:rect l="0" t="0" r="r" b="b"/>
                <a:pathLst>
                  <a:path w="29" h="28">
                    <a:moveTo>
                      <a:pt x="0" y="28"/>
                    </a:moveTo>
                    <a:lnTo>
                      <a:pt x="5" y="28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7" y="23"/>
                    </a:lnTo>
                    <a:lnTo>
                      <a:pt x="20" y="20"/>
                    </a:lnTo>
                    <a:lnTo>
                      <a:pt x="23" y="16"/>
                    </a:lnTo>
                    <a:lnTo>
                      <a:pt x="25" y="13"/>
                    </a:lnTo>
                    <a:lnTo>
                      <a:pt x="27" y="9"/>
                    </a:lnTo>
                    <a:lnTo>
                      <a:pt x="28" y="4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2" name="Line 632"/>
              <p:cNvSpPr>
                <a:spLocks noChangeAspect="1" noChangeShapeType="1"/>
              </p:cNvSpPr>
              <p:nvPr/>
            </p:nvSpPr>
            <p:spPr bwMode="auto">
              <a:xfrm>
                <a:off x="7554" y="3190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3" name="Freeform 633"/>
              <p:cNvSpPr>
                <a:spLocks noChangeAspect="1"/>
              </p:cNvSpPr>
              <p:nvPr/>
            </p:nvSpPr>
            <p:spPr bwMode="auto">
              <a:xfrm>
                <a:off x="7460" y="3095"/>
                <a:ext cx="94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5"/>
                  </a:cxn>
                  <a:cxn ang="0">
                    <a:pos x="1" y="28"/>
                  </a:cxn>
                  <a:cxn ang="0">
                    <a:pos x="4" y="43"/>
                  </a:cxn>
                  <a:cxn ang="0">
                    <a:pos x="7" y="58"/>
                  </a:cxn>
                  <a:cxn ang="0">
                    <a:pos x="9" y="71"/>
                  </a:cxn>
                  <a:cxn ang="0">
                    <a:pos x="13" y="85"/>
                  </a:cxn>
                  <a:cxn ang="0">
                    <a:pos x="17" y="98"/>
                  </a:cxn>
                  <a:cxn ang="0">
                    <a:pos x="23" y="112"/>
                  </a:cxn>
                  <a:cxn ang="0">
                    <a:pos x="29" y="125"/>
                  </a:cxn>
                  <a:cxn ang="0">
                    <a:pos x="36" y="139"/>
                  </a:cxn>
                  <a:cxn ang="0">
                    <a:pos x="43" y="151"/>
                  </a:cxn>
                  <a:cxn ang="0">
                    <a:pos x="51" y="163"/>
                  </a:cxn>
                  <a:cxn ang="0">
                    <a:pos x="60" y="174"/>
                  </a:cxn>
                  <a:cxn ang="0">
                    <a:pos x="68" y="186"/>
                  </a:cxn>
                  <a:cxn ang="0">
                    <a:pos x="78" y="195"/>
                  </a:cxn>
                  <a:cxn ang="0">
                    <a:pos x="89" y="206"/>
                  </a:cxn>
                  <a:cxn ang="0">
                    <a:pos x="99" y="215"/>
                  </a:cxn>
                  <a:cxn ang="0">
                    <a:pos x="110" y="225"/>
                  </a:cxn>
                  <a:cxn ang="0">
                    <a:pos x="122" y="233"/>
                  </a:cxn>
                  <a:cxn ang="0">
                    <a:pos x="134" y="241"/>
                  </a:cxn>
                  <a:cxn ang="0">
                    <a:pos x="147" y="249"/>
                  </a:cxn>
                  <a:cxn ang="0">
                    <a:pos x="159" y="256"/>
                  </a:cxn>
                  <a:cxn ang="0">
                    <a:pos x="172" y="261"/>
                  </a:cxn>
                  <a:cxn ang="0">
                    <a:pos x="186" y="267"/>
                  </a:cxn>
                  <a:cxn ang="0">
                    <a:pos x="199" y="271"/>
                  </a:cxn>
                  <a:cxn ang="0">
                    <a:pos x="213" y="275"/>
                  </a:cxn>
                  <a:cxn ang="0">
                    <a:pos x="227" y="279"/>
                  </a:cxn>
                  <a:cxn ang="0">
                    <a:pos x="241" y="281"/>
                  </a:cxn>
                  <a:cxn ang="0">
                    <a:pos x="256" y="283"/>
                  </a:cxn>
                  <a:cxn ang="0">
                    <a:pos x="270" y="284"/>
                  </a:cxn>
                  <a:cxn ang="0">
                    <a:pos x="284" y="284"/>
                  </a:cxn>
                </a:cxnLst>
                <a:rect l="0" t="0" r="r" b="b"/>
                <a:pathLst>
                  <a:path w="284" h="284">
                    <a:moveTo>
                      <a:pt x="0" y="0"/>
                    </a:moveTo>
                    <a:lnTo>
                      <a:pt x="1" y="15"/>
                    </a:lnTo>
                    <a:lnTo>
                      <a:pt x="1" y="28"/>
                    </a:lnTo>
                    <a:lnTo>
                      <a:pt x="4" y="43"/>
                    </a:lnTo>
                    <a:lnTo>
                      <a:pt x="7" y="58"/>
                    </a:lnTo>
                    <a:lnTo>
                      <a:pt x="9" y="71"/>
                    </a:lnTo>
                    <a:lnTo>
                      <a:pt x="13" y="85"/>
                    </a:lnTo>
                    <a:lnTo>
                      <a:pt x="17" y="98"/>
                    </a:lnTo>
                    <a:lnTo>
                      <a:pt x="23" y="112"/>
                    </a:lnTo>
                    <a:lnTo>
                      <a:pt x="29" y="125"/>
                    </a:lnTo>
                    <a:lnTo>
                      <a:pt x="36" y="139"/>
                    </a:lnTo>
                    <a:lnTo>
                      <a:pt x="43" y="151"/>
                    </a:lnTo>
                    <a:lnTo>
                      <a:pt x="51" y="163"/>
                    </a:lnTo>
                    <a:lnTo>
                      <a:pt x="60" y="174"/>
                    </a:lnTo>
                    <a:lnTo>
                      <a:pt x="68" y="186"/>
                    </a:lnTo>
                    <a:lnTo>
                      <a:pt x="78" y="195"/>
                    </a:lnTo>
                    <a:lnTo>
                      <a:pt x="89" y="206"/>
                    </a:lnTo>
                    <a:lnTo>
                      <a:pt x="99" y="215"/>
                    </a:lnTo>
                    <a:lnTo>
                      <a:pt x="110" y="225"/>
                    </a:lnTo>
                    <a:lnTo>
                      <a:pt x="122" y="233"/>
                    </a:lnTo>
                    <a:lnTo>
                      <a:pt x="134" y="241"/>
                    </a:lnTo>
                    <a:lnTo>
                      <a:pt x="147" y="249"/>
                    </a:lnTo>
                    <a:lnTo>
                      <a:pt x="159" y="256"/>
                    </a:lnTo>
                    <a:lnTo>
                      <a:pt x="172" y="261"/>
                    </a:lnTo>
                    <a:lnTo>
                      <a:pt x="186" y="267"/>
                    </a:lnTo>
                    <a:lnTo>
                      <a:pt x="199" y="271"/>
                    </a:lnTo>
                    <a:lnTo>
                      <a:pt x="213" y="275"/>
                    </a:lnTo>
                    <a:lnTo>
                      <a:pt x="227" y="279"/>
                    </a:lnTo>
                    <a:lnTo>
                      <a:pt x="241" y="281"/>
                    </a:lnTo>
                    <a:lnTo>
                      <a:pt x="256" y="283"/>
                    </a:lnTo>
                    <a:lnTo>
                      <a:pt x="270" y="284"/>
                    </a:lnTo>
                    <a:lnTo>
                      <a:pt x="284" y="28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4" name="Line 634"/>
              <p:cNvSpPr>
                <a:spLocks noChangeAspect="1" noChangeShapeType="1"/>
              </p:cNvSpPr>
              <p:nvPr/>
            </p:nvSpPr>
            <p:spPr bwMode="auto">
              <a:xfrm>
                <a:off x="7460" y="3054"/>
                <a:ext cx="1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5" name="Freeform 635"/>
              <p:cNvSpPr>
                <a:spLocks noChangeAspect="1"/>
              </p:cNvSpPr>
              <p:nvPr/>
            </p:nvSpPr>
            <p:spPr bwMode="auto">
              <a:xfrm>
                <a:off x="7460" y="3040"/>
                <a:ext cx="8" cy="1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0" y="2"/>
                  </a:cxn>
                  <a:cxn ang="0">
                    <a:pos x="15" y="6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5" y="20"/>
                  </a:cxn>
                  <a:cxn ang="0">
                    <a:pos x="3" y="24"/>
                  </a:cxn>
                  <a:cxn ang="0">
                    <a:pos x="1" y="29"/>
                  </a:cxn>
                  <a:cxn ang="0">
                    <a:pos x="1" y="35"/>
                  </a:cxn>
                  <a:cxn ang="0">
                    <a:pos x="0" y="41"/>
                  </a:cxn>
                </a:cxnLst>
                <a:rect l="0" t="0" r="r" b="b"/>
                <a:pathLst>
                  <a:path w="24" h="41">
                    <a:moveTo>
                      <a:pt x="24" y="0"/>
                    </a:moveTo>
                    <a:lnTo>
                      <a:pt x="20" y="2"/>
                    </a:lnTo>
                    <a:lnTo>
                      <a:pt x="15" y="6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20"/>
                    </a:lnTo>
                    <a:lnTo>
                      <a:pt x="3" y="24"/>
                    </a:lnTo>
                    <a:lnTo>
                      <a:pt x="1" y="29"/>
                    </a:lnTo>
                    <a:lnTo>
                      <a:pt x="1" y="35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6" name="Line 636"/>
              <p:cNvSpPr>
                <a:spLocks noChangeAspect="1" noChangeShapeType="1"/>
              </p:cNvSpPr>
              <p:nvPr/>
            </p:nvSpPr>
            <p:spPr bwMode="auto">
              <a:xfrm flipH="1">
                <a:off x="7468" y="2989"/>
                <a:ext cx="88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7" name="Freeform 637"/>
              <p:cNvSpPr>
                <a:spLocks noChangeAspect="1"/>
              </p:cNvSpPr>
              <p:nvPr/>
            </p:nvSpPr>
            <p:spPr bwMode="auto">
              <a:xfrm>
                <a:off x="7556" y="2988"/>
                <a:ext cx="14" cy="10"/>
              </a:xfrm>
              <a:custGeom>
                <a:avLst/>
                <a:gdLst/>
                <a:ahLst/>
                <a:cxnLst>
                  <a:cxn ang="0">
                    <a:pos x="43" y="30"/>
                  </a:cxn>
                  <a:cxn ang="0">
                    <a:pos x="42" y="24"/>
                  </a:cxn>
                  <a:cxn ang="0">
                    <a:pos x="41" y="20"/>
                  </a:cxn>
                  <a:cxn ang="0">
                    <a:pos x="39" y="16"/>
                  </a:cxn>
                  <a:cxn ang="0">
                    <a:pos x="37" y="12"/>
                  </a:cxn>
                  <a:cxn ang="0">
                    <a:pos x="34" y="8"/>
                  </a:cxn>
                  <a:cxn ang="0">
                    <a:pos x="30" y="5"/>
                  </a:cxn>
                  <a:cxn ang="0">
                    <a:pos x="26" y="4"/>
                  </a:cxn>
                  <a:cxn ang="0">
                    <a:pos x="22" y="1"/>
                  </a:cxn>
                  <a:cxn ang="0">
                    <a:pos x="18" y="1"/>
                  </a:cxn>
                  <a:cxn ang="0">
                    <a:pos x="14" y="0"/>
                  </a:cxn>
                  <a:cxn ang="0">
                    <a:pos x="8" y="1"/>
                  </a:cxn>
                  <a:cxn ang="0">
                    <a:pos x="4" y="3"/>
                  </a:cxn>
                  <a:cxn ang="0">
                    <a:pos x="0" y="4"/>
                  </a:cxn>
                </a:cxnLst>
                <a:rect l="0" t="0" r="r" b="b"/>
                <a:pathLst>
                  <a:path w="43" h="30">
                    <a:moveTo>
                      <a:pt x="43" y="30"/>
                    </a:moveTo>
                    <a:lnTo>
                      <a:pt x="42" y="24"/>
                    </a:lnTo>
                    <a:lnTo>
                      <a:pt x="41" y="20"/>
                    </a:lnTo>
                    <a:lnTo>
                      <a:pt x="39" y="16"/>
                    </a:lnTo>
                    <a:lnTo>
                      <a:pt x="37" y="12"/>
                    </a:lnTo>
                    <a:lnTo>
                      <a:pt x="34" y="8"/>
                    </a:lnTo>
                    <a:lnTo>
                      <a:pt x="30" y="5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8" name="Line 638"/>
              <p:cNvSpPr>
                <a:spLocks noChangeAspect="1" noChangeShapeType="1"/>
              </p:cNvSpPr>
              <p:nvPr/>
            </p:nvSpPr>
            <p:spPr bwMode="auto">
              <a:xfrm flipV="1">
                <a:off x="7570" y="299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9" name="Freeform 639"/>
              <p:cNvSpPr>
                <a:spLocks noChangeAspect="1"/>
              </p:cNvSpPr>
              <p:nvPr/>
            </p:nvSpPr>
            <p:spPr bwMode="auto">
              <a:xfrm>
                <a:off x="7570" y="3032"/>
                <a:ext cx="15" cy="10"/>
              </a:xfrm>
              <a:custGeom>
                <a:avLst/>
                <a:gdLst/>
                <a:ahLst/>
                <a:cxnLst>
                  <a:cxn ang="0">
                    <a:pos x="43" y="25"/>
                  </a:cxn>
                  <a:cxn ang="0">
                    <a:pos x="39" y="27"/>
                  </a:cxn>
                  <a:cxn ang="0">
                    <a:pos x="35" y="29"/>
                  </a:cxn>
                  <a:cxn ang="0">
                    <a:pos x="31" y="29"/>
                  </a:cxn>
                  <a:cxn ang="0">
                    <a:pos x="27" y="29"/>
                  </a:cxn>
                  <a:cxn ang="0">
                    <a:pos x="22" y="29"/>
                  </a:cxn>
                  <a:cxn ang="0">
                    <a:pos x="18" y="27"/>
                  </a:cxn>
                  <a:cxn ang="0">
                    <a:pos x="14" y="26"/>
                  </a:cxn>
                  <a:cxn ang="0">
                    <a:pos x="11" y="23"/>
                  </a:cxn>
                  <a:cxn ang="0">
                    <a:pos x="7" y="21"/>
                  </a:cxn>
                  <a:cxn ang="0">
                    <a:pos x="4" y="16"/>
                  </a:cxn>
                  <a:cxn ang="0">
                    <a:pos x="3" y="1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43" h="29">
                    <a:moveTo>
                      <a:pt x="43" y="25"/>
                    </a:moveTo>
                    <a:lnTo>
                      <a:pt x="39" y="27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27" y="29"/>
                    </a:lnTo>
                    <a:lnTo>
                      <a:pt x="22" y="29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3"/>
                    </a:lnTo>
                    <a:lnTo>
                      <a:pt x="7" y="21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0" name="Line 640"/>
              <p:cNvSpPr>
                <a:spLocks noChangeAspect="1" noChangeShapeType="1"/>
              </p:cNvSpPr>
              <p:nvPr/>
            </p:nvSpPr>
            <p:spPr bwMode="auto">
              <a:xfrm flipH="1">
                <a:off x="7585" y="3024"/>
                <a:ext cx="2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1" name="Freeform 641"/>
              <p:cNvSpPr>
                <a:spLocks noChangeAspect="1"/>
              </p:cNvSpPr>
              <p:nvPr/>
            </p:nvSpPr>
            <p:spPr bwMode="auto">
              <a:xfrm>
                <a:off x="7610" y="3011"/>
                <a:ext cx="8" cy="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5"/>
                  </a:cxn>
                  <a:cxn ang="0">
                    <a:pos x="20" y="11"/>
                  </a:cxn>
                  <a:cxn ang="0">
                    <a:pos x="19" y="16"/>
                  </a:cxn>
                  <a:cxn ang="0">
                    <a:pos x="16" y="22"/>
                  </a:cxn>
                  <a:cxn ang="0">
                    <a:pos x="12" y="27"/>
                  </a:cxn>
                  <a:cxn ang="0">
                    <a:pos x="8" y="32"/>
                  </a:cxn>
                  <a:cxn ang="0">
                    <a:pos x="4" y="36"/>
                  </a:cxn>
                  <a:cxn ang="0">
                    <a:pos x="0" y="39"/>
                  </a:cxn>
                </a:cxnLst>
                <a:rect l="0" t="0" r="r" b="b"/>
                <a:pathLst>
                  <a:path w="22" h="39">
                    <a:moveTo>
                      <a:pt x="22" y="0"/>
                    </a:moveTo>
                    <a:lnTo>
                      <a:pt x="22" y="5"/>
                    </a:lnTo>
                    <a:lnTo>
                      <a:pt x="20" y="11"/>
                    </a:lnTo>
                    <a:lnTo>
                      <a:pt x="19" y="16"/>
                    </a:lnTo>
                    <a:lnTo>
                      <a:pt x="16" y="22"/>
                    </a:lnTo>
                    <a:lnTo>
                      <a:pt x="12" y="27"/>
                    </a:lnTo>
                    <a:lnTo>
                      <a:pt x="8" y="32"/>
                    </a:lnTo>
                    <a:lnTo>
                      <a:pt x="4" y="36"/>
                    </a:lnTo>
                    <a:lnTo>
                      <a:pt x="0" y="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2" name="Line 642"/>
              <p:cNvSpPr>
                <a:spLocks noChangeAspect="1" noChangeShapeType="1"/>
              </p:cNvSpPr>
              <p:nvPr/>
            </p:nvSpPr>
            <p:spPr bwMode="auto">
              <a:xfrm>
                <a:off x="7618" y="2925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3" name="Freeform 643"/>
              <p:cNvSpPr>
                <a:spLocks noChangeAspect="1"/>
              </p:cNvSpPr>
              <p:nvPr/>
            </p:nvSpPr>
            <p:spPr bwMode="auto">
              <a:xfrm>
                <a:off x="7608" y="2915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2" y="3"/>
                  </a:cxn>
                  <a:cxn ang="0">
                    <a:pos x="16" y="6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5" y="15"/>
                  </a:cxn>
                  <a:cxn ang="0">
                    <a:pos x="26" y="21"/>
                  </a:cxn>
                  <a:cxn ang="0">
                    <a:pos x="28" y="25"/>
                  </a:cxn>
                  <a:cxn ang="0">
                    <a:pos x="28" y="29"/>
                  </a:cxn>
                </a:cxnLst>
                <a:rect l="0" t="0" r="r" b="b"/>
                <a:pathLst>
                  <a:path w="28" h="29">
                    <a:moveTo>
                      <a:pt x="0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16" y="6"/>
                    </a:lnTo>
                    <a:lnTo>
                      <a:pt x="20" y="9"/>
                    </a:lnTo>
                    <a:lnTo>
                      <a:pt x="22" y="13"/>
                    </a:lnTo>
                    <a:lnTo>
                      <a:pt x="25" y="15"/>
                    </a:lnTo>
                    <a:lnTo>
                      <a:pt x="26" y="21"/>
                    </a:lnTo>
                    <a:lnTo>
                      <a:pt x="28" y="25"/>
                    </a:lnTo>
                    <a:lnTo>
                      <a:pt x="28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4" name="Line 644"/>
              <p:cNvSpPr>
                <a:spLocks noChangeAspect="1" noChangeShapeType="1"/>
              </p:cNvSpPr>
              <p:nvPr/>
            </p:nvSpPr>
            <p:spPr bwMode="auto">
              <a:xfrm>
                <a:off x="7586" y="2915"/>
                <a:ext cx="2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5" name="Line 645"/>
              <p:cNvSpPr>
                <a:spLocks noChangeAspect="1" noChangeShapeType="1"/>
              </p:cNvSpPr>
              <p:nvPr/>
            </p:nvSpPr>
            <p:spPr bwMode="auto">
              <a:xfrm flipV="1">
                <a:off x="7514" y="2915"/>
                <a:ext cx="72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6" name="Freeform 646"/>
              <p:cNvSpPr>
                <a:spLocks noChangeAspect="1"/>
              </p:cNvSpPr>
              <p:nvPr/>
            </p:nvSpPr>
            <p:spPr bwMode="auto">
              <a:xfrm>
                <a:off x="6813" y="2935"/>
                <a:ext cx="701" cy="874"/>
              </a:xfrm>
              <a:custGeom>
                <a:avLst/>
                <a:gdLst/>
                <a:ahLst/>
                <a:cxnLst>
                  <a:cxn ang="0">
                    <a:pos x="3" y="2577"/>
                  </a:cxn>
                  <a:cxn ang="0">
                    <a:pos x="9" y="2486"/>
                  </a:cxn>
                  <a:cxn ang="0">
                    <a:pos x="20" y="2394"/>
                  </a:cxn>
                  <a:cxn ang="0">
                    <a:pos x="32" y="2303"/>
                  </a:cxn>
                  <a:cxn ang="0">
                    <a:pos x="48" y="2211"/>
                  </a:cxn>
                  <a:cxn ang="0">
                    <a:pos x="67" y="2121"/>
                  </a:cxn>
                  <a:cxn ang="0">
                    <a:pos x="89" y="2031"/>
                  </a:cxn>
                  <a:cxn ang="0">
                    <a:pos x="113" y="1942"/>
                  </a:cxn>
                  <a:cxn ang="0">
                    <a:pos x="141" y="1855"/>
                  </a:cxn>
                  <a:cxn ang="0">
                    <a:pos x="171" y="1767"/>
                  </a:cxn>
                  <a:cxn ang="0">
                    <a:pos x="205" y="1681"/>
                  </a:cxn>
                  <a:cxn ang="0">
                    <a:pos x="240" y="1596"/>
                  </a:cxn>
                  <a:cxn ang="0">
                    <a:pos x="279" y="1513"/>
                  </a:cxn>
                  <a:cxn ang="0">
                    <a:pos x="320" y="1429"/>
                  </a:cxn>
                  <a:cxn ang="0">
                    <a:pos x="363" y="1349"/>
                  </a:cxn>
                  <a:cxn ang="0">
                    <a:pos x="411" y="1269"/>
                  </a:cxn>
                  <a:cxn ang="0">
                    <a:pos x="460" y="1191"/>
                  </a:cxn>
                  <a:cxn ang="0">
                    <a:pos x="512" y="1115"/>
                  </a:cxn>
                  <a:cxn ang="0">
                    <a:pos x="565" y="1041"/>
                  </a:cxn>
                  <a:cxn ang="0">
                    <a:pos x="622" y="967"/>
                  </a:cxn>
                  <a:cxn ang="0">
                    <a:pos x="681" y="897"/>
                  </a:cxn>
                  <a:cxn ang="0">
                    <a:pos x="742" y="827"/>
                  </a:cxn>
                  <a:cxn ang="0">
                    <a:pos x="805" y="759"/>
                  </a:cxn>
                  <a:cxn ang="0">
                    <a:pos x="871" y="695"/>
                  </a:cxn>
                  <a:cxn ang="0">
                    <a:pos x="938" y="633"/>
                  </a:cxn>
                  <a:cxn ang="0">
                    <a:pos x="1008" y="571"/>
                  </a:cxn>
                  <a:cxn ang="0">
                    <a:pos x="1080" y="513"/>
                  </a:cxn>
                  <a:cxn ang="0">
                    <a:pos x="1153" y="458"/>
                  </a:cxn>
                  <a:cxn ang="0">
                    <a:pos x="1228" y="404"/>
                  </a:cxn>
                  <a:cxn ang="0">
                    <a:pos x="1305" y="353"/>
                  </a:cxn>
                  <a:cxn ang="0">
                    <a:pos x="1384" y="304"/>
                  </a:cxn>
                  <a:cxn ang="0">
                    <a:pos x="1464" y="259"/>
                  </a:cxn>
                  <a:cxn ang="0">
                    <a:pos x="1544" y="214"/>
                  </a:cxn>
                  <a:cxn ang="0">
                    <a:pos x="1628" y="174"/>
                  </a:cxn>
                  <a:cxn ang="0">
                    <a:pos x="1711" y="136"/>
                  </a:cxn>
                  <a:cxn ang="0">
                    <a:pos x="1797" y="101"/>
                  </a:cxn>
                  <a:cxn ang="0">
                    <a:pos x="1884" y="69"/>
                  </a:cxn>
                  <a:cxn ang="0">
                    <a:pos x="1971" y="39"/>
                  </a:cxn>
                  <a:cxn ang="0">
                    <a:pos x="2059" y="12"/>
                  </a:cxn>
                </a:cxnLst>
                <a:rect l="0" t="0" r="r" b="b"/>
                <a:pathLst>
                  <a:path w="2103" h="2623">
                    <a:moveTo>
                      <a:pt x="0" y="2623"/>
                    </a:moveTo>
                    <a:lnTo>
                      <a:pt x="3" y="2577"/>
                    </a:lnTo>
                    <a:lnTo>
                      <a:pt x="5" y="2532"/>
                    </a:lnTo>
                    <a:lnTo>
                      <a:pt x="9" y="2486"/>
                    </a:lnTo>
                    <a:lnTo>
                      <a:pt x="15" y="2440"/>
                    </a:lnTo>
                    <a:lnTo>
                      <a:pt x="20" y="2394"/>
                    </a:lnTo>
                    <a:lnTo>
                      <a:pt x="26" y="2349"/>
                    </a:lnTo>
                    <a:lnTo>
                      <a:pt x="32" y="2303"/>
                    </a:lnTo>
                    <a:lnTo>
                      <a:pt x="40" y="2257"/>
                    </a:lnTo>
                    <a:lnTo>
                      <a:pt x="48" y="2211"/>
                    </a:lnTo>
                    <a:lnTo>
                      <a:pt x="58" y="2167"/>
                    </a:lnTo>
                    <a:lnTo>
                      <a:pt x="67" y="2121"/>
                    </a:lnTo>
                    <a:lnTo>
                      <a:pt x="78" y="2077"/>
                    </a:lnTo>
                    <a:lnTo>
                      <a:pt x="89" y="2031"/>
                    </a:lnTo>
                    <a:lnTo>
                      <a:pt x="101" y="1987"/>
                    </a:lnTo>
                    <a:lnTo>
                      <a:pt x="113" y="1942"/>
                    </a:lnTo>
                    <a:lnTo>
                      <a:pt x="127" y="1898"/>
                    </a:lnTo>
                    <a:lnTo>
                      <a:pt x="141" y="1855"/>
                    </a:lnTo>
                    <a:lnTo>
                      <a:pt x="156" y="1810"/>
                    </a:lnTo>
                    <a:lnTo>
                      <a:pt x="171" y="1767"/>
                    </a:lnTo>
                    <a:lnTo>
                      <a:pt x="187" y="1724"/>
                    </a:lnTo>
                    <a:lnTo>
                      <a:pt x="205" y="1681"/>
                    </a:lnTo>
                    <a:lnTo>
                      <a:pt x="222" y="1638"/>
                    </a:lnTo>
                    <a:lnTo>
                      <a:pt x="240" y="1596"/>
                    </a:lnTo>
                    <a:lnTo>
                      <a:pt x="258" y="1555"/>
                    </a:lnTo>
                    <a:lnTo>
                      <a:pt x="279" y="1513"/>
                    </a:lnTo>
                    <a:lnTo>
                      <a:pt x="299" y="1471"/>
                    </a:lnTo>
                    <a:lnTo>
                      <a:pt x="320" y="1429"/>
                    </a:lnTo>
                    <a:lnTo>
                      <a:pt x="342" y="1389"/>
                    </a:lnTo>
                    <a:lnTo>
                      <a:pt x="363" y="1349"/>
                    </a:lnTo>
                    <a:lnTo>
                      <a:pt x="388" y="1308"/>
                    </a:lnTo>
                    <a:lnTo>
                      <a:pt x="411" y="1269"/>
                    </a:lnTo>
                    <a:lnTo>
                      <a:pt x="435" y="1230"/>
                    </a:lnTo>
                    <a:lnTo>
                      <a:pt x="460" y="1191"/>
                    </a:lnTo>
                    <a:lnTo>
                      <a:pt x="486" y="1152"/>
                    </a:lnTo>
                    <a:lnTo>
                      <a:pt x="512" y="1115"/>
                    </a:lnTo>
                    <a:lnTo>
                      <a:pt x="539" y="1077"/>
                    </a:lnTo>
                    <a:lnTo>
                      <a:pt x="565" y="1041"/>
                    </a:lnTo>
                    <a:lnTo>
                      <a:pt x="594" y="1003"/>
                    </a:lnTo>
                    <a:lnTo>
                      <a:pt x="622" y="967"/>
                    </a:lnTo>
                    <a:lnTo>
                      <a:pt x="652" y="932"/>
                    </a:lnTo>
                    <a:lnTo>
                      <a:pt x="681" y="897"/>
                    </a:lnTo>
                    <a:lnTo>
                      <a:pt x="711" y="862"/>
                    </a:lnTo>
                    <a:lnTo>
                      <a:pt x="742" y="827"/>
                    </a:lnTo>
                    <a:lnTo>
                      <a:pt x="774" y="793"/>
                    </a:lnTo>
                    <a:lnTo>
                      <a:pt x="805" y="759"/>
                    </a:lnTo>
                    <a:lnTo>
                      <a:pt x="837" y="727"/>
                    </a:lnTo>
                    <a:lnTo>
                      <a:pt x="871" y="695"/>
                    </a:lnTo>
                    <a:lnTo>
                      <a:pt x="905" y="664"/>
                    </a:lnTo>
                    <a:lnTo>
                      <a:pt x="938" y="633"/>
                    </a:lnTo>
                    <a:lnTo>
                      <a:pt x="973" y="602"/>
                    </a:lnTo>
                    <a:lnTo>
                      <a:pt x="1008" y="571"/>
                    </a:lnTo>
                    <a:lnTo>
                      <a:pt x="1043" y="543"/>
                    </a:lnTo>
                    <a:lnTo>
                      <a:pt x="1080" y="513"/>
                    </a:lnTo>
                    <a:lnTo>
                      <a:pt x="1116" y="485"/>
                    </a:lnTo>
                    <a:lnTo>
                      <a:pt x="1153" y="458"/>
                    </a:lnTo>
                    <a:lnTo>
                      <a:pt x="1190" y="430"/>
                    </a:lnTo>
                    <a:lnTo>
                      <a:pt x="1228" y="404"/>
                    </a:lnTo>
                    <a:lnTo>
                      <a:pt x="1267" y="378"/>
                    </a:lnTo>
                    <a:lnTo>
                      <a:pt x="1305" y="353"/>
                    </a:lnTo>
                    <a:lnTo>
                      <a:pt x="1344" y="329"/>
                    </a:lnTo>
                    <a:lnTo>
                      <a:pt x="1384" y="304"/>
                    </a:lnTo>
                    <a:lnTo>
                      <a:pt x="1423" y="280"/>
                    </a:lnTo>
                    <a:lnTo>
                      <a:pt x="1464" y="259"/>
                    </a:lnTo>
                    <a:lnTo>
                      <a:pt x="1504" y="236"/>
                    </a:lnTo>
                    <a:lnTo>
                      <a:pt x="1544" y="214"/>
                    </a:lnTo>
                    <a:lnTo>
                      <a:pt x="1586" y="194"/>
                    </a:lnTo>
                    <a:lnTo>
                      <a:pt x="1628" y="174"/>
                    </a:lnTo>
                    <a:lnTo>
                      <a:pt x="1670" y="155"/>
                    </a:lnTo>
                    <a:lnTo>
                      <a:pt x="1711" y="136"/>
                    </a:lnTo>
                    <a:lnTo>
                      <a:pt x="1754" y="119"/>
                    </a:lnTo>
                    <a:lnTo>
                      <a:pt x="1797" y="101"/>
                    </a:lnTo>
                    <a:lnTo>
                      <a:pt x="1841" y="84"/>
                    </a:lnTo>
                    <a:lnTo>
                      <a:pt x="1884" y="69"/>
                    </a:lnTo>
                    <a:lnTo>
                      <a:pt x="1927" y="53"/>
                    </a:lnTo>
                    <a:lnTo>
                      <a:pt x="1971" y="39"/>
                    </a:lnTo>
                    <a:lnTo>
                      <a:pt x="2016" y="25"/>
                    </a:lnTo>
                    <a:lnTo>
                      <a:pt x="2059" y="12"/>
                    </a:lnTo>
                    <a:lnTo>
                      <a:pt x="210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7" name="Freeform 647"/>
              <p:cNvSpPr>
                <a:spLocks noChangeAspect="1"/>
              </p:cNvSpPr>
              <p:nvPr/>
            </p:nvSpPr>
            <p:spPr bwMode="auto">
              <a:xfrm>
                <a:off x="6813" y="3809"/>
                <a:ext cx="7" cy="10"/>
              </a:xfrm>
              <a:custGeom>
                <a:avLst/>
                <a:gdLst/>
                <a:ahLst/>
                <a:cxnLst>
                  <a:cxn ang="0">
                    <a:pos x="21" y="30"/>
                  </a:cxn>
                  <a:cxn ang="0">
                    <a:pos x="17" y="28"/>
                  </a:cxn>
                  <a:cxn ang="0">
                    <a:pos x="13" y="26"/>
                  </a:cxn>
                  <a:cxn ang="0">
                    <a:pos x="11" y="23"/>
                  </a:cxn>
                  <a:cxn ang="0">
                    <a:pos x="8" y="20"/>
                  </a:cxn>
                  <a:cxn ang="0">
                    <a:pos x="5" y="16"/>
                  </a:cxn>
                  <a:cxn ang="0">
                    <a:pos x="3" y="13"/>
                  </a:cxn>
                  <a:cxn ang="0">
                    <a:pos x="1" y="9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21" h="30">
                    <a:moveTo>
                      <a:pt x="21" y="30"/>
                    </a:moveTo>
                    <a:lnTo>
                      <a:pt x="17" y="28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8" y="20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1" y="9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8" name="Freeform 648"/>
              <p:cNvSpPr>
                <a:spLocks noChangeAspect="1"/>
              </p:cNvSpPr>
              <p:nvPr/>
            </p:nvSpPr>
            <p:spPr bwMode="auto">
              <a:xfrm>
                <a:off x="6820" y="3819"/>
                <a:ext cx="24" cy="61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8" y="181"/>
                  </a:cxn>
                  <a:cxn ang="0">
                    <a:pos x="16" y="177"/>
                  </a:cxn>
                  <a:cxn ang="0">
                    <a:pos x="23" y="175"/>
                  </a:cxn>
                  <a:cxn ang="0">
                    <a:pos x="30" y="169"/>
                  </a:cxn>
                  <a:cxn ang="0">
                    <a:pos x="36" y="165"/>
                  </a:cxn>
                  <a:cxn ang="0">
                    <a:pos x="43" y="160"/>
                  </a:cxn>
                  <a:cxn ang="0">
                    <a:pos x="49" y="153"/>
                  </a:cxn>
                  <a:cxn ang="0">
                    <a:pos x="54" y="146"/>
                  </a:cxn>
                  <a:cxn ang="0">
                    <a:pos x="59" y="140"/>
                  </a:cxn>
                  <a:cxn ang="0">
                    <a:pos x="63" y="133"/>
                  </a:cxn>
                  <a:cxn ang="0">
                    <a:pos x="66" y="125"/>
                  </a:cxn>
                  <a:cxn ang="0">
                    <a:pos x="69" y="117"/>
                  </a:cxn>
                  <a:cxn ang="0">
                    <a:pos x="71" y="109"/>
                  </a:cxn>
                  <a:cxn ang="0">
                    <a:pos x="73" y="101"/>
                  </a:cxn>
                  <a:cxn ang="0">
                    <a:pos x="73" y="92"/>
                  </a:cxn>
                  <a:cxn ang="0">
                    <a:pos x="73" y="83"/>
                  </a:cxn>
                  <a:cxn ang="0">
                    <a:pos x="71" y="75"/>
                  </a:cxn>
                  <a:cxn ang="0">
                    <a:pos x="70" y="67"/>
                  </a:cxn>
                  <a:cxn ang="0">
                    <a:pos x="67" y="59"/>
                  </a:cxn>
                  <a:cxn ang="0">
                    <a:pos x="63" y="51"/>
                  </a:cxn>
                  <a:cxn ang="0">
                    <a:pos x="61" y="44"/>
                  </a:cxn>
                  <a:cxn ang="0">
                    <a:pos x="55" y="37"/>
                  </a:cxn>
                  <a:cxn ang="0">
                    <a:pos x="50" y="31"/>
                  </a:cxn>
                  <a:cxn ang="0">
                    <a:pos x="45" y="24"/>
                  </a:cxn>
                  <a:cxn ang="0">
                    <a:pos x="39" y="18"/>
                  </a:cxn>
                  <a:cxn ang="0">
                    <a:pos x="32" y="13"/>
                  </a:cxn>
                  <a:cxn ang="0">
                    <a:pos x="24" y="9"/>
                  </a:cxn>
                  <a:cxn ang="0">
                    <a:pos x="18" y="5"/>
                  </a:cxn>
                  <a:cxn ang="0">
                    <a:pos x="10" y="2"/>
                  </a:cxn>
                  <a:cxn ang="0">
                    <a:pos x="1" y="0"/>
                  </a:cxn>
                </a:cxnLst>
                <a:rect l="0" t="0" r="r" b="b"/>
                <a:pathLst>
                  <a:path w="73" h="183">
                    <a:moveTo>
                      <a:pt x="0" y="183"/>
                    </a:moveTo>
                    <a:lnTo>
                      <a:pt x="8" y="181"/>
                    </a:lnTo>
                    <a:lnTo>
                      <a:pt x="16" y="177"/>
                    </a:lnTo>
                    <a:lnTo>
                      <a:pt x="23" y="175"/>
                    </a:lnTo>
                    <a:lnTo>
                      <a:pt x="30" y="169"/>
                    </a:lnTo>
                    <a:lnTo>
                      <a:pt x="36" y="165"/>
                    </a:lnTo>
                    <a:lnTo>
                      <a:pt x="43" y="160"/>
                    </a:lnTo>
                    <a:lnTo>
                      <a:pt x="49" y="153"/>
                    </a:lnTo>
                    <a:lnTo>
                      <a:pt x="54" y="146"/>
                    </a:lnTo>
                    <a:lnTo>
                      <a:pt x="59" y="140"/>
                    </a:lnTo>
                    <a:lnTo>
                      <a:pt x="63" y="133"/>
                    </a:lnTo>
                    <a:lnTo>
                      <a:pt x="66" y="125"/>
                    </a:lnTo>
                    <a:lnTo>
                      <a:pt x="69" y="117"/>
                    </a:lnTo>
                    <a:lnTo>
                      <a:pt x="71" y="109"/>
                    </a:lnTo>
                    <a:lnTo>
                      <a:pt x="73" y="101"/>
                    </a:lnTo>
                    <a:lnTo>
                      <a:pt x="73" y="92"/>
                    </a:lnTo>
                    <a:lnTo>
                      <a:pt x="73" y="83"/>
                    </a:lnTo>
                    <a:lnTo>
                      <a:pt x="71" y="75"/>
                    </a:lnTo>
                    <a:lnTo>
                      <a:pt x="70" y="67"/>
                    </a:lnTo>
                    <a:lnTo>
                      <a:pt x="67" y="59"/>
                    </a:lnTo>
                    <a:lnTo>
                      <a:pt x="63" y="51"/>
                    </a:lnTo>
                    <a:lnTo>
                      <a:pt x="61" y="44"/>
                    </a:lnTo>
                    <a:lnTo>
                      <a:pt x="55" y="37"/>
                    </a:lnTo>
                    <a:lnTo>
                      <a:pt x="50" y="31"/>
                    </a:lnTo>
                    <a:lnTo>
                      <a:pt x="45" y="24"/>
                    </a:lnTo>
                    <a:lnTo>
                      <a:pt x="39" y="18"/>
                    </a:lnTo>
                    <a:lnTo>
                      <a:pt x="32" y="13"/>
                    </a:lnTo>
                    <a:lnTo>
                      <a:pt x="24" y="9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9" name="Freeform 649"/>
              <p:cNvSpPr>
                <a:spLocks noChangeAspect="1"/>
              </p:cNvSpPr>
              <p:nvPr/>
            </p:nvSpPr>
            <p:spPr bwMode="auto">
              <a:xfrm>
                <a:off x="6813" y="3880"/>
                <a:ext cx="7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6" y="9"/>
                  </a:cxn>
                  <a:cxn ang="0">
                    <a:pos x="9" y="5"/>
                  </a:cxn>
                  <a:cxn ang="0">
                    <a:pos x="13" y="4"/>
                  </a:cxn>
                  <a:cxn ang="0">
                    <a:pos x="17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8">
                    <a:moveTo>
                      <a:pt x="0" y="28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6" y="9"/>
                    </a:lnTo>
                    <a:lnTo>
                      <a:pt x="9" y="5"/>
                    </a:lnTo>
                    <a:lnTo>
                      <a:pt x="13" y="4"/>
                    </a:lnTo>
                    <a:lnTo>
                      <a:pt x="17" y="1"/>
                    </a:lnTo>
                    <a:lnTo>
                      <a:pt x="2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0" name="Line 650"/>
              <p:cNvSpPr>
                <a:spLocks noChangeAspect="1" noChangeShapeType="1"/>
              </p:cNvSpPr>
              <p:nvPr/>
            </p:nvSpPr>
            <p:spPr bwMode="auto">
              <a:xfrm flipV="1">
                <a:off x="6813" y="3889"/>
                <a:ext cx="1" cy="1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1" name="Freeform 651"/>
              <p:cNvSpPr>
                <a:spLocks noChangeAspect="1"/>
              </p:cNvSpPr>
              <p:nvPr/>
            </p:nvSpPr>
            <p:spPr bwMode="auto">
              <a:xfrm>
                <a:off x="6813" y="4081"/>
                <a:ext cx="130" cy="155"/>
              </a:xfrm>
              <a:custGeom>
                <a:avLst/>
                <a:gdLst/>
                <a:ahLst/>
                <a:cxnLst>
                  <a:cxn ang="0">
                    <a:pos x="390" y="465"/>
                  </a:cxn>
                  <a:cxn ang="0">
                    <a:pos x="373" y="463"/>
                  </a:cxn>
                  <a:cxn ang="0">
                    <a:pos x="354" y="459"/>
                  </a:cxn>
                  <a:cxn ang="0">
                    <a:pos x="336" y="453"/>
                  </a:cxn>
                  <a:cxn ang="0">
                    <a:pos x="319" y="448"/>
                  </a:cxn>
                  <a:cxn ang="0">
                    <a:pos x="303" y="441"/>
                  </a:cxn>
                  <a:cxn ang="0">
                    <a:pos x="285" y="435"/>
                  </a:cxn>
                  <a:cxn ang="0">
                    <a:pos x="268" y="426"/>
                  </a:cxn>
                  <a:cxn ang="0">
                    <a:pos x="251" y="418"/>
                  </a:cxn>
                  <a:cxn ang="0">
                    <a:pos x="235" y="410"/>
                  </a:cxn>
                  <a:cxn ang="0">
                    <a:pos x="220" y="401"/>
                  </a:cxn>
                  <a:cxn ang="0">
                    <a:pos x="204" y="390"/>
                  </a:cxn>
                  <a:cxn ang="0">
                    <a:pos x="189" y="379"/>
                  </a:cxn>
                  <a:cxn ang="0">
                    <a:pos x="175" y="369"/>
                  </a:cxn>
                  <a:cxn ang="0">
                    <a:pos x="161" y="356"/>
                  </a:cxn>
                  <a:cxn ang="0">
                    <a:pos x="148" y="344"/>
                  </a:cxn>
                  <a:cxn ang="0">
                    <a:pos x="134" y="331"/>
                  </a:cxn>
                  <a:cxn ang="0">
                    <a:pos x="122" y="317"/>
                  </a:cxn>
                  <a:cxn ang="0">
                    <a:pos x="110" y="304"/>
                  </a:cxn>
                  <a:cxn ang="0">
                    <a:pos x="98" y="291"/>
                  </a:cxn>
                  <a:cxn ang="0">
                    <a:pos x="87" y="276"/>
                  </a:cxn>
                  <a:cxn ang="0">
                    <a:pos x="76" y="260"/>
                  </a:cxn>
                  <a:cxn ang="0">
                    <a:pos x="67" y="245"/>
                  </a:cxn>
                  <a:cxn ang="0">
                    <a:pos x="57" y="229"/>
                  </a:cxn>
                  <a:cxn ang="0">
                    <a:pos x="49" y="212"/>
                  </a:cxn>
                  <a:cxn ang="0">
                    <a:pos x="41" y="196"/>
                  </a:cxn>
                  <a:cxn ang="0">
                    <a:pos x="35" y="179"/>
                  </a:cxn>
                  <a:cxn ang="0">
                    <a:pos x="28" y="161"/>
                  </a:cxn>
                  <a:cxn ang="0">
                    <a:pos x="21" y="144"/>
                  </a:cxn>
                  <a:cxn ang="0">
                    <a:pos x="16" y="126"/>
                  </a:cxn>
                  <a:cxn ang="0">
                    <a:pos x="12" y="109"/>
                  </a:cxn>
                  <a:cxn ang="0">
                    <a:pos x="8" y="91"/>
                  </a:cxn>
                  <a:cxn ang="0">
                    <a:pos x="5" y="73"/>
                  </a:cxn>
                  <a:cxn ang="0">
                    <a:pos x="2" y="55"/>
                  </a:cxn>
                  <a:cxn ang="0">
                    <a:pos x="1" y="36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390" h="465">
                    <a:moveTo>
                      <a:pt x="390" y="465"/>
                    </a:moveTo>
                    <a:lnTo>
                      <a:pt x="373" y="463"/>
                    </a:lnTo>
                    <a:lnTo>
                      <a:pt x="354" y="459"/>
                    </a:lnTo>
                    <a:lnTo>
                      <a:pt x="336" y="453"/>
                    </a:lnTo>
                    <a:lnTo>
                      <a:pt x="319" y="448"/>
                    </a:lnTo>
                    <a:lnTo>
                      <a:pt x="303" y="441"/>
                    </a:lnTo>
                    <a:lnTo>
                      <a:pt x="285" y="435"/>
                    </a:lnTo>
                    <a:lnTo>
                      <a:pt x="268" y="426"/>
                    </a:lnTo>
                    <a:lnTo>
                      <a:pt x="251" y="418"/>
                    </a:lnTo>
                    <a:lnTo>
                      <a:pt x="235" y="410"/>
                    </a:lnTo>
                    <a:lnTo>
                      <a:pt x="220" y="401"/>
                    </a:lnTo>
                    <a:lnTo>
                      <a:pt x="204" y="390"/>
                    </a:lnTo>
                    <a:lnTo>
                      <a:pt x="189" y="379"/>
                    </a:lnTo>
                    <a:lnTo>
                      <a:pt x="175" y="369"/>
                    </a:lnTo>
                    <a:lnTo>
                      <a:pt x="161" y="356"/>
                    </a:lnTo>
                    <a:lnTo>
                      <a:pt x="148" y="344"/>
                    </a:lnTo>
                    <a:lnTo>
                      <a:pt x="134" y="331"/>
                    </a:lnTo>
                    <a:lnTo>
                      <a:pt x="122" y="317"/>
                    </a:lnTo>
                    <a:lnTo>
                      <a:pt x="110" y="304"/>
                    </a:lnTo>
                    <a:lnTo>
                      <a:pt x="98" y="291"/>
                    </a:lnTo>
                    <a:lnTo>
                      <a:pt x="87" y="276"/>
                    </a:lnTo>
                    <a:lnTo>
                      <a:pt x="76" y="260"/>
                    </a:lnTo>
                    <a:lnTo>
                      <a:pt x="67" y="245"/>
                    </a:lnTo>
                    <a:lnTo>
                      <a:pt x="57" y="229"/>
                    </a:lnTo>
                    <a:lnTo>
                      <a:pt x="49" y="212"/>
                    </a:lnTo>
                    <a:lnTo>
                      <a:pt x="41" y="196"/>
                    </a:lnTo>
                    <a:lnTo>
                      <a:pt x="35" y="179"/>
                    </a:lnTo>
                    <a:lnTo>
                      <a:pt x="28" y="161"/>
                    </a:lnTo>
                    <a:lnTo>
                      <a:pt x="21" y="144"/>
                    </a:lnTo>
                    <a:lnTo>
                      <a:pt x="16" y="126"/>
                    </a:lnTo>
                    <a:lnTo>
                      <a:pt x="12" y="109"/>
                    </a:lnTo>
                    <a:lnTo>
                      <a:pt x="8" y="91"/>
                    </a:lnTo>
                    <a:lnTo>
                      <a:pt x="5" y="73"/>
                    </a:lnTo>
                    <a:lnTo>
                      <a:pt x="2" y="55"/>
                    </a:lnTo>
                    <a:lnTo>
                      <a:pt x="1" y="36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2" name="Line 6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43" y="4236"/>
                <a:ext cx="91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3" name="Freeform 653"/>
              <p:cNvSpPr>
                <a:spLocks noChangeAspect="1"/>
              </p:cNvSpPr>
              <p:nvPr/>
            </p:nvSpPr>
            <p:spPr bwMode="auto">
              <a:xfrm>
                <a:off x="7034" y="4253"/>
                <a:ext cx="79" cy="93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5" y="266"/>
                  </a:cxn>
                  <a:cxn ang="0">
                    <a:pos x="235" y="252"/>
                  </a:cxn>
                  <a:cxn ang="0">
                    <a:pos x="232" y="238"/>
                  </a:cxn>
                  <a:cxn ang="0">
                    <a:pos x="231" y="223"/>
                  </a:cxn>
                  <a:cxn ang="0">
                    <a:pos x="227" y="210"/>
                  </a:cxn>
                  <a:cxn ang="0">
                    <a:pos x="223" y="196"/>
                  </a:cxn>
                  <a:cxn ang="0">
                    <a:pos x="219" y="183"/>
                  </a:cxn>
                  <a:cxn ang="0">
                    <a:pos x="213" y="169"/>
                  </a:cxn>
                  <a:cxn ang="0">
                    <a:pos x="208" y="157"/>
                  </a:cxn>
                  <a:cxn ang="0">
                    <a:pos x="201" y="144"/>
                  </a:cxn>
                  <a:cxn ang="0">
                    <a:pos x="194" y="132"/>
                  </a:cxn>
                  <a:cxn ang="0">
                    <a:pos x="186" y="120"/>
                  </a:cxn>
                  <a:cxn ang="0">
                    <a:pos x="178" y="109"/>
                  </a:cxn>
                  <a:cxn ang="0">
                    <a:pos x="169" y="98"/>
                  </a:cxn>
                  <a:cxn ang="0">
                    <a:pos x="159" y="87"/>
                  </a:cxn>
                  <a:cxn ang="0">
                    <a:pos x="150" y="77"/>
                  </a:cxn>
                  <a:cxn ang="0">
                    <a:pos x="139" y="67"/>
                  </a:cxn>
                  <a:cxn ang="0">
                    <a:pos x="128" y="58"/>
                  </a:cxn>
                  <a:cxn ang="0">
                    <a:pos x="118" y="50"/>
                  </a:cxn>
                  <a:cxn ang="0">
                    <a:pos x="105" y="42"/>
                  </a:cxn>
                  <a:cxn ang="0">
                    <a:pos x="93" y="34"/>
                  </a:cxn>
                  <a:cxn ang="0">
                    <a:pos x="81" y="27"/>
                  </a:cxn>
                  <a:cxn ang="0">
                    <a:pos x="68" y="21"/>
                  </a:cxn>
                  <a:cxn ang="0">
                    <a:pos x="56" y="16"/>
                  </a:cxn>
                  <a:cxn ang="0">
                    <a:pos x="42" y="11"/>
                  </a:cxn>
                  <a:cxn ang="0">
                    <a:pos x="29" y="7"/>
                  </a:cxn>
                  <a:cxn ang="0">
                    <a:pos x="15" y="3"/>
                  </a:cxn>
                  <a:cxn ang="0">
                    <a:pos x="0" y="0"/>
                  </a:cxn>
                </a:cxnLst>
                <a:rect l="0" t="0" r="r" b="b"/>
                <a:pathLst>
                  <a:path w="236" h="280">
                    <a:moveTo>
                      <a:pt x="236" y="280"/>
                    </a:moveTo>
                    <a:lnTo>
                      <a:pt x="235" y="266"/>
                    </a:lnTo>
                    <a:lnTo>
                      <a:pt x="235" y="252"/>
                    </a:lnTo>
                    <a:lnTo>
                      <a:pt x="232" y="238"/>
                    </a:lnTo>
                    <a:lnTo>
                      <a:pt x="231" y="223"/>
                    </a:lnTo>
                    <a:lnTo>
                      <a:pt x="227" y="210"/>
                    </a:lnTo>
                    <a:lnTo>
                      <a:pt x="223" y="196"/>
                    </a:lnTo>
                    <a:lnTo>
                      <a:pt x="219" y="183"/>
                    </a:lnTo>
                    <a:lnTo>
                      <a:pt x="213" y="169"/>
                    </a:lnTo>
                    <a:lnTo>
                      <a:pt x="208" y="157"/>
                    </a:lnTo>
                    <a:lnTo>
                      <a:pt x="201" y="144"/>
                    </a:lnTo>
                    <a:lnTo>
                      <a:pt x="194" y="132"/>
                    </a:lnTo>
                    <a:lnTo>
                      <a:pt x="186" y="120"/>
                    </a:lnTo>
                    <a:lnTo>
                      <a:pt x="178" y="109"/>
                    </a:lnTo>
                    <a:lnTo>
                      <a:pt x="169" y="98"/>
                    </a:lnTo>
                    <a:lnTo>
                      <a:pt x="159" y="87"/>
                    </a:lnTo>
                    <a:lnTo>
                      <a:pt x="150" y="77"/>
                    </a:lnTo>
                    <a:lnTo>
                      <a:pt x="139" y="67"/>
                    </a:lnTo>
                    <a:lnTo>
                      <a:pt x="128" y="58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3" y="34"/>
                    </a:lnTo>
                    <a:lnTo>
                      <a:pt x="81" y="27"/>
                    </a:lnTo>
                    <a:lnTo>
                      <a:pt x="68" y="21"/>
                    </a:lnTo>
                    <a:lnTo>
                      <a:pt x="56" y="16"/>
                    </a:lnTo>
                    <a:lnTo>
                      <a:pt x="42" y="11"/>
                    </a:lnTo>
                    <a:lnTo>
                      <a:pt x="29" y="7"/>
                    </a:lnTo>
                    <a:lnTo>
                      <a:pt x="15" y="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4" name="Line 654"/>
              <p:cNvSpPr>
                <a:spLocks noChangeAspect="1" noChangeShapeType="1"/>
              </p:cNvSpPr>
              <p:nvPr/>
            </p:nvSpPr>
            <p:spPr bwMode="auto">
              <a:xfrm flipV="1">
                <a:off x="7113" y="4346"/>
                <a:ext cx="1" cy="3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5" name="Freeform 655"/>
              <p:cNvSpPr>
                <a:spLocks noChangeAspect="1"/>
              </p:cNvSpPr>
              <p:nvPr/>
            </p:nvSpPr>
            <p:spPr bwMode="auto">
              <a:xfrm>
                <a:off x="7113" y="4705"/>
                <a:ext cx="9" cy="10"/>
              </a:xfrm>
              <a:custGeom>
                <a:avLst/>
                <a:gdLst/>
                <a:ahLst/>
                <a:cxnLst>
                  <a:cxn ang="0">
                    <a:pos x="28" y="28"/>
                  </a:cxn>
                  <a:cxn ang="0">
                    <a:pos x="23" y="28"/>
                  </a:cxn>
                  <a:cxn ang="0">
                    <a:pos x="19" y="27"/>
                  </a:cxn>
                  <a:cxn ang="0">
                    <a:pos x="15" y="25"/>
                  </a:cxn>
                  <a:cxn ang="0">
                    <a:pos x="11" y="23"/>
                  </a:cxn>
                  <a:cxn ang="0">
                    <a:pos x="8" y="20"/>
                  </a:cxn>
                  <a:cxn ang="0">
                    <a:pos x="5" y="16"/>
                  </a:cxn>
                  <a:cxn ang="0">
                    <a:pos x="3" y="12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28" h="28">
                    <a:moveTo>
                      <a:pt x="28" y="28"/>
                    </a:moveTo>
                    <a:lnTo>
                      <a:pt x="23" y="28"/>
                    </a:lnTo>
                    <a:lnTo>
                      <a:pt x="19" y="27"/>
                    </a:lnTo>
                    <a:lnTo>
                      <a:pt x="15" y="25"/>
                    </a:lnTo>
                    <a:lnTo>
                      <a:pt x="11" y="23"/>
                    </a:lnTo>
                    <a:lnTo>
                      <a:pt x="8" y="20"/>
                    </a:lnTo>
                    <a:lnTo>
                      <a:pt x="5" y="16"/>
                    </a:lnTo>
                    <a:lnTo>
                      <a:pt x="3" y="12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6" name="Line 656"/>
              <p:cNvSpPr>
                <a:spLocks noChangeAspect="1" noChangeShapeType="1"/>
              </p:cNvSpPr>
              <p:nvPr/>
            </p:nvSpPr>
            <p:spPr bwMode="auto">
              <a:xfrm flipH="1">
                <a:off x="7122" y="4715"/>
                <a:ext cx="7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7" name="Freeform 657"/>
              <p:cNvSpPr>
                <a:spLocks noChangeAspect="1"/>
              </p:cNvSpPr>
              <p:nvPr/>
            </p:nvSpPr>
            <p:spPr bwMode="auto">
              <a:xfrm>
                <a:off x="7198" y="4705"/>
                <a:ext cx="9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4"/>
                  </a:cxn>
                  <a:cxn ang="0">
                    <a:pos x="27" y="8"/>
                  </a:cxn>
                  <a:cxn ang="0">
                    <a:pos x="24" y="12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5"/>
                  </a:cxn>
                  <a:cxn ang="0">
                    <a:pos x="8" y="27"/>
                  </a:cxn>
                  <a:cxn ang="0">
                    <a:pos x="4" y="28"/>
                  </a:cxn>
                  <a:cxn ang="0">
                    <a:pos x="0" y="28"/>
                  </a:cxn>
                </a:cxnLst>
                <a:rect l="0" t="0" r="r" b="b"/>
                <a:pathLst>
                  <a:path w="28" h="28">
                    <a:moveTo>
                      <a:pt x="28" y="0"/>
                    </a:moveTo>
                    <a:lnTo>
                      <a:pt x="27" y="4"/>
                    </a:lnTo>
                    <a:lnTo>
                      <a:pt x="27" y="8"/>
                    </a:lnTo>
                    <a:lnTo>
                      <a:pt x="24" y="12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5"/>
                    </a:lnTo>
                    <a:lnTo>
                      <a:pt x="8" y="27"/>
                    </a:lnTo>
                    <a:lnTo>
                      <a:pt x="4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8" name="Line 658"/>
              <p:cNvSpPr>
                <a:spLocks noChangeAspect="1" noChangeShapeType="1"/>
              </p:cNvSpPr>
              <p:nvPr/>
            </p:nvSpPr>
            <p:spPr bwMode="auto">
              <a:xfrm>
                <a:off x="7207" y="4636"/>
                <a:ext cx="1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9" name="Freeform 659"/>
              <p:cNvSpPr>
                <a:spLocks noChangeAspect="1"/>
              </p:cNvSpPr>
              <p:nvPr/>
            </p:nvSpPr>
            <p:spPr bwMode="auto">
              <a:xfrm>
                <a:off x="7207" y="4620"/>
                <a:ext cx="16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2" y="0"/>
                  </a:cxn>
                  <a:cxn ang="0">
                    <a:pos x="35" y="1"/>
                  </a:cxn>
                  <a:cxn ang="0">
                    <a:pos x="30" y="3"/>
                  </a:cxn>
                  <a:cxn ang="0">
                    <a:pos x="26" y="5"/>
                  </a:cxn>
                  <a:cxn ang="0">
                    <a:pos x="20" y="8"/>
                  </a:cxn>
                  <a:cxn ang="0">
                    <a:pos x="16" y="12"/>
                  </a:cxn>
                  <a:cxn ang="0">
                    <a:pos x="12" y="16"/>
                  </a:cxn>
                  <a:cxn ang="0">
                    <a:pos x="8" y="20"/>
                  </a:cxn>
                  <a:cxn ang="0">
                    <a:pos x="6" y="26"/>
                  </a:cxn>
                  <a:cxn ang="0">
                    <a:pos x="3" y="31"/>
                  </a:cxn>
                  <a:cxn ang="0">
                    <a:pos x="1" y="36"/>
                  </a:cxn>
                  <a:cxn ang="0">
                    <a:pos x="0" y="42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42" y="0"/>
                    </a:lnTo>
                    <a:lnTo>
                      <a:pt x="35" y="1"/>
                    </a:lnTo>
                    <a:lnTo>
                      <a:pt x="30" y="3"/>
                    </a:lnTo>
                    <a:lnTo>
                      <a:pt x="26" y="5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6" y="26"/>
                    </a:lnTo>
                    <a:lnTo>
                      <a:pt x="3" y="31"/>
                    </a:lnTo>
                    <a:lnTo>
                      <a:pt x="1" y="36"/>
                    </a:lnTo>
                    <a:lnTo>
                      <a:pt x="0" y="42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0" name="Line 660"/>
              <p:cNvSpPr>
                <a:spLocks noChangeAspect="1" noChangeShapeType="1"/>
              </p:cNvSpPr>
              <p:nvPr/>
            </p:nvSpPr>
            <p:spPr bwMode="auto">
              <a:xfrm flipH="1">
                <a:off x="7223" y="4620"/>
                <a:ext cx="17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1" name="Freeform 661"/>
              <p:cNvSpPr>
                <a:spLocks noChangeAspect="1"/>
              </p:cNvSpPr>
              <p:nvPr/>
            </p:nvSpPr>
            <p:spPr bwMode="auto">
              <a:xfrm>
                <a:off x="7397" y="4620"/>
                <a:ext cx="16" cy="18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48" y="50"/>
                  </a:cxn>
                  <a:cxn ang="0">
                    <a:pos x="47" y="43"/>
                  </a:cxn>
                  <a:cxn ang="0">
                    <a:pos x="47" y="38"/>
                  </a:cxn>
                  <a:cxn ang="0">
                    <a:pos x="45" y="32"/>
                  </a:cxn>
                  <a:cxn ang="0">
                    <a:pos x="43" y="27"/>
                  </a:cxn>
                  <a:cxn ang="0">
                    <a:pos x="40" y="22"/>
                  </a:cxn>
                  <a:cxn ang="0">
                    <a:pos x="36" y="16"/>
                  </a:cxn>
                  <a:cxn ang="0">
                    <a:pos x="32" y="12"/>
                  </a:cxn>
                  <a:cxn ang="0">
                    <a:pos x="28" y="9"/>
                  </a:cxn>
                  <a:cxn ang="0">
                    <a:pos x="23" y="5"/>
                  </a:cxn>
                  <a:cxn ang="0">
                    <a:pos x="17" y="3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48" h="55">
                    <a:moveTo>
                      <a:pt x="47" y="55"/>
                    </a:moveTo>
                    <a:lnTo>
                      <a:pt x="48" y="50"/>
                    </a:lnTo>
                    <a:lnTo>
                      <a:pt x="47" y="43"/>
                    </a:lnTo>
                    <a:lnTo>
                      <a:pt x="47" y="38"/>
                    </a:lnTo>
                    <a:lnTo>
                      <a:pt x="45" y="32"/>
                    </a:lnTo>
                    <a:lnTo>
                      <a:pt x="43" y="27"/>
                    </a:lnTo>
                    <a:lnTo>
                      <a:pt x="40" y="22"/>
                    </a:lnTo>
                    <a:lnTo>
                      <a:pt x="36" y="16"/>
                    </a:lnTo>
                    <a:lnTo>
                      <a:pt x="32" y="12"/>
                    </a:lnTo>
                    <a:lnTo>
                      <a:pt x="28" y="9"/>
                    </a:lnTo>
                    <a:lnTo>
                      <a:pt x="23" y="5"/>
                    </a:lnTo>
                    <a:lnTo>
                      <a:pt x="17" y="3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2" name="Line 662"/>
              <p:cNvSpPr>
                <a:spLocks noChangeAspect="1" noChangeShapeType="1"/>
              </p:cNvSpPr>
              <p:nvPr/>
            </p:nvSpPr>
            <p:spPr bwMode="auto">
              <a:xfrm flipV="1">
                <a:off x="7403" y="4638"/>
                <a:ext cx="10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3" name="Line 6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19" y="5213"/>
                <a:ext cx="26" cy="1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4" name="Freeform 664"/>
              <p:cNvSpPr>
                <a:spLocks noChangeAspect="1"/>
              </p:cNvSpPr>
              <p:nvPr/>
            </p:nvSpPr>
            <p:spPr bwMode="auto">
              <a:xfrm>
                <a:off x="7318" y="5188"/>
                <a:ext cx="8" cy="25"/>
              </a:xfrm>
              <a:custGeom>
                <a:avLst/>
                <a:gdLst/>
                <a:ahLst/>
                <a:cxnLst>
                  <a:cxn ang="0">
                    <a:pos x="1" y="76"/>
                  </a:cxn>
                  <a:cxn ang="0">
                    <a:pos x="0" y="68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1" y="44"/>
                  </a:cxn>
                  <a:cxn ang="0">
                    <a:pos x="4" y="36"/>
                  </a:cxn>
                  <a:cxn ang="0">
                    <a:pos x="5" y="28"/>
                  </a:cxn>
                  <a:cxn ang="0">
                    <a:pos x="9" y="20"/>
                  </a:cxn>
                  <a:cxn ang="0">
                    <a:pos x="13" y="13"/>
                  </a:cxn>
                  <a:cxn ang="0">
                    <a:pos x="17" y="6"/>
                  </a:cxn>
                  <a:cxn ang="0">
                    <a:pos x="23" y="0"/>
                  </a:cxn>
                </a:cxnLst>
                <a:rect l="0" t="0" r="r" b="b"/>
                <a:pathLst>
                  <a:path w="23" h="76">
                    <a:moveTo>
                      <a:pt x="1" y="76"/>
                    </a:moveTo>
                    <a:lnTo>
                      <a:pt x="0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1" y="44"/>
                    </a:lnTo>
                    <a:lnTo>
                      <a:pt x="4" y="36"/>
                    </a:lnTo>
                    <a:lnTo>
                      <a:pt x="5" y="28"/>
                    </a:lnTo>
                    <a:lnTo>
                      <a:pt x="9" y="20"/>
                    </a:lnTo>
                    <a:lnTo>
                      <a:pt x="13" y="13"/>
                    </a:lnTo>
                    <a:lnTo>
                      <a:pt x="17" y="6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5" name="Line 665"/>
              <p:cNvSpPr>
                <a:spLocks noChangeAspect="1" noChangeShapeType="1"/>
              </p:cNvSpPr>
              <p:nvPr/>
            </p:nvSpPr>
            <p:spPr bwMode="auto">
              <a:xfrm flipV="1">
                <a:off x="7326" y="5096"/>
                <a:ext cx="76" cy="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6" name="Freeform 666"/>
              <p:cNvSpPr>
                <a:spLocks noChangeAspect="1"/>
              </p:cNvSpPr>
              <p:nvPr/>
            </p:nvSpPr>
            <p:spPr bwMode="auto">
              <a:xfrm>
                <a:off x="7402" y="5093"/>
                <a:ext cx="17" cy="1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2"/>
                  </a:cxn>
                  <a:cxn ang="0">
                    <a:pos x="15" y="1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3" y="1"/>
                  </a:cxn>
                  <a:cxn ang="0">
                    <a:pos x="37" y="2"/>
                  </a:cxn>
                  <a:cxn ang="0">
                    <a:pos x="40" y="5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48" y="16"/>
                  </a:cxn>
                  <a:cxn ang="0">
                    <a:pos x="50" y="20"/>
                  </a:cxn>
                  <a:cxn ang="0">
                    <a:pos x="50" y="24"/>
                  </a:cxn>
                  <a:cxn ang="0">
                    <a:pos x="52" y="28"/>
                  </a:cxn>
                </a:cxnLst>
                <a:rect l="0" t="0" r="r" b="b"/>
                <a:pathLst>
                  <a:path w="52" h="28">
                    <a:moveTo>
                      <a:pt x="0" y="9"/>
                    </a:moveTo>
                    <a:lnTo>
                      <a:pt x="5" y="6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1"/>
                    </a:lnTo>
                    <a:lnTo>
                      <a:pt x="37" y="2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8" y="16"/>
                    </a:lnTo>
                    <a:lnTo>
                      <a:pt x="50" y="20"/>
                    </a:lnTo>
                    <a:lnTo>
                      <a:pt x="50" y="24"/>
                    </a:lnTo>
                    <a:lnTo>
                      <a:pt x="52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7" name="Line 667"/>
              <p:cNvSpPr>
                <a:spLocks noChangeAspect="1" noChangeShapeType="1"/>
              </p:cNvSpPr>
              <p:nvPr/>
            </p:nvSpPr>
            <p:spPr bwMode="auto">
              <a:xfrm>
                <a:off x="7419" y="5103"/>
                <a:ext cx="1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8" name="Freeform 668"/>
              <p:cNvSpPr>
                <a:spLocks noChangeAspect="1"/>
              </p:cNvSpPr>
              <p:nvPr/>
            </p:nvSpPr>
            <p:spPr bwMode="auto">
              <a:xfrm>
                <a:off x="7419" y="5115"/>
                <a:ext cx="79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1" y="27"/>
                  </a:cxn>
                  <a:cxn ang="0">
                    <a:pos x="2" y="40"/>
                  </a:cxn>
                  <a:cxn ang="0">
                    <a:pos x="5" y="52"/>
                  </a:cxn>
                  <a:cxn ang="0">
                    <a:pos x="8" y="66"/>
                  </a:cxn>
                  <a:cxn ang="0">
                    <a:pos x="12" y="78"/>
                  </a:cxn>
                  <a:cxn ang="0">
                    <a:pos x="17" y="90"/>
                  </a:cxn>
                  <a:cxn ang="0">
                    <a:pos x="23" y="102"/>
                  </a:cxn>
                  <a:cxn ang="0">
                    <a:pos x="29" y="114"/>
                  </a:cxn>
                  <a:cxn ang="0">
                    <a:pos x="36" y="126"/>
                  </a:cxn>
                  <a:cxn ang="0">
                    <a:pos x="43" y="137"/>
                  </a:cxn>
                  <a:cxn ang="0">
                    <a:pos x="51" y="148"/>
                  </a:cxn>
                  <a:cxn ang="0">
                    <a:pos x="59" y="157"/>
                  </a:cxn>
                  <a:cxn ang="0">
                    <a:pos x="68" y="168"/>
                  </a:cxn>
                  <a:cxn ang="0">
                    <a:pos x="78" y="176"/>
                  </a:cxn>
                  <a:cxn ang="0">
                    <a:pos x="89" y="185"/>
                  </a:cxn>
                  <a:cxn ang="0">
                    <a:pos x="99" y="193"/>
                  </a:cxn>
                  <a:cxn ang="0">
                    <a:pos x="110" y="200"/>
                  </a:cxn>
                  <a:cxn ang="0">
                    <a:pos x="121" y="207"/>
                  </a:cxn>
                  <a:cxn ang="0">
                    <a:pos x="133" y="214"/>
                  </a:cxn>
                  <a:cxn ang="0">
                    <a:pos x="145" y="219"/>
                  </a:cxn>
                  <a:cxn ang="0">
                    <a:pos x="157" y="223"/>
                  </a:cxn>
                  <a:cxn ang="0">
                    <a:pos x="171" y="227"/>
                  </a:cxn>
                  <a:cxn ang="0">
                    <a:pos x="183" y="231"/>
                  </a:cxn>
                  <a:cxn ang="0">
                    <a:pos x="196" y="234"/>
                  </a:cxn>
                  <a:cxn ang="0">
                    <a:pos x="210" y="235"/>
                  </a:cxn>
                  <a:cxn ang="0">
                    <a:pos x="223" y="236"/>
                  </a:cxn>
                  <a:cxn ang="0">
                    <a:pos x="235" y="236"/>
                  </a:cxn>
                </a:cxnLst>
                <a:rect l="0" t="0" r="r" b="b"/>
                <a:pathLst>
                  <a:path w="235" h="236">
                    <a:moveTo>
                      <a:pt x="0" y="0"/>
                    </a:moveTo>
                    <a:lnTo>
                      <a:pt x="0" y="13"/>
                    </a:lnTo>
                    <a:lnTo>
                      <a:pt x="1" y="27"/>
                    </a:lnTo>
                    <a:lnTo>
                      <a:pt x="2" y="40"/>
                    </a:lnTo>
                    <a:lnTo>
                      <a:pt x="5" y="52"/>
                    </a:lnTo>
                    <a:lnTo>
                      <a:pt x="8" y="66"/>
                    </a:lnTo>
                    <a:lnTo>
                      <a:pt x="12" y="78"/>
                    </a:lnTo>
                    <a:lnTo>
                      <a:pt x="17" y="90"/>
                    </a:lnTo>
                    <a:lnTo>
                      <a:pt x="23" y="102"/>
                    </a:lnTo>
                    <a:lnTo>
                      <a:pt x="29" y="114"/>
                    </a:lnTo>
                    <a:lnTo>
                      <a:pt x="36" y="126"/>
                    </a:lnTo>
                    <a:lnTo>
                      <a:pt x="43" y="137"/>
                    </a:lnTo>
                    <a:lnTo>
                      <a:pt x="51" y="148"/>
                    </a:lnTo>
                    <a:lnTo>
                      <a:pt x="59" y="157"/>
                    </a:lnTo>
                    <a:lnTo>
                      <a:pt x="68" y="168"/>
                    </a:lnTo>
                    <a:lnTo>
                      <a:pt x="78" y="176"/>
                    </a:lnTo>
                    <a:lnTo>
                      <a:pt x="89" y="185"/>
                    </a:lnTo>
                    <a:lnTo>
                      <a:pt x="99" y="193"/>
                    </a:lnTo>
                    <a:lnTo>
                      <a:pt x="110" y="200"/>
                    </a:lnTo>
                    <a:lnTo>
                      <a:pt x="121" y="207"/>
                    </a:lnTo>
                    <a:lnTo>
                      <a:pt x="133" y="214"/>
                    </a:lnTo>
                    <a:lnTo>
                      <a:pt x="145" y="219"/>
                    </a:lnTo>
                    <a:lnTo>
                      <a:pt x="157" y="223"/>
                    </a:lnTo>
                    <a:lnTo>
                      <a:pt x="171" y="227"/>
                    </a:lnTo>
                    <a:lnTo>
                      <a:pt x="183" y="231"/>
                    </a:lnTo>
                    <a:lnTo>
                      <a:pt x="196" y="234"/>
                    </a:lnTo>
                    <a:lnTo>
                      <a:pt x="210" y="235"/>
                    </a:lnTo>
                    <a:lnTo>
                      <a:pt x="223" y="236"/>
                    </a:lnTo>
                    <a:lnTo>
                      <a:pt x="235" y="2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9" name="Line 669"/>
              <p:cNvSpPr>
                <a:spLocks noChangeAspect="1" noChangeShapeType="1"/>
              </p:cNvSpPr>
              <p:nvPr/>
            </p:nvSpPr>
            <p:spPr bwMode="auto">
              <a:xfrm>
                <a:off x="7498" y="5194"/>
                <a:ext cx="6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0" name="Freeform 670"/>
              <p:cNvSpPr>
                <a:spLocks noChangeAspect="1"/>
              </p:cNvSpPr>
              <p:nvPr/>
            </p:nvSpPr>
            <p:spPr bwMode="auto">
              <a:xfrm>
                <a:off x="7567" y="5194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2"/>
                  </a:cxn>
                  <a:cxn ang="0">
                    <a:pos x="13" y="3"/>
                  </a:cxn>
                  <a:cxn ang="0">
                    <a:pos x="17" y="6"/>
                  </a:cxn>
                  <a:cxn ang="0">
                    <a:pos x="20" y="9"/>
                  </a:cxn>
                  <a:cxn ang="0">
                    <a:pos x="23" y="13"/>
                  </a:cxn>
                  <a:cxn ang="0">
                    <a:pos x="26" y="17"/>
                  </a:cxn>
                  <a:cxn ang="0">
                    <a:pos x="27" y="21"/>
                  </a:cxn>
                  <a:cxn ang="0">
                    <a:pos x="28" y="25"/>
                  </a:cxn>
                  <a:cxn ang="0">
                    <a:pos x="28" y="29"/>
                  </a:cxn>
                </a:cxnLst>
                <a:rect l="0" t="0" r="r" b="b"/>
                <a:pathLst>
                  <a:path w="28" h="29">
                    <a:moveTo>
                      <a:pt x="0" y="0"/>
                    </a:moveTo>
                    <a:lnTo>
                      <a:pt x="4" y="0"/>
                    </a:lnTo>
                    <a:lnTo>
                      <a:pt x="9" y="2"/>
                    </a:lnTo>
                    <a:lnTo>
                      <a:pt x="13" y="3"/>
                    </a:lnTo>
                    <a:lnTo>
                      <a:pt x="17" y="6"/>
                    </a:lnTo>
                    <a:lnTo>
                      <a:pt x="20" y="9"/>
                    </a:lnTo>
                    <a:lnTo>
                      <a:pt x="23" y="13"/>
                    </a:lnTo>
                    <a:lnTo>
                      <a:pt x="26" y="17"/>
                    </a:lnTo>
                    <a:lnTo>
                      <a:pt x="27" y="21"/>
                    </a:lnTo>
                    <a:lnTo>
                      <a:pt x="28" y="25"/>
                    </a:lnTo>
                    <a:lnTo>
                      <a:pt x="28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1" name="Line 671"/>
              <p:cNvSpPr>
                <a:spLocks noChangeAspect="1" noChangeShapeType="1"/>
              </p:cNvSpPr>
              <p:nvPr/>
            </p:nvSpPr>
            <p:spPr bwMode="auto">
              <a:xfrm>
                <a:off x="7577" y="5204"/>
                <a:ext cx="1" cy="1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2" name="Freeform 672"/>
              <p:cNvSpPr>
                <a:spLocks noChangeAspect="1"/>
              </p:cNvSpPr>
              <p:nvPr/>
            </p:nvSpPr>
            <p:spPr bwMode="auto">
              <a:xfrm>
                <a:off x="7561" y="5361"/>
                <a:ext cx="16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6"/>
                  </a:cxn>
                  <a:cxn ang="0">
                    <a:pos x="46" y="11"/>
                  </a:cxn>
                  <a:cxn ang="0">
                    <a:pos x="45" y="17"/>
                  </a:cxn>
                  <a:cxn ang="0">
                    <a:pos x="42" y="22"/>
                  </a:cxn>
                  <a:cxn ang="0">
                    <a:pos x="39" y="27"/>
                  </a:cxn>
                  <a:cxn ang="0">
                    <a:pos x="35" y="31"/>
                  </a:cxn>
                  <a:cxn ang="0">
                    <a:pos x="31" y="35"/>
                  </a:cxn>
                  <a:cxn ang="0">
                    <a:pos x="27" y="39"/>
                  </a:cxn>
                  <a:cxn ang="0">
                    <a:pos x="22" y="42"/>
                  </a:cxn>
                  <a:cxn ang="0">
                    <a:pos x="18" y="45"/>
                  </a:cxn>
                  <a:cxn ang="0">
                    <a:pos x="12" y="46"/>
                  </a:cxn>
                  <a:cxn ang="0">
                    <a:pos x="6" y="47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47" y="6"/>
                    </a:lnTo>
                    <a:lnTo>
                      <a:pt x="46" y="11"/>
                    </a:lnTo>
                    <a:lnTo>
                      <a:pt x="45" y="17"/>
                    </a:lnTo>
                    <a:lnTo>
                      <a:pt x="42" y="22"/>
                    </a:lnTo>
                    <a:lnTo>
                      <a:pt x="39" y="27"/>
                    </a:lnTo>
                    <a:lnTo>
                      <a:pt x="35" y="31"/>
                    </a:lnTo>
                    <a:lnTo>
                      <a:pt x="31" y="35"/>
                    </a:lnTo>
                    <a:lnTo>
                      <a:pt x="27" y="39"/>
                    </a:lnTo>
                    <a:lnTo>
                      <a:pt x="22" y="42"/>
                    </a:lnTo>
                    <a:lnTo>
                      <a:pt x="18" y="45"/>
                    </a:lnTo>
                    <a:lnTo>
                      <a:pt x="12" y="46"/>
                    </a:lnTo>
                    <a:lnTo>
                      <a:pt x="6" y="47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3" name="Line 673"/>
              <p:cNvSpPr>
                <a:spLocks noChangeAspect="1" noChangeShapeType="1"/>
              </p:cNvSpPr>
              <p:nvPr/>
            </p:nvSpPr>
            <p:spPr bwMode="auto">
              <a:xfrm flipH="1">
                <a:off x="7361" y="5377"/>
                <a:ext cx="20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4" name="Freeform 674"/>
              <p:cNvSpPr>
                <a:spLocks noChangeAspect="1"/>
              </p:cNvSpPr>
              <p:nvPr/>
            </p:nvSpPr>
            <p:spPr bwMode="auto">
              <a:xfrm>
                <a:off x="7345" y="5364"/>
                <a:ext cx="16" cy="13"/>
              </a:xfrm>
              <a:custGeom>
                <a:avLst/>
                <a:gdLst/>
                <a:ahLst/>
                <a:cxnLst>
                  <a:cxn ang="0">
                    <a:pos x="48" y="39"/>
                  </a:cxn>
                  <a:cxn ang="0">
                    <a:pos x="42" y="39"/>
                  </a:cxn>
                  <a:cxn ang="0">
                    <a:pos x="37" y="38"/>
                  </a:cxn>
                  <a:cxn ang="0">
                    <a:pos x="31" y="37"/>
                  </a:cxn>
                  <a:cxn ang="0">
                    <a:pos x="26" y="34"/>
                  </a:cxn>
                  <a:cxn ang="0">
                    <a:pos x="22" y="31"/>
                  </a:cxn>
                  <a:cxn ang="0">
                    <a:pos x="17" y="29"/>
                  </a:cxn>
                  <a:cxn ang="0">
                    <a:pos x="13" y="25"/>
                  </a:cxn>
                  <a:cxn ang="0">
                    <a:pos x="10" y="21"/>
                  </a:cxn>
                  <a:cxn ang="0">
                    <a:pos x="7" y="17"/>
                  </a:cxn>
                  <a:cxn ang="0">
                    <a:pos x="5" y="11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48" h="39">
                    <a:moveTo>
                      <a:pt x="48" y="39"/>
                    </a:moveTo>
                    <a:lnTo>
                      <a:pt x="42" y="39"/>
                    </a:lnTo>
                    <a:lnTo>
                      <a:pt x="37" y="38"/>
                    </a:lnTo>
                    <a:lnTo>
                      <a:pt x="31" y="37"/>
                    </a:lnTo>
                    <a:lnTo>
                      <a:pt x="26" y="34"/>
                    </a:lnTo>
                    <a:lnTo>
                      <a:pt x="22" y="31"/>
                    </a:lnTo>
                    <a:lnTo>
                      <a:pt x="17" y="29"/>
                    </a:lnTo>
                    <a:lnTo>
                      <a:pt x="13" y="25"/>
                    </a:lnTo>
                    <a:lnTo>
                      <a:pt x="10" y="21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5" name="Freeform 675"/>
              <p:cNvSpPr>
                <a:spLocks noChangeAspect="1"/>
              </p:cNvSpPr>
              <p:nvPr/>
            </p:nvSpPr>
            <p:spPr bwMode="auto">
              <a:xfrm>
                <a:off x="8452" y="5456"/>
                <a:ext cx="17" cy="16"/>
              </a:xfrm>
              <a:custGeom>
                <a:avLst/>
                <a:gdLst/>
                <a:ahLst/>
                <a:cxnLst>
                  <a:cxn ang="0">
                    <a:pos x="49" y="47"/>
                  </a:cxn>
                  <a:cxn ang="0">
                    <a:pos x="47" y="42"/>
                  </a:cxn>
                  <a:cxn ang="0">
                    <a:pos x="47" y="37"/>
                  </a:cxn>
                  <a:cxn ang="0">
                    <a:pos x="45" y="31"/>
                  </a:cxn>
                  <a:cxn ang="0">
                    <a:pos x="43" y="26"/>
                  </a:cxn>
                  <a:cxn ang="0">
                    <a:pos x="39" y="21"/>
                  </a:cxn>
                  <a:cxn ang="0">
                    <a:pos x="37" y="16"/>
                  </a:cxn>
                  <a:cxn ang="0">
                    <a:pos x="32" y="12"/>
                  </a:cxn>
                  <a:cxn ang="0">
                    <a:pos x="27" y="8"/>
                  </a:cxn>
                  <a:cxn ang="0">
                    <a:pos x="23" y="6"/>
                  </a:cxn>
                  <a:cxn ang="0">
                    <a:pos x="18" y="3"/>
                  </a:cxn>
                  <a:cxn ang="0">
                    <a:pos x="12" y="2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49" h="47">
                    <a:moveTo>
                      <a:pt x="49" y="47"/>
                    </a:moveTo>
                    <a:lnTo>
                      <a:pt x="47" y="42"/>
                    </a:lnTo>
                    <a:lnTo>
                      <a:pt x="47" y="37"/>
                    </a:lnTo>
                    <a:lnTo>
                      <a:pt x="45" y="31"/>
                    </a:lnTo>
                    <a:lnTo>
                      <a:pt x="43" y="26"/>
                    </a:lnTo>
                    <a:lnTo>
                      <a:pt x="39" y="21"/>
                    </a:lnTo>
                    <a:lnTo>
                      <a:pt x="37" y="16"/>
                    </a:lnTo>
                    <a:lnTo>
                      <a:pt x="32" y="12"/>
                    </a:lnTo>
                    <a:lnTo>
                      <a:pt x="27" y="8"/>
                    </a:lnTo>
                    <a:lnTo>
                      <a:pt x="23" y="6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6" name="Line 676"/>
              <p:cNvSpPr>
                <a:spLocks noChangeAspect="1" noChangeShapeType="1"/>
              </p:cNvSpPr>
              <p:nvPr/>
            </p:nvSpPr>
            <p:spPr bwMode="auto">
              <a:xfrm flipV="1">
                <a:off x="8469" y="5472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7" name="Freeform 677"/>
              <p:cNvSpPr>
                <a:spLocks noChangeAspect="1"/>
              </p:cNvSpPr>
              <p:nvPr/>
            </p:nvSpPr>
            <p:spPr bwMode="auto">
              <a:xfrm>
                <a:off x="8469" y="5488"/>
                <a:ext cx="15" cy="16"/>
              </a:xfrm>
              <a:custGeom>
                <a:avLst/>
                <a:gdLst/>
                <a:ahLst/>
                <a:cxnLst>
                  <a:cxn ang="0">
                    <a:pos x="47" y="48"/>
                  </a:cxn>
                  <a:cxn ang="0">
                    <a:pos x="41" y="47"/>
                  </a:cxn>
                  <a:cxn ang="0">
                    <a:pos x="35" y="47"/>
                  </a:cxn>
                  <a:cxn ang="0">
                    <a:pos x="29" y="44"/>
                  </a:cxn>
                  <a:cxn ang="0">
                    <a:pos x="24" y="43"/>
                  </a:cxn>
                  <a:cxn ang="0">
                    <a:pos x="20" y="39"/>
                  </a:cxn>
                  <a:cxn ang="0">
                    <a:pos x="14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5" y="22"/>
                  </a:cxn>
                  <a:cxn ang="0">
                    <a:pos x="2" y="17"/>
                  </a:cxn>
                  <a:cxn ang="0">
                    <a:pos x="1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47" h="48">
                    <a:moveTo>
                      <a:pt x="47" y="48"/>
                    </a:moveTo>
                    <a:lnTo>
                      <a:pt x="41" y="47"/>
                    </a:lnTo>
                    <a:lnTo>
                      <a:pt x="35" y="47"/>
                    </a:lnTo>
                    <a:lnTo>
                      <a:pt x="29" y="44"/>
                    </a:lnTo>
                    <a:lnTo>
                      <a:pt x="24" y="43"/>
                    </a:lnTo>
                    <a:lnTo>
                      <a:pt x="20" y="39"/>
                    </a:lnTo>
                    <a:lnTo>
                      <a:pt x="14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5" y="22"/>
                    </a:lnTo>
                    <a:lnTo>
                      <a:pt x="2" y="17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8" name="Line 678"/>
              <p:cNvSpPr>
                <a:spLocks noChangeAspect="1" noChangeShapeType="1"/>
              </p:cNvSpPr>
              <p:nvPr/>
            </p:nvSpPr>
            <p:spPr bwMode="auto">
              <a:xfrm flipH="1">
                <a:off x="8484" y="5504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9" name="Freeform 679"/>
              <p:cNvSpPr>
                <a:spLocks noChangeAspect="1"/>
              </p:cNvSpPr>
              <p:nvPr/>
            </p:nvSpPr>
            <p:spPr bwMode="auto">
              <a:xfrm>
                <a:off x="8492" y="5497"/>
                <a:ext cx="12" cy="7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5" y="4"/>
                  </a:cxn>
                  <a:cxn ang="0">
                    <a:pos x="31" y="8"/>
                  </a:cxn>
                  <a:cxn ang="0">
                    <a:pos x="25" y="12"/>
                  </a:cxn>
                  <a:cxn ang="0">
                    <a:pos x="21" y="15"/>
                  </a:cxn>
                  <a:cxn ang="0">
                    <a:pos x="16" y="16"/>
                  </a:cxn>
                  <a:cxn ang="0">
                    <a:pos x="10" y="19"/>
                  </a:cxn>
                  <a:cxn ang="0">
                    <a:pos x="5" y="19"/>
                  </a:cxn>
                  <a:cxn ang="0">
                    <a:pos x="0" y="20"/>
                  </a:cxn>
                </a:cxnLst>
                <a:rect l="0" t="0" r="r" b="b"/>
                <a:pathLst>
                  <a:path w="37" h="20">
                    <a:moveTo>
                      <a:pt x="37" y="0"/>
                    </a:moveTo>
                    <a:lnTo>
                      <a:pt x="35" y="4"/>
                    </a:lnTo>
                    <a:lnTo>
                      <a:pt x="31" y="8"/>
                    </a:lnTo>
                    <a:lnTo>
                      <a:pt x="25" y="12"/>
                    </a:lnTo>
                    <a:lnTo>
                      <a:pt x="21" y="15"/>
                    </a:lnTo>
                    <a:lnTo>
                      <a:pt x="16" y="16"/>
                    </a:lnTo>
                    <a:lnTo>
                      <a:pt x="10" y="19"/>
                    </a:lnTo>
                    <a:lnTo>
                      <a:pt x="5" y="19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0" name="Line 680"/>
              <p:cNvSpPr>
                <a:spLocks noChangeAspect="1" noChangeShapeType="1"/>
              </p:cNvSpPr>
              <p:nvPr/>
            </p:nvSpPr>
            <p:spPr bwMode="auto">
              <a:xfrm flipH="1">
                <a:off x="8504" y="5446"/>
                <a:ext cx="36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1" name="Freeform 681"/>
              <p:cNvSpPr>
                <a:spLocks noChangeAspect="1"/>
              </p:cNvSpPr>
              <p:nvPr/>
            </p:nvSpPr>
            <p:spPr bwMode="auto">
              <a:xfrm>
                <a:off x="8540" y="5430"/>
                <a:ext cx="3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5"/>
                  </a:cxn>
                  <a:cxn ang="0">
                    <a:pos x="6" y="11"/>
                  </a:cxn>
                  <a:cxn ang="0">
                    <a:pos x="8" y="17"/>
                  </a:cxn>
                  <a:cxn ang="0">
                    <a:pos x="8" y="23"/>
                  </a:cxn>
                  <a:cxn ang="0">
                    <a:pos x="8" y="28"/>
                  </a:cxn>
                  <a:cxn ang="0">
                    <a:pos x="6" y="35"/>
                  </a:cxn>
                  <a:cxn ang="0">
                    <a:pos x="5" y="40"/>
                  </a:cxn>
                  <a:cxn ang="0">
                    <a:pos x="2" y="46"/>
                  </a:cxn>
                  <a:cxn ang="0">
                    <a:pos x="0" y="50"/>
                  </a:cxn>
                </a:cxnLst>
                <a:rect l="0" t="0" r="r" b="b"/>
                <a:pathLst>
                  <a:path w="8" h="50">
                    <a:moveTo>
                      <a:pt x="2" y="0"/>
                    </a:moveTo>
                    <a:lnTo>
                      <a:pt x="5" y="5"/>
                    </a:lnTo>
                    <a:lnTo>
                      <a:pt x="6" y="11"/>
                    </a:lnTo>
                    <a:lnTo>
                      <a:pt x="8" y="17"/>
                    </a:lnTo>
                    <a:lnTo>
                      <a:pt x="8" y="23"/>
                    </a:lnTo>
                    <a:lnTo>
                      <a:pt x="8" y="28"/>
                    </a:lnTo>
                    <a:lnTo>
                      <a:pt x="6" y="35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0" y="5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2" name="Line 682"/>
              <p:cNvSpPr>
                <a:spLocks noChangeAspect="1" noChangeShapeType="1"/>
              </p:cNvSpPr>
              <p:nvPr/>
            </p:nvSpPr>
            <p:spPr bwMode="auto">
              <a:xfrm>
                <a:off x="8517" y="5386"/>
                <a:ext cx="2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3" name="Freeform 683"/>
              <p:cNvSpPr>
                <a:spLocks noChangeAspect="1"/>
              </p:cNvSpPr>
              <p:nvPr/>
            </p:nvSpPr>
            <p:spPr bwMode="auto">
              <a:xfrm>
                <a:off x="8504" y="5377"/>
                <a:ext cx="13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0" y="2"/>
                  </a:cxn>
                  <a:cxn ang="0">
                    <a:pos x="16" y="3"/>
                  </a:cxn>
                  <a:cxn ang="0">
                    <a:pos x="21" y="6"/>
                  </a:cxn>
                  <a:cxn ang="0">
                    <a:pos x="27" y="9"/>
                  </a:cxn>
                  <a:cxn ang="0">
                    <a:pos x="31" y="13"/>
                  </a:cxn>
                  <a:cxn ang="0">
                    <a:pos x="35" y="17"/>
                  </a:cxn>
                  <a:cxn ang="0">
                    <a:pos x="39" y="21"/>
                  </a:cxn>
                  <a:cxn ang="0">
                    <a:pos x="41" y="26"/>
                  </a:cxn>
                </a:cxnLst>
                <a:rect l="0" t="0" r="r" b="b"/>
                <a:pathLst>
                  <a:path w="41" h="26">
                    <a:moveTo>
                      <a:pt x="0" y="0"/>
                    </a:moveTo>
                    <a:lnTo>
                      <a:pt x="5" y="0"/>
                    </a:lnTo>
                    <a:lnTo>
                      <a:pt x="10" y="2"/>
                    </a:lnTo>
                    <a:lnTo>
                      <a:pt x="16" y="3"/>
                    </a:lnTo>
                    <a:lnTo>
                      <a:pt x="21" y="6"/>
                    </a:lnTo>
                    <a:lnTo>
                      <a:pt x="27" y="9"/>
                    </a:lnTo>
                    <a:lnTo>
                      <a:pt x="31" y="13"/>
                    </a:lnTo>
                    <a:lnTo>
                      <a:pt x="35" y="17"/>
                    </a:lnTo>
                    <a:lnTo>
                      <a:pt x="39" y="21"/>
                    </a:lnTo>
                    <a:lnTo>
                      <a:pt x="41" y="2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4" name="Line 684"/>
              <p:cNvSpPr>
                <a:spLocks noChangeAspect="1" noChangeShapeType="1"/>
              </p:cNvSpPr>
              <p:nvPr/>
            </p:nvSpPr>
            <p:spPr bwMode="auto">
              <a:xfrm>
                <a:off x="7671" y="5377"/>
                <a:ext cx="83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5" name="Freeform 685"/>
              <p:cNvSpPr>
                <a:spLocks noChangeAspect="1"/>
              </p:cNvSpPr>
              <p:nvPr/>
            </p:nvSpPr>
            <p:spPr bwMode="auto">
              <a:xfrm>
                <a:off x="7640" y="5346"/>
                <a:ext cx="3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" y="16"/>
                  </a:cxn>
                  <a:cxn ang="0">
                    <a:pos x="3" y="25"/>
                  </a:cxn>
                  <a:cxn ang="0">
                    <a:pos x="5" y="33"/>
                  </a:cxn>
                  <a:cxn ang="0">
                    <a:pos x="10" y="41"/>
                  </a:cxn>
                  <a:cxn ang="0">
                    <a:pos x="12" y="47"/>
                  </a:cxn>
                  <a:cxn ang="0">
                    <a:pos x="18" y="54"/>
                  </a:cxn>
                  <a:cxn ang="0">
                    <a:pos x="22" y="61"/>
                  </a:cxn>
                  <a:cxn ang="0">
                    <a:pos x="28" y="68"/>
                  </a:cxn>
                  <a:cxn ang="0">
                    <a:pos x="34" y="73"/>
                  </a:cxn>
                  <a:cxn ang="0">
                    <a:pos x="40" y="77"/>
                  </a:cxn>
                  <a:cxn ang="0">
                    <a:pos x="47" y="82"/>
                  </a:cxn>
                  <a:cxn ang="0">
                    <a:pos x="55" y="86"/>
                  </a:cxn>
                  <a:cxn ang="0">
                    <a:pos x="62" y="89"/>
                  </a:cxn>
                  <a:cxn ang="0">
                    <a:pos x="70" y="92"/>
                  </a:cxn>
                  <a:cxn ang="0">
                    <a:pos x="78" y="93"/>
                  </a:cxn>
                  <a:cxn ang="0">
                    <a:pos x="86" y="94"/>
                  </a:cxn>
                  <a:cxn ang="0">
                    <a:pos x="94" y="94"/>
                  </a:cxn>
                </a:cxnLst>
                <a:rect l="0" t="0" r="r" b="b"/>
                <a:pathLst>
                  <a:path w="94" h="94">
                    <a:moveTo>
                      <a:pt x="0" y="0"/>
                    </a:moveTo>
                    <a:lnTo>
                      <a:pt x="0" y="8"/>
                    </a:lnTo>
                    <a:lnTo>
                      <a:pt x="1" y="16"/>
                    </a:lnTo>
                    <a:lnTo>
                      <a:pt x="3" y="25"/>
                    </a:lnTo>
                    <a:lnTo>
                      <a:pt x="5" y="33"/>
                    </a:lnTo>
                    <a:lnTo>
                      <a:pt x="10" y="41"/>
                    </a:lnTo>
                    <a:lnTo>
                      <a:pt x="12" y="47"/>
                    </a:lnTo>
                    <a:lnTo>
                      <a:pt x="18" y="54"/>
                    </a:lnTo>
                    <a:lnTo>
                      <a:pt x="22" y="61"/>
                    </a:lnTo>
                    <a:lnTo>
                      <a:pt x="28" y="68"/>
                    </a:lnTo>
                    <a:lnTo>
                      <a:pt x="34" y="73"/>
                    </a:lnTo>
                    <a:lnTo>
                      <a:pt x="40" y="77"/>
                    </a:lnTo>
                    <a:lnTo>
                      <a:pt x="47" y="82"/>
                    </a:lnTo>
                    <a:lnTo>
                      <a:pt x="55" y="86"/>
                    </a:lnTo>
                    <a:lnTo>
                      <a:pt x="62" y="89"/>
                    </a:lnTo>
                    <a:lnTo>
                      <a:pt x="70" y="92"/>
                    </a:lnTo>
                    <a:lnTo>
                      <a:pt x="78" y="93"/>
                    </a:lnTo>
                    <a:lnTo>
                      <a:pt x="86" y="94"/>
                    </a:lnTo>
                    <a:lnTo>
                      <a:pt x="94" y="9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6" name="Line 686"/>
              <p:cNvSpPr>
                <a:spLocks noChangeAspect="1" noChangeShapeType="1"/>
              </p:cNvSpPr>
              <p:nvPr/>
            </p:nvSpPr>
            <p:spPr bwMode="auto">
              <a:xfrm>
                <a:off x="7640" y="5115"/>
                <a:ext cx="1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7" name="Freeform 687"/>
              <p:cNvSpPr>
                <a:spLocks noChangeAspect="1"/>
              </p:cNvSpPr>
              <p:nvPr/>
            </p:nvSpPr>
            <p:spPr bwMode="auto">
              <a:xfrm>
                <a:off x="7633" y="5101"/>
                <a:ext cx="7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8" y="8"/>
                  </a:cxn>
                  <a:cxn ang="0">
                    <a:pos x="12" y="12"/>
                  </a:cxn>
                  <a:cxn ang="0">
                    <a:pos x="16" y="17"/>
                  </a:cxn>
                  <a:cxn ang="0">
                    <a:pos x="17" y="23"/>
                  </a:cxn>
                  <a:cxn ang="0">
                    <a:pos x="20" y="28"/>
                  </a:cxn>
                  <a:cxn ang="0">
                    <a:pos x="21" y="34"/>
                  </a:cxn>
                  <a:cxn ang="0">
                    <a:pos x="21" y="40"/>
                  </a:cxn>
                </a:cxnLst>
                <a:rect l="0" t="0" r="r" b="b"/>
                <a:pathLst>
                  <a:path w="21" h="40">
                    <a:moveTo>
                      <a:pt x="0" y="0"/>
                    </a:moveTo>
                    <a:lnTo>
                      <a:pt x="4" y="4"/>
                    </a:lnTo>
                    <a:lnTo>
                      <a:pt x="8" y="8"/>
                    </a:lnTo>
                    <a:lnTo>
                      <a:pt x="12" y="12"/>
                    </a:lnTo>
                    <a:lnTo>
                      <a:pt x="16" y="17"/>
                    </a:lnTo>
                    <a:lnTo>
                      <a:pt x="17" y="23"/>
                    </a:lnTo>
                    <a:lnTo>
                      <a:pt x="20" y="28"/>
                    </a:lnTo>
                    <a:lnTo>
                      <a:pt x="21" y="34"/>
                    </a:lnTo>
                    <a:lnTo>
                      <a:pt x="21" y="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8" name="Line 688"/>
              <p:cNvSpPr>
                <a:spLocks noChangeAspect="1" noChangeShapeType="1"/>
              </p:cNvSpPr>
              <p:nvPr/>
            </p:nvSpPr>
            <p:spPr bwMode="auto">
              <a:xfrm>
                <a:off x="7607" y="5085"/>
                <a:ext cx="2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9" name="Freeform 689"/>
              <p:cNvSpPr>
                <a:spLocks noChangeAspect="1"/>
              </p:cNvSpPr>
              <p:nvPr/>
            </p:nvSpPr>
            <p:spPr bwMode="auto">
              <a:xfrm>
                <a:off x="7592" y="5084"/>
                <a:ext cx="15" cy="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" y="25"/>
                  </a:cxn>
                  <a:cxn ang="0">
                    <a:pos x="2" y="21"/>
                  </a:cxn>
                  <a:cxn ang="0">
                    <a:pos x="4" y="17"/>
                  </a:cxn>
                  <a:cxn ang="0">
                    <a:pos x="6" y="13"/>
                  </a:cxn>
                  <a:cxn ang="0">
                    <a:pos x="8" y="9"/>
                  </a:cxn>
                  <a:cxn ang="0">
                    <a:pos x="12" y="6"/>
                  </a:cxn>
                  <a:cxn ang="0">
                    <a:pos x="15" y="3"/>
                  </a:cxn>
                  <a:cxn ang="0">
                    <a:pos x="19" y="2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37" y="0"/>
                  </a:cxn>
                  <a:cxn ang="0">
                    <a:pos x="41" y="2"/>
                  </a:cxn>
                  <a:cxn ang="0">
                    <a:pos x="45" y="4"/>
                  </a:cxn>
                </a:cxnLst>
                <a:rect l="0" t="0" r="r" b="b"/>
                <a:pathLst>
                  <a:path w="45" h="29">
                    <a:moveTo>
                      <a:pt x="0" y="29"/>
                    </a:moveTo>
                    <a:lnTo>
                      <a:pt x="2" y="25"/>
                    </a:lnTo>
                    <a:lnTo>
                      <a:pt x="2" y="21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2" y="6"/>
                    </a:lnTo>
                    <a:lnTo>
                      <a:pt x="15" y="3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5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0" name="Line 690"/>
              <p:cNvSpPr>
                <a:spLocks noChangeAspect="1" noChangeShapeType="1"/>
              </p:cNvSpPr>
              <p:nvPr/>
            </p:nvSpPr>
            <p:spPr bwMode="auto">
              <a:xfrm flipV="1">
                <a:off x="7592" y="5093"/>
                <a:ext cx="1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1" name="Freeform 691"/>
              <p:cNvSpPr>
                <a:spLocks noChangeAspect="1"/>
              </p:cNvSpPr>
              <p:nvPr/>
            </p:nvSpPr>
            <p:spPr bwMode="auto">
              <a:xfrm>
                <a:off x="7577" y="5115"/>
                <a:ext cx="15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7" y="47"/>
                  </a:cxn>
                  <a:cxn ang="0">
                    <a:pos x="12" y="45"/>
                  </a:cxn>
                  <a:cxn ang="0">
                    <a:pos x="18" y="44"/>
                  </a:cxn>
                  <a:cxn ang="0">
                    <a:pos x="23" y="41"/>
                  </a:cxn>
                  <a:cxn ang="0">
                    <a:pos x="27" y="39"/>
                  </a:cxn>
                  <a:cxn ang="0">
                    <a:pos x="33" y="35"/>
                  </a:cxn>
                  <a:cxn ang="0">
                    <a:pos x="37" y="31"/>
                  </a:cxn>
                  <a:cxn ang="0">
                    <a:pos x="39" y="27"/>
                  </a:cxn>
                  <a:cxn ang="0">
                    <a:pos x="42" y="21"/>
                  </a:cxn>
                  <a:cxn ang="0">
                    <a:pos x="45" y="17"/>
                  </a:cxn>
                  <a:cxn ang="0">
                    <a:pos x="46" y="12"/>
                  </a:cxn>
                  <a:cxn ang="0">
                    <a:pos x="47" y="5"/>
                  </a:cxn>
                  <a:cxn ang="0">
                    <a:pos x="47" y="0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7" y="47"/>
                    </a:lnTo>
                    <a:lnTo>
                      <a:pt x="12" y="45"/>
                    </a:lnTo>
                    <a:lnTo>
                      <a:pt x="18" y="44"/>
                    </a:lnTo>
                    <a:lnTo>
                      <a:pt x="23" y="41"/>
                    </a:lnTo>
                    <a:lnTo>
                      <a:pt x="27" y="39"/>
                    </a:lnTo>
                    <a:lnTo>
                      <a:pt x="33" y="35"/>
                    </a:lnTo>
                    <a:lnTo>
                      <a:pt x="37" y="31"/>
                    </a:lnTo>
                    <a:lnTo>
                      <a:pt x="39" y="27"/>
                    </a:lnTo>
                    <a:lnTo>
                      <a:pt x="42" y="21"/>
                    </a:lnTo>
                    <a:lnTo>
                      <a:pt x="45" y="17"/>
                    </a:lnTo>
                    <a:lnTo>
                      <a:pt x="46" y="12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2" name="Line 692"/>
              <p:cNvSpPr>
                <a:spLocks noChangeAspect="1" noChangeShapeType="1"/>
              </p:cNvSpPr>
              <p:nvPr/>
            </p:nvSpPr>
            <p:spPr bwMode="auto">
              <a:xfrm>
                <a:off x="7498" y="5131"/>
                <a:ext cx="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3" name="Freeform 693"/>
              <p:cNvSpPr>
                <a:spLocks noChangeAspect="1"/>
              </p:cNvSpPr>
              <p:nvPr/>
            </p:nvSpPr>
            <p:spPr bwMode="auto">
              <a:xfrm>
                <a:off x="7482" y="5115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1" y="12"/>
                  </a:cxn>
                  <a:cxn ang="0">
                    <a:pos x="4" y="17"/>
                  </a:cxn>
                  <a:cxn ang="0">
                    <a:pos x="6" y="21"/>
                  </a:cxn>
                  <a:cxn ang="0">
                    <a:pos x="10" y="27"/>
                  </a:cxn>
                  <a:cxn ang="0">
                    <a:pos x="12" y="31"/>
                  </a:cxn>
                  <a:cxn ang="0">
                    <a:pos x="16" y="35"/>
                  </a:cxn>
                  <a:cxn ang="0">
                    <a:pos x="20" y="39"/>
                  </a:cxn>
                  <a:cxn ang="0">
                    <a:pos x="26" y="41"/>
                  </a:cxn>
                  <a:cxn ang="0">
                    <a:pos x="31" y="44"/>
                  </a:cxn>
                  <a:cxn ang="0">
                    <a:pos x="37" y="45"/>
                  </a:cxn>
                  <a:cxn ang="0">
                    <a:pos x="42" y="47"/>
                  </a:cxn>
                  <a:cxn ang="0">
                    <a:pos x="47" y="4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1" y="5"/>
                    </a:lnTo>
                    <a:lnTo>
                      <a:pt x="1" y="12"/>
                    </a:lnTo>
                    <a:lnTo>
                      <a:pt x="4" y="17"/>
                    </a:lnTo>
                    <a:lnTo>
                      <a:pt x="6" y="21"/>
                    </a:lnTo>
                    <a:lnTo>
                      <a:pt x="10" y="27"/>
                    </a:lnTo>
                    <a:lnTo>
                      <a:pt x="12" y="31"/>
                    </a:lnTo>
                    <a:lnTo>
                      <a:pt x="16" y="35"/>
                    </a:lnTo>
                    <a:lnTo>
                      <a:pt x="20" y="39"/>
                    </a:lnTo>
                    <a:lnTo>
                      <a:pt x="26" y="41"/>
                    </a:lnTo>
                    <a:lnTo>
                      <a:pt x="31" y="44"/>
                    </a:lnTo>
                    <a:lnTo>
                      <a:pt x="37" y="45"/>
                    </a:lnTo>
                    <a:lnTo>
                      <a:pt x="42" y="47"/>
                    </a:lnTo>
                    <a:lnTo>
                      <a:pt x="47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4" name="Line 694"/>
              <p:cNvSpPr>
                <a:spLocks noChangeAspect="1" noChangeShapeType="1"/>
              </p:cNvSpPr>
              <p:nvPr/>
            </p:nvSpPr>
            <p:spPr bwMode="auto">
              <a:xfrm>
                <a:off x="7482" y="5001"/>
                <a:ext cx="1" cy="1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5" name="Line 695"/>
              <p:cNvSpPr>
                <a:spLocks noChangeAspect="1" noChangeShapeType="1"/>
              </p:cNvSpPr>
              <p:nvPr/>
            </p:nvSpPr>
            <p:spPr bwMode="auto">
              <a:xfrm flipH="1">
                <a:off x="7482" y="4969"/>
                <a:ext cx="27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6" name="Freeform 696"/>
              <p:cNvSpPr>
                <a:spLocks noChangeAspect="1"/>
              </p:cNvSpPr>
              <p:nvPr/>
            </p:nvSpPr>
            <p:spPr bwMode="auto">
              <a:xfrm>
                <a:off x="7509" y="4936"/>
                <a:ext cx="65" cy="33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180" y="2"/>
                  </a:cxn>
                  <a:cxn ang="0">
                    <a:pos x="166" y="4"/>
                  </a:cxn>
                  <a:cxn ang="0">
                    <a:pos x="152" y="7"/>
                  </a:cxn>
                  <a:cxn ang="0">
                    <a:pos x="139" y="10"/>
                  </a:cxn>
                  <a:cxn ang="0">
                    <a:pos x="125" y="15"/>
                  </a:cxn>
                  <a:cxn ang="0">
                    <a:pos x="113" y="19"/>
                  </a:cxn>
                  <a:cxn ang="0">
                    <a:pos x="100" y="25"/>
                  </a:cxn>
                  <a:cxn ang="0">
                    <a:pos x="87" y="31"/>
                  </a:cxn>
                  <a:cxn ang="0">
                    <a:pos x="75" y="38"/>
                  </a:cxn>
                  <a:cxn ang="0">
                    <a:pos x="63" y="45"/>
                  </a:cxn>
                  <a:cxn ang="0">
                    <a:pos x="51" y="53"/>
                  </a:cxn>
                  <a:cxn ang="0">
                    <a:pos x="40" y="61"/>
                  </a:cxn>
                  <a:cxn ang="0">
                    <a:pos x="30" y="70"/>
                  </a:cxn>
                  <a:cxn ang="0">
                    <a:pos x="20" y="80"/>
                  </a:cxn>
                  <a:cxn ang="0">
                    <a:pos x="9" y="91"/>
                  </a:cxn>
                  <a:cxn ang="0">
                    <a:pos x="0" y="100"/>
                  </a:cxn>
                </a:cxnLst>
                <a:rect l="0" t="0" r="r" b="b"/>
                <a:pathLst>
                  <a:path w="194" h="100">
                    <a:moveTo>
                      <a:pt x="194" y="0"/>
                    </a:moveTo>
                    <a:lnTo>
                      <a:pt x="180" y="2"/>
                    </a:lnTo>
                    <a:lnTo>
                      <a:pt x="166" y="4"/>
                    </a:lnTo>
                    <a:lnTo>
                      <a:pt x="152" y="7"/>
                    </a:lnTo>
                    <a:lnTo>
                      <a:pt x="139" y="10"/>
                    </a:lnTo>
                    <a:lnTo>
                      <a:pt x="125" y="15"/>
                    </a:lnTo>
                    <a:lnTo>
                      <a:pt x="113" y="19"/>
                    </a:lnTo>
                    <a:lnTo>
                      <a:pt x="100" y="25"/>
                    </a:lnTo>
                    <a:lnTo>
                      <a:pt x="87" y="31"/>
                    </a:lnTo>
                    <a:lnTo>
                      <a:pt x="75" y="38"/>
                    </a:lnTo>
                    <a:lnTo>
                      <a:pt x="63" y="45"/>
                    </a:lnTo>
                    <a:lnTo>
                      <a:pt x="51" y="53"/>
                    </a:lnTo>
                    <a:lnTo>
                      <a:pt x="40" y="61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9" y="91"/>
                    </a:lnTo>
                    <a:lnTo>
                      <a:pt x="0" y="10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7" name="Freeform 697"/>
              <p:cNvSpPr>
                <a:spLocks noChangeAspect="1"/>
              </p:cNvSpPr>
              <p:nvPr/>
            </p:nvSpPr>
            <p:spPr bwMode="auto">
              <a:xfrm>
                <a:off x="7574" y="4935"/>
                <a:ext cx="18" cy="16"/>
              </a:xfrm>
              <a:custGeom>
                <a:avLst/>
                <a:gdLst/>
                <a:ahLst/>
                <a:cxnLst>
                  <a:cxn ang="0">
                    <a:pos x="56" y="47"/>
                  </a:cxn>
                  <a:cxn ang="0">
                    <a:pos x="56" y="42"/>
                  </a:cxn>
                  <a:cxn ang="0">
                    <a:pos x="55" y="36"/>
                  </a:cxn>
                  <a:cxn ang="0">
                    <a:pos x="54" y="31"/>
                  </a:cxn>
                  <a:cxn ang="0">
                    <a:pos x="52" y="26"/>
                  </a:cxn>
                  <a:cxn ang="0">
                    <a:pos x="48" y="20"/>
                  </a:cxn>
                  <a:cxn ang="0">
                    <a:pos x="46" y="16"/>
                  </a:cxn>
                  <a:cxn ang="0">
                    <a:pos x="42" y="12"/>
                  </a:cxn>
                  <a:cxn ang="0">
                    <a:pos x="38" y="9"/>
                  </a:cxn>
                  <a:cxn ang="0">
                    <a:pos x="32" y="5"/>
                  </a:cxn>
                  <a:cxn ang="0">
                    <a:pos x="27" y="4"/>
                  </a:cxn>
                  <a:cxn ang="0">
                    <a:pos x="21" y="1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r" b="b"/>
                <a:pathLst>
                  <a:path w="56" h="47">
                    <a:moveTo>
                      <a:pt x="56" y="47"/>
                    </a:moveTo>
                    <a:lnTo>
                      <a:pt x="56" y="42"/>
                    </a:lnTo>
                    <a:lnTo>
                      <a:pt x="55" y="36"/>
                    </a:lnTo>
                    <a:lnTo>
                      <a:pt x="54" y="31"/>
                    </a:lnTo>
                    <a:lnTo>
                      <a:pt x="52" y="26"/>
                    </a:lnTo>
                    <a:lnTo>
                      <a:pt x="48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9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8" name="Line 698"/>
              <p:cNvSpPr>
                <a:spLocks noChangeAspect="1" noChangeShapeType="1"/>
              </p:cNvSpPr>
              <p:nvPr/>
            </p:nvSpPr>
            <p:spPr bwMode="auto">
              <a:xfrm flipV="1">
                <a:off x="7592" y="4951"/>
                <a:ext cx="1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9" name="Freeform 699"/>
              <p:cNvSpPr>
                <a:spLocks noChangeAspect="1"/>
              </p:cNvSpPr>
              <p:nvPr/>
            </p:nvSpPr>
            <p:spPr bwMode="auto">
              <a:xfrm>
                <a:off x="7592" y="4973"/>
                <a:ext cx="15" cy="10"/>
              </a:xfrm>
              <a:custGeom>
                <a:avLst/>
                <a:gdLst/>
                <a:ahLst/>
                <a:cxnLst>
                  <a:cxn ang="0">
                    <a:pos x="45" y="24"/>
                  </a:cxn>
                  <a:cxn ang="0">
                    <a:pos x="41" y="27"/>
                  </a:cxn>
                  <a:cxn ang="0">
                    <a:pos x="37" y="28"/>
                  </a:cxn>
                  <a:cxn ang="0">
                    <a:pos x="33" y="28"/>
                  </a:cxn>
                  <a:cxn ang="0">
                    <a:pos x="29" y="30"/>
                  </a:cxn>
                  <a:cxn ang="0">
                    <a:pos x="23" y="28"/>
                  </a:cxn>
                  <a:cxn ang="0">
                    <a:pos x="19" y="27"/>
                  </a:cxn>
                  <a:cxn ang="0">
                    <a:pos x="15" y="26"/>
                  </a:cxn>
                  <a:cxn ang="0">
                    <a:pos x="12" y="23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4" y="14"/>
                  </a:cxn>
                  <a:cxn ang="0">
                    <a:pos x="2" y="9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30">
                    <a:moveTo>
                      <a:pt x="45" y="24"/>
                    </a:moveTo>
                    <a:lnTo>
                      <a:pt x="41" y="27"/>
                    </a:lnTo>
                    <a:lnTo>
                      <a:pt x="37" y="28"/>
                    </a:lnTo>
                    <a:lnTo>
                      <a:pt x="33" y="28"/>
                    </a:lnTo>
                    <a:lnTo>
                      <a:pt x="29" y="30"/>
                    </a:lnTo>
                    <a:lnTo>
                      <a:pt x="23" y="28"/>
                    </a:lnTo>
                    <a:lnTo>
                      <a:pt x="19" y="27"/>
                    </a:lnTo>
                    <a:lnTo>
                      <a:pt x="15" y="26"/>
                    </a:lnTo>
                    <a:lnTo>
                      <a:pt x="12" y="23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4" y="14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0" name="Line 700"/>
              <p:cNvSpPr>
                <a:spLocks noChangeAspect="1" noChangeShapeType="1"/>
              </p:cNvSpPr>
              <p:nvPr/>
            </p:nvSpPr>
            <p:spPr bwMode="auto">
              <a:xfrm flipH="1">
                <a:off x="7607" y="4965"/>
                <a:ext cx="2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1" name="Freeform 701"/>
              <p:cNvSpPr>
                <a:spLocks noChangeAspect="1"/>
              </p:cNvSpPr>
              <p:nvPr/>
            </p:nvSpPr>
            <p:spPr bwMode="auto">
              <a:xfrm>
                <a:off x="7633" y="4952"/>
                <a:ext cx="7" cy="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5"/>
                  </a:cxn>
                  <a:cxn ang="0">
                    <a:pos x="20" y="11"/>
                  </a:cxn>
                  <a:cxn ang="0">
                    <a:pos x="17" y="17"/>
                  </a:cxn>
                  <a:cxn ang="0">
                    <a:pos x="16" y="23"/>
                  </a:cxn>
                  <a:cxn ang="0">
                    <a:pos x="12" y="27"/>
                  </a:cxn>
                  <a:cxn ang="0">
                    <a:pos x="8" y="32"/>
                  </a:cxn>
                  <a:cxn ang="0">
                    <a:pos x="4" y="36"/>
                  </a:cxn>
                  <a:cxn ang="0">
                    <a:pos x="0" y="39"/>
                  </a:cxn>
                </a:cxnLst>
                <a:rect l="0" t="0" r="r" b="b"/>
                <a:pathLst>
                  <a:path w="21" h="39">
                    <a:moveTo>
                      <a:pt x="21" y="0"/>
                    </a:moveTo>
                    <a:lnTo>
                      <a:pt x="21" y="5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6" y="23"/>
                    </a:lnTo>
                    <a:lnTo>
                      <a:pt x="12" y="27"/>
                    </a:lnTo>
                    <a:lnTo>
                      <a:pt x="8" y="32"/>
                    </a:lnTo>
                    <a:lnTo>
                      <a:pt x="4" y="36"/>
                    </a:lnTo>
                    <a:lnTo>
                      <a:pt x="0" y="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2" name="Line 702"/>
              <p:cNvSpPr>
                <a:spLocks noChangeAspect="1" noChangeShapeType="1"/>
              </p:cNvSpPr>
              <p:nvPr/>
            </p:nvSpPr>
            <p:spPr bwMode="auto">
              <a:xfrm>
                <a:off x="7640" y="4888"/>
                <a:ext cx="1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3" name="Freeform 703"/>
              <p:cNvSpPr>
                <a:spLocks noChangeAspect="1"/>
              </p:cNvSpPr>
              <p:nvPr/>
            </p:nvSpPr>
            <p:spPr bwMode="auto">
              <a:xfrm>
                <a:off x="7624" y="4872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11" y="2"/>
                  </a:cxn>
                  <a:cxn ang="0">
                    <a:pos x="16" y="4"/>
                  </a:cxn>
                  <a:cxn ang="0">
                    <a:pos x="22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5" y="16"/>
                  </a:cxn>
                  <a:cxn ang="0">
                    <a:pos x="39" y="20"/>
                  </a:cxn>
                  <a:cxn ang="0">
                    <a:pos x="42" y="26"/>
                  </a:cxn>
                  <a:cxn ang="0">
                    <a:pos x="44" y="31"/>
                  </a:cxn>
                  <a:cxn ang="0">
                    <a:pos x="46" y="37"/>
                  </a:cxn>
                  <a:cxn ang="0">
                    <a:pos x="47" y="42"/>
                  </a:cxn>
                  <a:cxn ang="0">
                    <a:pos x="47" y="4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5" y="2"/>
                    </a:lnTo>
                    <a:lnTo>
                      <a:pt x="11" y="2"/>
                    </a:lnTo>
                    <a:lnTo>
                      <a:pt x="16" y="4"/>
                    </a:lnTo>
                    <a:lnTo>
                      <a:pt x="22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5" y="16"/>
                    </a:lnTo>
                    <a:lnTo>
                      <a:pt x="39" y="20"/>
                    </a:lnTo>
                    <a:lnTo>
                      <a:pt x="42" y="26"/>
                    </a:lnTo>
                    <a:lnTo>
                      <a:pt x="44" y="31"/>
                    </a:lnTo>
                    <a:lnTo>
                      <a:pt x="46" y="37"/>
                    </a:lnTo>
                    <a:lnTo>
                      <a:pt x="47" y="42"/>
                    </a:lnTo>
                    <a:lnTo>
                      <a:pt x="47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4" name="Line 704"/>
              <p:cNvSpPr>
                <a:spLocks noChangeAspect="1" noChangeShapeType="1"/>
              </p:cNvSpPr>
              <p:nvPr/>
            </p:nvSpPr>
            <p:spPr bwMode="auto">
              <a:xfrm>
                <a:off x="7582" y="4872"/>
                <a:ext cx="4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5" name="Freeform 705"/>
              <p:cNvSpPr>
                <a:spLocks noChangeAspect="1"/>
              </p:cNvSpPr>
              <p:nvPr/>
            </p:nvSpPr>
            <p:spPr bwMode="auto">
              <a:xfrm>
                <a:off x="7461" y="4872"/>
                <a:ext cx="121" cy="57"/>
              </a:xfrm>
              <a:custGeom>
                <a:avLst/>
                <a:gdLst/>
                <a:ahLst/>
                <a:cxnLst>
                  <a:cxn ang="0">
                    <a:pos x="0" y="170"/>
                  </a:cxn>
                  <a:cxn ang="0">
                    <a:pos x="12" y="155"/>
                  </a:cxn>
                  <a:cxn ang="0">
                    <a:pos x="24" y="142"/>
                  </a:cxn>
                  <a:cxn ang="0">
                    <a:pos x="38" y="129"/>
                  </a:cxn>
                  <a:cxn ang="0">
                    <a:pos x="52" y="116"/>
                  </a:cxn>
                  <a:cxn ang="0">
                    <a:pos x="67" y="104"/>
                  </a:cxn>
                  <a:cxn ang="0">
                    <a:pos x="82" y="93"/>
                  </a:cxn>
                  <a:cxn ang="0">
                    <a:pos x="97" y="82"/>
                  </a:cxn>
                  <a:cxn ang="0">
                    <a:pos x="113" y="72"/>
                  </a:cxn>
                  <a:cxn ang="0">
                    <a:pos x="129" y="62"/>
                  </a:cxn>
                  <a:cxn ang="0">
                    <a:pos x="145" y="53"/>
                  </a:cxn>
                  <a:cxn ang="0">
                    <a:pos x="161" y="45"/>
                  </a:cxn>
                  <a:cxn ang="0">
                    <a:pos x="179" y="38"/>
                  </a:cxn>
                  <a:cxn ang="0">
                    <a:pos x="196" y="30"/>
                  </a:cxn>
                  <a:cxn ang="0">
                    <a:pos x="214" y="24"/>
                  </a:cxn>
                  <a:cxn ang="0">
                    <a:pos x="233" y="19"/>
                  </a:cxn>
                  <a:cxn ang="0">
                    <a:pos x="250" y="14"/>
                  </a:cxn>
                  <a:cxn ang="0">
                    <a:pos x="269" y="10"/>
                  </a:cxn>
                  <a:cxn ang="0">
                    <a:pos x="288" y="7"/>
                  </a:cxn>
                  <a:cxn ang="0">
                    <a:pos x="306" y="4"/>
                  </a:cxn>
                  <a:cxn ang="0">
                    <a:pos x="324" y="2"/>
                  </a:cxn>
                  <a:cxn ang="0">
                    <a:pos x="343" y="2"/>
                  </a:cxn>
                  <a:cxn ang="0">
                    <a:pos x="362" y="0"/>
                  </a:cxn>
                </a:cxnLst>
                <a:rect l="0" t="0" r="r" b="b"/>
                <a:pathLst>
                  <a:path w="362" h="170">
                    <a:moveTo>
                      <a:pt x="0" y="170"/>
                    </a:moveTo>
                    <a:lnTo>
                      <a:pt x="12" y="155"/>
                    </a:lnTo>
                    <a:lnTo>
                      <a:pt x="24" y="142"/>
                    </a:lnTo>
                    <a:lnTo>
                      <a:pt x="38" y="129"/>
                    </a:lnTo>
                    <a:lnTo>
                      <a:pt x="52" y="116"/>
                    </a:lnTo>
                    <a:lnTo>
                      <a:pt x="67" y="104"/>
                    </a:lnTo>
                    <a:lnTo>
                      <a:pt x="82" y="93"/>
                    </a:lnTo>
                    <a:lnTo>
                      <a:pt x="97" y="82"/>
                    </a:lnTo>
                    <a:lnTo>
                      <a:pt x="113" y="72"/>
                    </a:lnTo>
                    <a:lnTo>
                      <a:pt x="129" y="62"/>
                    </a:lnTo>
                    <a:lnTo>
                      <a:pt x="145" y="53"/>
                    </a:lnTo>
                    <a:lnTo>
                      <a:pt x="161" y="45"/>
                    </a:lnTo>
                    <a:lnTo>
                      <a:pt x="179" y="38"/>
                    </a:lnTo>
                    <a:lnTo>
                      <a:pt x="196" y="30"/>
                    </a:lnTo>
                    <a:lnTo>
                      <a:pt x="214" y="24"/>
                    </a:lnTo>
                    <a:lnTo>
                      <a:pt x="233" y="19"/>
                    </a:lnTo>
                    <a:lnTo>
                      <a:pt x="250" y="14"/>
                    </a:lnTo>
                    <a:lnTo>
                      <a:pt x="269" y="10"/>
                    </a:lnTo>
                    <a:lnTo>
                      <a:pt x="288" y="7"/>
                    </a:lnTo>
                    <a:lnTo>
                      <a:pt x="306" y="4"/>
                    </a:lnTo>
                    <a:lnTo>
                      <a:pt x="324" y="2"/>
                    </a:lnTo>
                    <a:lnTo>
                      <a:pt x="343" y="2"/>
                    </a:lnTo>
                    <a:lnTo>
                      <a:pt x="36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6" name="Line 706"/>
              <p:cNvSpPr>
                <a:spLocks noChangeAspect="1" noChangeShapeType="1"/>
              </p:cNvSpPr>
              <p:nvPr/>
            </p:nvSpPr>
            <p:spPr bwMode="auto">
              <a:xfrm flipV="1">
                <a:off x="7321" y="4929"/>
                <a:ext cx="140" cy="1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7" name="Freeform 707"/>
              <p:cNvSpPr>
                <a:spLocks noChangeAspect="1"/>
              </p:cNvSpPr>
              <p:nvPr/>
            </p:nvSpPr>
            <p:spPr bwMode="auto">
              <a:xfrm>
                <a:off x="7246" y="5095"/>
                <a:ext cx="75" cy="22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1" y="54"/>
                  </a:cxn>
                  <a:cxn ang="0">
                    <a:pos x="22" y="58"/>
                  </a:cxn>
                  <a:cxn ang="0">
                    <a:pos x="33" y="62"/>
                  </a:cxn>
                  <a:cxn ang="0">
                    <a:pos x="45" y="65"/>
                  </a:cxn>
                  <a:cxn ang="0">
                    <a:pos x="55" y="66"/>
                  </a:cxn>
                  <a:cxn ang="0">
                    <a:pos x="68" y="67"/>
                  </a:cxn>
                  <a:cxn ang="0">
                    <a:pos x="80" y="67"/>
                  </a:cxn>
                  <a:cxn ang="0">
                    <a:pos x="92" y="67"/>
                  </a:cxn>
                  <a:cxn ang="0">
                    <a:pos x="103" y="66"/>
                  </a:cxn>
                  <a:cxn ang="0">
                    <a:pos x="115" y="65"/>
                  </a:cxn>
                  <a:cxn ang="0">
                    <a:pos x="127" y="62"/>
                  </a:cxn>
                  <a:cxn ang="0">
                    <a:pos x="138" y="58"/>
                  </a:cxn>
                  <a:cxn ang="0">
                    <a:pos x="148" y="54"/>
                  </a:cxn>
                  <a:cxn ang="0">
                    <a:pos x="159" y="50"/>
                  </a:cxn>
                  <a:cxn ang="0">
                    <a:pos x="170" y="44"/>
                  </a:cxn>
                  <a:cxn ang="0">
                    <a:pos x="181" y="38"/>
                  </a:cxn>
                  <a:cxn ang="0">
                    <a:pos x="190" y="32"/>
                  </a:cxn>
                  <a:cxn ang="0">
                    <a:pos x="200" y="24"/>
                  </a:cxn>
                  <a:cxn ang="0">
                    <a:pos x="209" y="16"/>
                  </a:cxn>
                  <a:cxn ang="0">
                    <a:pos x="217" y="8"/>
                  </a:cxn>
                  <a:cxn ang="0">
                    <a:pos x="225" y="0"/>
                  </a:cxn>
                </a:cxnLst>
                <a:rect l="0" t="0" r="r" b="b"/>
                <a:pathLst>
                  <a:path w="225" h="67">
                    <a:moveTo>
                      <a:pt x="0" y="50"/>
                    </a:moveTo>
                    <a:lnTo>
                      <a:pt x="11" y="54"/>
                    </a:lnTo>
                    <a:lnTo>
                      <a:pt x="22" y="58"/>
                    </a:lnTo>
                    <a:lnTo>
                      <a:pt x="33" y="62"/>
                    </a:lnTo>
                    <a:lnTo>
                      <a:pt x="45" y="65"/>
                    </a:lnTo>
                    <a:lnTo>
                      <a:pt x="55" y="66"/>
                    </a:lnTo>
                    <a:lnTo>
                      <a:pt x="68" y="67"/>
                    </a:lnTo>
                    <a:lnTo>
                      <a:pt x="80" y="67"/>
                    </a:lnTo>
                    <a:lnTo>
                      <a:pt x="92" y="67"/>
                    </a:lnTo>
                    <a:lnTo>
                      <a:pt x="103" y="66"/>
                    </a:lnTo>
                    <a:lnTo>
                      <a:pt x="115" y="65"/>
                    </a:lnTo>
                    <a:lnTo>
                      <a:pt x="127" y="62"/>
                    </a:lnTo>
                    <a:lnTo>
                      <a:pt x="138" y="58"/>
                    </a:lnTo>
                    <a:lnTo>
                      <a:pt x="148" y="54"/>
                    </a:lnTo>
                    <a:lnTo>
                      <a:pt x="159" y="50"/>
                    </a:lnTo>
                    <a:lnTo>
                      <a:pt x="170" y="44"/>
                    </a:lnTo>
                    <a:lnTo>
                      <a:pt x="181" y="38"/>
                    </a:lnTo>
                    <a:lnTo>
                      <a:pt x="190" y="32"/>
                    </a:lnTo>
                    <a:lnTo>
                      <a:pt x="200" y="24"/>
                    </a:lnTo>
                    <a:lnTo>
                      <a:pt x="209" y="16"/>
                    </a:lnTo>
                    <a:lnTo>
                      <a:pt x="217" y="8"/>
                    </a:lnTo>
                    <a:lnTo>
                      <a:pt x="22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8" name="Line 708"/>
              <p:cNvSpPr>
                <a:spLocks noChangeAspect="1" noChangeShapeType="1"/>
              </p:cNvSpPr>
              <p:nvPr/>
            </p:nvSpPr>
            <p:spPr bwMode="auto">
              <a:xfrm>
                <a:off x="7011" y="5002"/>
                <a:ext cx="235" cy="1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9" name="Freeform 709"/>
              <p:cNvSpPr>
                <a:spLocks noChangeAspect="1"/>
              </p:cNvSpPr>
              <p:nvPr/>
            </p:nvSpPr>
            <p:spPr bwMode="auto">
              <a:xfrm>
                <a:off x="6955" y="4998"/>
                <a:ext cx="56" cy="75"/>
              </a:xfrm>
              <a:custGeom>
                <a:avLst/>
                <a:gdLst/>
                <a:ahLst/>
                <a:cxnLst>
                  <a:cxn ang="0">
                    <a:pos x="68" y="226"/>
                  </a:cxn>
                  <a:cxn ang="0">
                    <a:pos x="60" y="222"/>
                  </a:cxn>
                  <a:cxn ang="0">
                    <a:pos x="52" y="217"/>
                  </a:cxn>
                  <a:cxn ang="0">
                    <a:pos x="45" y="212"/>
                  </a:cxn>
                  <a:cxn ang="0">
                    <a:pos x="38" y="206"/>
                  </a:cxn>
                  <a:cxn ang="0">
                    <a:pos x="31" y="200"/>
                  </a:cxn>
                  <a:cxn ang="0">
                    <a:pos x="25" y="191"/>
                  </a:cxn>
                  <a:cxn ang="0">
                    <a:pos x="19" y="185"/>
                  </a:cxn>
                  <a:cxn ang="0">
                    <a:pos x="15" y="177"/>
                  </a:cxn>
                  <a:cxn ang="0">
                    <a:pos x="11" y="169"/>
                  </a:cxn>
                  <a:cxn ang="0">
                    <a:pos x="7" y="159"/>
                  </a:cxn>
                  <a:cxn ang="0">
                    <a:pos x="4" y="151"/>
                  </a:cxn>
                  <a:cxn ang="0">
                    <a:pos x="2" y="142"/>
                  </a:cxn>
                  <a:cxn ang="0">
                    <a:pos x="0" y="132"/>
                  </a:cxn>
                  <a:cxn ang="0">
                    <a:pos x="0" y="123"/>
                  </a:cxn>
                  <a:cxn ang="0">
                    <a:pos x="0" y="113"/>
                  </a:cxn>
                  <a:cxn ang="0">
                    <a:pos x="0" y="104"/>
                  </a:cxn>
                  <a:cxn ang="0">
                    <a:pos x="2" y="96"/>
                  </a:cxn>
                  <a:cxn ang="0">
                    <a:pos x="4" y="87"/>
                  </a:cxn>
                  <a:cxn ang="0">
                    <a:pos x="7" y="77"/>
                  </a:cxn>
                  <a:cxn ang="0">
                    <a:pos x="11" y="69"/>
                  </a:cxn>
                  <a:cxn ang="0">
                    <a:pos x="15" y="61"/>
                  </a:cxn>
                  <a:cxn ang="0">
                    <a:pos x="21" y="53"/>
                  </a:cxn>
                  <a:cxn ang="0">
                    <a:pos x="26" y="45"/>
                  </a:cxn>
                  <a:cxn ang="0">
                    <a:pos x="31" y="38"/>
                  </a:cxn>
                  <a:cxn ang="0">
                    <a:pos x="38" y="31"/>
                  </a:cxn>
                  <a:cxn ang="0">
                    <a:pos x="46" y="26"/>
                  </a:cxn>
                  <a:cxn ang="0">
                    <a:pos x="53" y="21"/>
                  </a:cxn>
                  <a:cxn ang="0">
                    <a:pos x="61" y="15"/>
                  </a:cxn>
                  <a:cxn ang="0">
                    <a:pos x="69" y="11"/>
                  </a:cxn>
                  <a:cxn ang="0">
                    <a:pos x="79" y="8"/>
                  </a:cxn>
                  <a:cxn ang="0">
                    <a:pos x="87" y="4"/>
                  </a:cxn>
                  <a:cxn ang="0">
                    <a:pos x="96" y="3"/>
                  </a:cxn>
                  <a:cxn ang="0">
                    <a:pos x="105" y="2"/>
                  </a:cxn>
                  <a:cxn ang="0">
                    <a:pos x="115" y="0"/>
                  </a:cxn>
                  <a:cxn ang="0">
                    <a:pos x="123" y="0"/>
                  </a:cxn>
                  <a:cxn ang="0">
                    <a:pos x="132" y="2"/>
                  </a:cxn>
                  <a:cxn ang="0">
                    <a:pos x="142" y="3"/>
                  </a:cxn>
                  <a:cxn ang="0">
                    <a:pos x="151" y="6"/>
                  </a:cxn>
                  <a:cxn ang="0">
                    <a:pos x="159" y="8"/>
                  </a:cxn>
                  <a:cxn ang="0">
                    <a:pos x="169" y="11"/>
                  </a:cxn>
                </a:cxnLst>
                <a:rect l="0" t="0" r="r" b="b"/>
                <a:pathLst>
                  <a:path w="169" h="226">
                    <a:moveTo>
                      <a:pt x="68" y="226"/>
                    </a:moveTo>
                    <a:lnTo>
                      <a:pt x="60" y="222"/>
                    </a:lnTo>
                    <a:lnTo>
                      <a:pt x="52" y="217"/>
                    </a:lnTo>
                    <a:lnTo>
                      <a:pt x="45" y="212"/>
                    </a:lnTo>
                    <a:lnTo>
                      <a:pt x="38" y="206"/>
                    </a:lnTo>
                    <a:lnTo>
                      <a:pt x="31" y="200"/>
                    </a:lnTo>
                    <a:lnTo>
                      <a:pt x="25" y="191"/>
                    </a:lnTo>
                    <a:lnTo>
                      <a:pt x="19" y="185"/>
                    </a:lnTo>
                    <a:lnTo>
                      <a:pt x="15" y="177"/>
                    </a:lnTo>
                    <a:lnTo>
                      <a:pt x="11" y="169"/>
                    </a:lnTo>
                    <a:lnTo>
                      <a:pt x="7" y="159"/>
                    </a:lnTo>
                    <a:lnTo>
                      <a:pt x="4" y="151"/>
                    </a:lnTo>
                    <a:lnTo>
                      <a:pt x="2" y="142"/>
                    </a:lnTo>
                    <a:lnTo>
                      <a:pt x="0" y="132"/>
                    </a:lnTo>
                    <a:lnTo>
                      <a:pt x="0" y="123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2" y="96"/>
                    </a:lnTo>
                    <a:lnTo>
                      <a:pt x="4" y="87"/>
                    </a:lnTo>
                    <a:lnTo>
                      <a:pt x="7" y="77"/>
                    </a:lnTo>
                    <a:lnTo>
                      <a:pt x="11" y="69"/>
                    </a:lnTo>
                    <a:lnTo>
                      <a:pt x="15" y="61"/>
                    </a:lnTo>
                    <a:lnTo>
                      <a:pt x="21" y="53"/>
                    </a:lnTo>
                    <a:lnTo>
                      <a:pt x="26" y="45"/>
                    </a:lnTo>
                    <a:lnTo>
                      <a:pt x="31" y="38"/>
                    </a:lnTo>
                    <a:lnTo>
                      <a:pt x="38" y="31"/>
                    </a:lnTo>
                    <a:lnTo>
                      <a:pt x="46" y="26"/>
                    </a:lnTo>
                    <a:lnTo>
                      <a:pt x="53" y="21"/>
                    </a:lnTo>
                    <a:lnTo>
                      <a:pt x="61" y="15"/>
                    </a:lnTo>
                    <a:lnTo>
                      <a:pt x="69" y="11"/>
                    </a:lnTo>
                    <a:lnTo>
                      <a:pt x="79" y="8"/>
                    </a:lnTo>
                    <a:lnTo>
                      <a:pt x="87" y="4"/>
                    </a:lnTo>
                    <a:lnTo>
                      <a:pt x="96" y="3"/>
                    </a:lnTo>
                    <a:lnTo>
                      <a:pt x="105" y="2"/>
                    </a:lnTo>
                    <a:lnTo>
                      <a:pt x="115" y="0"/>
                    </a:lnTo>
                    <a:lnTo>
                      <a:pt x="123" y="0"/>
                    </a:lnTo>
                    <a:lnTo>
                      <a:pt x="132" y="2"/>
                    </a:lnTo>
                    <a:lnTo>
                      <a:pt x="142" y="3"/>
                    </a:lnTo>
                    <a:lnTo>
                      <a:pt x="151" y="6"/>
                    </a:lnTo>
                    <a:lnTo>
                      <a:pt x="159" y="8"/>
                    </a:lnTo>
                    <a:lnTo>
                      <a:pt x="169" y="1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0" name="Line 7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78" y="5073"/>
                <a:ext cx="250" cy="1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1" name="Freeform 711"/>
              <p:cNvSpPr>
                <a:spLocks noChangeAspect="1"/>
              </p:cNvSpPr>
              <p:nvPr/>
            </p:nvSpPr>
            <p:spPr bwMode="auto">
              <a:xfrm>
                <a:off x="7228" y="5190"/>
                <a:ext cx="9" cy="11"/>
              </a:xfrm>
              <a:custGeom>
                <a:avLst/>
                <a:gdLst/>
                <a:ahLst/>
                <a:cxnLst>
                  <a:cxn ang="0">
                    <a:pos x="27" y="34"/>
                  </a:cxn>
                  <a:cxn ang="0">
                    <a:pos x="25" y="29"/>
                  </a:cxn>
                  <a:cxn ang="0">
                    <a:pos x="23" y="23"/>
                  </a:cxn>
                  <a:cxn ang="0">
                    <a:pos x="21" y="19"/>
                  </a:cxn>
                  <a:cxn ang="0">
                    <a:pos x="17" y="14"/>
                  </a:cxn>
                  <a:cxn ang="0">
                    <a:pos x="13" y="10"/>
                  </a:cxn>
                  <a:cxn ang="0">
                    <a:pos x="9" y="6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27" h="34">
                    <a:moveTo>
                      <a:pt x="27" y="34"/>
                    </a:moveTo>
                    <a:lnTo>
                      <a:pt x="25" y="29"/>
                    </a:lnTo>
                    <a:lnTo>
                      <a:pt x="23" y="23"/>
                    </a:lnTo>
                    <a:lnTo>
                      <a:pt x="21" y="19"/>
                    </a:lnTo>
                    <a:lnTo>
                      <a:pt x="17" y="14"/>
                    </a:lnTo>
                    <a:lnTo>
                      <a:pt x="13" y="10"/>
                    </a:lnTo>
                    <a:lnTo>
                      <a:pt x="9" y="6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2" name="Line 7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237" y="5201"/>
                <a:ext cx="56" cy="3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3" name="Freeform 713"/>
              <p:cNvSpPr>
                <a:spLocks noChangeAspect="1"/>
              </p:cNvSpPr>
              <p:nvPr/>
            </p:nvSpPr>
            <p:spPr bwMode="auto">
              <a:xfrm>
                <a:off x="7293" y="5522"/>
                <a:ext cx="15" cy="13"/>
              </a:xfrm>
              <a:custGeom>
                <a:avLst/>
                <a:gdLst/>
                <a:ahLst/>
                <a:cxnLst>
                  <a:cxn ang="0">
                    <a:pos x="46" y="39"/>
                  </a:cxn>
                  <a:cxn ang="0">
                    <a:pos x="41" y="39"/>
                  </a:cxn>
                  <a:cxn ang="0">
                    <a:pos x="35" y="38"/>
                  </a:cxn>
                  <a:cxn ang="0">
                    <a:pos x="30" y="36"/>
                  </a:cxn>
                  <a:cxn ang="0">
                    <a:pos x="26" y="34"/>
                  </a:cxn>
                  <a:cxn ang="0">
                    <a:pos x="20" y="31"/>
                  </a:cxn>
                  <a:cxn ang="0">
                    <a:pos x="16" y="28"/>
                  </a:cxn>
                  <a:cxn ang="0">
                    <a:pos x="12" y="24"/>
                  </a:cxn>
                  <a:cxn ang="0">
                    <a:pos x="8" y="20"/>
                  </a:cxn>
                  <a:cxn ang="0">
                    <a:pos x="6" y="15"/>
                  </a:cxn>
                  <a:cxn ang="0">
                    <a:pos x="3" y="11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46" h="39">
                    <a:moveTo>
                      <a:pt x="46" y="39"/>
                    </a:moveTo>
                    <a:lnTo>
                      <a:pt x="41" y="39"/>
                    </a:lnTo>
                    <a:lnTo>
                      <a:pt x="35" y="38"/>
                    </a:lnTo>
                    <a:lnTo>
                      <a:pt x="30" y="36"/>
                    </a:lnTo>
                    <a:lnTo>
                      <a:pt x="26" y="34"/>
                    </a:lnTo>
                    <a:lnTo>
                      <a:pt x="20" y="31"/>
                    </a:lnTo>
                    <a:lnTo>
                      <a:pt x="16" y="28"/>
                    </a:lnTo>
                    <a:lnTo>
                      <a:pt x="12" y="24"/>
                    </a:lnTo>
                    <a:lnTo>
                      <a:pt x="8" y="20"/>
                    </a:lnTo>
                    <a:lnTo>
                      <a:pt x="6" y="15"/>
                    </a:lnTo>
                    <a:lnTo>
                      <a:pt x="3" y="11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4" name="Line 714"/>
              <p:cNvSpPr>
                <a:spLocks noChangeAspect="1" noChangeShapeType="1"/>
              </p:cNvSpPr>
              <p:nvPr/>
            </p:nvSpPr>
            <p:spPr bwMode="auto">
              <a:xfrm flipH="1">
                <a:off x="7308" y="5535"/>
                <a:ext cx="1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5" name="Freeform 715"/>
              <p:cNvSpPr>
                <a:spLocks noChangeAspect="1"/>
              </p:cNvSpPr>
              <p:nvPr/>
            </p:nvSpPr>
            <p:spPr bwMode="auto">
              <a:xfrm>
                <a:off x="7323" y="5525"/>
                <a:ext cx="15" cy="1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2" y="6"/>
                  </a:cxn>
                  <a:cxn ang="0">
                    <a:pos x="39" y="11"/>
                  </a:cxn>
                  <a:cxn ang="0">
                    <a:pos x="37" y="15"/>
                  </a:cxn>
                  <a:cxn ang="0">
                    <a:pos x="32" y="19"/>
                  </a:cxn>
                  <a:cxn ang="0">
                    <a:pos x="27" y="23"/>
                  </a:cxn>
                  <a:cxn ang="0">
                    <a:pos x="23" y="26"/>
                  </a:cxn>
                  <a:cxn ang="0">
                    <a:pos x="18" y="28"/>
                  </a:cxn>
                  <a:cxn ang="0">
                    <a:pos x="12" y="30"/>
                  </a:cxn>
                  <a:cxn ang="0">
                    <a:pos x="6" y="31"/>
                  </a:cxn>
                  <a:cxn ang="0">
                    <a:pos x="0" y="31"/>
                  </a:cxn>
                </a:cxnLst>
                <a:rect l="0" t="0" r="r" b="b"/>
                <a:pathLst>
                  <a:path w="45" h="31">
                    <a:moveTo>
                      <a:pt x="45" y="0"/>
                    </a:moveTo>
                    <a:lnTo>
                      <a:pt x="42" y="6"/>
                    </a:lnTo>
                    <a:lnTo>
                      <a:pt x="39" y="11"/>
                    </a:lnTo>
                    <a:lnTo>
                      <a:pt x="37" y="15"/>
                    </a:lnTo>
                    <a:lnTo>
                      <a:pt x="32" y="19"/>
                    </a:lnTo>
                    <a:lnTo>
                      <a:pt x="27" y="23"/>
                    </a:lnTo>
                    <a:lnTo>
                      <a:pt x="23" y="26"/>
                    </a:lnTo>
                    <a:lnTo>
                      <a:pt x="18" y="28"/>
                    </a:lnTo>
                    <a:lnTo>
                      <a:pt x="12" y="30"/>
                    </a:lnTo>
                    <a:lnTo>
                      <a:pt x="6" y="31"/>
                    </a:lnTo>
                    <a:lnTo>
                      <a:pt x="0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6" name="Line 716"/>
              <p:cNvSpPr>
                <a:spLocks noChangeAspect="1" noChangeShapeType="1"/>
              </p:cNvSpPr>
              <p:nvPr/>
            </p:nvSpPr>
            <p:spPr bwMode="auto">
              <a:xfrm flipH="1">
                <a:off x="7338" y="5466"/>
                <a:ext cx="2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7" name="Freeform 717"/>
              <p:cNvSpPr>
                <a:spLocks noChangeAspect="1"/>
              </p:cNvSpPr>
              <p:nvPr/>
            </p:nvSpPr>
            <p:spPr bwMode="auto">
              <a:xfrm>
                <a:off x="7359" y="5456"/>
                <a:ext cx="14" cy="1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9" y="0"/>
                  </a:cxn>
                  <a:cxn ang="0">
                    <a:pos x="34" y="2"/>
                  </a:cxn>
                  <a:cxn ang="0">
                    <a:pos x="28" y="3"/>
                  </a:cxn>
                  <a:cxn ang="0">
                    <a:pos x="23" y="6"/>
                  </a:cxn>
                  <a:cxn ang="0">
                    <a:pos x="17" y="8"/>
                  </a:cxn>
                  <a:cxn ang="0">
                    <a:pos x="13" y="12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3" y="26"/>
                  </a:cxn>
                  <a:cxn ang="0">
                    <a:pos x="0" y="31"/>
                  </a:cxn>
                </a:cxnLst>
                <a:rect l="0" t="0" r="r" b="b"/>
                <a:pathLst>
                  <a:path w="44" h="31">
                    <a:moveTo>
                      <a:pt x="44" y="0"/>
                    </a:moveTo>
                    <a:lnTo>
                      <a:pt x="39" y="0"/>
                    </a:lnTo>
                    <a:lnTo>
                      <a:pt x="34" y="2"/>
                    </a:lnTo>
                    <a:lnTo>
                      <a:pt x="28" y="3"/>
                    </a:lnTo>
                    <a:lnTo>
                      <a:pt x="23" y="6"/>
                    </a:lnTo>
                    <a:lnTo>
                      <a:pt x="17" y="8"/>
                    </a:lnTo>
                    <a:lnTo>
                      <a:pt x="13" y="12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3" y="26"/>
                    </a:lnTo>
                    <a:lnTo>
                      <a:pt x="0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8" name="Line 718"/>
              <p:cNvSpPr>
                <a:spLocks noChangeAspect="1" noChangeShapeType="1"/>
              </p:cNvSpPr>
              <p:nvPr/>
            </p:nvSpPr>
            <p:spPr bwMode="auto">
              <a:xfrm flipH="1">
                <a:off x="7373" y="5456"/>
                <a:ext cx="19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9" name="Freeform 719"/>
              <p:cNvSpPr>
                <a:spLocks noChangeAspect="1"/>
              </p:cNvSpPr>
              <p:nvPr/>
            </p:nvSpPr>
            <p:spPr bwMode="auto">
              <a:xfrm>
                <a:off x="7570" y="5456"/>
                <a:ext cx="16" cy="16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48" y="42"/>
                  </a:cxn>
                  <a:cxn ang="0">
                    <a:pos x="46" y="37"/>
                  </a:cxn>
                  <a:cxn ang="0">
                    <a:pos x="45" y="31"/>
                  </a:cxn>
                  <a:cxn ang="0">
                    <a:pos x="42" y="26"/>
                  </a:cxn>
                  <a:cxn ang="0">
                    <a:pos x="39" y="21"/>
                  </a:cxn>
                  <a:cxn ang="0">
                    <a:pos x="37" y="16"/>
                  </a:cxn>
                  <a:cxn ang="0">
                    <a:pos x="33" y="12"/>
                  </a:cxn>
                  <a:cxn ang="0">
                    <a:pos x="27" y="8"/>
                  </a:cxn>
                  <a:cxn ang="0">
                    <a:pos x="23" y="6"/>
                  </a:cxn>
                  <a:cxn ang="0">
                    <a:pos x="18" y="3"/>
                  </a:cxn>
                  <a:cxn ang="0">
                    <a:pos x="13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48" h="47">
                    <a:moveTo>
                      <a:pt x="48" y="47"/>
                    </a:moveTo>
                    <a:lnTo>
                      <a:pt x="48" y="42"/>
                    </a:lnTo>
                    <a:lnTo>
                      <a:pt x="46" y="37"/>
                    </a:lnTo>
                    <a:lnTo>
                      <a:pt x="45" y="31"/>
                    </a:lnTo>
                    <a:lnTo>
                      <a:pt x="42" y="26"/>
                    </a:lnTo>
                    <a:lnTo>
                      <a:pt x="39" y="21"/>
                    </a:lnTo>
                    <a:lnTo>
                      <a:pt x="37" y="16"/>
                    </a:lnTo>
                    <a:lnTo>
                      <a:pt x="33" y="12"/>
                    </a:lnTo>
                    <a:lnTo>
                      <a:pt x="27" y="8"/>
                    </a:lnTo>
                    <a:lnTo>
                      <a:pt x="23" y="6"/>
                    </a:lnTo>
                    <a:lnTo>
                      <a:pt x="18" y="3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0" name="Line 720"/>
              <p:cNvSpPr>
                <a:spLocks noChangeAspect="1" noChangeShapeType="1"/>
              </p:cNvSpPr>
              <p:nvPr/>
            </p:nvSpPr>
            <p:spPr bwMode="auto">
              <a:xfrm flipV="1">
                <a:off x="7586" y="5472"/>
                <a:ext cx="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1" name="Freeform 721"/>
              <p:cNvSpPr>
                <a:spLocks noChangeAspect="1"/>
              </p:cNvSpPr>
              <p:nvPr/>
            </p:nvSpPr>
            <p:spPr bwMode="auto">
              <a:xfrm>
                <a:off x="7586" y="5486"/>
                <a:ext cx="63" cy="32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189" y="9"/>
                  </a:cxn>
                  <a:cxn ang="0">
                    <a:pos x="188" y="17"/>
                  </a:cxn>
                  <a:cxn ang="0">
                    <a:pos x="187" y="25"/>
                  </a:cxn>
                  <a:cxn ang="0">
                    <a:pos x="184" y="33"/>
                  </a:cxn>
                  <a:cxn ang="0">
                    <a:pos x="180" y="41"/>
                  </a:cxn>
                  <a:cxn ang="0">
                    <a:pos x="177" y="48"/>
                  </a:cxn>
                  <a:cxn ang="0">
                    <a:pos x="172" y="54"/>
                  </a:cxn>
                  <a:cxn ang="0">
                    <a:pos x="168" y="61"/>
                  </a:cxn>
                  <a:cxn ang="0">
                    <a:pos x="161" y="68"/>
                  </a:cxn>
                  <a:cxn ang="0">
                    <a:pos x="156" y="73"/>
                  </a:cxn>
                  <a:cxn ang="0">
                    <a:pos x="149" y="79"/>
                  </a:cxn>
                  <a:cxn ang="0">
                    <a:pos x="142" y="83"/>
                  </a:cxn>
                  <a:cxn ang="0">
                    <a:pos x="134" y="87"/>
                  </a:cxn>
                  <a:cxn ang="0">
                    <a:pos x="127" y="89"/>
                  </a:cxn>
                  <a:cxn ang="0">
                    <a:pos x="119" y="92"/>
                  </a:cxn>
                  <a:cxn ang="0">
                    <a:pos x="111" y="93"/>
                  </a:cxn>
                  <a:cxn ang="0">
                    <a:pos x="103" y="95"/>
                  </a:cxn>
                  <a:cxn ang="0">
                    <a:pos x="95" y="95"/>
                  </a:cxn>
                  <a:cxn ang="0">
                    <a:pos x="87" y="95"/>
                  </a:cxn>
                  <a:cxn ang="0">
                    <a:pos x="79" y="93"/>
                  </a:cxn>
                  <a:cxn ang="0">
                    <a:pos x="71" y="92"/>
                  </a:cxn>
                  <a:cxn ang="0">
                    <a:pos x="63" y="89"/>
                  </a:cxn>
                  <a:cxn ang="0">
                    <a:pos x="55" y="87"/>
                  </a:cxn>
                  <a:cxn ang="0">
                    <a:pos x="48" y="83"/>
                  </a:cxn>
                  <a:cxn ang="0">
                    <a:pos x="40" y="79"/>
                  </a:cxn>
                  <a:cxn ang="0">
                    <a:pos x="35" y="73"/>
                  </a:cxn>
                  <a:cxn ang="0">
                    <a:pos x="28" y="68"/>
                  </a:cxn>
                  <a:cxn ang="0">
                    <a:pos x="22" y="61"/>
                  </a:cxn>
                  <a:cxn ang="0">
                    <a:pos x="17" y="54"/>
                  </a:cxn>
                  <a:cxn ang="0">
                    <a:pos x="13" y="48"/>
                  </a:cxn>
                  <a:cxn ang="0">
                    <a:pos x="9" y="41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1" y="17"/>
                  </a:cxn>
                  <a:cxn ang="0">
                    <a:pos x="1" y="9"/>
                  </a:cxn>
                  <a:cxn ang="0">
                    <a:pos x="0" y="0"/>
                  </a:cxn>
                </a:cxnLst>
                <a:rect l="0" t="0" r="r" b="b"/>
                <a:pathLst>
                  <a:path w="189" h="95">
                    <a:moveTo>
                      <a:pt x="189" y="0"/>
                    </a:moveTo>
                    <a:lnTo>
                      <a:pt x="189" y="9"/>
                    </a:lnTo>
                    <a:lnTo>
                      <a:pt x="188" y="17"/>
                    </a:lnTo>
                    <a:lnTo>
                      <a:pt x="187" y="25"/>
                    </a:lnTo>
                    <a:lnTo>
                      <a:pt x="184" y="33"/>
                    </a:lnTo>
                    <a:lnTo>
                      <a:pt x="180" y="41"/>
                    </a:lnTo>
                    <a:lnTo>
                      <a:pt x="177" y="48"/>
                    </a:lnTo>
                    <a:lnTo>
                      <a:pt x="172" y="54"/>
                    </a:lnTo>
                    <a:lnTo>
                      <a:pt x="168" y="61"/>
                    </a:lnTo>
                    <a:lnTo>
                      <a:pt x="161" y="68"/>
                    </a:lnTo>
                    <a:lnTo>
                      <a:pt x="156" y="73"/>
                    </a:lnTo>
                    <a:lnTo>
                      <a:pt x="149" y="79"/>
                    </a:lnTo>
                    <a:lnTo>
                      <a:pt x="142" y="83"/>
                    </a:lnTo>
                    <a:lnTo>
                      <a:pt x="134" y="87"/>
                    </a:lnTo>
                    <a:lnTo>
                      <a:pt x="127" y="89"/>
                    </a:lnTo>
                    <a:lnTo>
                      <a:pt x="119" y="92"/>
                    </a:lnTo>
                    <a:lnTo>
                      <a:pt x="111" y="93"/>
                    </a:lnTo>
                    <a:lnTo>
                      <a:pt x="103" y="95"/>
                    </a:lnTo>
                    <a:lnTo>
                      <a:pt x="95" y="95"/>
                    </a:lnTo>
                    <a:lnTo>
                      <a:pt x="87" y="95"/>
                    </a:lnTo>
                    <a:lnTo>
                      <a:pt x="79" y="93"/>
                    </a:lnTo>
                    <a:lnTo>
                      <a:pt x="71" y="92"/>
                    </a:lnTo>
                    <a:lnTo>
                      <a:pt x="63" y="89"/>
                    </a:lnTo>
                    <a:lnTo>
                      <a:pt x="55" y="87"/>
                    </a:lnTo>
                    <a:lnTo>
                      <a:pt x="48" y="83"/>
                    </a:lnTo>
                    <a:lnTo>
                      <a:pt x="40" y="79"/>
                    </a:lnTo>
                    <a:lnTo>
                      <a:pt x="35" y="73"/>
                    </a:lnTo>
                    <a:lnTo>
                      <a:pt x="28" y="68"/>
                    </a:lnTo>
                    <a:lnTo>
                      <a:pt x="22" y="61"/>
                    </a:lnTo>
                    <a:lnTo>
                      <a:pt x="17" y="54"/>
                    </a:lnTo>
                    <a:lnTo>
                      <a:pt x="13" y="48"/>
                    </a:lnTo>
                    <a:lnTo>
                      <a:pt x="9" y="41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1" y="17"/>
                    </a:lnTo>
                    <a:lnTo>
                      <a:pt x="1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2" name="Line 722"/>
              <p:cNvSpPr>
                <a:spLocks noChangeAspect="1" noChangeShapeType="1"/>
              </p:cNvSpPr>
              <p:nvPr/>
            </p:nvSpPr>
            <p:spPr bwMode="auto">
              <a:xfrm>
                <a:off x="7649" y="5472"/>
                <a:ext cx="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3" name="Freeform 723"/>
              <p:cNvSpPr>
                <a:spLocks noChangeAspect="1"/>
              </p:cNvSpPr>
              <p:nvPr/>
            </p:nvSpPr>
            <p:spPr bwMode="auto">
              <a:xfrm>
                <a:off x="7649" y="5456"/>
                <a:ext cx="16" cy="1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2" y="0"/>
                  </a:cxn>
                  <a:cxn ang="0">
                    <a:pos x="37" y="2"/>
                  </a:cxn>
                  <a:cxn ang="0">
                    <a:pos x="31" y="3"/>
                  </a:cxn>
                  <a:cxn ang="0">
                    <a:pos x="26" y="6"/>
                  </a:cxn>
                  <a:cxn ang="0">
                    <a:pos x="21" y="8"/>
                  </a:cxn>
                  <a:cxn ang="0">
                    <a:pos x="17" y="12"/>
                  </a:cxn>
                  <a:cxn ang="0">
                    <a:pos x="12" y="16"/>
                  </a:cxn>
                  <a:cxn ang="0">
                    <a:pos x="8" y="21"/>
                  </a:cxn>
                  <a:cxn ang="0">
                    <a:pos x="6" y="26"/>
                  </a:cxn>
                  <a:cxn ang="0">
                    <a:pos x="3" y="31"/>
                  </a:cxn>
                  <a:cxn ang="0">
                    <a:pos x="2" y="37"/>
                  </a:cxn>
                  <a:cxn ang="0">
                    <a:pos x="0" y="42"/>
                  </a:cxn>
                  <a:cxn ang="0">
                    <a:pos x="0" y="47"/>
                  </a:cxn>
                </a:cxnLst>
                <a:rect l="0" t="0" r="r" b="b"/>
                <a:pathLst>
                  <a:path w="48" h="47">
                    <a:moveTo>
                      <a:pt x="48" y="0"/>
                    </a:moveTo>
                    <a:lnTo>
                      <a:pt x="42" y="0"/>
                    </a:lnTo>
                    <a:lnTo>
                      <a:pt x="37" y="2"/>
                    </a:lnTo>
                    <a:lnTo>
                      <a:pt x="31" y="3"/>
                    </a:lnTo>
                    <a:lnTo>
                      <a:pt x="26" y="6"/>
                    </a:lnTo>
                    <a:lnTo>
                      <a:pt x="21" y="8"/>
                    </a:lnTo>
                    <a:lnTo>
                      <a:pt x="17" y="12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6" y="26"/>
                    </a:lnTo>
                    <a:lnTo>
                      <a:pt x="3" y="31"/>
                    </a:lnTo>
                    <a:lnTo>
                      <a:pt x="2" y="37"/>
                    </a:lnTo>
                    <a:lnTo>
                      <a:pt x="0" y="42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4" name="Line 724"/>
              <p:cNvSpPr>
                <a:spLocks noChangeAspect="1" noChangeShapeType="1"/>
              </p:cNvSpPr>
              <p:nvPr/>
            </p:nvSpPr>
            <p:spPr bwMode="auto">
              <a:xfrm flipH="1">
                <a:off x="7665" y="5456"/>
                <a:ext cx="3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5" name="Freeform 725"/>
              <p:cNvSpPr>
                <a:spLocks noChangeAspect="1"/>
              </p:cNvSpPr>
              <p:nvPr/>
            </p:nvSpPr>
            <p:spPr bwMode="auto">
              <a:xfrm>
                <a:off x="8044" y="5456"/>
                <a:ext cx="16" cy="16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7" y="42"/>
                  </a:cxn>
                  <a:cxn ang="0">
                    <a:pos x="46" y="37"/>
                  </a:cxn>
                  <a:cxn ang="0">
                    <a:pos x="44" y="31"/>
                  </a:cxn>
                  <a:cxn ang="0">
                    <a:pos x="42" y="26"/>
                  </a:cxn>
                  <a:cxn ang="0">
                    <a:pos x="39" y="21"/>
                  </a:cxn>
                  <a:cxn ang="0">
                    <a:pos x="36" y="16"/>
                  </a:cxn>
                  <a:cxn ang="0">
                    <a:pos x="32" y="12"/>
                  </a:cxn>
                  <a:cxn ang="0">
                    <a:pos x="27" y="8"/>
                  </a:cxn>
                  <a:cxn ang="0">
                    <a:pos x="23" y="6"/>
                  </a:cxn>
                  <a:cxn ang="0">
                    <a:pos x="17" y="3"/>
                  </a:cxn>
                  <a:cxn ang="0">
                    <a:pos x="12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47" h="47">
                    <a:moveTo>
                      <a:pt x="47" y="47"/>
                    </a:moveTo>
                    <a:lnTo>
                      <a:pt x="47" y="42"/>
                    </a:lnTo>
                    <a:lnTo>
                      <a:pt x="46" y="37"/>
                    </a:lnTo>
                    <a:lnTo>
                      <a:pt x="44" y="31"/>
                    </a:lnTo>
                    <a:lnTo>
                      <a:pt x="42" y="26"/>
                    </a:lnTo>
                    <a:lnTo>
                      <a:pt x="39" y="21"/>
                    </a:lnTo>
                    <a:lnTo>
                      <a:pt x="36" y="16"/>
                    </a:lnTo>
                    <a:lnTo>
                      <a:pt x="32" y="12"/>
                    </a:lnTo>
                    <a:lnTo>
                      <a:pt x="27" y="8"/>
                    </a:lnTo>
                    <a:lnTo>
                      <a:pt x="23" y="6"/>
                    </a:lnTo>
                    <a:lnTo>
                      <a:pt x="17" y="3"/>
                    </a:lnTo>
                    <a:lnTo>
                      <a:pt x="12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6" name="Freeform 726"/>
              <p:cNvSpPr>
                <a:spLocks noChangeAspect="1"/>
              </p:cNvSpPr>
              <p:nvPr/>
            </p:nvSpPr>
            <p:spPr bwMode="auto">
              <a:xfrm>
                <a:off x="8060" y="5472"/>
                <a:ext cx="63" cy="32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190" y="9"/>
                  </a:cxn>
                  <a:cxn ang="0">
                    <a:pos x="189" y="18"/>
                  </a:cxn>
                  <a:cxn ang="0">
                    <a:pos x="187" y="25"/>
                  </a:cxn>
                  <a:cxn ang="0">
                    <a:pos x="184" y="33"/>
                  </a:cxn>
                  <a:cxn ang="0">
                    <a:pos x="180" y="41"/>
                  </a:cxn>
                  <a:cxn ang="0">
                    <a:pos x="178" y="48"/>
                  </a:cxn>
                  <a:cxn ang="0">
                    <a:pos x="172" y="56"/>
                  </a:cxn>
                  <a:cxn ang="0">
                    <a:pos x="168" y="62"/>
                  </a:cxn>
                  <a:cxn ang="0">
                    <a:pos x="162" y="68"/>
                  </a:cxn>
                  <a:cxn ang="0">
                    <a:pos x="156" y="73"/>
                  </a:cxn>
                  <a:cxn ang="0">
                    <a:pos x="149" y="78"/>
                  </a:cxn>
                  <a:cxn ang="0">
                    <a:pos x="143" y="83"/>
                  </a:cxn>
                  <a:cxn ang="0">
                    <a:pos x="135" y="87"/>
                  </a:cxn>
                  <a:cxn ang="0">
                    <a:pos x="128" y="89"/>
                  </a:cxn>
                  <a:cxn ang="0">
                    <a:pos x="120" y="92"/>
                  </a:cxn>
                  <a:cxn ang="0">
                    <a:pos x="112" y="95"/>
                  </a:cxn>
                  <a:cxn ang="0">
                    <a:pos x="104" y="95"/>
                  </a:cxn>
                  <a:cxn ang="0">
                    <a:pos x="96" y="96"/>
                  </a:cxn>
                  <a:cxn ang="0">
                    <a:pos x="88" y="95"/>
                  </a:cxn>
                  <a:cxn ang="0">
                    <a:pos x="78" y="95"/>
                  </a:cxn>
                  <a:cxn ang="0">
                    <a:pos x="71" y="92"/>
                  </a:cxn>
                  <a:cxn ang="0">
                    <a:pos x="63" y="89"/>
                  </a:cxn>
                  <a:cxn ang="0">
                    <a:pos x="55" y="87"/>
                  </a:cxn>
                  <a:cxn ang="0">
                    <a:pos x="49" y="83"/>
                  </a:cxn>
                  <a:cxn ang="0">
                    <a:pos x="40" y="78"/>
                  </a:cxn>
                  <a:cxn ang="0">
                    <a:pos x="35" y="73"/>
                  </a:cxn>
                  <a:cxn ang="0">
                    <a:pos x="28" y="68"/>
                  </a:cxn>
                  <a:cxn ang="0">
                    <a:pos x="23" y="62"/>
                  </a:cxn>
                  <a:cxn ang="0">
                    <a:pos x="18" y="56"/>
                  </a:cxn>
                  <a:cxn ang="0">
                    <a:pos x="13" y="48"/>
                  </a:cxn>
                  <a:cxn ang="0">
                    <a:pos x="9" y="41"/>
                  </a:cxn>
                  <a:cxn ang="0">
                    <a:pos x="7" y="33"/>
                  </a:cxn>
                  <a:cxn ang="0">
                    <a:pos x="4" y="25"/>
                  </a:cxn>
                  <a:cxn ang="0">
                    <a:pos x="1" y="18"/>
                  </a:cxn>
                  <a:cxn ang="0">
                    <a:pos x="1" y="9"/>
                  </a:cxn>
                  <a:cxn ang="0">
                    <a:pos x="0" y="0"/>
                  </a:cxn>
                </a:cxnLst>
                <a:rect l="0" t="0" r="r" b="b"/>
                <a:pathLst>
                  <a:path w="190" h="96">
                    <a:moveTo>
                      <a:pt x="190" y="0"/>
                    </a:moveTo>
                    <a:lnTo>
                      <a:pt x="190" y="9"/>
                    </a:lnTo>
                    <a:lnTo>
                      <a:pt x="189" y="18"/>
                    </a:lnTo>
                    <a:lnTo>
                      <a:pt x="187" y="25"/>
                    </a:lnTo>
                    <a:lnTo>
                      <a:pt x="184" y="33"/>
                    </a:lnTo>
                    <a:lnTo>
                      <a:pt x="180" y="41"/>
                    </a:lnTo>
                    <a:lnTo>
                      <a:pt x="178" y="48"/>
                    </a:lnTo>
                    <a:lnTo>
                      <a:pt x="172" y="56"/>
                    </a:lnTo>
                    <a:lnTo>
                      <a:pt x="168" y="62"/>
                    </a:lnTo>
                    <a:lnTo>
                      <a:pt x="162" y="68"/>
                    </a:lnTo>
                    <a:lnTo>
                      <a:pt x="156" y="73"/>
                    </a:lnTo>
                    <a:lnTo>
                      <a:pt x="149" y="78"/>
                    </a:lnTo>
                    <a:lnTo>
                      <a:pt x="143" y="83"/>
                    </a:lnTo>
                    <a:lnTo>
                      <a:pt x="135" y="87"/>
                    </a:lnTo>
                    <a:lnTo>
                      <a:pt x="128" y="89"/>
                    </a:lnTo>
                    <a:lnTo>
                      <a:pt x="120" y="92"/>
                    </a:lnTo>
                    <a:lnTo>
                      <a:pt x="112" y="95"/>
                    </a:lnTo>
                    <a:lnTo>
                      <a:pt x="104" y="95"/>
                    </a:lnTo>
                    <a:lnTo>
                      <a:pt x="96" y="96"/>
                    </a:lnTo>
                    <a:lnTo>
                      <a:pt x="88" y="95"/>
                    </a:lnTo>
                    <a:lnTo>
                      <a:pt x="78" y="95"/>
                    </a:lnTo>
                    <a:lnTo>
                      <a:pt x="71" y="92"/>
                    </a:lnTo>
                    <a:lnTo>
                      <a:pt x="63" y="89"/>
                    </a:lnTo>
                    <a:lnTo>
                      <a:pt x="55" y="87"/>
                    </a:lnTo>
                    <a:lnTo>
                      <a:pt x="49" y="83"/>
                    </a:lnTo>
                    <a:lnTo>
                      <a:pt x="40" y="78"/>
                    </a:lnTo>
                    <a:lnTo>
                      <a:pt x="35" y="73"/>
                    </a:lnTo>
                    <a:lnTo>
                      <a:pt x="28" y="68"/>
                    </a:lnTo>
                    <a:lnTo>
                      <a:pt x="23" y="62"/>
                    </a:lnTo>
                    <a:lnTo>
                      <a:pt x="18" y="56"/>
                    </a:lnTo>
                    <a:lnTo>
                      <a:pt x="13" y="48"/>
                    </a:lnTo>
                    <a:lnTo>
                      <a:pt x="9" y="41"/>
                    </a:lnTo>
                    <a:lnTo>
                      <a:pt x="7" y="33"/>
                    </a:lnTo>
                    <a:lnTo>
                      <a:pt x="4" y="25"/>
                    </a:lnTo>
                    <a:lnTo>
                      <a:pt x="1" y="18"/>
                    </a:lnTo>
                    <a:lnTo>
                      <a:pt x="1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7" name="Freeform 727"/>
              <p:cNvSpPr>
                <a:spLocks noChangeAspect="1"/>
              </p:cNvSpPr>
              <p:nvPr/>
            </p:nvSpPr>
            <p:spPr bwMode="auto">
              <a:xfrm>
                <a:off x="8123" y="5456"/>
                <a:ext cx="16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1" y="3"/>
                  </a:cxn>
                  <a:cxn ang="0">
                    <a:pos x="25" y="6"/>
                  </a:cxn>
                  <a:cxn ang="0">
                    <a:pos x="20" y="8"/>
                  </a:cxn>
                  <a:cxn ang="0">
                    <a:pos x="16" y="12"/>
                  </a:cxn>
                  <a:cxn ang="0">
                    <a:pos x="12" y="16"/>
                  </a:cxn>
                  <a:cxn ang="0">
                    <a:pos x="8" y="21"/>
                  </a:cxn>
                  <a:cxn ang="0">
                    <a:pos x="5" y="26"/>
                  </a:cxn>
                  <a:cxn ang="0">
                    <a:pos x="3" y="31"/>
                  </a:cxn>
                  <a:cxn ang="0">
                    <a:pos x="1" y="37"/>
                  </a:cxn>
                  <a:cxn ang="0">
                    <a:pos x="0" y="42"/>
                  </a:cxn>
                  <a:cxn ang="0">
                    <a:pos x="0" y="4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42" y="0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5" y="6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5" y="26"/>
                    </a:lnTo>
                    <a:lnTo>
                      <a:pt x="3" y="31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8" name="Line 728"/>
              <p:cNvSpPr>
                <a:spLocks noChangeAspect="1" noChangeShapeType="1"/>
              </p:cNvSpPr>
              <p:nvPr/>
            </p:nvSpPr>
            <p:spPr bwMode="auto">
              <a:xfrm flipH="1">
                <a:off x="8139" y="5456"/>
                <a:ext cx="3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9" name="Line 729"/>
              <p:cNvSpPr>
                <a:spLocks noChangeAspect="1" noChangeShapeType="1"/>
              </p:cNvSpPr>
              <p:nvPr/>
            </p:nvSpPr>
            <p:spPr bwMode="auto">
              <a:xfrm flipV="1">
                <a:off x="7271" y="5656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0" name="Line 730"/>
              <p:cNvSpPr>
                <a:spLocks noChangeAspect="1" noChangeShapeType="1"/>
              </p:cNvSpPr>
              <p:nvPr/>
            </p:nvSpPr>
            <p:spPr bwMode="auto">
              <a:xfrm flipV="1">
                <a:off x="7267" y="5658"/>
                <a:ext cx="79" cy="7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1" name="Line 731"/>
              <p:cNvSpPr>
                <a:spLocks noChangeAspect="1" noChangeShapeType="1"/>
              </p:cNvSpPr>
              <p:nvPr/>
            </p:nvSpPr>
            <p:spPr bwMode="auto">
              <a:xfrm flipV="1">
                <a:off x="7267" y="5733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2" name="Line 732"/>
              <p:cNvSpPr>
                <a:spLocks noChangeAspect="1" noChangeShapeType="1"/>
              </p:cNvSpPr>
              <p:nvPr/>
            </p:nvSpPr>
            <p:spPr bwMode="auto">
              <a:xfrm flipV="1">
                <a:off x="7330" y="5679"/>
                <a:ext cx="39" cy="3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3" name="Line 733"/>
              <p:cNvSpPr>
                <a:spLocks noChangeAspect="1" noChangeShapeType="1"/>
              </p:cNvSpPr>
              <p:nvPr/>
            </p:nvSpPr>
            <p:spPr bwMode="auto">
              <a:xfrm flipV="1">
                <a:off x="7267" y="5778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4" name="Line 734"/>
              <p:cNvSpPr>
                <a:spLocks noChangeAspect="1" noChangeShapeType="1"/>
              </p:cNvSpPr>
              <p:nvPr/>
            </p:nvSpPr>
            <p:spPr bwMode="auto">
              <a:xfrm flipV="1">
                <a:off x="7330" y="5714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5" name="Line 735"/>
              <p:cNvSpPr>
                <a:spLocks noChangeAspect="1" noChangeShapeType="1"/>
              </p:cNvSpPr>
              <p:nvPr/>
            </p:nvSpPr>
            <p:spPr bwMode="auto">
              <a:xfrm flipV="1">
                <a:off x="7267" y="5823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6" name="Line 736"/>
              <p:cNvSpPr>
                <a:spLocks noChangeAspect="1" noChangeShapeType="1"/>
              </p:cNvSpPr>
              <p:nvPr/>
            </p:nvSpPr>
            <p:spPr bwMode="auto">
              <a:xfrm flipV="1">
                <a:off x="7330" y="5759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7" name="Line 737"/>
              <p:cNvSpPr>
                <a:spLocks noChangeAspect="1" noChangeShapeType="1"/>
              </p:cNvSpPr>
              <p:nvPr/>
            </p:nvSpPr>
            <p:spPr bwMode="auto">
              <a:xfrm flipV="1">
                <a:off x="7267" y="5867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8" name="Line 738"/>
              <p:cNvSpPr>
                <a:spLocks noChangeAspect="1" noChangeShapeType="1"/>
              </p:cNvSpPr>
              <p:nvPr/>
            </p:nvSpPr>
            <p:spPr bwMode="auto">
              <a:xfrm flipV="1">
                <a:off x="7330" y="5804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9" name="Line 739"/>
              <p:cNvSpPr>
                <a:spLocks noChangeAspect="1" noChangeShapeType="1"/>
              </p:cNvSpPr>
              <p:nvPr/>
            </p:nvSpPr>
            <p:spPr bwMode="auto">
              <a:xfrm flipV="1">
                <a:off x="7267" y="5912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0" name="Line 740"/>
              <p:cNvSpPr>
                <a:spLocks noChangeAspect="1" noChangeShapeType="1"/>
              </p:cNvSpPr>
              <p:nvPr/>
            </p:nvSpPr>
            <p:spPr bwMode="auto">
              <a:xfrm flipV="1">
                <a:off x="7330" y="5849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1" name="Line 741"/>
              <p:cNvSpPr>
                <a:spLocks noChangeAspect="1" noChangeShapeType="1"/>
              </p:cNvSpPr>
              <p:nvPr/>
            </p:nvSpPr>
            <p:spPr bwMode="auto">
              <a:xfrm flipV="1">
                <a:off x="7267" y="5956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2" name="Line 742"/>
              <p:cNvSpPr>
                <a:spLocks noChangeAspect="1" noChangeShapeType="1"/>
              </p:cNvSpPr>
              <p:nvPr/>
            </p:nvSpPr>
            <p:spPr bwMode="auto">
              <a:xfrm flipV="1">
                <a:off x="7330" y="5893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3" name="Line 743"/>
              <p:cNvSpPr>
                <a:spLocks noChangeAspect="1" noChangeShapeType="1"/>
              </p:cNvSpPr>
              <p:nvPr/>
            </p:nvSpPr>
            <p:spPr bwMode="auto">
              <a:xfrm flipV="1">
                <a:off x="7267" y="6001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4" name="Line 744"/>
              <p:cNvSpPr>
                <a:spLocks noChangeAspect="1" noChangeShapeType="1"/>
              </p:cNvSpPr>
              <p:nvPr/>
            </p:nvSpPr>
            <p:spPr bwMode="auto">
              <a:xfrm flipV="1">
                <a:off x="7330" y="5938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5" name="Line 745"/>
              <p:cNvSpPr>
                <a:spLocks noChangeAspect="1" noChangeShapeType="1"/>
              </p:cNvSpPr>
              <p:nvPr/>
            </p:nvSpPr>
            <p:spPr bwMode="auto">
              <a:xfrm flipV="1">
                <a:off x="7267" y="604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6" name="Line 746"/>
              <p:cNvSpPr>
                <a:spLocks noChangeAspect="1" noChangeShapeType="1"/>
              </p:cNvSpPr>
              <p:nvPr/>
            </p:nvSpPr>
            <p:spPr bwMode="auto">
              <a:xfrm flipV="1">
                <a:off x="7330" y="5982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7" name="Line 747"/>
              <p:cNvSpPr>
                <a:spLocks noChangeAspect="1" noChangeShapeType="1"/>
              </p:cNvSpPr>
              <p:nvPr/>
            </p:nvSpPr>
            <p:spPr bwMode="auto">
              <a:xfrm flipV="1">
                <a:off x="7267" y="6090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8" name="Line 748"/>
              <p:cNvSpPr>
                <a:spLocks noChangeAspect="1" noChangeShapeType="1"/>
              </p:cNvSpPr>
              <p:nvPr/>
            </p:nvSpPr>
            <p:spPr bwMode="auto">
              <a:xfrm flipV="1">
                <a:off x="7330" y="6027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9" name="Line 749"/>
              <p:cNvSpPr>
                <a:spLocks noChangeAspect="1" noChangeShapeType="1"/>
              </p:cNvSpPr>
              <p:nvPr/>
            </p:nvSpPr>
            <p:spPr bwMode="auto">
              <a:xfrm flipV="1">
                <a:off x="7267" y="6135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0" name="Line 750"/>
              <p:cNvSpPr>
                <a:spLocks noChangeAspect="1" noChangeShapeType="1"/>
              </p:cNvSpPr>
              <p:nvPr/>
            </p:nvSpPr>
            <p:spPr bwMode="auto">
              <a:xfrm flipV="1">
                <a:off x="7330" y="6072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1" name="Line 751"/>
              <p:cNvSpPr>
                <a:spLocks noChangeAspect="1" noChangeShapeType="1"/>
              </p:cNvSpPr>
              <p:nvPr/>
            </p:nvSpPr>
            <p:spPr bwMode="auto">
              <a:xfrm flipV="1">
                <a:off x="7267" y="6180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2" name="Line 752"/>
              <p:cNvSpPr>
                <a:spLocks noChangeAspect="1" noChangeShapeType="1"/>
              </p:cNvSpPr>
              <p:nvPr/>
            </p:nvSpPr>
            <p:spPr bwMode="auto">
              <a:xfrm flipV="1">
                <a:off x="7330" y="6116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3" name="Line 753"/>
              <p:cNvSpPr>
                <a:spLocks noChangeAspect="1" noChangeShapeType="1"/>
              </p:cNvSpPr>
              <p:nvPr/>
            </p:nvSpPr>
            <p:spPr bwMode="auto">
              <a:xfrm flipV="1">
                <a:off x="7267" y="6224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4" name="Line 754"/>
              <p:cNvSpPr>
                <a:spLocks noChangeAspect="1" noChangeShapeType="1"/>
              </p:cNvSpPr>
              <p:nvPr/>
            </p:nvSpPr>
            <p:spPr bwMode="auto">
              <a:xfrm flipV="1">
                <a:off x="7330" y="6161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5" name="Line 755"/>
              <p:cNvSpPr>
                <a:spLocks noChangeAspect="1" noChangeShapeType="1"/>
              </p:cNvSpPr>
              <p:nvPr/>
            </p:nvSpPr>
            <p:spPr bwMode="auto">
              <a:xfrm flipV="1">
                <a:off x="7267" y="6269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6" name="Line 756"/>
              <p:cNvSpPr>
                <a:spLocks noChangeAspect="1" noChangeShapeType="1"/>
              </p:cNvSpPr>
              <p:nvPr/>
            </p:nvSpPr>
            <p:spPr bwMode="auto">
              <a:xfrm flipV="1">
                <a:off x="7330" y="620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7" name="Line 757"/>
              <p:cNvSpPr>
                <a:spLocks noChangeAspect="1" noChangeShapeType="1"/>
              </p:cNvSpPr>
              <p:nvPr/>
            </p:nvSpPr>
            <p:spPr bwMode="auto">
              <a:xfrm flipV="1">
                <a:off x="7267" y="6313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8" name="Line 758"/>
              <p:cNvSpPr>
                <a:spLocks noChangeAspect="1" noChangeShapeType="1"/>
              </p:cNvSpPr>
              <p:nvPr/>
            </p:nvSpPr>
            <p:spPr bwMode="auto">
              <a:xfrm flipV="1">
                <a:off x="7330" y="6251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9" name="Line 759"/>
              <p:cNvSpPr>
                <a:spLocks noChangeAspect="1" noChangeShapeType="1"/>
              </p:cNvSpPr>
              <p:nvPr/>
            </p:nvSpPr>
            <p:spPr bwMode="auto">
              <a:xfrm flipV="1">
                <a:off x="7276" y="6358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0" name="Line 760"/>
              <p:cNvSpPr>
                <a:spLocks noChangeAspect="1" noChangeShapeType="1"/>
              </p:cNvSpPr>
              <p:nvPr/>
            </p:nvSpPr>
            <p:spPr bwMode="auto">
              <a:xfrm flipV="1">
                <a:off x="7330" y="6295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1" name="Line 761"/>
              <p:cNvSpPr>
                <a:spLocks noChangeAspect="1" noChangeShapeType="1"/>
              </p:cNvSpPr>
              <p:nvPr/>
            </p:nvSpPr>
            <p:spPr bwMode="auto">
              <a:xfrm flipV="1">
                <a:off x="7295" y="6389"/>
                <a:ext cx="34" cy="3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2" name="Line 762"/>
              <p:cNvSpPr>
                <a:spLocks noChangeAspect="1" noChangeShapeType="1"/>
              </p:cNvSpPr>
              <p:nvPr/>
            </p:nvSpPr>
            <p:spPr bwMode="auto">
              <a:xfrm flipV="1">
                <a:off x="7355" y="6340"/>
                <a:ext cx="23" cy="2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3" name="Line 763"/>
              <p:cNvSpPr>
                <a:spLocks noChangeAspect="1" noChangeShapeType="1"/>
              </p:cNvSpPr>
              <p:nvPr/>
            </p:nvSpPr>
            <p:spPr bwMode="auto">
              <a:xfrm flipV="1">
                <a:off x="7324" y="6394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4" name="Line 764"/>
              <p:cNvSpPr>
                <a:spLocks noChangeAspect="1" noChangeShapeType="1"/>
              </p:cNvSpPr>
              <p:nvPr/>
            </p:nvSpPr>
            <p:spPr bwMode="auto">
              <a:xfrm flipV="1">
                <a:off x="7365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5" name="Line 765"/>
              <p:cNvSpPr>
                <a:spLocks noChangeAspect="1" noChangeShapeType="1"/>
              </p:cNvSpPr>
              <p:nvPr/>
            </p:nvSpPr>
            <p:spPr bwMode="auto">
              <a:xfrm flipV="1">
                <a:off x="7410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6" name="Line 766"/>
              <p:cNvSpPr>
                <a:spLocks noChangeAspect="1" noChangeShapeType="1"/>
              </p:cNvSpPr>
              <p:nvPr/>
            </p:nvSpPr>
            <p:spPr bwMode="auto">
              <a:xfrm flipV="1">
                <a:off x="7455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7" name="Line 767"/>
              <p:cNvSpPr>
                <a:spLocks noChangeAspect="1" noChangeShapeType="1"/>
              </p:cNvSpPr>
              <p:nvPr/>
            </p:nvSpPr>
            <p:spPr bwMode="auto">
              <a:xfrm flipV="1">
                <a:off x="7499" y="6394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8" name="Line 768"/>
              <p:cNvSpPr>
                <a:spLocks noChangeAspect="1" noChangeShapeType="1"/>
              </p:cNvSpPr>
              <p:nvPr/>
            </p:nvSpPr>
            <p:spPr bwMode="auto">
              <a:xfrm flipV="1">
                <a:off x="7544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9" name="Line 769"/>
              <p:cNvSpPr>
                <a:spLocks noChangeAspect="1" noChangeShapeType="1"/>
              </p:cNvSpPr>
              <p:nvPr/>
            </p:nvSpPr>
            <p:spPr bwMode="auto">
              <a:xfrm flipV="1">
                <a:off x="8325" y="5652"/>
                <a:ext cx="8" cy="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0" name="Line 770"/>
              <p:cNvSpPr>
                <a:spLocks noChangeAspect="1" noChangeShapeType="1"/>
              </p:cNvSpPr>
              <p:nvPr/>
            </p:nvSpPr>
            <p:spPr bwMode="auto">
              <a:xfrm flipV="1">
                <a:off x="7588" y="6394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1" name="Line 771"/>
              <p:cNvSpPr>
                <a:spLocks noChangeAspect="1" noChangeShapeType="1"/>
              </p:cNvSpPr>
              <p:nvPr/>
            </p:nvSpPr>
            <p:spPr bwMode="auto">
              <a:xfrm flipV="1">
                <a:off x="8325" y="5658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2" name="Line 772"/>
              <p:cNvSpPr>
                <a:spLocks noChangeAspect="1" noChangeShapeType="1"/>
              </p:cNvSpPr>
              <p:nvPr/>
            </p:nvSpPr>
            <p:spPr bwMode="auto">
              <a:xfrm flipV="1">
                <a:off x="7633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3" name="Line 773"/>
              <p:cNvSpPr>
                <a:spLocks noChangeAspect="1" noChangeShapeType="1"/>
              </p:cNvSpPr>
              <p:nvPr/>
            </p:nvSpPr>
            <p:spPr bwMode="auto">
              <a:xfrm flipV="1">
                <a:off x="8325" y="5702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4" name="Line 774"/>
              <p:cNvSpPr>
                <a:spLocks noChangeAspect="1" noChangeShapeType="1"/>
              </p:cNvSpPr>
              <p:nvPr/>
            </p:nvSpPr>
            <p:spPr bwMode="auto">
              <a:xfrm flipV="1">
                <a:off x="7678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5" name="Line 775"/>
              <p:cNvSpPr>
                <a:spLocks noChangeAspect="1" noChangeShapeType="1"/>
              </p:cNvSpPr>
              <p:nvPr/>
            </p:nvSpPr>
            <p:spPr bwMode="auto">
              <a:xfrm flipV="1">
                <a:off x="8325" y="5747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6" name="Line 776"/>
              <p:cNvSpPr>
                <a:spLocks noChangeAspect="1" noChangeShapeType="1"/>
              </p:cNvSpPr>
              <p:nvPr/>
            </p:nvSpPr>
            <p:spPr bwMode="auto">
              <a:xfrm flipV="1">
                <a:off x="7722" y="6394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7" name="Line 777"/>
              <p:cNvSpPr>
                <a:spLocks noChangeAspect="1" noChangeShapeType="1"/>
              </p:cNvSpPr>
              <p:nvPr/>
            </p:nvSpPr>
            <p:spPr bwMode="auto">
              <a:xfrm flipV="1">
                <a:off x="8325" y="5792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8" name="Line 778"/>
              <p:cNvSpPr>
                <a:spLocks noChangeAspect="1" noChangeShapeType="1"/>
              </p:cNvSpPr>
              <p:nvPr/>
            </p:nvSpPr>
            <p:spPr bwMode="auto">
              <a:xfrm flipV="1">
                <a:off x="7767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9" name="Line 779"/>
              <p:cNvSpPr>
                <a:spLocks noChangeAspect="1" noChangeShapeType="1"/>
              </p:cNvSpPr>
              <p:nvPr/>
            </p:nvSpPr>
            <p:spPr bwMode="auto">
              <a:xfrm flipV="1">
                <a:off x="8325" y="5836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0" name="Line 780"/>
              <p:cNvSpPr>
                <a:spLocks noChangeAspect="1" noChangeShapeType="1"/>
              </p:cNvSpPr>
              <p:nvPr/>
            </p:nvSpPr>
            <p:spPr bwMode="auto">
              <a:xfrm flipV="1">
                <a:off x="7811" y="6394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1" name="Line 781"/>
              <p:cNvSpPr>
                <a:spLocks noChangeAspect="1" noChangeShapeType="1"/>
              </p:cNvSpPr>
              <p:nvPr/>
            </p:nvSpPr>
            <p:spPr bwMode="auto">
              <a:xfrm flipV="1">
                <a:off x="8325" y="5881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2" name="Line 782"/>
              <p:cNvSpPr>
                <a:spLocks noChangeAspect="1" noChangeShapeType="1"/>
              </p:cNvSpPr>
              <p:nvPr/>
            </p:nvSpPr>
            <p:spPr bwMode="auto">
              <a:xfrm flipV="1">
                <a:off x="7856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3" name="Line 783"/>
              <p:cNvSpPr>
                <a:spLocks noChangeAspect="1" noChangeShapeType="1"/>
              </p:cNvSpPr>
              <p:nvPr/>
            </p:nvSpPr>
            <p:spPr bwMode="auto">
              <a:xfrm flipV="1">
                <a:off x="8325" y="592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4" name="Line 784"/>
              <p:cNvSpPr>
                <a:spLocks noChangeAspect="1" noChangeShapeType="1"/>
              </p:cNvSpPr>
              <p:nvPr/>
            </p:nvSpPr>
            <p:spPr bwMode="auto">
              <a:xfrm flipV="1">
                <a:off x="7901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5" name="Line 785"/>
              <p:cNvSpPr>
                <a:spLocks noChangeAspect="1" noChangeShapeType="1"/>
              </p:cNvSpPr>
              <p:nvPr/>
            </p:nvSpPr>
            <p:spPr bwMode="auto">
              <a:xfrm flipV="1">
                <a:off x="8325" y="5970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6" name="Line 786"/>
              <p:cNvSpPr>
                <a:spLocks noChangeAspect="1" noChangeShapeType="1"/>
              </p:cNvSpPr>
              <p:nvPr/>
            </p:nvSpPr>
            <p:spPr bwMode="auto">
              <a:xfrm flipV="1">
                <a:off x="7946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7" name="Line 787"/>
              <p:cNvSpPr>
                <a:spLocks noChangeAspect="1" noChangeShapeType="1"/>
              </p:cNvSpPr>
              <p:nvPr/>
            </p:nvSpPr>
            <p:spPr bwMode="auto">
              <a:xfrm flipV="1">
                <a:off x="8325" y="6015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8" name="Line 788"/>
              <p:cNvSpPr>
                <a:spLocks noChangeAspect="1" noChangeShapeType="1"/>
              </p:cNvSpPr>
              <p:nvPr/>
            </p:nvSpPr>
            <p:spPr bwMode="auto">
              <a:xfrm flipV="1">
                <a:off x="7990" y="6394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9" name="Line 789"/>
              <p:cNvSpPr>
                <a:spLocks noChangeAspect="1" noChangeShapeType="1"/>
              </p:cNvSpPr>
              <p:nvPr/>
            </p:nvSpPr>
            <p:spPr bwMode="auto">
              <a:xfrm flipV="1">
                <a:off x="8325" y="6059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0" name="Line 790"/>
              <p:cNvSpPr>
                <a:spLocks noChangeAspect="1" noChangeShapeType="1"/>
              </p:cNvSpPr>
              <p:nvPr/>
            </p:nvSpPr>
            <p:spPr bwMode="auto">
              <a:xfrm flipV="1">
                <a:off x="8035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1" name="Line 791"/>
              <p:cNvSpPr>
                <a:spLocks noChangeAspect="1" noChangeShapeType="1"/>
              </p:cNvSpPr>
              <p:nvPr/>
            </p:nvSpPr>
            <p:spPr bwMode="auto">
              <a:xfrm flipV="1">
                <a:off x="8325" y="6104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2" name="Line 792"/>
              <p:cNvSpPr>
                <a:spLocks noChangeAspect="1" noChangeShapeType="1"/>
              </p:cNvSpPr>
              <p:nvPr/>
            </p:nvSpPr>
            <p:spPr bwMode="auto">
              <a:xfrm flipV="1">
                <a:off x="8079" y="6394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3" name="Line 793"/>
              <p:cNvSpPr>
                <a:spLocks noChangeAspect="1" noChangeShapeType="1"/>
              </p:cNvSpPr>
              <p:nvPr/>
            </p:nvSpPr>
            <p:spPr bwMode="auto">
              <a:xfrm flipV="1">
                <a:off x="8325" y="6149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4" name="Line 794"/>
              <p:cNvSpPr>
                <a:spLocks noChangeAspect="1" noChangeShapeType="1"/>
              </p:cNvSpPr>
              <p:nvPr/>
            </p:nvSpPr>
            <p:spPr bwMode="auto">
              <a:xfrm flipV="1">
                <a:off x="8124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5" name="Line 795"/>
              <p:cNvSpPr>
                <a:spLocks noChangeAspect="1" noChangeShapeType="1"/>
              </p:cNvSpPr>
              <p:nvPr/>
            </p:nvSpPr>
            <p:spPr bwMode="auto">
              <a:xfrm flipV="1">
                <a:off x="8325" y="6194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6" name="Line 796"/>
              <p:cNvSpPr>
                <a:spLocks noChangeAspect="1" noChangeShapeType="1"/>
              </p:cNvSpPr>
              <p:nvPr/>
            </p:nvSpPr>
            <p:spPr bwMode="auto">
              <a:xfrm flipV="1">
                <a:off x="8169" y="639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7" name="Line 797"/>
              <p:cNvSpPr>
                <a:spLocks noChangeAspect="1" noChangeShapeType="1"/>
              </p:cNvSpPr>
              <p:nvPr/>
            </p:nvSpPr>
            <p:spPr bwMode="auto">
              <a:xfrm flipV="1">
                <a:off x="8325" y="6238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8" name="Line 798"/>
              <p:cNvSpPr>
                <a:spLocks noChangeAspect="1" noChangeShapeType="1"/>
              </p:cNvSpPr>
              <p:nvPr/>
            </p:nvSpPr>
            <p:spPr bwMode="auto">
              <a:xfrm flipV="1">
                <a:off x="8213" y="6394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9" name="Line 799"/>
              <p:cNvSpPr>
                <a:spLocks noChangeAspect="1" noChangeShapeType="1"/>
              </p:cNvSpPr>
              <p:nvPr/>
            </p:nvSpPr>
            <p:spPr bwMode="auto">
              <a:xfrm flipV="1">
                <a:off x="8325" y="6283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0" name="Line 800"/>
              <p:cNvSpPr>
                <a:spLocks noChangeAspect="1" noChangeShapeType="1"/>
              </p:cNvSpPr>
              <p:nvPr/>
            </p:nvSpPr>
            <p:spPr bwMode="auto">
              <a:xfrm flipV="1">
                <a:off x="8258" y="6389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1" name="Line 801"/>
              <p:cNvSpPr>
                <a:spLocks noChangeAspect="1" noChangeShapeType="1"/>
              </p:cNvSpPr>
              <p:nvPr/>
            </p:nvSpPr>
            <p:spPr bwMode="auto">
              <a:xfrm flipV="1">
                <a:off x="8320" y="6327"/>
                <a:ext cx="52" cy="5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2" name="Line 802"/>
              <p:cNvSpPr>
                <a:spLocks noChangeAspect="1" noChangeShapeType="1"/>
              </p:cNvSpPr>
              <p:nvPr/>
            </p:nvSpPr>
            <p:spPr bwMode="auto">
              <a:xfrm flipV="1">
                <a:off x="8303" y="6373"/>
                <a:ext cx="69" cy="6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3" name="Freeform 803"/>
              <p:cNvSpPr>
                <a:spLocks noChangeAspect="1"/>
              </p:cNvSpPr>
              <p:nvPr/>
            </p:nvSpPr>
            <p:spPr bwMode="auto">
              <a:xfrm>
                <a:off x="7315" y="5700"/>
                <a:ext cx="15" cy="7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7" y="19"/>
                  </a:cxn>
                  <a:cxn ang="0">
                    <a:pos x="46" y="15"/>
                  </a:cxn>
                  <a:cxn ang="0">
                    <a:pos x="44" y="11"/>
                  </a:cxn>
                  <a:cxn ang="0">
                    <a:pos x="42" y="8"/>
                  </a:cxn>
                  <a:cxn ang="0">
                    <a:pos x="39" y="5"/>
                  </a:cxn>
                  <a:cxn ang="0">
                    <a:pos x="35" y="3"/>
                  </a:cxn>
                  <a:cxn ang="0">
                    <a:pos x="32" y="1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12" y="3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1" y="15"/>
                  </a:cxn>
                  <a:cxn ang="0">
                    <a:pos x="0" y="19"/>
                  </a:cxn>
                  <a:cxn ang="0">
                    <a:pos x="0" y="23"/>
                  </a:cxn>
                </a:cxnLst>
                <a:rect l="0" t="0" r="r" b="b"/>
                <a:pathLst>
                  <a:path w="47" h="23">
                    <a:moveTo>
                      <a:pt x="47" y="23"/>
                    </a:moveTo>
                    <a:lnTo>
                      <a:pt x="47" y="19"/>
                    </a:lnTo>
                    <a:lnTo>
                      <a:pt x="46" y="15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39" y="5"/>
                    </a:lnTo>
                    <a:lnTo>
                      <a:pt x="35" y="3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4" name="Line 804"/>
              <p:cNvSpPr>
                <a:spLocks noChangeAspect="1" noChangeShapeType="1"/>
              </p:cNvSpPr>
              <p:nvPr/>
            </p:nvSpPr>
            <p:spPr bwMode="auto">
              <a:xfrm flipV="1">
                <a:off x="7330" y="5707"/>
                <a:ext cx="1" cy="65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5" name="Freeform 805"/>
              <p:cNvSpPr>
                <a:spLocks noChangeAspect="1"/>
              </p:cNvSpPr>
              <p:nvPr/>
            </p:nvSpPr>
            <p:spPr bwMode="auto">
              <a:xfrm>
                <a:off x="7330" y="5708"/>
                <a:ext cx="48" cy="655"/>
              </a:xfrm>
              <a:custGeom>
                <a:avLst/>
                <a:gdLst/>
                <a:ahLst/>
                <a:cxnLst>
                  <a:cxn ang="0">
                    <a:pos x="0" y="1965"/>
                  </a:cxn>
                  <a:cxn ang="0">
                    <a:pos x="143" y="1965"/>
                  </a:cxn>
                  <a:cxn ang="0">
                    <a:pos x="143" y="0"/>
                  </a:cxn>
                </a:cxnLst>
                <a:rect l="0" t="0" r="r" b="b"/>
                <a:pathLst>
                  <a:path w="143" h="1965">
                    <a:moveTo>
                      <a:pt x="0" y="1965"/>
                    </a:moveTo>
                    <a:lnTo>
                      <a:pt x="143" y="1965"/>
                    </a:lnTo>
                    <a:lnTo>
                      <a:pt x="143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6" name="Freeform 806"/>
              <p:cNvSpPr>
                <a:spLocks noChangeAspect="1"/>
              </p:cNvSpPr>
              <p:nvPr/>
            </p:nvSpPr>
            <p:spPr bwMode="auto">
              <a:xfrm>
                <a:off x="7267" y="5653"/>
                <a:ext cx="111" cy="55"/>
              </a:xfrm>
              <a:custGeom>
                <a:avLst/>
                <a:gdLst/>
                <a:ahLst/>
                <a:cxnLst>
                  <a:cxn ang="0">
                    <a:pos x="333" y="165"/>
                  </a:cxn>
                  <a:cxn ang="0">
                    <a:pos x="331" y="154"/>
                  </a:cxn>
                  <a:cxn ang="0">
                    <a:pos x="331" y="144"/>
                  </a:cxn>
                  <a:cxn ang="0">
                    <a:pos x="329" y="133"/>
                  </a:cxn>
                  <a:cxn ang="0">
                    <a:pos x="326" y="122"/>
                  </a:cxn>
                  <a:cxn ang="0">
                    <a:pos x="323" y="111"/>
                  </a:cxn>
                  <a:cxn ang="0">
                    <a:pos x="319" y="102"/>
                  </a:cxn>
                  <a:cxn ang="0">
                    <a:pos x="315" y="91"/>
                  </a:cxn>
                  <a:cxn ang="0">
                    <a:pos x="310" y="82"/>
                  </a:cxn>
                  <a:cxn ang="0">
                    <a:pos x="304" y="72"/>
                  </a:cxn>
                  <a:cxn ang="0">
                    <a:pos x="298" y="64"/>
                  </a:cxn>
                  <a:cxn ang="0">
                    <a:pos x="291" y="56"/>
                  </a:cxn>
                  <a:cxn ang="0">
                    <a:pos x="284" y="48"/>
                  </a:cxn>
                  <a:cxn ang="0">
                    <a:pos x="276" y="40"/>
                  </a:cxn>
                  <a:cxn ang="0">
                    <a:pos x="268" y="33"/>
                  </a:cxn>
                  <a:cxn ang="0">
                    <a:pos x="259" y="27"/>
                  </a:cxn>
                  <a:cxn ang="0">
                    <a:pos x="249" y="21"/>
                  </a:cxn>
                  <a:cxn ang="0">
                    <a:pos x="240" y="16"/>
                  </a:cxn>
                  <a:cxn ang="0">
                    <a:pos x="230" y="12"/>
                  </a:cxn>
                  <a:cxn ang="0">
                    <a:pos x="220" y="8"/>
                  </a:cxn>
                  <a:cxn ang="0">
                    <a:pos x="209" y="5"/>
                  </a:cxn>
                  <a:cxn ang="0">
                    <a:pos x="199" y="2"/>
                  </a:cxn>
                  <a:cxn ang="0">
                    <a:pos x="189" y="1"/>
                  </a:cxn>
                  <a:cxn ang="0">
                    <a:pos x="178" y="0"/>
                  </a:cxn>
                  <a:cxn ang="0">
                    <a:pos x="167" y="0"/>
                  </a:cxn>
                  <a:cxn ang="0">
                    <a:pos x="156" y="0"/>
                  </a:cxn>
                  <a:cxn ang="0">
                    <a:pos x="146" y="1"/>
                  </a:cxn>
                  <a:cxn ang="0">
                    <a:pos x="135" y="2"/>
                  </a:cxn>
                  <a:cxn ang="0">
                    <a:pos x="124" y="5"/>
                  </a:cxn>
                  <a:cxn ang="0">
                    <a:pos x="113" y="8"/>
                  </a:cxn>
                  <a:cxn ang="0">
                    <a:pos x="103" y="12"/>
                  </a:cxn>
                  <a:cxn ang="0">
                    <a:pos x="93" y="16"/>
                  </a:cxn>
                  <a:cxn ang="0">
                    <a:pos x="84" y="21"/>
                  </a:cxn>
                  <a:cxn ang="0">
                    <a:pos x="74" y="27"/>
                  </a:cxn>
                  <a:cxn ang="0">
                    <a:pos x="66" y="33"/>
                  </a:cxn>
                  <a:cxn ang="0">
                    <a:pos x="57" y="40"/>
                  </a:cxn>
                  <a:cxn ang="0">
                    <a:pos x="50" y="48"/>
                  </a:cxn>
                  <a:cxn ang="0">
                    <a:pos x="42" y="56"/>
                  </a:cxn>
                  <a:cxn ang="0">
                    <a:pos x="35" y="64"/>
                  </a:cxn>
                  <a:cxn ang="0">
                    <a:pos x="28" y="72"/>
                  </a:cxn>
                  <a:cxn ang="0">
                    <a:pos x="23" y="82"/>
                  </a:cxn>
                  <a:cxn ang="0">
                    <a:pos x="18" y="91"/>
                  </a:cxn>
                  <a:cxn ang="0">
                    <a:pos x="14" y="102"/>
                  </a:cxn>
                  <a:cxn ang="0">
                    <a:pos x="10" y="111"/>
                  </a:cxn>
                  <a:cxn ang="0">
                    <a:pos x="7" y="122"/>
                  </a:cxn>
                  <a:cxn ang="0">
                    <a:pos x="4" y="133"/>
                  </a:cxn>
                  <a:cxn ang="0">
                    <a:pos x="3" y="144"/>
                  </a:cxn>
                  <a:cxn ang="0">
                    <a:pos x="2" y="154"/>
                  </a:cxn>
                  <a:cxn ang="0">
                    <a:pos x="0" y="165"/>
                  </a:cxn>
                </a:cxnLst>
                <a:rect l="0" t="0" r="r" b="b"/>
                <a:pathLst>
                  <a:path w="333" h="165">
                    <a:moveTo>
                      <a:pt x="333" y="165"/>
                    </a:moveTo>
                    <a:lnTo>
                      <a:pt x="331" y="154"/>
                    </a:lnTo>
                    <a:lnTo>
                      <a:pt x="331" y="144"/>
                    </a:lnTo>
                    <a:lnTo>
                      <a:pt x="329" y="133"/>
                    </a:lnTo>
                    <a:lnTo>
                      <a:pt x="326" y="122"/>
                    </a:lnTo>
                    <a:lnTo>
                      <a:pt x="323" y="111"/>
                    </a:lnTo>
                    <a:lnTo>
                      <a:pt x="319" y="102"/>
                    </a:lnTo>
                    <a:lnTo>
                      <a:pt x="315" y="91"/>
                    </a:lnTo>
                    <a:lnTo>
                      <a:pt x="310" y="82"/>
                    </a:lnTo>
                    <a:lnTo>
                      <a:pt x="304" y="72"/>
                    </a:lnTo>
                    <a:lnTo>
                      <a:pt x="298" y="64"/>
                    </a:lnTo>
                    <a:lnTo>
                      <a:pt x="291" y="56"/>
                    </a:lnTo>
                    <a:lnTo>
                      <a:pt x="284" y="48"/>
                    </a:lnTo>
                    <a:lnTo>
                      <a:pt x="276" y="40"/>
                    </a:lnTo>
                    <a:lnTo>
                      <a:pt x="268" y="33"/>
                    </a:lnTo>
                    <a:lnTo>
                      <a:pt x="259" y="27"/>
                    </a:lnTo>
                    <a:lnTo>
                      <a:pt x="249" y="21"/>
                    </a:lnTo>
                    <a:lnTo>
                      <a:pt x="240" y="16"/>
                    </a:lnTo>
                    <a:lnTo>
                      <a:pt x="230" y="12"/>
                    </a:lnTo>
                    <a:lnTo>
                      <a:pt x="220" y="8"/>
                    </a:lnTo>
                    <a:lnTo>
                      <a:pt x="209" y="5"/>
                    </a:lnTo>
                    <a:lnTo>
                      <a:pt x="199" y="2"/>
                    </a:lnTo>
                    <a:lnTo>
                      <a:pt x="189" y="1"/>
                    </a:lnTo>
                    <a:lnTo>
                      <a:pt x="178" y="0"/>
                    </a:lnTo>
                    <a:lnTo>
                      <a:pt x="167" y="0"/>
                    </a:lnTo>
                    <a:lnTo>
                      <a:pt x="156" y="0"/>
                    </a:lnTo>
                    <a:lnTo>
                      <a:pt x="146" y="1"/>
                    </a:lnTo>
                    <a:lnTo>
                      <a:pt x="135" y="2"/>
                    </a:lnTo>
                    <a:lnTo>
                      <a:pt x="124" y="5"/>
                    </a:lnTo>
                    <a:lnTo>
                      <a:pt x="113" y="8"/>
                    </a:lnTo>
                    <a:lnTo>
                      <a:pt x="103" y="12"/>
                    </a:lnTo>
                    <a:lnTo>
                      <a:pt x="93" y="16"/>
                    </a:lnTo>
                    <a:lnTo>
                      <a:pt x="84" y="21"/>
                    </a:lnTo>
                    <a:lnTo>
                      <a:pt x="74" y="27"/>
                    </a:lnTo>
                    <a:lnTo>
                      <a:pt x="66" y="33"/>
                    </a:lnTo>
                    <a:lnTo>
                      <a:pt x="57" y="40"/>
                    </a:lnTo>
                    <a:lnTo>
                      <a:pt x="50" y="48"/>
                    </a:lnTo>
                    <a:lnTo>
                      <a:pt x="42" y="56"/>
                    </a:lnTo>
                    <a:lnTo>
                      <a:pt x="35" y="64"/>
                    </a:lnTo>
                    <a:lnTo>
                      <a:pt x="28" y="72"/>
                    </a:lnTo>
                    <a:lnTo>
                      <a:pt x="23" y="82"/>
                    </a:lnTo>
                    <a:lnTo>
                      <a:pt x="18" y="91"/>
                    </a:lnTo>
                    <a:lnTo>
                      <a:pt x="14" y="102"/>
                    </a:lnTo>
                    <a:lnTo>
                      <a:pt x="10" y="111"/>
                    </a:lnTo>
                    <a:lnTo>
                      <a:pt x="7" y="122"/>
                    </a:lnTo>
                    <a:lnTo>
                      <a:pt x="4" y="133"/>
                    </a:lnTo>
                    <a:lnTo>
                      <a:pt x="3" y="144"/>
                    </a:lnTo>
                    <a:lnTo>
                      <a:pt x="2" y="154"/>
                    </a:lnTo>
                    <a:lnTo>
                      <a:pt x="0" y="165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27" name="Group 807"/>
            <p:cNvGrpSpPr>
              <a:grpSpLocks noChangeAspect="1"/>
            </p:cNvGrpSpPr>
            <p:nvPr/>
          </p:nvGrpSpPr>
          <p:grpSpPr bwMode="auto">
            <a:xfrm>
              <a:off x="7267" y="2663"/>
              <a:ext cx="2246" cy="3780"/>
              <a:chOff x="7267" y="2663"/>
              <a:chExt cx="2246" cy="3780"/>
            </a:xfrm>
          </p:grpSpPr>
          <p:sp>
            <p:nvSpPr>
              <p:cNvPr id="5928" name="Line 808"/>
              <p:cNvSpPr>
                <a:spLocks noChangeAspect="1" noChangeShapeType="1"/>
              </p:cNvSpPr>
              <p:nvPr/>
            </p:nvSpPr>
            <p:spPr bwMode="auto">
              <a:xfrm flipV="1">
                <a:off x="7267" y="5708"/>
                <a:ext cx="1" cy="65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9" name="Freeform 809"/>
              <p:cNvSpPr>
                <a:spLocks noChangeAspect="1"/>
              </p:cNvSpPr>
              <p:nvPr/>
            </p:nvSpPr>
            <p:spPr bwMode="auto">
              <a:xfrm>
                <a:off x="7267" y="6363"/>
                <a:ext cx="79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3"/>
                  </a:cxn>
                  <a:cxn ang="0">
                    <a:pos x="3" y="26"/>
                  </a:cxn>
                  <a:cxn ang="0">
                    <a:pos x="4" y="39"/>
                  </a:cxn>
                  <a:cxn ang="0">
                    <a:pos x="7" y="52"/>
                  </a:cxn>
                  <a:cxn ang="0">
                    <a:pos x="10" y="65"/>
                  </a:cxn>
                  <a:cxn ang="0">
                    <a:pos x="14" y="78"/>
                  </a:cxn>
                  <a:cxn ang="0">
                    <a:pos x="19" y="90"/>
                  </a:cxn>
                  <a:cxn ang="0">
                    <a:pos x="24" y="102"/>
                  </a:cxn>
                  <a:cxn ang="0">
                    <a:pos x="30" y="114"/>
                  </a:cxn>
                  <a:cxn ang="0">
                    <a:pos x="37" y="125"/>
                  </a:cxn>
                  <a:cxn ang="0">
                    <a:pos x="45" y="137"/>
                  </a:cxn>
                  <a:cxn ang="0">
                    <a:pos x="53" y="147"/>
                  </a:cxn>
                  <a:cxn ang="0">
                    <a:pos x="61" y="157"/>
                  </a:cxn>
                  <a:cxn ang="0">
                    <a:pos x="70" y="167"/>
                  </a:cxn>
                  <a:cxn ang="0">
                    <a:pos x="80" y="176"/>
                  </a:cxn>
                  <a:cxn ang="0">
                    <a:pos x="90" y="184"/>
                  </a:cxn>
                  <a:cxn ang="0">
                    <a:pos x="101" y="192"/>
                  </a:cxn>
                  <a:cxn ang="0">
                    <a:pos x="112" y="200"/>
                  </a:cxn>
                  <a:cxn ang="0">
                    <a:pos x="123" y="207"/>
                  </a:cxn>
                  <a:cxn ang="0">
                    <a:pos x="135" y="213"/>
                  </a:cxn>
                  <a:cxn ang="0">
                    <a:pos x="147" y="218"/>
                  </a:cxn>
                  <a:cxn ang="0">
                    <a:pos x="159" y="223"/>
                  </a:cxn>
                  <a:cxn ang="0">
                    <a:pos x="173" y="227"/>
                  </a:cxn>
                  <a:cxn ang="0">
                    <a:pos x="185" y="230"/>
                  </a:cxn>
                  <a:cxn ang="0">
                    <a:pos x="198" y="233"/>
                  </a:cxn>
                  <a:cxn ang="0">
                    <a:pos x="212" y="235"/>
                  </a:cxn>
                  <a:cxn ang="0">
                    <a:pos x="224" y="235"/>
                  </a:cxn>
                  <a:cxn ang="0">
                    <a:pos x="237" y="237"/>
                  </a:cxn>
                </a:cxnLst>
                <a:rect l="0" t="0" r="r" b="b"/>
                <a:pathLst>
                  <a:path w="237" h="237">
                    <a:moveTo>
                      <a:pt x="0" y="0"/>
                    </a:moveTo>
                    <a:lnTo>
                      <a:pt x="2" y="13"/>
                    </a:lnTo>
                    <a:lnTo>
                      <a:pt x="3" y="26"/>
                    </a:lnTo>
                    <a:lnTo>
                      <a:pt x="4" y="39"/>
                    </a:lnTo>
                    <a:lnTo>
                      <a:pt x="7" y="52"/>
                    </a:lnTo>
                    <a:lnTo>
                      <a:pt x="10" y="65"/>
                    </a:lnTo>
                    <a:lnTo>
                      <a:pt x="14" y="78"/>
                    </a:lnTo>
                    <a:lnTo>
                      <a:pt x="19" y="90"/>
                    </a:lnTo>
                    <a:lnTo>
                      <a:pt x="24" y="102"/>
                    </a:lnTo>
                    <a:lnTo>
                      <a:pt x="30" y="114"/>
                    </a:lnTo>
                    <a:lnTo>
                      <a:pt x="37" y="125"/>
                    </a:lnTo>
                    <a:lnTo>
                      <a:pt x="45" y="137"/>
                    </a:lnTo>
                    <a:lnTo>
                      <a:pt x="53" y="147"/>
                    </a:lnTo>
                    <a:lnTo>
                      <a:pt x="61" y="157"/>
                    </a:lnTo>
                    <a:lnTo>
                      <a:pt x="70" y="167"/>
                    </a:lnTo>
                    <a:lnTo>
                      <a:pt x="80" y="176"/>
                    </a:lnTo>
                    <a:lnTo>
                      <a:pt x="90" y="184"/>
                    </a:lnTo>
                    <a:lnTo>
                      <a:pt x="101" y="192"/>
                    </a:lnTo>
                    <a:lnTo>
                      <a:pt x="112" y="200"/>
                    </a:lnTo>
                    <a:lnTo>
                      <a:pt x="123" y="207"/>
                    </a:lnTo>
                    <a:lnTo>
                      <a:pt x="135" y="213"/>
                    </a:lnTo>
                    <a:lnTo>
                      <a:pt x="147" y="218"/>
                    </a:lnTo>
                    <a:lnTo>
                      <a:pt x="159" y="223"/>
                    </a:lnTo>
                    <a:lnTo>
                      <a:pt x="173" y="227"/>
                    </a:lnTo>
                    <a:lnTo>
                      <a:pt x="185" y="230"/>
                    </a:lnTo>
                    <a:lnTo>
                      <a:pt x="198" y="233"/>
                    </a:lnTo>
                    <a:lnTo>
                      <a:pt x="212" y="235"/>
                    </a:lnTo>
                    <a:lnTo>
                      <a:pt x="224" y="235"/>
                    </a:lnTo>
                    <a:lnTo>
                      <a:pt x="237" y="237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0" name="Line 810"/>
              <p:cNvSpPr>
                <a:spLocks noChangeAspect="1" noChangeShapeType="1"/>
              </p:cNvSpPr>
              <p:nvPr/>
            </p:nvSpPr>
            <p:spPr bwMode="auto">
              <a:xfrm flipH="1">
                <a:off x="7346" y="6442"/>
                <a:ext cx="947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1" name="Freeform 811"/>
              <p:cNvSpPr>
                <a:spLocks noChangeAspect="1"/>
              </p:cNvSpPr>
              <p:nvPr/>
            </p:nvSpPr>
            <p:spPr bwMode="auto">
              <a:xfrm>
                <a:off x="8293" y="6363"/>
                <a:ext cx="79" cy="79"/>
              </a:xfrm>
              <a:custGeom>
                <a:avLst/>
                <a:gdLst/>
                <a:ahLst/>
                <a:cxnLst>
                  <a:cxn ang="0">
                    <a:pos x="0" y="237"/>
                  </a:cxn>
                  <a:cxn ang="0">
                    <a:pos x="14" y="235"/>
                  </a:cxn>
                  <a:cxn ang="0">
                    <a:pos x="27" y="235"/>
                  </a:cxn>
                  <a:cxn ang="0">
                    <a:pos x="41" y="233"/>
                  </a:cxn>
                  <a:cxn ang="0">
                    <a:pos x="53" y="230"/>
                  </a:cxn>
                  <a:cxn ang="0">
                    <a:pos x="66" y="227"/>
                  </a:cxn>
                  <a:cxn ang="0">
                    <a:pos x="78" y="223"/>
                  </a:cxn>
                  <a:cxn ang="0">
                    <a:pos x="92" y="218"/>
                  </a:cxn>
                  <a:cxn ang="0">
                    <a:pos x="104" y="213"/>
                  </a:cxn>
                  <a:cxn ang="0">
                    <a:pos x="115" y="207"/>
                  </a:cxn>
                  <a:cxn ang="0">
                    <a:pos x="127" y="200"/>
                  </a:cxn>
                  <a:cxn ang="0">
                    <a:pos x="138" y="192"/>
                  </a:cxn>
                  <a:cxn ang="0">
                    <a:pos x="148" y="184"/>
                  </a:cxn>
                  <a:cxn ang="0">
                    <a:pos x="158" y="176"/>
                  </a:cxn>
                  <a:cxn ang="0">
                    <a:pos x="168" y="167"/>
                  </a:cxn>
                  <a:cxn ang="0">
                    <a:pos x="177" y="157"/>
                  </a:cxn>
                  <a:cxn ang="0">
                    <a:pos x="186" y="147"/>
                  </a:cxn>
                  <a:cxn ang="0">
                    <a:pos x="194" y="137"/>
                  </a:cxn>
                  <a:cxn ang="0">
                    <a:pos x="201" y="125"/>
                  </a:cxn>
                  <a:cxn ang="0">
                    <a:pos x="208" y="114"/>
                  </a:cxn>
                  <a:cxn ang="0">
                    <a:pos x="214" y="102"/>
                  </a:cxn>
                  <a:cxn ang="0">
                    <a:pos x="220" y="90"/>
                  </a:cxn>
                  <a:cxn ang="0">
                    <a:pos x="224" y="78"/>
                  </a:cxn>
                  <a:cxn ang="0">
                    <a:pos x="228" y="65"/>
                  </a:cxn>
                  <a:cxn ang="0">
                    <a:pos x="232" y="52"/>
                  </a:cxn>
                  <a:cxn ang="0">
                    <a:pos x="234" y="39"/>
                  </a:cxn>
                  <a:cxn ang="0">
                    <a:pos x="236" y="26"/>
                  </a:cxn>
                  <a:cxn ang="0">
                    <a:pos x="237" y="13"/>
                  </a:cxn>
                  <a:cxn ang="0">
                    <a:pos x="237" y="0"/>
                  </a:cxn>
                </a:cxnLst>
                <a:rect l="0" t="0" r="r" b="b"/>
                <a:pathLst>
                  <a:path w="237" h="237">
                    <a:moveTo>
                      <a:pt x="0" y="237"/>
                    </a:moveTo>
                    <a:lnTo>
                      <a:pt x="14" y="235"/>
                    </a:lnTo>
                    <a:lnTo>
                      <a:pt x="27" y="235"/>
                    </a:lnTo>
                    <a:lnTo>
                      <a:pt x="41" y="233"/>
                    </a:lnTo>
                    <a:lnTo>
                      <a:pt x="53" y="230"/>
                    </a:lnTo>
                    <a:lnTo>
                      <a:pt x="66" y="227"/>
                    </a:lnTo>
                    <a:lnTo>
                      <a:pt x="78" y="223"/>
                    </a:lnTo>
                    <a:lnTo>
                      <a:pt x="92" y="218"/>
                    </a:lnTo>
                    <a:lnTo>
                      <a:pt x="104" y="213"/>
                    </a:lnTo>
                    <a:lnTo>
                      <a:pt x="115" y="207"/>
                    </a:lnTo>
                    <a:lnTo>
                      <a:pt x="127" y="200"/>
                    </a:lnTo>
                    <a:lnTo>
                      <a:pt x="138" y="192"/>
                    </a:lnTo>
                    <a:lnTo>
                      <a:pt x="148" y="184"/>
                    </a:lnTo>
                    <a:lnTo>
                      <a:pt x="158" y="176"/>
                    </a:lnTo>
                    <a:lnTo>
                      <a:pt x="168" y="167"/>
                    </a:lnTo>
                    <a:lnTo>
                      <a:pt x="177" y="157"/>
                    </a:lnTo>
                    <a:lnTo>
                      <a:pt x="186" y="147"/>
                    </a:lnTo>
                    <a:lnTo>
                      <a:pt x="194" y="137"/>
                    </a:lnTo>
                    <a:lnTo>
                      <a:pt x="201" y="125"/>
                    </a:lnTo>
                    <a:lnTo>
                      <a:pt x="208" y="114"/>
                    </a:lnTo>
                    <a:lnTo>
                      <a:pt x="214" y="102"/>
                    </a:lnTo>
                    <a:lnTo>
                      <a:pt x="220" y="90"/>
                    </a:lnTo>
                    <a:lnTo>
                      <a:pt x="224" y="78"/>
                    </a:lnTo>
                    <a:lnTo>
                      <a:pt x="228" y="65"/>
                    </a:lnTo>
                    <a:lnTo>
                      <a:pt x="232" y="52"/>
                    </a:lnTo>
                    <a:lnTo>
                      <a:pt x="234" y="39"/>
                    </a:lnTo>
                    <a:lnTo>
                      <a:pt x="236" y="26"/>
                    </a:lnTo>
                    <a:lnTo>
                      <a:pt x="237" y="13"/>
                    </a:lnTo>
                    <a:lnTo>
                      <a:pt x="237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2" name="Freeform 812"/>
              <p:cNvSpPr>
                <a:spLocks noChangeAspect="1"/>
              </p:cNvSpPr>
              <p:nvPr/>
            </p:nvSpPr>
            <p:spPr bwMode="auto">
              <a:xfrm>
                <a:off x="8325" y="5652"/>
                <a:ext cx="47" cy="711"/>
              </a:xfrm>
              <a:custGeom>
                <a:avLst/>
                <a:gdLst/>
                <a:ahLst/>
                <a:cxnLst>
                  <a:cxn ang="0">
                    <a:pos x="141" y="2132"/>
                  </a:cxn>
                  <a:cxn ang="0">
                    <a:pos x="141" y="0"/>
                  </a:cxn>
                  <a:cxn ang="0">
                    <a:pos x="0" y="0"/>
                  </a:cxn>
                  <a:cxn ang="0">
                    <a:pos x="0" y="2132"/>
                  </a:cxn>
                </a:cxnLst>
                <a:rect l="0" t="0" r="r" b="b"/>
                <a:pathLst>
                  <a:path w="141" h="2132">
                    <a:moveTo>
                      <a:pt x="141" y="2132"/>
                    </a:moveTo>
                    <a:lnTo>
                      <a:pt x="141" y="0"/>
                    </a:lnTo>
                    <a:lnTo>
                      <a:pt x="0" y="0"/>
                    </a:lnTo>
                    <a:lnTo>
                      <a:pt x="0" y="2132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3" name="Freeform 813"/>
              <p:cNvSpPr>
                <a:spLocks noChangeAspect="1"/>
              </p:cNvSpPr>
              <p:nvPr/>
            </p:nvSpPr>
            <p:spPr bwMode="auto">
              <a:xfrm>
                <a:off x="8293" y="6363"/>
                <a:ext cx="32" cy="31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8" y="94"/>
                  </a:cxn>
                  <a:cxn ang="0">
                    <a:pos x="18" y="93"/>
                  </a:cxn>
                  <a:cxn ang="0">
                    <a:pos x="26" y="91"/>
                  </a:cxn>
                  <a:cxn ang="0">
                    <a:pos x="33" y="89"/>
                  </a:cxn>
                  <a:cxn ang="0">
                    <a:pos x="41" y="86"/>
                  </a:cxn>
                  <a:cxn ang="0">
                    <a:pos x="47" y="82"/>
                  </a:cxn>
                  <a:cxn ang="0">
                    <a:pos x="55" y="77"/>
                  </a:cxn>
                  <a:cxn ang="0">
                    <a:pos x="62" y="73"/>
                  </a:cxn>
                  <a:cxn ang="0">
                    <a:pos x="68" y="67"/>
                  </a:cxn>
                  <a:cxn ang="0">
                    <a:pos x="73" y="60"/>
                  </a:cxn>
                  <a:cxn ang="0">
                    <a:pos x="78" y="54"/>
                  </a:cxn>
                  <a:cxn ang="0">
                    <a:pos x="82" y="47"/>
                  </a:cxn>
                  <a:cxn ang="0">
                    <a:pos x="86" y="40"/>
                  </a:cxn>
                  <a:cxn ang="0">
                    <a:pos x="89" y="32"/>
                  </a:cxn>
                  <a:cxn ang="0">
                    <a:pos x="92" y="24"/>
                  </a:cxn>
                  <a:cxn ang="0">
                    <a:pos x="94" y="16"/>
                  </a:cxn>
                  <a:cxn ang="0">
                    <a:pos x="94" y="8"/>
                  </a:cxn>
                  <a:cxn ang="0">
                    <a:pos x="96" y="0"/>
                  </a:cxn>
                </a:cxnLst>
                <a:rect l="0" t="0" r="r" b="b"/>
                <a:pathLst>
                  <a:path w="96" h="94">
                    <a:moveTo>
                      <a:pt x="0" y="94"/>
                    </a:moveTo>
                    <a:lnTo>
                      <a:pt x="8" y="94"/>
                    </a:lnTo>
                    <a:lnTo>
                      <a:pt x="18" y="93"/>
                    </a:lnTo>
                    <a:lnTo>
                      <a:pt x="26" y="91"/>
                    </a:lnTo>
                    <a:lnTo>
                      <a:pt x="33" y="89"/>
                    </a:lnTo>
                    <a:lnTo>
                      <a:pt x="41" y="86"/>
                    </a:lnTo>
                    <a:lnTo>
                      <a:pt x="47" y="82"/>
                    </a:lnTo>
                    <a:lnTo>
                      <a:pt x="55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0"/>
                    </a:lnTo>
                    <a:lnTo>
                      <a:pt x="78" y="54"/>
                    </a:lnTo>
                    <a:lnTo>
                      <a:pt x="82" y="47"/>
                    </a:lnTo>
                    <a:lnTo>
                      <a:pt x="86" y="40"/>
                    </a:lnTo>
                    <a:lnTo>
                      <a:pt x="89" y="32"/>
                    </a:lnTo>
                    <a:lnTo>
                      <a:pt x="92" y="24"/>
                    </a:lnTo>
                    <a:lnTo>
                      <a:pt x="94" y="16"/>
                    </a:lnTo>
                    <a:lnTo>
                      <a:pt x="94" y="8"/>
                    </a:lnTo>
                    <a:lnTo>
                      <a:pt x="96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4" name="Line 814"/>
              <p:cNvSpPr>
                <a:spLocks noChangeAspect="1" noChangeShapeType="1"/>
              </p:cNvSpPr>
              <p:nvPr/>
            </p:nvSpPr>
            <p:spPr bwMode="auto">
              <a:xfrm flipH="1">
                <a:off x="7346" y="6394"/>
                <a:ext cx="947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5" name="Freeform 815"/>
              <p:cNvSpPr>
                <a:spLocks noChangeAspect="1"/>
              </p:cNvSpPr>
              <p:nvPr/>
            </p:nvSpPr>
            <p:spPr bwMode="auto">
              <a:xfrm>
                <a:off x="7315" y="6363"/>
                <a:ext cx="3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" y="16"/>
                  </a:cxn>
                  <a:cxn ang="0">
                    <a:pos x="3" y="24"/>
                  </a:cxn>
                  <a:cxn ang="0">
                    <a:pos x="5" y="32"/>
                  </a:cxn>
                  <a:cxn ang="0">
                    <a:pos x="9" y="40"/>
                  </a:cxn>
                  <a:cxn ang="0">
                    <a:pos x="12" y="47"/>
                  </a:cxn>
                  <a:cxn ang="0">
                    <a:pos x="17" y="54"/>
                  </a:cxn>
                  <a:cxn ang="0">
                    <a:pos x="21" y="60"/>
                  </a:cxn>
                  <a:cxn ang="0">
                    <a:pos x="28" y="67"/>
                  </a:cxn>
                  <a:cxn ang="0">
                    <a:pos x="34" y="73"/>
                  </a:cxn>
                  <a:cxn ang="0">
                    <a:pos x="40" y="77"/>
                  </a:cxn>
                  <a:cxn ang="0">
                    <a:pos x="47" y="82"/>
                  </a:cxn>
                  <a:cxn ang="0">
                    <a:pos x="55" y="86"/>
                  </a:cxn>
                  <a:cxn ang="0">
                    <a:pos x="62" y="89"/>
                  </a:cxn>
                  <a:cxn ang="0">
                    <a:pos x="70" y="91"/>
                  </a:cxn>
                  <a:cxn ang="0">
                    <a:pos x="78" y="93"/>
                  </a:cxn>
                  <a:cxn ang="0">
                    <a:pos x="86" y="94"/>
                  </a:cxn>
                  <a:cxn ang="0">
                    <a:pos x="94" y="94"/>
                  </a:cxn>
                </a:cxnLst>
                <a:rect l="0" t="0" r="r" b="b"/>
                <a:pathLst>
                  <a:path w="94" h="94">
                    <a:moveTo>
                      <a:pt x="0" y="0"/>
                    </a:moveTo>
                    <a:lnTo>
                      <a:pt x="0" y="8"/>
                    </a:lnTo>
                    <a:lnTo>
                      <a:pt x="1" y="16"/>
                    </a:lnTo>
                    <a:lnTo>
                      <a:pt x="3" y="24"/>
                    </a:lnTo>
                    <a:lnTo>
                      <a:pt x="5" y="32"/>
                    </a:lnTo>
                    <a:lnTo>
                      <a:pt x="9" y="40"/>
                    </a:lnTo>
                    <a:lnTo>
                      <a:pt x="12" y="47"/>
                    </a:lnTo>
                    <a:lnTo>
                      <a:pt x="17" y="54"/>
                    </a:lnTo>
                    <a:lnTo>
                      <a:pt x="21" y="60"/>
                    </a:lnTo>
                    <a:lnTo>
                      <a:pt x="28" y="67"/>
                    </a:lnTo>
                    <a:lnTo>
                      <a:pt x="34" y="73"/>
                    </a:lnTo>
                    <a:lnTo>
                      <a:pt x="40" y="77"/>
                    </a:lnTo>
                    <a:lnTo>
                      <a:pt x="47" y="82"/>
                    </a:lnTo>
                    <a:lnTo>
                      <a:pt x="55" y="86"/>
                    </a:lnTo>
                    <a:lnTo>
                      <a:pt x="62" y="89"/>
                    </a:lnTo>
                    <a:lnTo>
                      <a:pt x="70" y="91"/>
                    </a:lnTo>
                    <a:lnTo>
                      <a:pt x="78" y="93"/>
                    </a:lnTo>
                    <a:lnTo>
                      <a:pt x="86" y="94"/>
                    </a:lnTo>
                    <a:lnTo>
                      <a:pt x="94" y="94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6" name="Line 816"/>
              <p:cNvSpPr>
                <a:spLocks noChangeAspect="1" noChangeShapeType="1"/>
              </p:cNvSpPr>
              <p:nvPr/>
            </p:nvSpPr>
            <p:spPr bwMode="auto">
              <a:xfrm flipV="1">
                <a:off x="7315" y="5707"/>
                <a:ext cx="1" cy="65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7" name="Line 817"/>
              <p:cNvSpPr>
                <a:spLocks noChangeAspect="1" noChangeShapeType="1"/>
              </p:cNvSpPr>
              <p:nvPr/>
            </p:nvSpPr>
            <p:spPr bwMode="auto">
              <a:xfrm flipH="1">
                <a:off x="9039" y="3893"/>
                <a:ext cx="6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8" name="Line 818"/>
              <p:cNvSpPr>
                <a:spLocks noChangeAspect="1" noChangeShapeType="1"/>
              </p:cNvSpPr>
              <p:nvPr/>
            </p:nvSpPr>
            <p:spPr bwMode="auto">
              <a:xfrm flipH="1">
                <a:off x="7682" y="3957"/>
                <a:ext cx="756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9" name="Line 819"/>
              <p:cNvSpPr>
                <a:spLocks noChangeAspect="1" noChangeShapeType="1"/>
              </p:cNvSpPr>
              <p:nvPr/>
            </p:nvSpPr>
            <p:spPr bwMode="auto">
              <a:xfrm flipH="1">
                <a:off x="9039" y="3893"/>
                <a:ext cx="6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0" name="Line 820"/>
              <p:cNvSpPr>
                <a:spLocks noChangeAspect="1" noChangeShapeType="1"/>
              </p:cNvSpPr>
              <p:nvPr/>
            </p:nvSpPr>
            <p:spPr bwMode="auto">
              <a:xfrm flipV="1">
                <a:off x="7682" y="3862"/>
                <a:ext cx="1" cy="1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1" name="Freeform 821"/>
              <p:cNvSpPr>
                <a:spLocks noChangeAspect="1"/>
              </p:cNvSpPr>
              <p:nvPr/>
            </p:nvSpPr>
            <p:spPr bwMode="auto">
              <a:xfrm>
                <a:off x="9105" y="3831"/>
                <a:ext cx="31" cy="62"/>
              </a:xfrm>
              <a:custGeom>
                <a:avLst/>
                <a:gdLst/>
                <a:ahLst/>
                <a:cxnLst>
                  <a:cxn ang="0">
                    <a:pos x="0" y="187"/>
                  </a:cxn>
                  <a:cxn ang="0">
                    <a:pos x="8" y="187"/>
                  </a:cxn>
                  <a:cxn ang="0">
                    <a:pos x="16" y="186"/>
                  </a:cxn>
                  <a:cxn ang="0">
                    <a:pos x="24" y="183"/>
                  </a:cxn>
                  <a:cxn ang="0">
                    <a:pos x="33" y="180"/>
                  </a:cxn>
                  <a:cxn ang="0">
                    <a:pos x="39" y="178"/>
                  </a:cxn>
                  <a:cxn ang="0">
                    <a:pos x="47" y="174"/>
                  </a:cxn>
                  <a:cxn ang="0">
                    <a:pos x="54" y="168"/>
                  </a:cxn>
                  <a:cxn ang="0">
                    <a:pos x="60" y="164"/>
                  </a:cxn>
                  <a:cxn ang="0">
                    <a:pos x="66" y="157"/>
                  </a:cxn>
                  <a:cxn ang="0">
                    <a:pos x="72" y="152"/>
                  </a:cxn>
                  <a:cxn ang="0">
                    <a:pos x="76" y="145"/>
                  </a:cxn>
                  <a:cxn ang="0">
                    <a:pos x="80" y="139"/>
                  </a:cxn>
                  <a:cxn ang="0">
                    <a:pos x="84" y="130"/>
                  </a:cxn>
                  <a:cxn ang="0">
                    <a:pos x="86" y="122"/>
                  </a:cxn>
                  <a:cxn ang="0">
                    <a:pos x="89" y="116"/>
                  </a:cxn>
                  <a:cxn ang="0">
                    <a:pos x="90" y="108"/>
                  </a:cxn>
                  <a:cxn ang="0">
                    <a:pos x="92" y="100"/>
                  </a:cxn>
                  <a:cxn ang="0">
                    <a:pos x="92" y="91"/>
                  </a:cxn>
                  <a:cxn ang="0">
                    <a:pos x="90" y="83"/>
                  </a:cxn>
                  <a:cxn ang="0">
                    <a:pos x="89" y="75"/>
                  </a:cxn>
                  <a:cxn ang="0">
                    <a:pos x="88" y="67"/>
                  </a:cxn>
                  <a:cxn ang="0">
                    <a:pos x="85" y="59"/>
                  </a:cxn>
                  <a:cxn ang="0">
                    <a:pos x="81" y="51"/>
                  </a:cxn>
                  <a:cxn ang="0">
                    <a:pos x="77" y="44"/>
                  </a:cxn>
                  <a:cxn ang="0">
                    <a:pos x="73" y="38"/>
                  </a:cxn>
                  <a:cxn ang="0">
                    <a:pos x="68" y="31"/>
                  </a:cxn>
                  <a:cxn ang="0">
                    <a:pos x="62" y="26"/>
                  </a:cxn>
                  <a:cxn ang="0">
                    <a:pos x="57" y="20"/>
                  </a:cxn>
                  <a:cxn ang="0">
                    <a:pos x="50" y="15"/>
                  </a:cxn>
                  <a:cxn ang="0">
                    <a:pos x="43" y="11"/>
                  </a:cxn>
                  <a:cxn ang="0">
                    <a:pos x="35" y="8"/>
                  </a:cxn>
                  <a:cxn ang="0">
                    <a:pos x="29" y="4"/>
                  </a:cxn>
                  <a:cxn ang="0">
                    <a:pos x="20" y="3"/>
                  </a:cxn>
                  <a:cxn ang="0">
                    <a:pos x="12" y="0"/>
                  </a:cxn>
                  <a:cxn ang="0">
                    <a:pos x="4" y="0"/>
                  </a:cxn>
                </a:cxnLst>
                <a:rect l="0" t="0" r="r" b="b"/>
                <a:pathLst>
                  <a:path w="92" h="187">
                    <a:moveTo>
                      <a:pt x="0" y="187"/>
                    </a:moveTo>
                    <a:lnTo>
                      <a:pt x="8" y="187"/>
                    </a:lnTo>
                    <a:lnTo>
                      <a:pt x="16" y="186"/>
                    </a:lnTo>
                    <a:lnTo>
                      <a:pt x="24" y="183"/>
                    </a:lnTo>
                    <a:lnTo>
                      <a:pt x="33" y="180"/>
                    </a:lnTo>
                    <a:lnTo>
                      <a:pt x="39" y="178"/>
                    </a:lnTo>
                    <a:lnTo>
                      <a:pt x="47" y="174"/>
                    </a:lnTo>
                    <a:lnTo>
                      <a:pt x="54" y="168"/>
                    </a:lnTo>
                    <a:lnTo>
                      <a:pt x="60" y="164"/>
                    </a:lnTo>
                    <a:lnTo>
                      <a:pt x="66" y="157"/>
                    </a:lnTo>
                    <a:lnTo>
                      <a:pt x="72" y="152"/>
                    </a:lnTo>
                    <a:lnTo>
                      <a:pt x="76" y="145"/>
                    </a:lnTo>
                    <a:lnTo>
                      <a:pt x="80" y="139"/>
                    </a:lnTo>
                    <a:lnTo>
                      <a:pt x="84" y="130"/>
                    </a:lnTo>
                    <a:lnTo>
                      <a:pt x="86" y="122"/>
                    </a:lnTo>
                    <a:lnTo>
                      <a:pt x="89" y="116"/>
                    </a:lnTo>
                    <a:lnTo>
                      <a:pt x="90" y="108"/>
                    </a:lnTo>
                    <a:lnTo>
                      <a:pt x="92" y="100"/>
                    </a:lnTo>
                    <a:lnTo>
                      <a:pt x="92" y="91"/>
                    </a:lnTo>
                    <a:lnTo>
                      <a:pt x="90" y="83"/>
                    </a:lnTo>
                    <a:lnTo>
                      <a:pt x="89" y="75"/>
                    </a:lnTo>
                    <a:lnTo>
                      <a:pt x="88" y="67"/>
                    </a:lnTo>
                    <a:lnTo>
                      <a:pt x="85" y="59"/>
                    </a:lnTo>
                    <a:lnTo>
                      <a:pt x="81" y="51"/>
                    </a:lnTo>
                    <a:lnTo>
                      <a:pt x="77" y="44"/>
                    </a:lnTo>
                    <a:lnTo>
                      <a:pt x="73" y="38"/>
                    </a:lnTo>
                    <a:lnTo>
                      <a:pt x="68" y="31"/>
                    </a:lnTo>
                    <a:lnTo>
                      <a:pt x="62" y="26"/>
                    </a:lnTo>
                    <a:lnTo>
                      <a:pt x="57" y="20"/>
                    </a:lnTo>
                    <a:lnTo>
                      <a:pt x="50" y="15"/>
                    </a:lnTo>
                    <a:lnTo>
                      <a:pt x="43" y="11"/>
                    </a:lnTo>
                    <a:lnTo>
                      <a:pt x="35" y="8"/>
                    </a:lnTo>
                    <a:lnTo>
                      <a:pt x="29" y="4"/>
                    </a:lnTo>
                    <a:lnTo>
                      <a:pt x="20" y="3"/>
                    </a:lnTo>
                    <a:lnTo>
                      <a:pt x="12" y="0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2" name="Line 822"/>
              <p:cNvSpPr>
                <a:spLocks noChangeAspect="1" noChangeShapeType="1"/>
              </p:cNvSpPr>
              <p:nvPr/>
            </p:nvSpPr>
            <p:spPr bwMode="auto">
              <a:xfrm>
                <a:off x="9039" y="3893"/>
                <a:ext cx="1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3" name="Line 823"/>
              <p:cNvSpPr>
                <a:spLocks noChangeAspect="1" noChangeShapeType="1"/>
              </p:cNvSpPr>
              <p:nvPr/>
            </p:nvSpPr>
            <p:spPr bwMode="auto">
              <a:xfrm flipH="1">
                <a:off x="7552" y="3862"/>
                <a:ext cx="1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4" name="Line 824"/>
              <p:cNvSpPr>
                <a:spLocks noChangeAspect="1" noChangeShapeType="1"/>
              </p:cNvSpPr>
              <p:nvPr/>
            </p:nvSpPr>
            <p:spPr bwMode="auto">
              <a:xfrm>
                <a:off x="7572" y="3831"/>
                <a:ext cx="1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5" name="Line 825"/>
              <p:cNvSpPr>
                <a:spLocks noChangeAspect="1" noChangeShapeType="1"/>
              </p:cNvSpPr>
              <p:nvPr/>
            </p:nvSpPr>
            <p:spPr bwMode="auto">
              <a:xfrm>
                <a:off x="7682" y="3578"/>
                <a:ext cx="129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6" name="Line 826"/>
              <p:cNvSpPr>
                <a:spLocks noChangeAspect="1" noChangeShapeType="1"/>
              </p:cNvSpPr>
              <p:nvPr/>
            </p:nvSpPr>
            <p:spPr bwMode="auto">
              <a:xfrm>
                <a:off x="7682" y="3831"/>
                <a:ext cx="142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7" name="Line 827"/>
              <p:cNvSpPr>
                <a:spLocks noChangeAspect="1" noChangeShapeType="1"/>
              </p:cNvSpPr>
              <p:nvPr/>
            </p:nvSpPr>
            <p:spPr bwMode="auto">
              <a:xfrm flipH="1">
                <a:off x="7557" y="3752"/>
                <a:ext cx="15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8" name="Line 828"/>
              <p:cNvSpPr>
                <a:spLocks noChangeAspect="1" noChangeShapeType="1"/>
              </p:cNvSpPr>
              <p:nvPr/>
            </p:nvSpPr>
            <p:spPr bwMode="auto">
              <a:xfrm flipH="1">
                <a:off x="7521" y="3748"/>
                <a:ext cx="19" cy="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9" name="Line 829"/>
              <p:cNvSpPr>
                <a:spLocks noChangeAspect="1" noChangeShapeType="1"/>
              </p:cNvSpPr>
              <p:nvPr/>
            </p:nvSpPr>
            <p:spPr bwMode="auto">
              <a:xfrm>
                <a:off x="7556" y="373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0" name="Freeform 830"/>
              <p:cNvSpPr>
                <a:spLocks noChangeAspect="1"/>
              </p:cNvSpPr>
              <p:nvPr/>
            </p:nvSpPr>
            <p:spPr bwMode="auto">
              <a:xfrm>
                <a:off x="7540" y="3736"/>
                <a:ext cx="16" cy="12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1" y="0"/>
                  </a:cxn>
                  <a:cxn ang="0">
                    <a:pos x="35" y="1"/>
                  </a:cxn>
                  <a:cxn ang="0">
                    <a:pos x="30" y="3"/>
                  </a:cxn>
                  <a:cxn ang="0">
                    <a:pos x="24" y="5"/>
                  </a:cxn>
                  <a:cxn ang="0">
                    <a:pos x="20" y="8"/>
                  </a:cxn>
                  <a:cxn ang="0">
                    <a:pos x="15" y="11"/>
                  </a:cxn>
                  <a:cxn ang="0">
                    <a:pos x="11" y="15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3" y="30"/>
                  </a:cxn>
                  <a:cxn ang="0">
                    <a:pos x="0" y="35"/>
                  </a:cxn>
                </a:cxnLst>
                <a:rect l="0" t="0" r="r" b="b"/>
                <a:pathLst>
                  <a:path w="46" h="35">
                    <a:moveTo>
                      <a:pt x="46" y="0"/>
                    </a:moveTo>
                    <a:lnTo>
                      <a:pt x="41" y="0"/>
                    </a:lnTo>
                    <a:lnTo>
                      <a:pt x="35" y="1"/>
                    </a:lnTo>
                    <a:lnTo>
                      <a:pt x="30" y="3"/>
                    </a:lnTo>
                    <a:lnTo>
                      <a:pt x="24" y="5"/>
                    </a:lnTo>
                    <a:lnTo>
                      <a:pt x="20" y="8"/>
                    </a:lnTo>
                    <a:lnTo>
                      <a:pt x="15" y="11"/>
                    </a:lnTo>
                    <a:lnTo>
                      <a:pt x="11" y="15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3" y="30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1" name="Freeform 831"/>
              <p:cNvSpPr>
                <a:spLocks noChangeAspect="1"/>
              </p:cNvSpPr>
              <p:nvPr/>
            </p:nvSpPr>
            <p:spPr bwMode="auto">
              <a:xfrm>
                <a:off x="7560" y="3736"/>
                <a:ext cx="13" cy="16"/>
              </a:xfrm>
              <a:custGeom>
                <a:avLst/>
                <a:gdLst/>
                <a:ahLst/>
                <a:cxnLst>
                  <a:cxn ang="0">
                    <a:pos x="38" y="47"/>
                  </a:cxn>
                  <a:cxn ang="0">
                    <a:pos x="38" y="42"/>
                  </a:cxn>
                  <a:cxn ang="0">
                    <a:pos x="39" y="36"/>
                  </a:cxn>
                  <a:cxn ang="0">
                    <a:pos x="38" y="31"/>
                  </a:cxn>
                  <a:cxn ang="0">
                    <a:pos x="36" y="26"/>
                  </a:cxn>
                  <a:cxn ang="0">
                    <a:pos x="35" y="22"/>
                  </a:cxn>
                  <a:cxn ang="0">
                    <a:pos x="32" y="16"/>
                  </a:cxn>
                  <a:cxn ang="0">
                    <a:pos x="28" y="12"/>
                  </a:cxn>
                  <a:cxn ang="0">
                    <a:pos x="26" y="8"/>
                  </a:cxn>
                  <a:cxn ang="0">
                    <a:pos x="20" y="5"/>
                  </a:cxn>
                  <a:cxn ang="0">
                    <a:pos x="16" y="3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47">
                    <a:moveTo>
                      <a:pt x="38" y="47"/>
                    </a:moveTo>
                    <a:lnTo>
                      <a:pt x="38" y="42"/>
                    </a:lnTo>
                    <a:lnTo>
                      <a:pt x="39" y="36"/>
                    </a:lnTo>
                    <a:lnTo>
                      <a:pt x="38" y="31"/>
                    </a:lnTo>
                    <a:lnTo>
                      <a:pt x="36" y="26"/>
                    </a:lnTo>
                    <a:lnTo>
                      <a:pt x="35" y="22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0" y="5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2" name="Freeform 832"/>
              <p:cNvSpPr>
                <a:spLocks noChangeAspect="1"/>
              </p:cNvSpPr>
              <p:nvPr/>
            </p:nvSpPr>
            <p:spPr bwMode="auto">
              <a:xfrm>
                <a:off x="7520" y="3823"/>
                <a:ext cx="32" cy="3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8"/>
                  </a:cxn>
                  <a:cxn ang="0">
                    <a:pos x="0" y="16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4" y="48"/>
                  </a:cxn>
                  <a:cxn ang="0">
                    <a:pos x="5" y="56"/>
                  </a:cxn>
                  <a:cxn ang="0">
                    <a:pos x="9" y="64"/>
                  </a:cxn>
                  <a:cxn ang="0">
                    <a:pos x="13" y="71"/>
                  </a:cxn>
                  <a:cxn ang="0">
                    <a:pos x="17" y="78"/>
                  </a:cxn>
                  <a:cxn ang="0">
                    <a:pos x="22" y="85"/>
                  </a:cxn>
                  <a:cxn ang="0">
                    <a:pos x="28" y="91"/>
                  </a:cxn>
                  <a:cxn ang="0">
                    <a:pos x="33" y="97"/>
                  </a:cxn>
                  <a:cxn ang="0">
                    <a:pos x="40" y="101"/>
                  </a:cxn>
                  <a:cxn ang="0">
                    <a:pos x="47" y="106"/>
                  </a:cxn>
                  <a:cxn ang="0">
                    <a:pos x="55" y="110"/>
                  </a:cxn>
                  <a:cxn ang="0">
                    <a:pos x="62" y="113"/>
                  </a:cxn>
                  <a:cxn ang="0">
                    <a:pos x="70" y="115"/>
                  </a:cxn>
                  <a:cxn ang="0">
                    <a:pos x="78" y="117"/>
                  </a:cxn>
                  <a:cxn ang="0">
                    <a:pos x="86" y="118"/>
                  </a:cxn>
                  <a:cxn ang="0">
                    <a:pos x="94" y="118"/>
                  </a:cxn>
                </a:cxnLst>
                <a:rect l="0" t="0" r="r" b="b"/>
                <a:pathLst>
                  <a:path w="94" h="118">
                    <a:moveTo>
                      <a:pt x="2" y="0"/>
                    </a:moveTo>
                    <a:lnTo>
                      <a:pt x="1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4" y="48"/>
                    </a:lnTo>
                    <a:lnTo>
                      <a:pt x="5" y="56"/>
                    </a:lnTo>
                    <a:lnTo>
                      <a:pt x="9" y="64"/>
                    </a:lnTo>
                    <a:lnTo>
                      <a:pt x="13" y="71"/>
                    </a:lnTo>
                    <a:lnTo>
                      <a:pt x="17" y="78"/>
                    </a:lnTo>
                    <a:lnTo>
                      <a:pt x="22" y="85"/>
                    </a:lnTo>
                    <a:lnTo>
                      <a:pt x="28" y="91"/>
                    </a:lnTo>
                    <a:lnTo>
                      <a:pt x="33" y="97"/>
                    </a:lnTo>
                    <a:lnTo>
                      <a:pt x="40" y="101"/>
                    </a:lnTo>
                    <a:lnTo>
                      <a:pt x="47" y="106"/>
                    </a:lnTo>
                    <a:lnTo>
                      <a:pt x="55" y="110"/>
                    </a:lnTo>
                    <a:lnTo>
                      <a:pt x="62" y="113"/>
                    </a:lnTo>
                    <a:lnTo>
                      <a:pt x="70" y="115"/>
                    </a:lnTo>
                    <a:lnTo>
                      <a:pt x="78" y="117"/>
                    </a:lnTo>
                    <a:lnTo>
                      <a:pt x="86" y="118"/>
                    </a:lnTo>
                    <a:lnTo>
                      <a:pt x="94" y="1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3" name="Freeform 833"/>
              <p:cNvSpPr>
                <a:spLocks noChangeAspect="1"/>
              </p:cNvSpPr>
              <p:nvPr/>
            </p:nvSpPr>
            <p:spPr bwMode="auto">
              <a:xfrm>
                <a:off x="7556" y="3811"/>
                <a:ext cx="16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2" y="23"/>
                  </a:cxn>
                  <a:cxn ang="0">
                    <a:pos x="3" y="30"/>
                  </a:cxn>
                  <a:cxn ang="0">
                    <a:pos x="4" y="34"/>
                  </a:cxn>
                  <a:cxn ang="0">
                    <a:pos x="8" y="39"/>
                  </a:cxn>
                  <a:cxn ang="0">
                    <a:pos x="11" y="45"/>
                  </a:cxn>
                  <a:cxn ang="0">
                    <a:pos x="15" y="49"/>
                  </a:cxn>
                  <a:cxn ang="0">
                    <a:pos x="21" y="52"/>
                  </a:cxn>
                  <a:cxn ang="0">
                    <a:pos x="25" y="56"/>
                  </a:cxn>
                  <a:cxn ang="0">
                    <a:pos x="30" y="57"/>
                  </a:cxn>
                  <a:cxn ang="0">
                    <a:pos x="35" y="60"/>
                  </a:cxn>
                  <a:cxn ang="0">
                    <a:pos x="41" y="60"/>
                  </a:cxn>
                  <a:cxn ang="0">
                    <a:pos x="47" y="61"/>
                  </a:cxn>
                </a:cxnLst>
                <a:rect l="0" t="0" r="r" b="b"/>
                <a:pathLst>
                  <a:path w="47" h="61">
                    <a:moveTo>
                      <a:pt x="2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3" y="30"/>
                    </a:lnTo>
                    <a:lnTo>
                      <a:pt x="4" y="34"/>
                    </a:lnTo>
                    <a:lnTo>
                      <a:pt x="8" y="39"/>
                    </a:lnTo>
                    <a:lnTo>
                      <a:pt x="11" y="45"/>
                    </a:lnTo>
                    <a:lnTo>
                      <a:pt x="15" y="49"/>
                    </a:lnTo>
                    <a:lnTo>
                      <a:pt x="21" y="52"/>
                    </a:lnTo>
                    <a:lnTo>
                      <a:pt x="25" y="56"/>
                    </a:lnTo>
                    <a:lnTo>
                      <a:pt x="30" y="57"/>
                    </a:lnTo>
                    <a:lnTo>
                      <a:pt x="35" y="60"/>
                    </a:lnTo>
                    <a:lnTo>
                      <a:pt x="41" y="60"/>
                    </a:lnTo>
                    <a:lnTo>
                      <a:pt x="47" y="6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4" name="Line 834"/>
              <p:cNvSpPr>
                <a:spLocks noChangeAspect="1" noChangeShapeType="1"/>
              </p:cNvSpPr>
              <p:nvPr/>
            </p:nvSpPr>
            <p:spPr bwMode="auto">
              <a:xfrm flipH="1">
                <a:off x="8438" y="3957"/>
                <a:ext cx="60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5" name="Line 835"/>
              <p:cNvSpPr>
                <a:spLocks noChangeAspect="1" noChangeShapeType="1"/>
              </p:cNvSpPr>
              <p:nvPr/>
            </p:nvSpPr>
            <p:spPr bwMode="auto">
              <a:xfrm>
                <a:off x="8976" y="3578"/>
                <a:ext cx="1" cy="2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6" name="Line 836"/>
              <p:cNvSpPr>
                <a:spLocks noChangeAspect="1" noChangeShapeType="1"/>
              </p:cNvSpPr>
              <p:nvPr/>
            </p:nvSpPr>
            <p:spPr bwMode="auto">
              <a:xfrm flipV="1">
                <a:off x="7682" y="3578"/>
                <a:ext cx="1" cy="2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7" name="Line 837"/>
              <p:cNvSpPr>
                <a:spLocks noChangeAspect="1" noChangeShapeType="1"/>
              </p:cNvSpPr>
              <p:nvPr/>
            </p:nvSpPr>
            <p:spPr bwMode="auto">
              <a:xfrm>
                <a:off x="9070" y="3059"/>
                <a:ext cx="1" cy="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8" name="Line 838"/>
              <p:cNvSpPr>
                <a:spLocks noChangeAspect="1" noChangeShapeType="1"/>
              </p:cNvSpPr>
              <p:nvPr/>
            </p:nvSpPr>
            <p:spPr bwMode="auto">
              <a:xfrm>
                <a:off x="8964" y="296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9" name="Freeform 839"/>
              <p:cNvSpPr>
                <a:spLocks noChangeAspect="1"/>
              </p:cNvSpPr>
              <p:nvPr/>
            </p:nvSpPr>
            <p:spPr bwMode="auto">
              <a:xfrm>
                <a:off x="8972" y="3129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8" y="3"/>
                  </a:cxn>
                  <a:cxn ang="0">
                    <a:pos x="9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0" name="Freeform 840"/>
              <p:cNvSpPr>
                <a:spLocks noChangeAspect="1"/>
              </p:cNvSpPr>
              <p:nvPr/>
            </p:nvSpPr>
            <p:spPr bwMode="auto">
              <a:xfrm>
                <a:off x="9006" y="2918"/>
                <a:ext cx="1" cy="4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2" y="11"/>
                  </a:cxn>
                  <a:cxn ang="0">
                    <a:pos x="2" y="7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14">
                    <a:moveTo>
                      <a:pt x="1" y="14"/>
                    </a:moveTo>
                    <a:lnTo>
                      <a:pt x="2" y="11"/>
                    </a:lnTo>
                    <a:lnTo>
                      <a:pt x="2" y="7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1" name="Freeform 841"/>
              <p:cNvSpPr>
                <a:spLocks noChangeAspect="1"/>
              </p:cNvSpPr>
              <p:nvPr/>
            </p:nvSpPr>
            <p:spPr bwMode="auto">
              <a:xfrm>
                <a:off x="8990" y="3186"/>
                <a:ext cx="17" cy="1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" y="38"/>
                  </a:cxn>
                  <a:cxn ang="0">
                    <a:pos x="12" y="37"/>
                  </a:cxn>
                  <a:cxn ang="0">
                    <a:pos x="19" y="35"/>
                  </a:cxn>
                  <a:cxn ang="0">
                    <a:pos x="24" y="33"/>
                  </a:cxn>
                  <a:cxn ang="0">
                    <a:pos x="30" y="30"/>
                  </a:cxn>
                  <a:cxn ang="0">
                    <a:pos x="34" y="26"/>
                  </a:cxn>
                  <a:cxn ang="0">
                    <a:pos x="38" y="22"/>
                  </a:cxn>
                  <a:cxn ang="0">
                    <a:pos x="42" y="16"/>
                  </a:cxn>
                  <a:cxn ang="0">
                    <a:pos x="46" y="11"/>
                  </a:cxn>
                  <a:cxn ang="0">
                    <a:pos x="47" y="6"/>
                  </a:cxn>
                  <a:cxn ang="0">
                    <a:pos x="50" y="0"/>
                  </a:cxn>
                </a:cxnLst>
                <a:rect l="0" t="0" r="r" b="b"/>
                <a:pathLst>
                  <a:path w="50" h="38">
                    <a:moveTo>
                      <a:pt x="0" y="38"/>
                    </a:moveTo>
                    <a:lnTo>
                      <a:pt x="7" y="38"/>
                    </a:lnTo>
                    <a:lnTo>
                      <a:pt x="12" y="37"/>
                    </a:lnTo>
                    <a:lnTo>
                      <a:pt x="19" y="35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42" y="16"/>
                    </a:lnTo>
                    <a:lnTo>
                      <a:pt x="46" y="11"/>
                    </a:lnTo>
                    <a:lnTo>
                      <a:pt x="47" y="6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2" name="Freeform 842"/>
              <p:cNvSpPr>
                <a:spLocks noChangeAspect="1"/>
              </p:cNvSpPr>
              <p:nvPr/>
            </p:nvSpPr>
            <p:spPr bwMode="auto">
              <a:xfrm>
                <a:off x="8956" y="2778"/>
                <a:ext cx="50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6"/>
                  </a:cxn>
                  <a:cxn ang="0">
                    <a:pos x="17" y="71"/>
                  </a:cxn>
                  <a:cxn ang="0">
                    <a:pos x="28" y="107"/>
                  </a:cxn>
                  <a:cxn ang="0">
                    <a:pos x="39" y="142"/>
                  </a:cxn>
                  <a:cxn ang="0">
                    <a:pos x="51" y="179"/>
                  </a:cxn>
                  <a:cxn ang="0">
                    <a:pos x="63" y="214"/>
                  </a:cxn>
                  <a:cxn ang="0">
                    <a:pos x="75" y="249"/>
                  </a:cxn>
                  <a:cxn ang="0">
                    <a:pos x="90" y="284"/>
                  </a:cxn>
                  <a:cxn ang="0">
                    <a:pos x="104" y="317"/>
                  </a:cxn>
                  <a:cxn ang="0">
                    <a:pos x="118" y="351"/>
                  </a:cxn>
                  <a:cxn ang="0">
                    <a:pos x="135" y="386"/>
                  </a:cxn>
                  <a:cxn ang="0">
                    <a:pos x="151" y="418"/>
                  </a:cxn>
                </a:cxnLst>
                <a:rect l="0" t="0" r="r" b="b"/>
                <a:pathLst>
                  <a:path w="151" h="418">
                    <a:moveTo>
                      <a:pt x="0" y="0"/>
                    </a:moveTo>
                    <a:lnTo>
                      <a:pt x="8" y="36"/>
                    </a:lnTo>
                    <a:lnTo>
                      <a:pt x="17" y="71"/>
                    </a:lnTo>
                    <a:lnTo>
                      <a:pt x="28" y="107"/>
                    </a:lnTo>
                    <a:lnTo>
                      <a:pt x="39" y="142"/>
                    </a:lnTo>
                    <a:lnTo>
                      <a:pt x="51" y="179"/>
                    </a:lnTo>
                    <a:lnTo>
                      <a:pt x="63" y="214"/>
                    </a:lnTo>
                    <a:lnTo>
                      <a:pt x="75" y="249"/>
                    </a:lnTo>
                    <a:lnTo>
                      <a:pt x="90" y="284"/>
                    </a:lnTo>
                    <a:lnTo>
                      <a:pt x="104" y="317"/>
                    </a:lnTo>
                    <a:lnTo>
                      <a:pt x="118" y="351"/>
                    </a:lnTo>
                    <a:lnTo>
                      <a:pt x="135" y="386"/>
                    </a:lnTo>
                    <a:lnTo>
                      <a:pt x="151" y="4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3" name="Freeform 843"/>
              <p:cNvSpPr>
                <a:spLocks noChangeAspect="1"/>
              </p:cNvSpPr>
              <p:nvPr/>
            </p:nvSpPr>
            <p:spPr bwMode="auto">
              <a:xfrm>
                <a:off x="9007" y="2922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4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4" name="Line 844"/>
              <p:cNvSpPr>
                <a:spLocks noChangeAspect="1" noChangeShapeType="1"/>
              </p:cNvSpPr>
              <p:nvPr/>
            </p:nvSpPr>
            <p:spPr bwMode="auto">
              <a:xfrm>
                <a:off x="9007" y="2924"/>
                <a:ext cx="1" cy="8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5" name="Freeform 845"/>
              <p:cNvSpPr>
                <a:spLocks noChangeAspect="1"/>
              </p:cNvSpPr>
              <p:nvPr/>
            </p:nvSpPr>
            <p:spPr bwMode="auto">
              <a:xfrm>
                <a:off x="9007" y="3011"/>
                <a:ext cx="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" y="10"/>
                  </a:cxn>
                  <a:cxn ang="0">
                    <a:pos x="3" y="17"/>
                  </a:cxn>
                  <a:cxn ang="0">
                    <a:pos x="5" y="23"/>
                  </a:cxn>
                  <a:cxn ang="0">
                    <a:pos x="9" y="27"/>
                  </a:cxn>
                  <a:cxn ang="0">
                    <a:pos x="12" y="32"/>
                  </a:cxn>
                  <a:cxn ang="0">
                    <a:pos x="18" y="36"/>
                  </a:cxn>
                  <a:cxn ang="0">
                    <a:pos x="22" y="39"/>
                  </a:cxn>
                </a:cxnLst>
                <a:rect l="0" t="0" r="r" b="b"/>
                <a:pathLst>
                  <a:path w="22" h="39">
                    <a:moveTo>
                      <a:pt x="0" y="0"/>
                    </a:moveTo>
                    <a:lnTo>
                      <a:pt x="0" y="5"/>
                    </a:lnTo>
                    <a:lnTo>
                      <a:pt x="1" y="10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9" y="27"/>
                    </a:lnTo>
                    <a:lnTo>
                      <a:pt x="12" y="32"/>
                    </a:lnTo>
                    <a:lnTo>
                      <a:pt x="18" y="36"/>
                    </a:lnTo>
                    <a:lnTo>
                      <a:pt x="22" y="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6" name="Line 846"/>
              <p:cNvSpPr>
                <a:spLocks noChangeAspect="1" noChangeShapeType="1"/>
              </p:cNvSpPr>
              <p:nvPr/>
            </p:nvSpPr>
            <p:spPr bwMode="auto">
              <a:xfrm>
                <a:off x="9014" y="3024"/>
                <a:ext cx="2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7" name="Freeform 847"/>
              <p:cNvSpPr>
                <a:spLocks noChangeAspect="1"/>
              </p:cNvSpPr>
              <p:nvPr/>
            </p:nvSpPr>
            <p:spPr bwMode="auto">
              <a:xfrm>
                <a:off x="9039" y="3032"/>
                <a:ext cx="15" cy="1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7"/>
                  </a:cxn>
                  <a:cxn ang="0">
                    <a:pos x="8" y="28"/>
                  </a:cxn>
                  <a:cxn ang="0">
                    <a:pos x="12" y="28"/>
                  </a:cxn>
                  <a:cxn ang="0">
                    <a:pos x="16" y="30"/>
                  </a:cxn>
                  <a:cxn ang="0">
                    <a:pos x="21" y="28"/>
                  </a:cxn>
                  <a:cxn ang="0">
                    <a:pos x="25" y="27"/>
                  </a:cxn>
                  <a:cxn ang="0">
                    <a:pos x="29" y="26"/>
                  </a:cxn>
                  <a:cxn ang="0">
                    <a:pos x="33" y="23"/>
                  </a:cxn>
                  <a:cxn ang="0">
                    <a:pos x="35" y="20"/>
                  </a:cxn>
                  <a:cxn ang="0">
                    <a:pos x="39" y="17"/>
                  </a:cxn>
                  <a:cxn ang="0">
                    <a:pos x="41" y="13"/>
                  </a:cxn>
                  <a:cxn ang="0">
                    <a:pos x="42" y="9"/>
                  </a:cxn>
                  <a:cxn ang="0">
                    <a:pos x="43" y="5"/>
                  </a:cxn>
                  <a:cxn ang="0">
                    <a:pos x="43" y="0"/>
                  </a:cxn>
                </a:cxnLst>
                <a:rect l="0" t="0" r="r" b="b"/>
                <a:pathLst>
                  <a:path w="43" h="30">
                    <a:moveTo>
                      <a:pt x="0" y="24"/>
                    </a:moveTo>
                    <a:lnTo>
                      <a:pt x="4" y="27"/>
                    </a:lnTo>
                    <a:lnTo>
                      <a:pt x="8" y="28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1" y="28"/>
                    </a:lnTo>
                    <a:lnTo>
                      <a:pt x="25" y="27"/>
                    </a:lnTo>
                    <a:lnTo>
                      <a:pt x="29" y="26"/>
                    </a:lnTo>
                    <a:lnTo>
                      <a:pt x="33" y="23"/>
                    </a:lnTo>
                    <a:lnTo>
                      <a:pt x="35" y="20"/>
                    </a:lnTo>
                    <a:lnTo>
                      <a:pt x="39" y="17"/>
                    </a:lnTo>
                    <a:lnTo>
                      <a:pt x="41" y="13"/>
                    </a:lnTo>
                    <a:lnTo>
                      <a:pt x="42" y="9"/>
                    </a:lnTo>
                    <a:lnTo>
                      <a:pt x="43" y="5"/>
                    </a:lnTo>
                    <a:lnTo>
                      <a:pt x="4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8" name="Freeform 848"/>
              <p:cNvSpPr>
                <a:spLocks noChangeAspect="1"/>
              </p:cNvSpPr>
              <p:nvPr/>
            </p:nvSpPr>
            <p:spPr bwMode="auto">
              <a:xfrm>
                <a:off x="9054" y="2994"/>
                <a:ext cx="9" cy="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7" y="3"/>
                  </a:cxn>
                  <a:cxn ang="0">
                    <a:pos x="13" y="5"/>
                  </a:cxn>
                  <a:cxn ang="0">
                    <a:pos x="10" y="8"/>
                  </a:cxn>
                  <a:cxn ang="0">
                    <a:pos x="6" y="12"/>
                  </a:cxn>
                  <a:cxn ang="0">
                    <a:pos x="4" y="16"/>
                  </a:cxn>
                  <a:cxn ang="0">
                    <a:pos x="2" y="20"/>
                  </a:cxn>
                  <a:cxn ang="0">
                    <a:pos x="2" y="24"/>
                  </a:cxn>
                  <a:cxn ang="0">
                    <a:pos x="0" y="28"/>
                  </a:cxn>
                </a:cxnLst>
                <a:rect l="0" t="0" r="r" b="b"/>
                <a:pathLst>
                  <a:path w="29" h="28">
                    <a:moveTo>
                      <a:pt x="29" y="0"/>
                    </a:moveTo>
                    <a:lnTo>
                      <a:pt x="25" y="0"/>
                    </a:lnTo>
                    <a:lnTo>
                      <a:pt x="21" y="1"/>
                    </a:lnTo>
                    <a:lnTo>
                      <a:pt x="17" y="3"/>
                    </a:lnTo>
                    <a:lnTo>
                      <a:pt x="13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4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9" name="Line 849"/>
              <p:cNvSpPr>
                <a:spLocks noChangeAspect="1" noChangeShapeType="1"/>
              </p:cNvSpPr>
              <p:nvPr/>
            </p:nvSpPr>
            <p:spPr bwMode="auto">
              <a:xfrm>
                <a:off x="9063" y="2994"/>
                <a:ext cx="1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0" name="Freeform 850"/>
              <p:cNvSpPr>
                <a:spLocks noChangeAspect="1"/>
              </p:cNvSpPr>
              <p:nvPr/>
            </p:nvSpPr>
            <p:spPr bwMode="auto">
              <a:xfrm>
                <a:off x="9074" y="2994"/>
                <a:ext cx="11" cy="4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29" y="9"/>
                  </a:cxn>
                  <a:cxn ang="0">
                    <a:pos x="23" y="7"/>
                  </a:cxn>
                  <a:cxn ang="0">
                    <a:pos x="18" y="4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13">
                    <a:moveTo>
                      <a:pt x="33" y="13"/>
                    </a:moveTo>
                    <a:lnTo>
                      <a:pt x="29" y="9"/>
                    </a:lnTo>
                    <a:lnTo>
                      <a:pt x="23" y="7"/>
                    </a:lnTo>
                    <a:lnTo>
                      <a:pt x="18" y="4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1" name="Line 851"/>
              <p:cNvSpPr>
                <a:spLocks noChangeAspect="1" noChangeShapeType="1"/>
              </p:cNvSpPr>
              <p:nvPr/>
            </p:nvSpPr>
            <p:spPr bwMode="auto">
              <a:xfrm>
                <a:off x="9085" y="2998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2" name="Freeform 852"/>
              <p:cNvSpPr>
                <a:spLocks noChangeAspect="1"/>
              </p:cNvSpPr>
              <p:nvPr/>
            </p:nvSpPr>
            <p:spPr bwMode="auto">
              <a:xfrm>
                <a:off x="9097" y="3010"/>
                <a:ext cx="4" cy="11"/>
              </a:xfrm>
              <a:custGeom>
                <a:avLst/>
                <a:gdLst/>
                <a:ahLst/>
                <a:cxnLst>
                  <a:cxn ang="0">
                    <a:pos x="13" y="34"/>
                  </a:cxn>
                  <a:cxn ang="0">
                    <a:pos x="13" y="28"/>
                  </a:cxn>
                  <a:cxn ang="0">
                    <a:pos x="12" y="24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5" y="9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3" h="34">
                    <a:moveTo>
                      <a:pt x="13" y="34"/>
                    </a:moveTo>
                    <a:lnTo>
                      <a:pt x="13" y="28"/>
                    </a:lnTo>
                    <a:lnTo>
                      <a:pt x="12" y="24"/>
                    </a:lnTo>
                    <a:lnTo>
                      <a:pt x="10" y="19"/>
                    </a:lnTo>
                    <a:lnTo>
                      <a:pt x="8" y="13"/>
                    </a:lnTo>
                    <a:lnTo>
                      <a:pt x="5" y="9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3" name="Line 853"/>
              <p:cNvSpPr>
                <a:spLocks noChangeAspect="1" noChangeShapeType="1"/>
              </p:cNvSpPr>
              <p:nvPr/>
            </p:nvSpPr>
            <p:spPr bwMode="auto">
              <a:xfrm>
                <a:off x="9101" y="302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4" name="Freeform 854"/>
              <p:cNvSpPr>
                <a:spLocks noChangeAspect="1"/>
              </p:cNvSpPr>
              <p:nvPr/>
            </p:nvSpPr>
            <p:spPr bwMode="auto">
              <a:xfrm>
                <a:off x="9093" y="3026"/>
                <a:ext cx="8" cy="13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" y="38"/>
                  </a:cxn>
                  <a:cxn ang="0">
                    <a:pos x="9" y="34"/>
                  </a:cxn>
                  <a:cxn ang="0">
                    <a:pos x="13" y="30"/>
                  </a:cxn>
                  <a:cxn ang="0">
                    <a:pos x="16" y="26"/>
                  </a:cxn>
                  <a:cxn ang="0">
                    <a:pos x="19" y="22"/>
                  </a:cxn>
                  <a:cxn ang="0">
                    <a:pos x="21" y="17"/>
                  </a:cxn>
                  <a:cxn ang="0">
                    <a:pos x="23" y="11"/>
                  </a:cxn>
                  <a:cxn ang="0">
                    <a:pos x="24" y="6"/>
                  </a:cxn>
                  <a:cxn ang="0">
                    <a:pos x="24" y="0"/>
                  </a:cxn>
                </a:cxnLst>
                <a:rect l="0" t="0" r="r" b="b"/>
                <a:pathLst>
                  <a:path w="24" h="41">
                    <a:moveTo>
                      <a:pt x="0" y="41"/>
                    </a:moveTo>
                    <a:lnTo>
                      <a:pt x="5" y="38"/>
                    </a:lnTo>
                    <a:lnTo>
                      <a:pt x="9" y="34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19" y="22"/>
                    </a:lnTo>
                    <a:lnTo>
                      <a:pt x="21" y="17"/>
                    </a:lnTo>
                    <a:lnTo>
                      <a:pt x="23" y="11"/>
                    </a:lnTo>
                    <a:lnTo>
                      <a:pt x="24" y="6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5" name="Line 855"/>
              <p:cNvSpPr>
                <a:spLocks noChangeAspect="1" noChangeShapeType="1"/>
              </p:cNvSpPr>
              <p:nvPr/>
            </p:nvSpPr>
            <p:spPr bwMode="auto">
              <a:xfrm flipH="1">
                <a:off x="9074" y="3039"/>
                <a:ext cx="19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6" name="Freeform 856"/>
              <p:cNvSpPr>
                <a:spLocks noChangeAspect="1"/>
              </p:cNvSpPr>
              <p:nvPr/>
            </p:nvSpPr>
            <p:spPr bwMode="auto">
              <a:xfrm>
                <a:off x="9070" y="3050"/>
                <a:ext cx="4" cy="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0" y="2"/>
                  </a:cxn>
                  <a:cxn ang="0">
                    <a:pos x="8" y="6"/>
                  </a:cxn>
                  <a:cxn ang="0">
                    <a:pos x="5" y="9"/>
                  </a:cxn>
                  <a:cxn ang="0">
                    <a:pos x="4" y="13"/>
                  </a:cxn>
                  <a:cxn ang="0">
                    <a:pos x="1" y="17"/>
                  </a:cxn>
                  <a:cxn ang="0">
                    <a:pos x="1" y="21"/>
                  </a:cxn>
                  <a:cxn ang="0">
                    <a:pos x="0" y="25"/>
                  </a:cxn>
                </a:cxnLst>
                <a:rect l="0" t="0" r="r" b="b"/>
                <a:pathLst>
                  <a:path w="14" h="25">
                    <a:moveTo>
                      <a:pt x="14" y="0"/>
                    </a:moveTo>
                    <a:lnTo>
                      <a:pt x="10" y="2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4" y="13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0" y="2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7" name="Freeform 857"/>
              <p:cNvSpPr>
                <a:spLocks noChangeAspect="1"/>
              </p:cNvSpPr>
              <p:nvPr/>
            </p:nvSpPr>
            <p:spPr bwMode="auto">
              <a:xfrm>
                <a:off x="9070" y="3125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  <a:cxn ang="0">
                    <a:pos x="1" y="9"/>
                  </a:cxn>
                  <a:cxn ang="0">
                    <a:pos x="4" y="13"/>
                  </a:cxn>
                  <a:cxn ang="0">
                    <a:pos x="5" y="16"/>
                  </a:cxn>
                  <a:cxn ang="0">
                    <a:pos x="8" y="20"/>
                  </a:cxn>
                  <a:cxn ang="0">
                    <a:pos x="10" y="23"/>
                  </a:cxn>
                  <a:cxn ang="0">
                    <a:pos x="14" y="25"/>
                  </a:cxn>
                </a:cxnLst>
                <a:rect l="0" t="0" r="r" b="b"/>
                <a:pathLst>
                  <a:path w="14" h="25">
                    <a:moveTo>
                      <a:pt x="0" y="0"/>
                    </a:moveTo>
                    <a:lnTo>
                      <a:pt x="1" y="4"/>
                    </a:lnTo>
                    <a:lnTo>
                      <a:pt x="1" y="9"/>
                    </a:lnTo>
                    <a:lnTo>
                      <a:pt x="4" y="13"/>
                    </a:lnTo>
                    <a:lnTo>
                      <a:pt x="5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4" y="2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8" name="Line 858"/>
              <p:cNvSpPr>
                <a:spLocks noChangeAspect="1" noChangeShapeType="1"/>
              </p:cNvSpPr>
              <p:nvPr/>
            </p:nvSpPr>
            <p:spPr bwMode="auto">
              <a:xfrm>
                <a:off x="9074" y="3133"/>
                <a:ext cx="19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9" name="Freeform 859"/>
              <p:cNvSpPr>
                <a:spLocks noChangeAspect="1"/>
              </p:cNvSpPr>
              <p:nvPr/>
            </p:nvSpPr>
            <p:spPr bwMode="auto">
              <a:xfrm>
                <a:off x="9093" y="3144"/>
                <a:ext cx="8" cy="14"/>
              </a:xfrm>
              <a:custGeom>
                <a:avLst/>
                <a:gdLst/>
                <a:ahLst/>
                <a:cxnLst>
                  <a:cxn ang="0">
                    <a:pos x="24" y="40"/>
                  </a:cxn>
                  <a:cxn ang="0">
                    <a:pos x="24" y="35"/>
                  </a:cxn>
                  <a:cxn ang="0">
                    <a:pos x="23" y="29"/>
                  </a:cxn>
                  <a:cxn ang="0">
                    <a:pos x="21" y="24"/>
                  </a:cxn>
                  <a:cxn ang="0">
                    <a:pos x="19" y="20"/>
                  </a:cxn>
                  <a:cxn ang="0">
                    <a:pos x="16" y="15"/>
                  </a:cxn>
                  <a:cxn ang="0">
                    <a:pos x="13" y="11"/>
                  </a:cxn>
                  <a:cxn ang="0">
                    <a:pos x="9" y="6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24" h="40">
                    <a:moveTo>
                      <a:pt x="24" y="40"/>
                    </a:moveTo>
                    <a:lnTo>
                      <a:pt x="24" y="35"/>
                    </a:lnTo>
                    <a:lnTo>
                      <a:pt x="23" y="29"/>
                    </a:lnTo>
                    <a:lnTo>
                      <a:pt x="21" y="24"/>
                    </a:lnTo>
                    <a:lnTo>
                      <a:pt x="19" y="20"/>
                    </a:lnTo>
                    <a:lnTo>
                      <a:pt x="16" y="15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0" name="Line 860"/>
              <p:cNvSpPr>
                <a:spLocks noChangeAspect="1" noChangeShapeType="1"/>
              </p:cNvSpPr>
              <p:nvPr/>
            </p:nvSpPr>
            <p:spPr bwMode="auto">
              <a:xfrm>
                <a:off x="9101" y="3158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1" name="Freeform 861"/>
              <p:cNvSpPr>
                <a:spLocks noChangeAspect="1"/>
              </p:cNvSpPr>
              <p:nvPr/>
            </p:nvSpPr>
            <p:spPr bwMode="auto">
              <a:xfrm>
                <a:off x="9097" y="3163"/>
                <a:ext cx="4" cy="11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" y="30"/>
                  </a:cxn>
                  <a:cxn ang="0">
                    <a:pos x="5" y="25"/>
                  </a:cxn>
                  <a:cxn ang="0">
                    <a:pos x="8" y="20"/>
                  </a:cxn>
                  <a:cxn ang="0">
                    <a:pos x="10" y="16"/>
                  </a:cxn>
                  <a:cxn ang="0">
                    <a:pos x="12" y="11"/>
                  </a:cxn>
                  <a:cxn ang="0">
                    <a:pos x="13" y="5"/>
                  </a:cxn>
                  <a:cxn ang="0">
                    <a:pos x="13" y="0"/>
                  </a:cxn>
                </a:cxnLst>
                <a:rect l="0" t="0" r="r" b="b"/>
                <a:pathLst>
                  <a:path w="13" h="34">
                    <a:moveTo>
                      <a:pt x="0" y="34"/>
                    </a:moveTo>
                    <a:lnTo>
                      <a:pt x="2" y="30"/>
                    </a:lnTo>
                    <a:lnTo>
                      <a:pt x="5" y="25"/>
                    </a:lnTo>
                    <a:lnTo>
                      <a:pt x="8" y="20"/>
                    </a:lnTo>
                    <a:lnTo>
                      <a:pt x="10" y="16"/>
                    </a:lnTo>
                    <a:lnTo>
                      <a:pt x="12" y="11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2" name="Line 862"/>
              <p:cNvSpPr>
                <a:spLocks noChangeAspect="1" noChangeShapeType="1"/>
              </p:cNvSpPr>
              <p:nvPr/>
            </p:nvSpPr>
            <p:spPr bwMode="auto">
              <a:xfrm flipH="1">
                <a:off x="9085" y="3174"/>
                <a:ext cx="12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3" name="Freeform 863"/>
              <p:cNvSpPr>
                <a:spLocks noChangeAspect="1"/>
              </p:cNvSpPr>
              <p:nvPr/>
            </p:nvSpPr>
            <p:spPr bwMode="auto">
              <a:xfrm>
                <a:off x="9074" y="3185"/>
                <a:ext cx="11" cy="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14"/>
                  </a:cxn>
                  <a:cxn ang="0">
                    <a:pos x="12" y="12"/>
                  </a:cxn>
                  <a:cxn ang="0">
                    <a:pos x="18" y="11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3" y="0"/>
                  </a:cxn>
                </a:cxnLst>
                <a:rect l="0" t="0" r="r" b="b"/>
                <a:pathLst>
                  <a:path w="33" h="14">
                    <a:moveTo>
                      <a:pt x="0" y="14"/>
                    </a:moveTo>
                    <a:lnTo>
                      <a:pt x="6" y="14"/>
                    </a:lnTo>
                    <a:lnTo>
                      <a:pt x="12" y="12"/>
                    </a:lnTo>
                    <a:lnTo>
                      <a:pt x="18" y="11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4" name="Line 864"/>
              <p:cNvSpPr>
                <a:spLocks noChangeAspect="1" noChangeShapeType="1"/>
              </p:cNvSpPr>
              <p:nvPr/>
            </p:nvSpPr>
            <p:spPr bwMode="auto">
              <a:xfrm flipH="1">
                <a:off x="9063" y="3190"/>
                <a:ext cx="1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5" name="Freeform 865"/>
              <p:cNvSpPr>
                <a:spLocks noChangeAspect="1"/>
              </p:cNvSpPr>
              <p:nvPr/>
            </p:nvSpPr>
            <p:spPr bwMode="auto">
              <a:xfrm>
                <a:off x="9054" y="3180"/>
                <a:ext cx="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4" y="14"/>
                  </a:cxn>
                  <a:cxn ang="0">
                    <a:pos x="6" y="18"/>
                  </a:cxn>
                  <a:cxn ang="0">
                    <a:pos x="10" y="21"/>
                  </a:cxn>
                  <a:cxn ang="0">
                    <a:pos x="13" y="23"/>
                  </a:cxn>
                  <a:cxn ang="0">
                    <a:pos x="17" y="26"/>
                  </a:cxn>
                  <a:cxn ang="0">
                    <a:pos x="21" y="27"/>
                  </a:cxn>
                  <a:cxn ang="0">
                    <a:pos x="25" y="29"/>
                  </a:cxn>
                  <a:cxn ang="0">
                    <a:pos x="29" y="29"/>
                  </a:cxn>
                </a:cxnLst>
                <a:rect l="0" t="0" r="r" b="b"/>
                <a:pathLst>
                  <a:path w="29" h="29">
                    <a:moveTo>
                      <a:pt x="0" y="0"/>
                    </a:moveTo>
                    <a:lnTo>
                      <a:pt x="2" y="6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6" y="18"/>
                    </a:lnTo>
                    <a:lnTo>
                      <a:pt x="10" y="21"/>
                    </a:lnTo>
                    <a:lnTo>
                      <a:pt x="13" y="23"/>
                    </a:lnTo>
                    <a:lnTo>
                      <a:pt x="17" y="26"/>
                    </a:lnTo>
                    <a:lnTo>
                      <a:pt x="21" y="27"/>
                    </a:lnTo>
                    <a:lnTo>
                      <a:pt x="25" y="29"/>
                    </a:lnTo>
                    <a:lnTo>
                      <a:pt x="29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6" name="Line 866"/>
              <p:cNvSpPr>
                <a:spLocks noChangeAspect="1" noChangeShapeType="1"/>
              </p:cNvSpPr>
              <p:nvPr/>
            </p:nvSpPr>
            <p:spPr bwMode="auto">
              <a:xfrm flipV="1">
                <a:off x="9054" y="3152"/>
                <a:ext cx="1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7" name="Freeform 867"/>
              <p:cNvSpPr>
                <a:spLocks noChangeAspect="1"/>
              </p:cNvSpPr>
              <p:nvPr/>
            </p:nvSpPr>
            <p:spPr bwMode="auto">
              <a:xfrm>
                <a:off x="9039" y="3142"/>
                <a:ext cx="15" cy="10"/>
              </a:xfrm>
              <a:custGeom>
                <a:avLst/>
                <a:gdLst/>
                <a:ahLst/>
                <a:cxnLst>
                  <a:cxn ang="0">
                    <a:pos x="43" y="29"/>
                  </a:cxn>
                  <a:cxn ang="0">
                    <a:pos x="43" y="25"/>
                  </a:cxn>
                  <a:cxn ang="0">
                    <a:pos x="42" y="21"/>
                  </a:cxn>
                  <a:cxn ang="0">
                    <a:pos x="41" y="17"/>
                  </a:cxn>
                  <a:cxn ang="0">
                    <a:pos x="39" y="12"/>
                  </a:cxn>
                  <a:cxn ang="0">
                    <a:pos x="35" y="8"/>
                  </a:cxn>
                  <a:cxn ang="0">
                    <a:pos x="33" y="6"/>
                  </a:cxn>
                  <a:cxn ang="0">
                    <a:pos x="29" y="3"/>
                  </a:cxn>
                  <a:cxn ang="0">
                    <a:pos x="25" y="2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0" y="4"/>
                  </a:cxn>
                </a:cxnLst>
                <a:rect l="0" t="0" r="r" b="b"/>
                <a:pathLst>
                  <a:path w="43" h="29">
                    <a:moveTo>
                      <a:pt x="43" y="29"/>
                    </a:moveTo>
                    <a:lnTo>
                      <a:pt x="43" y="25"/>
                    </a:lnTo>
                    <a:lnTo>
                      <a:pt x="42" y="21"/>
                    </a:lnTo>
                    <a:lnTo>
                      <a:pt x="41" y="17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8" name="Line 868"/>
              <p:cNvSpPr>
                <a:spLocks noChangeAspect="1" noChangeShapeType="1"/>
              </p:cNvSpPr>
              <p:nvPr/>
            </p:nvSpPr>
            <p:spPr bwMode="auto">
              <a:xfrm flipH="1">
                <a:off x="9014" y="3144"/>
                <a:ext cx="2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9" name="Freeform 869"/>
              <p:cNvSpPr>
                <a:spLocks noChangeAspect="1"/>
              </p:cNvSpPr>
              <p:nvPr/>
            </p:nvSpPr>
            <p:spPr bwMode="auto">
              <a:xfrm>
                <a:off x="9007" y="3160"/>
                <a:ext cx="7" cy="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8" y="4"/>
                  </a:cxn>
                  <a:cxn ang="0">
                    <a:pos x="12" y="8"/>
                  </a:cxn>
                  <a:cxn ang="0">
                    <a:pos x="9" y="12"/>
                  </a:cxn>
                  <a:cxn ang="0">
                    <a:pos x="5" y="17"/>
                  </a:cxn>
                  <a:cxn ang="0">
                    <a:pos x="3" y="23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40"/>
                  </a:cxn>
                </a:cxnLst>
                <a:rect l="0" t="0" r="r" b="b"/>
                <a:pathLst>
                  <a:path w="22" h="40">
                    <a:moveTo>
                      <a:pt x="22" y="0"/>
                    </a:moveTo>
                    <a:lnTo>
                      <a:pt x="18" y="4"/>
                    </a:lnTo>
                    <a:lnTo>
                      <a:pt x="12" y="8"/>
                    </a:lnTo>
                    <a:lnTo>
                      <a:pt x="9" y="12"/>
                    </a:lnTo>
                    <a:lnTo>
                      <a:pt x="5" y="17"/>
                    </a:lnTo>
                    <a:lnTo>
                      <a:pt x="3" y="23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0" name="Line 870"/>
              <p:cNvSpPr>
                <a:spLocks noChangeAspect="1" noChangeShapeType="1"/>
              </p:cNvSpPr>
              <p:nvPr/>
            </p:nvSpPr>
            <p:spPr bwMode="auto">
              <a:xfrm>
                <a:off x="9007" y="3173"/>
                <a:ext cx="1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1" name="Line 871"/>
              <p:cNvSpPr>
                <a:spLocks noChangeAspect="1" noChangeShapeType="1"/>
              </p:cNvSpPr>
              <p:nvPr/>
            </p:nvSpPr>
            <p:spPr bwMode="auto">
              <a:xfrm>
                <a:off x="8975" y="3051"/>
                <a:ext cx="1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2" name="Freeform 872"/>
              <p:cNvSpPr>
                <a:spLocks noChangeAspect="1"/>
              </p:cNvSpPr>
              <p:nvPr/>
            </p:nvSpPr>
            <p:spPr bwMode="auto">
              <a:xfrm>
                <a:off x="8964" y="2968"/>
                <a:ext cx="11" cy="23"/>
              </a:xfrm>
              <a:custGeom>
                <a:avLst/>
                <a:gdLst/>
                <a:ahLst/>
                <a:cxnLst>
                  <a:cxn ang="0">
                    <a:pos x="32" y="71"/>
                  </a:cxn>
                  <a:cxn ang="0">
                    <a:pos x="32" y="63"/>
                  </a:cxn>
                  <a:cxn ang="0">
                    <a:pos x="31" y="55"/>
                  </a:cxn>
                  <a:cxn ang="0">
                    <a:pos x="30" y="47"/>
                  </a:cxn>
                  <a:cxn ang="0">
                    <a:pos x="27" y="39"/>
                  </a:cxn>
                  <a:cxn ang="0">
                    <a:pos x="24" y="32"/>
                  </a:cxn>
                  <a:cxn ang="0">
                    <a:pos x="20" y="24"/>
                  </a:cxn>
                  <a:cxn ang="0">
                    <a:pos x="16" y="17"/>
                  </a:cxn>
                  <a:cxn ang="0">
                    <a:pos x="11" y="10"/>
                  </a:cxn>
                  <a:cxn ang="0">
                    <a:pos x="6" y="5"/>
                  </a:cxn>
                  <a:cxn ang="0">
                    <a:pos x="0" y="0"/>
                  </a:cxn>
                </a:cxnLst>
                <a:rect l="0" t="0" r="r" b="b"/>
                <a:pathLst>
                  <a:path w="32" h="71">
                    <a:moveTo>
                      <a:pt x="32" y="71"/>
                    </a:moveTo>
                    <a:lnTo>
                      <a:pt x="32" y="63"/>
                    </a:lnTo>
                    <a:lnTo>
                      <a:pt x="31" y="55"/>
                    </a:lnTo>
                    <a:lnTo>
                      <a:pt x="30" y="47"/>
                    </a:lnTo>
                    <a:lnTo>
                      <a:pt x="27" y="39"/>
                    </a:lnTo>
                    <a:lnTo>
                      <a:pt x="24" y="32"/>
                    </a:lnTo>
                    <a:lnTo>
                      <a:pt x="20" y="24"/>
                    </a:lnTo>
                    <a:lnTo>
                      <a:pt x="16" y="17"/>
                    </a:lnTo>
                    <a:lnTo>
                      <a:pt x="11" y="10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3" name="Freeform 873"/>
              <p:cNvSpPr>
                <a:spLocks noChangeAspect="1"/>
              </p:cNvSpPr>
              <p:nvPr/>
            </p:nvSpPr>
            <p:spPr bwMode="auto">
              <a:xfrm>
                <a:off x="8941" y="2778"/>
                <a:ext cx="23" cy="18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33"/>
                  </a:cxn>
                  <a:cxn ang="0">
                    <a:pos x="3" y="64"/>
                  </a:cxn>
                  <a:cxn ang="0">
                    <a:pos x="1" y="96"/>
                  </a:cxn>
                  <a:cxn ang="0">
                    <a:pos x="1" y="128"/>
                  </a:cxn>
                  <a:cxn ang="0">
                    <a:pos x="0" y="160"/>
                  </a:cxn>
                  <a:cxn ang="0">
                    <a:pos x="1" y="191"/>
                  </a:cxn>
                  <a:cxn ang="0">
                    <a:pos x="3" y="224"/>
                  </a:cxn>
                  <a:cxn ang="0">
                    <a:pos x="6" y="256"/>
                  </a:cxn>
                  <a:cxn ang="0">
                    <a:pos x="8" y="287"/>
                  </a:cxn>
                  <a:cxn ang="0">
                    <a:pos x="12" y="319"/>
                  </a:cxn>
                  <a:cxn ang="0">
                    <a:pos x="16" y="350"/>
                  </a:cxn>
                  <a:cxn ang="0">
                    <a:pos x="22" y="382"/>
                  </a:cxn>
                  <a:cxn ang="0">
                    <a:pos x="27" y="413"/>
                  </a:cxn>
                  <a:cxn ang="0">
                    <a:pos x="34" y="444"/>
                  </a:cxn>
                  <a:cxn ang="0">
                    <a:pos x="42" y="475"/>
                  </a:cxn>
                  <a:cxn ang="0">
                    <a:pos x="50" y="506"/>
                  </a:cxn>
                  <a:cxn ang="0">
                    <a:pos x="59" y="537"/>
                  </a:cxn>
                  <a:cxn ang="0">
                    <a:pos x="69" y="568"/>
                  </a:cxn>
                </a:cxnLst>
                <a:rect l="0" t="0" r="r" b="b"/>
                <a:pathLst>
                  <a:path w="69" h="568">
                    <a:moveTo>
                      <a:pt x="10" y="0"/>
                    </a:moveTo>
                    <a:lnTo>
                      <a:pt x="6" y="33"/>
                    </a:lnTo>
                    <a:lnTo>
                      <a:pt x="3" y="64"/>
                    </a:lnTo>
                    <a:lnTo>
                      <a:pt x="1" y="96"/>
                    </a:lnTo>
                    <a:lnTo>
                      <a:pt x="1" y="128"/>
                    </a:lnTo>
                    <a:lnTo>
                      <a:pt x="0" y="160"/>
                    </a:lnTo>
                    <a:lnTo>
                      <a:pt x="1" y="191"/>
                    </a:lnTo>
                    <a:lnTo>
                      <a:pt x="3" y="224"/>
                    </a:lnTo>
                    <a:lnTo>
                      <a:pt x="6" y="256"/>
                    </a:lnTo>
                    <a:lnTo>
                      <a:pt x="8" y="287"/>
                    </a:lnTo>
                    <a:lnTo>
                      <a:pt x="12" y="319"/>
                    </a:lnTo>
                    <a:lnTo>
                      <a:pt x="16" y="350"/>
                    </a:lnTo>
                    <a:lnTo>
                      <a:pt x="22" y="382"/>
                    </a:lnTo>
                    <a:lnTo>
                      <a:pt x="27" y="413"/>
                    </a:lnTo>
                    <a:lnTo>
                      <a:pt x="34" y="444"/>
                    </a:lnTo>
                    <a:lnTo>
                      <a:pt x="42" y="475"/>
                    </a:lnTo>
                    <a:lnTo>
                      <a:pt x="50" y="506"/>
                    </a:lnTo>
                    <a:lnTo>
                      <a:pt x="59" y="537"/>
                    </a:lnTo>
                    <a:lnTo>
                      <a:pt x="69" y="56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4" name="Freeform 874"/>
              <p:cNvSpPr>
                <a:spLocks noChangeAspect="1"/>
              </p:cNvSpPr>
              <p:nvPr/>
            </p:nvSpPr>
            <p:spPr bwMode="auto">
              <a:xfrm>
                <a:off x="8944" y="2773"/>
                <a:ext cx="12" cy="5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5" y="11"/>
                  </a:cxn>
                  <a:cxn ang="0">
                    <a:pos x="32" y="8"/>
                  </a:cxn>
                  <a:cxn ang="0">
                    <a:pos x="29" y="5"/>
                  </a:cxn>
                  <a:cxn ang="0">
                    <a:pos x="26" y="3"/>
                  </a:cxn>
                  <a:cxn ang="0">
                    <a:pos x="24" y="1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1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3"/>
                  </a:cxn>
                </a:cxnLst>
                <a:rect l="0" t="0" r="r" b="b"/>
                <a:pathLst>
                  <a:path w="36" h="15">
                    <a:moveTo>
                      <a:pt x="36" y="15"/>
                    </a:moveTo>
                    <a:lnTo>
                      <a:pt x="35" y="11"/>
                    </a:lnTo>
                    <a:lnTo>
                      <a:pt x="32" y="8"/>
                    </a:lnTo>
                    <a:lnTo>
                      <a:pt x="29" y="5"/>
                    </a:lnTo>
                    <a:lnTo>
                      <a:pt x="26" y="3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5" name="Line 875"/>
              <p:cNvSpPr>
                <a:spLocks noChangeAspect="1" noChangeShapeType="1"/>
              </p:cNvSpPr>
              <p:nvPr/>
            </p:nvSpPr>
            <p:spPr bwMode="auto">
              <a:xfrm flipV="1">
                <a:off x="9054" y="3003"/>
                <a:ext cx="1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6" name="Line 876"/>
              <p:cNvSpPr>
                <a:spLocks noChangeAspect="1" noChangeShapeType="1"/>
              </p:cNvSpPr>
              <p:nvPr/>
            </p:nvSpPr>
            <p:spPr bwMode="auto">
              <a:xfrm>
                <a:off x="8972" y="3070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7" name="Freeform 877"/>
              <p:cNvSpPr>
                <a:spLocks noChangeAspect="1"/>
              </p:cNvSpPr>
              <p:nvPr/>
            </p:nvSpPr>
            <p:spPr bwMode="auto">
              <a:xfrm>
                <a:off x="8943" y="3056"/>
                <a:ext cx="29" cy="14"/>
              </a:xfrm>
              <a:custGeom>
                <a:avLst/>
                <a:gdLst/>
                <a:ahLst/>
                <a:cxnLst>
                  <a:cxn ang="0">
                    <a:pos x="85" y="43"/>
                  </a:cxn>
                  <a:cxn ang="0">
                    <a:pos x="85" y="36"/>
                  </a:cxn>
                  <a:cxn ang="0">
                    <a:pos x="84" y="31"/>
                  </a:cxn>
                  <a:cxn ang="0">
                    <a:pos x="82" y="25"/>
                  </a:cxn>
                  <a:cxn ang="0">
                    <a:pos x="80" y="21"/>
                  </a:cxn>
                  <a:cxn ang="0">
                    <a:pos x="77" y="16"/>
                  </a:cxn>
                  <a:cxn ang="0">
                    <a:pos x="73" y="12"/>
                  </a:cxn>
                  <a:cxn ang="0">
                    <a:pos x="69" y="8"/>
                  </a:cxn>
                  <a:cxn ang="0">
                    <a:pos x="65" y="5"/>
                  </a:cxn>
                  <a:cxn ang="0">
                    <a:pos x="59" y="2"/>
                  </a:cxn>
                  <a:cxn ang="0">
                    <a:pos x="54" y="1"/>
                  </a:cxn>
                  <a:cxn ang="0">
                    <a:pos x="49" y="0"/>
                  </a:cxn>
                  <a:cxn ang="0">
                    <a:pos x="43" y="0"/>
                  </a:cxn>
                  <a:cxn ang="0">
                    <a:pos x="38" y="0"/>
                  </a:cxn>
                  <a:cxn ang="0">
                    <a:pos x="33" y="1"/>
                  </a:cxn>
                  <a:cxn ang="0">
                    <a:pos x="27" y="2"/>
                  </a:cxn>
                  <a:cxn ang="0">
                    <a:pos x="22" y="5"/>
                  </a:cxn>
                  <a:cxn ang="0">
                    <a:pos x="18" y="8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6" y="21"/>
                  </a:cxn>
                  <a:cxn ang="0">
                    <a:pos x="4" y="25"/>
                  </a:cxn>
                  <a:cxn ang="0">
                    <a:pos x="2" y="31"/>
                  </a:cxn>
                  <a:cxn ang="0">
                    <a:pos x="0" y="36"/>
                  </a:cxn>
                  <a:cxn ang="0">
                    <a:pos x="0" y="43"/>
                  </a:cxn>
                </a:cxnLst>
                <a:rect l="0" t="0" r="r" b="b"/>
                <a:pathLst>
                  <a:path w="85" h="43">
                    <a:moveTo>
                      <a:pt x="85" y="43"/>
                    </a:moveTo>
                    <a:lnTo>
                      <a:pt x="85" y="36"/>
                    </a:lnTo>
                    <a:lnTo>
                      <a:pt x="84" y="31"/>
                    </a:lnTo>
                    <a:lnTo>
                      <a:pt x="82" y="25"/>
                    </a:lnTo>
                    <a:lnTo>
                      <a:pt x="80" y="21"/>
                    </a:lnTo>
                    <a:lnTo>
                      <a:pt x="77" y="16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5" y="5"/>
                    </a:lnTo>
                    <a:lnTo>
                      <a:pt x="59" y="2"/>
                    </a:lnTo>
                    <a:lnTo>
                      <a:pt x="54" y="1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2" y="5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6" y="21"/>
                    </a:lnTo>
                    <a:lnTo>
                      <a:pt x="4" y="25"/>
                    </a:lnTo>
                    <a:lnTo>
                      <a:pt x="2" y="31"/>
                    </a:lnTo>
                    <a:lnTo>
                      <a:pt x="0" y="36"/>
                    </a:lnTo>
                    <a:lnTo>
                      <a:pt x="0" y="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8" name="Freeform 878"/>
              <p:cNvSpPr>
                <a:spLocks noChangeAspect="1"/>
              </p:cNvSpPr>
              <p:nvPr/>
            </p:nvSpPr>
            <p:spPr bwMode="auto">
              <a:xfrm>
                <a:off x="8943" y="3159"/>
                <a:ext cx="47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0"/>
                  </a:cxn>
                  <a:cxn ang="0">
                    <a:pos x="4" y="19"/>
                  </a:cxn>
                  <a:cxn ang="0">
                    <a:pos x="8" y="29"/>
                  </a:cxn>
                  <a:cxn ang="0">
                    <a:pos x="11" y="38"/>
                  </a:cxn>
                  <a:cxn ang="0">
                    <a:pos x="16" y="48"/>
                  </a:cxn>
                  <a:cxn ang="0">
                    <a:pos x="22" y="57"/>
                  </a:cxn>
                  <a:cxn ang="0">
                    <a:pos x="27" y="65"/>
                  </a:cxn>
                  <a:cxn ang="0">
                    <a:pos x="34" y="73"/>
                  </a:cxn>
                  <a:cxn ang="0">
                    <a:pos x="41" y="80"/>
                  </a:cxn>
                  <a:cxn ang="0">
                    <a:pos x="47" y="87"/>
                  </a:cxn>
                  <a:cxn ang="0">
                    <a:pos x="55" y="93"/>
                  </a:cxn>
                  <a:cxn ang="0">
                    <a:pos x="63" y="99"/>
                  </a:cxn>
                  <a:cxn ang="0">
                    <a:pos x="73" y="104"/>
                  </a:cxn>
                  <a:cxn ang="0">
                    <a:pos x="82" y="108"/>
                  </a:cxn>
                  <a:cxn ang="0">
                    <a:pos x="92" y="112"/>
                  </a:cxn>
                  <a:cxn ang="0">
                    <a:pos x="101" y="115"/>
                  </a:cxn>
                  <a:cxn ang="0">
                    <a:pos x="111" y="118"/>
                  </a:cxn>
                  <a:cxn ang="0">
                    <a:pos x="120" y="119"/>
                  </a:cxn>
                  <a:cxn ang="0">
                    <a:pos x="131" y="119"/>
                  </a:cxn>
                  <a:cxn ang="0">
                    <a:pos x="140" y="119"/>
                  </a:cxn>
                </a:cxnLst>
                <a:rect l="0" t="0" r="r" b="b"/>
                <a:pathLst>
                  <a:path w="140" h="119">
                    <a:moveTo>
                      <a:pt x="0" y="0"/>
                    </a:moveTo>
                    <a:lnTo>
                      <a:pt x="2" y="10"/>
                    </a:lnTo>
                    <a:lnTo>
                      <a:pt x="4" y="19"/>
                    </a:lnTo>
                    <a:lnTo>
                      <a:pt x="8" y="29"/>
                    </a:lnTo>
                    <a:lnTo>
                      <a:pt x="11" y="38"/>
                    </a:lnTo>
                    <a:lnTo>
                      <a:pt x="16" y="48"/>
                    </a:lnTo>
                    <a:lnTo>
                      <a:pt x="22" y="57"/>
                    </a:lnTo>
                    <a:lnTo>
                      <a:pt x="27" y="65"/>
                    </a:lnTo>
                    <a:lnTo>
                      <a:pt x="34" y="73"/>
                    </a:lnTo>
                    <a:lnTo>
                      <a:pt x="41" y="80"/>
                    </a:lnTo>
                    <a:lnTo>
                      <a:pt x="47" y="87"/>
                    </a:lnTo>
                    <a:lnTo>
                      <a:pt x="55" y="93"/>
                    </a:lnTo>
                    <a:lnTo>
                      <a:pt x="63" y="99"/>
                    </a:lnTo>
                    <a:lnTo>
                      <a:pt x="73" y="104"/>
                    </a:lnTo>
                    <a:lnTo>
                      <a:pt x="82" y="108"/>
                    </a:lnTo>
                    <a:lnTo>
                      <a:pt x="92" y="112"/>
                    </a:lnTo>
                    <a:lnTo>
                      <a:pt x="101" y="115"/>
                    </a:lnTo>
                    <a:lnTo>
                      <a:pt x="111" y="118"/>
                    </a:lnTo>
                    <a:lnTo>
                      <a:pt x="120" y="119"/>
                    </a:lnTo>
                    <a:lnTo>
                      <a:pt x="131" y="119"/>
                    </a:lnTo>
                    <a:lnTo>
                      <a:pt x="140" y="1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9" name="Line 879"/>
              <p:cNvSpPr>
                <a:spLocks noChangeAspect="1" noChangeShapeType="1"/>
              </p:cNvSpPr>
              <p:nvPr/>
            </p:nvSpPr>
            <p:spPr bwMode="auto">
              <a:xfrm flipV="1">
                <a:off x="8975" y="2991"/>
                <a:ext cx="1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0" name="Line 880"/>
              <p:cNvSpPr>
                <a:spLocks noChangeAspect="1" noChangeShapeType="1"/>
              </p:cNvSpPr>
              <p:nvPr/>
            </p:nvSpPr>
            <p:spPr bwMode="auto">
              <a:xfrm flipV="1">
                <a:off x="8942" y="2787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1" name="Line 881"/>
              <p:cNvSpPr>
                <a:spLocks noChangeAspect="1" noChangeShapeType="1"/>
              </p:cNvSpPr>
              <p:nvPr/>
            </p:nvSpPr>
            <p:spPr bwMode="auto">
              <a:xfrm flipV="1">
                <a:off x="8941" y="2822"/>
                <a:ext cx="27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2" name="Line 882"/>
              <p:cNvSpPr>
                <a:spLocks noChangeAspect="1" noChangeShapeType="1"/>
              </p:cNvSpPr>
              <p:nvPr/>
            </p:nvSpPr>
            <p:spPr bwMode="auto">
              <a:xfrm flipV="1">
                <a:off x="8945" y="2855"/>
                <a:ext cx="34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3" name="Line 883"/>
              <p:cNvSpPr>
                <a:spLocks noChangeAspect="1" noChangeShapeType="1"/>
              </p:cNvSpPr>
              <p:nvPr/>
            </p:nvSpPr>
            <p:spPr bwMode="auto">
              <a:xfrm flipV="1">
                <a:off x="8952" y="2887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4" name="Line 884"/>
              <p:cNvSpPr>
                <a:spLocks noChangeAspect="1" noChangeShapeType="1"/>
              </p:cNvSpPr>
              <p:nvPr/>
            </p:nvSpPr>
            <p:spPr bwMode="auto">
              <a:xfrm flipV="1">
                <a:off x="8962" y="2917"/>
                <a:ext cx="44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5" name="Line 885"/>
              <p:cNvSpPr>
                <a:spLocks noChangeAspect="1" noChangeShapeType="1"/>
              </p:cNvSpPr>
              <p:nvPr/>
            </p:nvSpPr>
            <p:spPr bwMode="auto">
              <a:xfrm flipV="1">
                <a:off x="8975" y="2962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6" name="Line 886"/>
              <p:cNvSpPr>
                <a:spLocks noChangeAspect="1" noChangeShapeType="1"/>
              </p:cNvSpPr>
              <p:nvPr/>
            </p:nvSpPr>
            <p:spPr bwMode="auto">
              <a:xfrm flipV="1">
                <a:off x="8943" y="3056"/>
                <a:ext cx="14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7" name="Line 887"/>
              <p:cNvSpPr>
                <a:spLocks noChangeAspect="1" noChangeShapeType="1"/>
              </p:cNvSpPr>
              <p:nvPr/>
            </p:nvSpPr>
            <p:spPr bwMode="auto">
              <a:xfrm flipV="1">
                <a:off x="8975" y="3006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8" name="Line 888"/>
              <p:cNvSpPr>
                <a:spLocks noChangeAspect="1" noChangeShapeType="1"/>
              </p:cNvSpPr>
              <p:nvPr/>
            </p:nvSpPr>
            <p:spPr bwMode="auto">
              <a:xfrm flipV="1">
                <a:off x="8943" y="3085"/>
                <a:ext cx="29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9" name="Line 889"/>
              <p:cNvSpPr>
                <a:spLocks noChangeAspect="1" noChangeShapeType="1"/>
              </p:cNvSpPr>
              <p:nvPr/>
            </p:nvSpPr>
            <p:spPr bwMode="auto">
              <a:xfrm flipV="1">
                <a:off x="9054" y="2994"/>
                <a:ext cx="9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0" name="Line 890"/>
              <p:cNvSpPr>
                <a:spLocks noChangeAspect="1" noChangeShapeType="1"/>
              </p:cNvSpPr>
              <p:nvPr/>
            </p:nvSpPr>
            <p:spPr bwMode="auto">
              <a:xfrm flipV="1">
                <a:off x="8975" y="3031"/>
                <a:ext cx="51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1" name="Line 891"/>
              <p:cNvSpPr>
                <a:spLocks noChangeAspect="1" noChangeShapeType="1"/>
              </p:cNvSpPr>
              <p:nvPr/>
            </p:nvSpPr>
            <p:spPr bwMode="auto">
              <a:xfrm flipV="1">
                <a:off x="8943" y="3130"/>
                <a:ext cx="29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2" name="Line 892"/>
              <p:cNvSpPr>
                <a:spLocks noChangeAspect="1" noChangeShapeType="1"/>
              </p:cNvSpPr>
              <p:nvPr/>
            </p:nvSpPr>
            <p:spPr bwMode="auto">
              <a:xfrm flipV="1">
                <a:off x="8975" y="3007"/>
                <a:ext cx="119" cy="1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3" name="Line 893"/>
              <p:cNvSpPr>
                <a:spLocks noChangeAspect="1" noChangeShapeType="1"/>
              </p:cNvSpPr>
              <p:nvPr/>
            </p:nvSpPr>
            <p:spPr bwMode="auto">
              <a:xfrm flipV="1">
                <a:off x="8959" y="3077"/>
                <a:ext cx="111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4" name="Line 894"/>
              <p:cNvSpPr>
                <a:spLocks noChangeAspect="1" noChangeShapeType="1"/>
              </p:cNvSpPr>
              <p:nvPr/>
            </p:nvSpPr>
            <p:spPr bwMode="auto">
              <a:xfrm flipV="1">
                <a:off x="8992" y="3185"/>
                <a:ext cx="15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5" name="Line 895"/>
              <p:cNvSpPr>
                <a:spLocks noChangeAspect="1" noChangeShapeType="1"/>
              </p:cNvSpPr>
              <p:nvPr/>
            </p:nvSpPr>
            <p:spPr bwMode="auto">
              <a:xfrm flipV="1">
                <a:off x="9048" y="3121"/>
                <a:ext cx="2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6" name="Line 896"/>
              <p:cNvSpPr>
                <a:spLocks noChangeAspect="1" noChangeShapeType="1"/>
              </p:cNvSpPr>
              <p:nvPr/>
            </p:nvSpPr>
            <p:spPr bwMode="auto">
              <a:xfrm flipV="1">
                <a:off x="9054" y="3144"/>
                <a:ext cx="38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7" name="Line 8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43" y="3133"/>
                <a:ext cx="6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8" name="Line 8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75" y="3120"/>
                <a:ext cx="40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9" name="Line 8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43" y="3088"/>
                <a:ext cx="29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0" name="Line 9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54" y="3154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1" name="Line 9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56" y="3056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2" name="Line 9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75" y="3075"/>
                <a:ext cx="68" cy="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3" name="Line 9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83" y="3138"/>
                <a:ext cx="18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4" name="Line 9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75" y="3030"/>
                <a:ext cx="95" cy="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5" name="Line 9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74" y="2985"/>
                <a:ext cx="96" cy="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6" name="Line 9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54" y="3020"/>
                <a:ext cx="27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7" name="Line 9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50" y="2916"/>
                <a:ext cx="57" cy="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8" name="Line 9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73" y="2994"/>
                <a:ext cx="28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9" name="Line 9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43" y="2864"/>
                <a:ext cx="64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0" name="Line 9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41" y="2818"/>
                <a:ext cx="38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1" name="Line 9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44" y="2776"/>
                <a:ext cx="15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2" name="Freeform 912"/>
              <p:cNvSpPr>
                <a:spLocks noChangeAspect="1"/>
              </p:cNvSpPr>
              <p:nvPr/>
            </p:nvSpPr>
            <p:spPr bwMode="auto">
              <a:xfrm>
                <a:off x="9433" y="3746"/>
                <a:ext cx="18" cy="1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9"/>
                  </a:cxn>
                  <a:cxn ang="0">
                    <a:pos x="31" y="17"/>
                  </a:cxn>
                  <a:cxn ang="0">
                    <a:pos x="20" y="28"/>
                  </a:cxn>
                  <a:cxn ang="0">
                    <a:pos x="10" y="37"/>
                  </a:cxn>
                  <a:cxn ang="0">
                    <a:pos x="0" y="48"/>
                  </a:cxn>
                </a:cxnLst>
                <a:rect l="0" t="0" r="r" b="b"/>
                <a:pathLst>
                  <a:path w="54" h="48">
                    <a:moveTo>
                      <a:pt x="54" y="0"/>
                    </a:moveTo>
                    <a:lnTo>
                      <a:pt x="42" y="9"/>
                    </a:lnTo>
                    <a:lnTo>
                      <a:pt x="31" y="17"/>
                    </a:lnTo>
                    <a:lnTo>
                      <a:pt x="20" y="28"/>
                    </a:lnTo>
                    <a:lnTo>
                      <a:pt x="10" y="37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3" name="Freeform 913"/>
              <p:cNvSpPr>
                <a:spLocks noChangeAspect="1"/>
              </p:cNvSpPr>
              <p:nvPr/>
            </p:nvSpPr>
            <p:spPr bwMode="auto">
              <a:xfrm>
                <a:off x="9424" y="3762"/>
                <a:ext cx="9" cy="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5" y="3"/>
                  </a:cxn>
                  <a:cxn ang="0">
                    <a:pos x="21" y="5"/>
                  </a:cxn>
                  <a:cxn ang="0">
                    <a:pos x="17" y="8"/>
                  </a:cxn>
                  <a:cxn ang="0">
                    <a:pos x="13" y="9"/>
                  </a:cxn>
                  <a:cxn ang="0">
                    <a:pos x="8" y="9"/>
                  </a:cxn>
                  <a:cxn ang="0">
                    <a:pos x="4" y="9"/>
                  </a:cxn>
                  <a:cxn ang="0">
                    <a:pos x="0" y="9"/>
                  </a:cxn>
                </a:cxnLst>
                <a:rect l="0" t="0" r="r" b="b"/>
                <a:pathLst>
                  <a:path w="28" h="9">
                    <a:moveTo>
                      <a:pt x="28" y="0"/>
                    </a:moveTo>
                    <a:lnTo>
                      <a:pt x="25" y="3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3" y="9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0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4" name="Line 9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410" y="3762"/>
                <a:ext cx="1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5" name="Freeform 915"/>
              <p:cNvSpPr>
                <a:spLocks noChangeAspect="1"/>
              </p:cNvSpPr>
              <p:nvPr/>
            </p:nvSpPr>
            <p:spPr bwMode="auto">
              <a:xfrm>
                <a:off x="9342" y="3760"/>
                <a:ext cx="68" cy="23"/>
              </a:xfrm>
              <a:custGeom>
                <a:avLst/>
                <a:gdLst/>
                <a:ahLst/>
                <a:cxnLst>
                  <a:cxn ang="0">
                    <a:pos x="204" y="7"/>
                  </a:cxn>
                  <a:cxn ang="0">
                    <a:pos x="191" y="4"/>
                  </a:cxn>
                  <a:cxn ang="0">
                    <a:pos x="181" y="1"/>
                  </a:cxn>
                  <a:cxn ang="0">
                    <a:pos x="168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33" y="0"/>
                  </a:cxn>
                  <a:cxn ang="0">
                    <a:pos x="121" y="1"/>
                  </a:cxn>
                  <a:cxn ang="0">
                    <a:pos x="109" y="4"/>
                  </a:cxn>
                  <a:cxn ang="0">
                    <a:pos x="98" y="7"/>
                  </a:cxn>
                  <a:cxn ang="0">
                    <a:pos x="86" y="11"/>
                  </a:cxn>
                  <a:cxn ang="0">
                    <a:pos x="76" y="15"/>
                  </a:cxn>
                  <a:cxn ang="0">
                    <a:pos x="65" y="19"/>
                  </a:cxn>
                  <a:cxn ang="0">
                    <a:pos x="54" y="26"/>
                  </a:cxn>
                  <a:cxn ang="0">
                    <a:pos x="45" y="31"/>
                  </a:cxn>
                  <a:cxn ang="0">
                    <a:pos x="35" y="38"/>
                  </a:cxn>
                  <a:cxn ang="0">
                    <a:pos x="26" y="44"/>
                  </a:cxn>
                  <a:cxn ang="0">
                    <a:pos x="16" y="52"/>
                  </a:cxn>
                  <a:cxn ang="0">
                    <a:pos x="8" y="61"/>
                  </a:cxn>
                  <a:cxn ang="0">
                    <a:pos x="0" y="70"/>
                  </a:cxn>
                </a:cxnLst>
                <a:rect l="0" t="0" r="r" b="b"/>
                <a:pathLst>
                  <a:path w="204" h="70">
                    <a:moveTo>
                      <a:pt x="204" y="7"/>
                    </a:moveTo>
                    <a:lnTo>
                      <a:pt x="191" y="4"/>
                    </a:lnTo>
                    <a:lnTo>
                      <a:pt x="181" y="1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1" y="1"/>
                    </a:lnTo>
                    <a:lnTo>
                      <a:pt x="109" y="4"/>
                    </a:lnTo>
                    <a:lnTo>
                      <a:pt x="98" y="7"/>
                    </a:lnTo>
                    <a:lnTo>
                      <a:pt x="86" y="11"/>
                    </a:lnTo>
                    <a:lnTo>
                      <a:pt x="76" y="15"/>
                    </a:lnTo>
                    <a:lnTo>
                      <a:pt x="65" y="19"/>
                    </a:lnTo>
                    <a:lnTo>
                      <a:pt x="54" y="26"/>
                    </a:lnTo>
                    <a:lnTo>
                      <a:pt x="45" y="31"/>
                    </a:lnTo>
                    <a:lnTo>
                      <a:pt x="35" y="38"/>
                    </a:lnTo>
                    <a:lnTo>
                      <a:pt x="26" y="44"/>
                    </a:lnTo>
                    <a:lnTo>
                      <a:pt x="16" y="52"/>
                    </a:lnTo>
                    <a:lnTo>
                      <a:pt x="8" y="61"/>
                    </a:lnTo>
                    <a:lnTo>
                      <a:pt x="0" y="7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6" name="Freeform 916"/>
              <p:cNvSpPr>
                <a:spLocks noChangeAspect="1"/>
              </p:cNvSpPr>
              <p:nvPr/>
            </p:nvSpPr>
            <p:spPr bwMode="auto">
              <a:xfrm>
                <a:off x="9330" y="3783"/>
                <a:ext cx="12" cy="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5" y="3"/>
                  </a:cxn>
                  <a:cxn ang="0">
                    <a:pos x="31" y="5"/>
                  </a:cxn>
                  <a:cxn ang="0">
                    <a:pos x="29" y="8"/>
                  </a:cxn>
                  <a:cxn ang="0">
                    <a:pos x="25" y="9"/>
                  </a:cxn>
                  <a:cxn ang="0">
                    <a:pos x="19" y="9"/>
                  </a:cxn>
                  <a:cxn ang="0">
                    <a:pos x="15" y="9"/>
                  </a:cxn>
                  <a:cxn ang="0">
                    <a:pos x="11" y="9"/>
                  </a:cxn>
                  <a:cxn ang="0">
                    <a:pos x="7" y="8"/>
                  </a:cxn>
                  <a:cxn ang="0">
                    <a:pos x="3" y="7"/>
                  </a:cxn>
                  <a:cxn ang="0">
                    <a:pos x="0" y="4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lnTo>
                      <a:pt x="35" y="3"/>
                    </a:lnTo>
                    <a:lnTo>
                      <a:pt x="31" y="5"/>
                    </a:lnTo>
                    <a:lnTo>
                      <a:pt x="29" y="8"/>
                    </a:lnTo>
                    <a:lnTo>
                      <a:pt x="25" y="9"/>
                    </a:lnTo>
                    <a:lnTo>
                      <a:pt x="19" y="9"/>
                    </a:lnTo>
                    <a:lnTo>
                      <a:pt x="15" y="9"/>
                    </a:lnTo>
                    <a:lnTo>
                      <a:pt x="11" y="9"/>
                    </a:lnTo>
                    <a:lnTo>
                      <a:pt x="7" y="8"/>
                    </a:lnTo>
                    <a:lnTo>
                      <a:pt x="3" y="7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7" name="Freeform 917"/>
              <p:cNvSpPr>
                <a:spLocks noChangeAspect="1"/>
              </p:cNvSpPr>
              <p:nvPr/>
            </p:nvSpPr>
            <p:spPr bwMode="auto">
              <a:xfrm>
                <a:off x="9278" y="3768"/>
                <a:ext cx="52" cy="16"/>
              </a:xfrm>
              <a:custGeom>
                <a:avLst/>
                <a:gdLst/>
                <a:ahLst/>
                <a:cxnLst>
                  <a:cxn ang="0">
                    <a:pos x="156" y="50"/>
                  </a:cxn>
                  <a:cxn ang="0">
                    <a:pos x="144" y="43"/>
                  </a:cxn>
                  <a:cxn ang="0">
                    <a:pos x="132" y="35"/>
                  </a:cxn>
                  <a:cxn ang="0">
                    <a:pos x="120" y="28"/>
                  </a:cxn>
                  <a:cxn ang="0">
                    <a:pos x="108" y="23"/>
                  </a:cxn>
                  <a:cxn ang="0">
                    <a:pos x="95" y="18"/>
                  </a:cxn>
                  <a:cxn ang="0">
                    <a:pos x="82" y="14"/>
                  </a:cxn>
                  <a:cxn ang="0">
                    <a:pos x="69" y="10"/>
                  </a:cxn>
                  <a:cxn ang="0">
                    <a:pos x="56" y="6"/>
                  </a:cxn>
                  <a:cxn ang="0">
                    <a:pos x="42" y="3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156" h="50">
                    <a:moveTo>
                      <a:pt x="156" y="50"/>
                    </a:moveTo>
                    <a:lnTo>
                      <a:pt x="144" y="43"/>
                    </a:lnTo>
                    <a:lnTo>
                      <a:pt x="132" y="35"/>
                    </a:lnTo>
                    <a:lnTo>
                      <a:pt x="120" y="28"/>
                    </a:lnTo>
                    <a:lnTo>
                      <a:pt x="108" y="23"/>
                    </a:lnTo>
                    <a:lnTo>
                      <a:pt x="95" y="18"/>
                    </a:lnTo>
                    <a:lnTo>
                      <a:pt x="82" y="14"/>
                    </a:lnTo>
                    <a:lnTo>
                      <a:pt x="69" y="10"/>
                    </a:lnTo>
                    <a:lnTo>
                      <a:pt x="56" y="6"/>
                    </a:lnTo>
                    <a:lnTo>
                      <a:pt x="42" y="3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8" name="Line 918"/>
              <p:cNvSpPr>
                <a:spLocks noChangeAspect="1" noChangeShapeType="1"/>
              </p:cNvSpPr>
              <p:nvPr/>
            </p:nvSpPr>
            <p:spPr bwMode="auto">
              <a:xfrm flipH="1">
                <a:off x="9161" y="3768"/>
                <a:ext cx="1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39" name="Freeform 919"/>
              <p:cNvSpPr>
                <a:spLocks noChangeAspect="1"/>
              </p:cNvSpPr>
              <p:nvPr/>
            </p:nvSpPr>
            <p:spPr bwMode="auto">
              <a:xfrm>
                <a:off x="9152" y="3761"/>
                <a:ext cx="9" cy="7"/>
              </a:xfrm>
              <a:custGeom>
                <a:avLst/>
                <a:gdLst/>
                <a:ahLst/>
                <a:cxnLst>
                  <a:cxn ang="0">
                    <a:pos x="28" y="21"/>
                  </a:cxn>
                  <a:cxn ang="0">
                    <a:pos x="23" y="21"/>
                  </a:cxn>
                  <a:cxn ang="0">
                    <a:pos x="19" y="20"/>
                  </a:cxn>
                  <a:cxn ang="0">
                    <a:pos x="15" y="17"/>
                  </a:cxn>
                  <a:cxn ang="0">
                    <a:pos x="11" y="16"/>
                  </a:cxn>
                  <a:cxn ang="0">
                    <a:pos x="7" y="12"/>
                  </a:cxn>
                  <a:cxn ang="0">
                    <a:pos x="4" y="9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28" h="21">
                    <a:moveTo>
                      <a:pt x="28" y="21"/>
                    </a:moveTo>
                    <a:lnTo>
                      <a:pt x="23" y="21"/>
                    </a:lnTo>
                    <a:lnTo>
                      <a:pt x="19" y="20"/>
                    </a:lnTo>
                    <a:lnTo>
                      <a:pt x="15" y="17"/>
                    </a:lnTo>
                    <a:lnTo>
                      <a:pt x="11" y="16"/>
                    </a:lnTo>
                    <a:lnTo>
                      <a:pt x="7" y="12"/>
                    </a:lnTo>
                    <a:lnTo>
                      <a:pt x="4" y="9"/>
                    </a:ln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0" name="Freeform 920"/>
              <p:cNvSpPr>
                <a:spLocks noChangeAspect="1"/>
              </p:cNvSpPr>
              <p:nvPr/>
            </p:nvSpPr>
            <p:spPr bwMode="auto">
              <a:xfrm>
                <a:off x="9063" y="3256"/>
                <a:ext cx="89" cy="505"/>
              </a:xfrm>
              <a:custGeom>
                <a:avLst/>
                <a:gdLst/>
                <a:ahLst/>
                <a:cxnLst>
                  <a:cxn ang="0">
                    <a:pos x="265" y="1513"/>
                  </a:cxn>
                  <a:cxn ang="0">
                    <a:pos x="0" y="522"/>
                  </a:cxn>
                  <a:cxn ang="0">
                    <a:pos x="0" y="0"/>
                  </a:cxn>
                </a:cxnLst>
                <a:rect l="0" t="0" r="r" b="b"/>
                <a:pathLst>
                  <a:path w="265" h="1513">
                    <a:moveTo>
                      <a:pt x="265" y="1513"/>
                    </a:moveTo>
                    <a:lnTo>
                      <a:pt x="0" y="52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1" name="Freeform 921"/>
              <p:cNvSpPr>
                <a:spLocks noChangeAspect="1"/>
              </p:cNvSpPr>
              <p:nvPr/>
            </p:nvSpPr>
            <p:spPr bwMode="auto">
              <a:xfrm>
                <a:off x="9063" y="3247"/>
                <a:ext cx="10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" y="24"/>
                  </a:cxn>
                  <a:cxn ang="0">
                    <a:pos x="1" y="19"/>
                  </a:cxn>
                  <a:cxn ang="0">
                    <a:pos x="4" y="15"/>
                  </a:cxn>
                  <a:cxn ang="0">
                    <a:pos x="5" y="12"/>
                  </a:cxn>
                  <a:cxn ang="0">
                    <a:pos x="8" y="8"/>
                  </a:cxn>
                  <a:cxn ang="0">
                    <a:pos x="12" y="5"/>
                  </a:cxn>
                  <a:cxn ang="0">
                    <a:pos x="16" y="3"/>
                  </a:cxn>
                  <a:cxn ang="0">
                    <a:pos x="20" y="1"/>
                  </a:cxn>
                  <a:cxn ang="0">
                    <a:pos x="24" y="0"/>
                  </a:cxn>
                  <a:cxn ang="0">
                    <a:pos x="28" y="0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1" y="24"/>
                    </a:lnTo>
                    <a:lnTo>
                      <a:pt x="1" y="19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2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2" name="Freeform 922"/>
              <p:cNvSpPr>
                <a:spLocks noChangeAspect="1"/>
              </p:cNvSpPr>
              <p:nvPr/>
            </p:nvSpPr>
            <p:spPr bwMode="auto">
              <a:xfrm>
                <a:off x="9073" y="3127"/>
                <a:ext cx="145" cy="120"/>
              </a:xfrm>
              <a:custGeom>
                <a:avLst/>
                <a:gdLst/>
                <a:ahLst/>
                <a:cxnLst>
                  <a:cxn ang="0">
                    <a:pos x="0" y="361"/>
                  </a:cxn>
                  <a:cxn ang="0">
                    <a:pos x="19" y="360"/>
                  </a:cxn>
                  <a:cxn ang="0">
                    <a:pos x="36" y="358"/>
                  </a:cxn>
                  <a:cxn ang="0">
                    <a:pos x="55" y="356"/>
                  </a:cxn>
                  <a:cxn ang="0">
                    <a:pos x="74" y="353"/>
                  </a:cxn>
                  <a:cxn ang="0">
                    <a:pos x="92" y="349"/>
                  </a:cxn>
                  <a:cxn ang="0">
                    <a:pos x="109" y="345"/>
                  </a:cxn>
                  <a:cxn ang="0">
                    <a:pos x="127" y="339"/>
                  </a:cxn>
                  <a:cxn ang="0">
                    <a:pos x="144" y="334"/>
                  </a:cxn>
                  <a:cxn ang="0">
                    <a:pos x="162" y="327"/>
                  </a:cxn>
                  <a:cxn ang="0">
                    <a:pos x="179" y="321"/>
                  </a:cxn>
                  <a:cxn ang="0">
                    <a:pos x="195" y="312"/>
                  </a:cxn>
                  <a:cxn ang="0">
                    <a:pos x="211" y="303"/>
                  </a:cxn>
                  <a:cxn ang="0">
                    <a:pos x="228" y="294"/>
                  </a:cxn>
                  <a:cxn ang="0">
                    <a:pos x="244" y="284"/>
                  </a:cxn>
                  <a:cxn ang="0">
                    <a:pos x="258" y="273"/>
                  </a:cxn>
                  <a:cxn ang="0">
                    <a:pos x="273" y="263"/>
                  </a:cxn>
                  <a:cxn ang="0">
                    <a:pos x="288" y="251"/>
                  </a:cxn>
                  <a:cxn ang="0">
                    <a:pos x="302" y="238"/>
                  </a:cxn>
                  <a:cxn ang="0">
                    <a:pos x="315" y="225"/>
                  </a:cxn>
                  <a:cxn ang="0">
                    <a:pos x="327" y="212"/>
                  </a:cxn>
                  <a:cxn ang="0">
                    <a:pos x="339" y="198"/>
                  </a:cxn>
                  <a:cxn ang="0">
                    <a:pos x="351" y="183"/>
                  </a:cxn>
                  <a:cxn ang="0">
                    <a:pos x="362" y="168"/>
                  </a:cxn>
                  <a:cxn ang="0">
                    <a:pos x="373" y="154"/>
                  </a:cxn>
                  <a:cxn ang="0">
                    <a:pos x="382" y="138"/>
                  </a:cxn>
                  <a:cxn ang="0">
                    <a:pos x="392" y="121"/>
                  </a:cxn>
                  <a:cxn ang="0">
                    <a:pos x="400" y="105"/>
                  </a:cxn>
                  <a:cxn ang="0">
                    <a:pos x="408" y="88"/>
                  </a:cxn>
                  <a:cxn ang="0">
                    <a:pos x="415" y="72"/>
                  </a:cxn>
                  <a:cxn ang="0">
                    <a:pos x="421" y="54"/>
                  </a:cxn>
                  <a:cxn ang="0">
                    <a:pos x="427" y="37"/>
                  </a:cxn>
                  <a:cxn ang="0">
                    <a:pos x="431" y="19"/>
                  </a:cxn>
                  <a:cxn ang="0">
                    <a:pos x="436" y="0"/>
                  </a:cxn>
                </a:cxnLst>
                <a:rect l="0" t="0" r="r" b="b"/>
                <a:pathLst>
                  <a:path w="436" h="361">
                    <a:moveTo>
                      <a:pt x="0" y="361"/>
                    </a:moveTo>
                    <a:lnTo>
                      <a:pt x="19" y="360"/>
                    </a:lnTo>
                    <a:lnTo>
                      <a:pt x="36" y="358"/>
                    </a:lnTo>
                    <a:lnTo>
                      <a:pt x="55" y="356"/>
                    </a:lnTo>
                    <a:lnTo>
                      <a:pt x="74" y="353"/>
                    </a:lnTo>
                    <a:lnTo>
                      <a:pt x="92" y="349"/>
                    </a:lnTo>
                    <a:lnTo>
                      <a:pt x="109" y="345"/>
                    </a:lnTo>
                    <a:lnTo>
                      <a:pt x="127" y="339"/>
                    </a:lnTo>
                    <a:lnTo>
                      <a:pt x="144" y="334"/>
                    </a:lnTo>
                    <a:lnTo>
                      <a:pt x="162" y="327"/>
                    </a:lnTo>
                    <a:lnTo>
                      <a:pt x="179" y="321"/>
                    </a:lnTo>
                    <a:lnTo>
                      <a:pt x="195" y="312"/>
                    </a:lnTo>
                    <a:lnTo>
                      <a:pt x="211" y="303"/>
                    </a:lnTo>
                    <a:lnTo>
                      <a:pt x="228" y="294"/>
                    </a:lnTo>
                    <a:lnTo>
                      <a:pt x="244" y="284"/>
                    </a:lnTo>
                    <a:lnTo>
                      <a:pt x="258" y="273"/>
                    </a:lnTo>
                    <a:lnTo>
                      <a:pt x="273" y="263"/>
                    </a:lnTo>
                    <a:lnTo>
                      <a:pt x="288" y="251"/>
                    </a:lnTo>
                    <a:lnTo>
                      <a:pt x="302" y="238"/>
                    </a:lnTo>
                    <a:lnTo>
                      <a:pt x="315" y="225"/>
                    </a:lnTo>
                    <a:lnTo>
                      <a:pt x="327" y="212"/>
                    </a:lnTo>
                    <a:lnTo>
                      <a:pt x="339" y="198"/>
                    </a:lnTo>
                    <a:lnTo>
                      <a:pt x="351" y="183"/>
                    </a:lnTo>
                    <a:lnTo>
                      <a:pt x="362" y="168"/>
                    </a:lnTo>
                    <a:lnTo>
                      <a:pt x="373" y="154"/>
                    </a:lnTo>
                    <a:lnTo>
                      <a:pt x="382" y="138"/>
                    </a:lnTo>
                    <a:lnTo>
                      <a:pt x="392" y="121"/>
                    </a:lnTo>
                    <a:lnTo>
                      <a:pt x="400" y="105"/>
                    </a:lnTo>
                    <a:lnTo>
                      <a:pt x="408" y="88"/>
                    </a:lnTo>
                    <a:lnTo>
                      <a:pt x="415" y="72"/>
                    </a:lnTo>
                    <a:lnTo>
                      <a:pt x="421" y="54"/>
                    </a:lnTo>
                    <a:lnTo>
                      <a:pt x="427" y="37"/>
                    </a:lnTo>
                    <a:lnTo>
                      <a:pt x="431" y="19"/>
                    </a:lnTo>
                    <a:lnTo>
                      <a:pt x="43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3" name="Freeform 923"/>
              <p:cNvSpPr>
                <a:spLocks noChangeAspect="1"/>
              </p:cNvSpPr>
              <p:nvPr/>
            </p:nvSpPr>
            <p:spPr bwMode="auto">
              <a:xfrm>
                <a:off x="9218" y="3120"/>
                <a:ext cx="16" cy="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" y="17"/>
                  </a:cxn>
                  <a:cxn ang="0">
                    <a:pos x="3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4"/>
                  </a:cxn>
                  <a:cxn ang="0">
                    <a:pos x="16" y="1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38" y="1"/>
                  </a:cxn>
                  <a:cxn ang="0">
                    <a:pos x="42" y="2"/>
                  </a:cxn>
                  <a:cxn ang="0">
                    <a:pos x="46" y="5"/>
                  </a:cxn>
                  <a:cxn ang="0">
                    <a:pos x="49" y="9"/>
                  </a:cxn>
                </a:cxnLst>
                <a:rect l="0" t="0" r="r" b="b"/>
                <a:pathLst>
                  <a:path w="49" h="21">
                    <a:moveTo>
                      <a:pt x="0" y="21"/>
                    </a:moveTo>
                    <a:lnTo>
                      <a:pt x="2" y="17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42" y="2"/>
                    </a:lnTo>
                    <a:lnTo>
                      <a:pt x="46" y="5"/>
                    </a:lnTo>
                    <a:lnTo>
                      <a:pt x="49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4" name="Freeform 924"/>
              <p:cNvSpPr>
                <a:spLocks noChangeAspect="1"/>
              </p:cNvSpPr>
              <p:nvPr/>
            </p:nvSpPr>
            <p:spPr bwMode="auto">
              <a:xfrm>
                <a:off x="9234" y="3123"/>
                <a:ext cx="221" cy="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34"/>
                  </a:cxn>
                  <a:cxn ang="0">
                    <a:pos x="58" y="67"/>
                  </a:cxn>
                  <a:cxn ang="0">
                    <a:pos x="86" y="102"/>
                  </a:cxn>
                  <a:cxn ang="0">
                    <a:pos x="113" y="137"/>
                  </a:cxn>
                  <a:cxn ang="0">
                    <a:pos x="140" y="174"/>
                  </a:cxn>
                  <a:cxn ang="0">
                    <a:pos x="167" y="210"/>
                  </a:cxn>
                  <a:cxn ang="0">
                    <a:pos x="192" y="246"/>
                  </a:cxn>
                  <a:cxn ang="0">
                    <a:pos x="216" y="284"/>
                  </a:cxn>
                  <a:cxn ang="0">
                    <a:pos x="241" y="320"/>
                  </a:cxn>
                  <a:cxn ang="0">
                    <a:pos x="265" y="358"/>
                  </a:cxn>
                  <a:cxn ang="0">
                    <a:pos x="288" y="397"/>
                  </a:cxn>
                  <a:cxn ang="0">
                    <a:pos x="311" y="436"/>
                  </a:cxn>
                  <a:cxn ang="0">
                    <a:pos x="332" y="475"/>
                  </a:cxn>
                  <a:cxn ang="0">
                    <a:pos x="354" y="514"/>
                  </a:cxn>
                  <a:cxn ang="0">
                    <a:pos x="374" y="553"/>
                  </a:cxn>
                  <a:cxn ang="0">
                    <a:pos x="394" y="594"/>
                  </a:cxn>
                  <a:cxn ang="0">
                    <a:pos x="413" y="634"/>
                  </a:cxn>
                  <a:cxn ang="0">
                    <a:pos x="431" y="674"/>
                  </a:cxn>
                  <a:cxn ang="0">
                    <a:pos x="449" y="716"/>
                  </a:cxn>
                  <a:cxn ang="0">
                    <a:pos x="466" y="756"/>
                  </a:cxn>
                  <a:cxn ang="0">
                    <a:pos x="483" y="798"/>
                  </a:cxn>
                  <a:cxn ang="0">
                    <a:pos x="498" y="840"/>
                  </a:cxn>
                  <a:cxn ang="0">
                    <a:pos x="513" y="883"/>
                  </a:cxn>
                  <a:cxn ang="0">
                    <a:pos x="528" y="925"/>
                  </a:cxn>
                  <a:cxn ang="0">
                    <a:pos x="541" y="968"/>
                  </a:cxn>
                  <a:cxn ang="0">
                    <a:pos x="554" y="1009"/>
                  </a:cxn>
                  <a:cxn ang="0">
                    <a:pos x="567" y="1052"/>
                  </a:cxn>
                  <a:cxn ang="0">
                    <a:pos x="577" y="1096"/>
                  </a:cxn>
                  <a:cxn ang="0">
                    <a:pos x="588" y="1140"/>
                  </a:cxn>
                  <a:cxn ang="0">
                    <a:pos x="599" y="1183"/>
                  </a:cxn>
                  <a:cxn ang="0">
                    <a:pos x="608" y="1226"/>
                  </a:cxn>
                  <a:cxn ang="0">
                    <a:pos x="616" y="1270"/>
                  </a:cxn>
                  <a:cxn ang="0">
                    <a:pos x="624" y="1315"/>
                  </a:cxn>
                  <a:cxn ang="0">
                    <a:pos x="631" y="1358"/>
                  </a:cxn>
                  <a:cxn ang="0">
                    <a:pos x="638" y="1402"/>
                  </a:cxn>
                  <a:cxn ang="0">
                    <a:pos x="643" y="1447"/>
                  </a:cxn>
                  <a:cxn ang="0">
                    <a:pos x="647" y="1491"/>
                  </a:cxn>
                  <a:cxn ang="0">
                    <a:pos x="651" y="1536"/>
                  </a:cxn>
                  <a:cxn ang="0">
                    <a:pos x="655" y="1580"/>
                  </a:cxn>
                  <a:cxn ang="0">
                    <a:pos x="658" y="1626"/>
                  </a:cxn>
                  <a:cxn ang="0">
                    <a:pos x="659" y="1670"/>
                  </a:cxn>
                  <a:cxn ang="0">
                    <a:pos x="661" y="1715"/>
                  </a:cxn>
                  <a:cxn ang="0">
                    <a:pos x="661" y="1759"/>
                  </a:cxn>
                </a:cxnLst>
                <a:rect l="0" t="0" r="r" b="b"/>
                <a:pathLst>
                  <a:path w="661" h="1759">
                    <a:moveTo>
                      <a:pt x="0" y="0"/>
                    </a:moveTo>
                    <a:lnTo>
                      <a:pt x="29" y="34"/>
                    </a:lnTo>
                    <a:lnTo>
                      <a:pt x="58" y="67"/>
                    </a:lnTo>
                    <a:lnTo>
                      <a:pt x="86" y="102"/>
                    </a:lnTo>
                    <a:lnTo>
                      <a:pt x="113" y="137"/>
                    </a:lnTo>
                    <a:lnTo>
                      <a:pt x="140" y="174"/>
                    </a:lnTo>
                    <a:lnTo>
                      <a:pt x="167" y="210"/>
                    </a:lnTo>
                    <a:lnTo>
                      <a:pt x="192" y="246"/>
                    </a:lnTo>
                    <a:lnTo>
                      <a:pt x="216" y="284"/>
                    </a:lnTo>
                    <a:lnTo>
                      <a:pt x="241" y="320"/>
                    </a:lnTo>
                    <a:lnTo>
                      <a:pt x="265" y="358"/>
                    </a:lnTo>
                    <a:lnTo>
                      <a:pt x="288" y="397"/>
                    </a:lnTo>
                    <a:lnTo>
                      <a:pt x="311" y="436"/>
                    </a:lnTo>
                    <a:lnTo>
                      <a:pt x="332" y="475"/>
                    </a:lnTo>
                    <a:lnTo>
                      <a:pt x="354" y="514"/>
                    </a:lnTo>
                    <a:lnTo>
                      <a:pt x="374" y="553"/>
                    </a:lnTo>
                    <a:lnTo>
                      <a:pt x="394" y="594"/>
                    </a:lnTo>
                    <a:lnTo>
                      <a:pt x="413" y="634"/>
                    </a:lnTo>
                    <a:lnTo>
                      <a:pt x="431" y="674"/>
                    </a:lnTo>
                    <a:lnTo>
                      <a:pt x="449" y="716"/>
                    </a:lnTo>
                    <a:lnTo>
                      <a:pt x="466" y="756"/>
                    </a:lnTo>
                    <a:lnTo>
                      <a:pt x="483" y="798"/>
                    </a:lnTo>
                    <a:lnTo>
                      <a:pt x="498" y="840"/>
                    </a:lnTo>
                    <a:lnTo>
                      <a:pt x="513" y="883"/>
                    </a:lnTo>
                    <a:lnTo>
                      <a:pt x="528" y="925"/>
                    </a:lnTo>
                    <a:lnTo>
                      <a:pt x="541" y="968"/>
                    </a:lnTo>
                    <a:lnTo>
                      <a:pt x="554" y="1009"/>
                    </a:lnTo>
                    <a:lnTo>
                      <a:pt x="567" y="1052"/>
                    </a:lnTo>
                    <a:lnTo>
                      <a:pt x="577" y="1096"/>
                    </a:lnTo>
                    <a:lnTo>
                      <a:pt x="588" y="1140"/>
                    </a:lnTo>
                    <a:lnTo>
                      <a:pt x="599" y="1183"/>
                    </a:lnTo>
                    <a:lnTo>
                      <a:pt x="608" y="1226"/>
                    </a:lnTo>
                    <a:lnTo>
                      <a:pt x="616" y="1270"/>
                    </a:lnTo>
                    <a:lnTo>
                      <a:pt x="624" y="1315"/>
                    </a:lnTo>
                    <a:lnTo>
                      <a:pt x="631" y="1358"/>
                    </a:lnTo>
                    <a:lnTo>
                      <a:pt x="638" y="1402"/>
                    </a:lnTo>
                    <a:lnTo>
                      <a:pt x="643" y="1447"/>
                    </a:lnTo>
                    <a:lnTo>
                      <a:pt x="647" y="1491"/>
                    </a:lnTo>
                    <a:lnTo>
                      <a:pt x="651" y="1536"/>
                    </a:lnTo>
                    <a:lnTo>
                      <a:pt x="655" y="1580"/>
                    </a:lnTo>
                    <a:lnTo>
                      <a:pt x="658" y="1626"/>
                    </a:lnTo>
                    <a:lnTo>
                      <a:pt x="659" y="1670"/>
                    </a:lnTo>
                    <a:lnTo>
                      <a:pt x="661" y="1715"/>
                    </a:lnTo>
                    <a:lnTo>
                      <a:pt x="661" y="17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5" name="Line 925"/>
              <p:cNvSpPr>
                <a:spLocks noChangeAspect="1" noChangeShapeType="1"/>
              </p:cNvSpPr>
              <p:nvPr/>
            </p:nvSpPr>
            <p:spPr bwMode="auto">
              <a:xfrm>
                <a:off x="9455" y="3709"/>
                <a:ext cx="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6" name="Freeform 926"/>
              <p:cNvSpPr>
                <a:spLocks noChangeAspect="1"/>
              </p:cNvSpPr>
              <p:nvPr/>
            </p:nvSpPr>
            <p:spPr bwMode="auto">
              <a:xfrm>
                <a:off x="9451" y="3739"/>
                <a:ext cx="4" cy="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4"/>
                  </a:cxn>
                  <a:cxn ang="0">
                    <a:pos x="9" y="8"/>
                  </a:cxn>
                  <a:cxn ang="0">
                    <a:pos x="8" y="13"/>
                  </a:cxn>
                  <a:cxn ang="0">
                    <a:pos x="5" y="16"/>
                  </a:cxn>
                  <a:cxn ang="0">
                    <a:pos x="3" y="20"/>
                  </a:cxn>
                  <a:cxn ang="0">
                    <a:pos x="0" y="23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lnTo>
                      <a:pt x="11" y="4"/>
                    </a:lnTo>
                    <a:lnTo>
                      <a:pt x="9" y="8"/>
                    </a:lnTo>
                    <a:lnTo>
                      <a:pt x="8" y="13"/>
                    </a:lnTo>
                    <a:lnTo>
                      <a:pt x="5" y="16"/>
                    </a:lnTo>
                    <a:lnTo>
                      <a:pt x="3" y="20"/>
                    </a:lnTo>
                    <a:lnTo>
                      <a:pt x="0" y="2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7" name="Freeform 927"/>
              <p:cNvSpPr>
                <a:spLocks noChangeAspect="1"/>
              </p:cNvSpPr>
              <p:nvPr/>
            </p:nvSpPr>
            <p:spPr bwMode="auto">
              <a:xfrm>
                <a:off x="9278" y="3825"/>
                <a:ext cx="31" cy="47"/>
              </a:xfrm>
              <a:custGeom>
                <a:avLst/>
                <a:gdLst/>
                <a:ahLst/>
                <a:cxnLst>
                  <a:cxn ang="0">
                    <a:pos x="81" y="143"/>
                  </a:cxn>
                  <a:cxn ang="0">
                    <a:pos x="85" y="136"/>
                  </a:cxn>
                  <a:cxn ang="0">
                    <a:pos x="89" y="128"/>
                  </a:cxn>
                  <a:cxn ang="0">
                    <a:pos x="92" y="120"/>
                  </a:cxn>
                  <a:cxn ang="0">
                    <a:pos x="93" y="112"/>
                  </a:cxn>
                  <a:cxn ang="0">
                    <a:pos x="95" y="104"/>
                  </a:cxn>
                  <a:cxn ang="0">
                    <a:pos x="95" y="96"/>
                  </a:cxn>
                  <a:cxn ang="0">
                    <a:pos x="95" y="88"/>
                  </a:cxn>
                  <a:cxn ang="0">
                    <a:pos x="93" y="80"/>
                  </a:cxn>
                  <a:cxn ang="0">
                    <a:pos x="92" y="71"/>
                  </a:cxn>
                  <a:cxn ang="0">
                    <a:pos x="89" y="63"/>
                  </a:cxn>
                  <a:cxn ang="0">
                    <a:pos x="86" y="55"/>
                  </a:cxn>
                  <a:cxn ang="0">
                    <a:pos x="82" y="47"/>
                  </a:cxn>
                  <a:cxn ang="0">
                    <a:pos x="78" y="40"/>
                  </a:cxn>
                  <a:cxn ang="0">
                    <a:pos x="73" y="34"/>
                  </a:cxn>
                  <a:cxn ang="0">
                    <a:pos x="68" y="28"/>
                  </a:cxn>
                  <a:cxn ang="0">
                    <a:pos x="62" y="22"/>
                  </a:cxn>
                  <a:cxn ang="0">
                    <a:pos x="56" y="18"/>
                  </a:cxn>
                  <a:cxn ang="0">
                    <a:pos x="47" y="12"/>
                  </a:cxn>
                  <a:cxn ang="0">
                    <a:pos x="41" y="8"/>
                  </a:cxn>
                  <a:cxn ang="0">
                    <a:pos x="33" y="6"/>
                  </a:cxn>
                  <a:cxn ang="0">
                    <a:pos x="25" y="3"/>
                  </a:cxn>
                  <a:cxn ang="0">
                    <a:pos x="16" y="1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143">
                    <a:moveTo>
                      <a:pt x="81" y="143"/>
                    </a:moveTo>
                    <a:lnTo>
                      <a:pt x="85" y="136"/>
                    </a:lnTo>
                    <a:lnTo>
                      <a:pt x="89" y="128"/>
                    </a:lnTo>
                    <a:lnTo>
                      <a:pt x="92" y="120"/>
                    </a:lnTo>
                    <a:lnTo>
                      <a:pt x="93" y="112"/>
                    </a:lnTo>
                    <a:lnTo>
                      <a:pt x="95" y="104"/>
                    </a:lnTo>
                    <a:lnTo>
                      <a:pt x="95" y="96"/>
                    </a:lnTo>
                    <a:lnTo>
                      <a:pt x="95" y="88"/>
                    </a:lnTo>
                    <a:lnTo>
                      <a:pt x="93" y="80"/>
                    </a:lnTo>
                    <a:lnTo>
                      <a:pt x="92" y="71"/>
                    </a:lnTo>
                    <a:lnTo>
                      <a:pt x="89" y="63"/>
                    </a:lnTo>
                    <a:lnTo>
                      <a:pt x="86" y="55"/>
                    </a:lnTo>
                    <a:lnTo>
                      <a:pt x="82" y="47"/>
                    </a:lnTo>
                    <a:lnTo>
                      <a:pt x="78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47" y="12"/>
                    </a:lnTo>
                    <a:lnTo>
                      <a:pt x="41" y="8"/>
                    </a:lnTo>
                    <a:lnTo>
                      <a:pt x="33" y="6"/>
                    </a:lnTo>
                    <a:lnTo>
                      <a:pt x="25" y="3"/>
                    </a:lnTo>
                    <a:lnTo>
                      <a:pt x="16" y="1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8" name="Freeform 928"/>
              <p:cNvSpPr>
                <a:spLocks noChangeAspect="1"/>
              </p:cNvSpPr>
              <p:nvPr/>
            </p:nvSpPr>
            <p:spPr bwMode="auto">
              <a:xfrm>
                <a:off x="9274" y="3872"/>
                <a:ext cx="31" cy="69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81" y="23"/>
                  </a:cxn>
                  <a:cxn ang="0">
                    <a:pos x="69" y="44"/>
                  </a:cxn>
                  <a:cxn ang="0">
                    <a:pos x="57" y="66"/>
                  </a:cxn>
                  <a:cxn ang="0">
                    <a:pos x="46" y="89"/>
                  </a:cxn>
                  <a:cxn ang="0">
                    <a:pos x="35" y="111"/>
                  </a:cxn>
                  <a:cxn ang="0">
                    <a:pos x="26" y="136"/>
                  </a:cxn>
                  <a:cxn ang="0">
                    <a:pos x="16" y="159"/>
                  </a:cxn>
                  <a:cxn ang="0">
                    <a:pos x="8" y="183"/>
                  </a:cxn>
                  <a:cxn ang="0">
                    <a:pos x="0" y="206"/>
                  </a:cxn>
                </a:cxnLst>
                <a:rect l="0" t="0" r="r" b="b"/>
                <a:pathLst>
                  <a:path w="93" h="206">
                    <a:moveTo>
                      <a:pt x="93" y="0"/>
                    </a:moveTo>
                    <a:lnTo>
                      <a:pt x="81" y="23"/>
                    </a:lnTo>
                    <a:lnTo>
                      <a:pt x="69" y="44"/>
                    </a:lnTo>
                    <a:lnTo>
                      <a:pt x="57" y="66"/>
                    </a:lnTo>
                    <a:lnTo>
                      <a:pt x="46" y="89"/>
                    </a:lnTo>
                    <a:lnTo>
                      <a:pt x="35" y="111"/>
                    </a:lnTo>
                    <a:lnTo>
                      <a:pt x="26" y="136"/>
                    </a:lnTo>
                    <a:lnTo>
                      <a:pt x="16" y="159"/>
                    </a:lnTo>
                    <a:lnTo>
                      <a:pt x="8" y="183"/>
                    </a:lnTo>
                    <a:lnTo>
                      <a:pt x="0" y="20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49" name="Freeform 929"/>
              <p:cNvSpPr>
                <a:spLocks noChangeAspect="1"/>
              </p:cNvSpPr>
              <p:nvPr/>
            </p:nvSpPr>
            <p:spPr bwMode="auto">
              <a:xfrm>
                <a:off x="9265" y="3941"/>
                <a:ext cx="9" cy="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" y="20"/>
                  </a:cxn>
                  <a:cxn ang="0">
                    <a:pos x="10" y="18"/>
                  </a:cxn>
                  <a:cxn ang="0">
                    <a:pos x="14" y="17"/>
                  </a:cxn>
                  <a:cxn ang="0">
                    <a:pos x="16" y="14"/>
                  </a:cxn>
                  <a:cxn ang="0">
                    <a:pos x="20" y="12"/>
                  </a:cxn>
                  <a:cxn ang="0">
                    <a:pos x="23" y="8"/>
                  </a:cxn>
                  <a:cxn ang="0">
                    <a:pos x="26" y="4"/>
                  </a:cxn>
                  <a:cxn ang="0">
                    <a:pos x="27" y="0"/>
                  </a:cxn>
                </a:cxnLst>
                <a:rect l="0" t="0" r="r" b="b"/>
                <a:pathLst>
                  <a:path w="27" h="20">
                    <a:moveTo>
                      <a:pt x="0" y="20"/>
                    </a:moveTo>
                    <a:lnTo>
                      <a:pt x="4" y="20"/>
                    </a:lnTo>
                    <a:lnTo>
                      <a:pt x="10" y="18"/>
                    </a:lnTo>
                    <a:lnTo>
                      <a:pt x="14" y="17"/>
                    </a:lnTo>
                    <a:lnTo>
                      <a:pt x="16" y="14"/>
                    </a:lnTo>
                    <a:lnTo>
                      <a:pt x="20" y="12"/>
                    </a:lnTo>
                    <a:lnTo>
                      <a:pt x="23" y="8"/>
                    </a:lnTo>
                    <a:lnTo>
                      <a:pt x="26" y="4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0" name="Freeform 930"/>
              <p:cNvSpPr>
                <a:spLocks noChangeAspect="1"/>
              </p:cNvSpPr>
              <p:nvPr/>
            </p:nvSpPr>
            <p:spPr bwMode="auto">
              <a:xfrm>
                <a:off x="9234" y="3948"/>
                <a:ext cx="31" cy="63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85" y="0"/>
                  </a:cxn>
                  <a:cxn ang="0">
                    <a:pos x="77" y="1"/>
                  </a:cxn>
                  <a:cxn ang="0">
                    <a:pos x="69" y="4"/>
                  </a:cxn>
                  <a:cxn ang="0">
                    <a:pos x="61" y="7"/>
                  </a:cxn>
                  <a:cxn ang="0">
                    <a:pos x="54" y="9"/>
                  </a:cxn>
                  <a:cxn ang="0">
                    <a:pos x="46" y="13"/>
                  </a:cxn>
                  <a:cxn ang="0">
                    <a:pos x="39" y="17"/>
                  </a:cxn>
                  <a:cxn ang="0">
                    <a:pos x="33" y="23"/>
                  </a:cxn>
                  <a:cxn ang="0">
                    <a:pos x="27" y="28"/>
                  </a:cxn>
                  <a:cxn ang="0">
                    <a:pos x="22" y="35"/>
                  </a:cxn>
                  <a:cxn ang="0">
                    <a:pos x="17" y="42"/>
                  </a:cxn>
                  <a:cxn ang="0">
                    <a:pos x="12" y="48"/>
                  </a:cxn>
                  <a:cxn ang="0">
                    <a:pos x="8" y="55"/>
                  </a:cxn>
                  <a:cxn ang="0">
                    <a:pos x="6" y="63"/>
                  </a:cxn>
                  <a:cxn ang="0">
                    <a:pos x="3" y="71"/>
                  </a:cxn>
                  <a:cxn ang="0">
                    <a:pos x="2" y="79"/>
                  </a:cxn>
                  <a:cxn ang="0">
                    <a:pos x="0" y="87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2" y="112"/>
                  </a:cxn>
                  <a:cxn ang="0">
                    <a:pos x="4" y="120"/>
                  </a:cxn>
                  <a:cxn ang="0">
                    <a:pos x="6" y="128"/>
                  </a:cxn>
                  <a:cxn ang="0">
                    <a:pos x="10" y="136"/>
                  </a:cxn>
                  <a:cxn ang="0">
                    <a:pos x="14" y="142"/>
                  </a:cxn>
                  <a:cxn ang="0">
                    <a:pos x="18" y="149"/>
                  </a:cxn>
                  <a:cxn ang="0">
                    <a:pos x="23" y="156"/>
                  </a:cxn>
                  <a:cxn ang="0">
                    <a:pos x="29" y="161"/>
                  </a:cxn>
                  <a:cxn ang="0">
                    <a:pos x="34" y="167"/>
                  </a:cxn>
                  <a:cxn ang="0">
                    <a:pos x="41" y="172"/>
                  </a:cxn>
                  <a:cxn ang="0">
                    <a:pos x="47" y="176"/>
                  </a:cxn>
                  <a:cxn ang="0">
                    <a:pos x="56" y="180"/>
                  </a:cxn>
                  <a:cxn ang="0">
                    <a:pos x="62" y="184"/>
                  </a:cxn>
                  <a:cxn ang="0">
                    <a:pos x="70" y="186"/>
                  </a:cxn>
                  <a:cxn ang="0">
                    <a:pos x="78" y="188"/>
                  </a:cxn>
                  <a:cxn ang="0">
                    <a:pos x="87" y="190"/>
                  </a:cxn>
                  <a:cxn ang="0">
                    <a:pos x="95" y="190"/>
                  </a:cxn>
                </a:cxnLst>
                <a:rect l="0" t="0" r="r" b="b"/>
                <a:pathLst>
                  <a:path w="95" h="190">
                    <a:moveTo>
                      <a:pt x="93" y="0"/>
                    </a:moveTo>
                    <a:lnTo>
                      <a:pt x="85" y="0"/>
                    </a:lnTo>
                    <a:lnTo>
                      <a:pt x="77" y="1"/>
                    </a:lnTo>
                    <a:lnTo>
                      <a:pt x="69" y="4"/>
                    </a:lnTo>
                    <a:lnTo>
                      <a:pt x="61" y="7"/>
                    </a:lnTo>
                    <a:lnTo>
                      <a:pt x="54" y="9"/>
                    </a:lnTo>
                    <a:lnTo>
                      <a:pt x="46" y="13"/>
                    </a:lnTo>
                    <a:lnTo>
                      <a:pt x="39" y="17"/>
                    </a:lnTo>
                    <a:lnTo>
                      <a:pt x="33" y="23"/>
                    </a:lnTo>
                    <a:lnTo>
                      <a:pt x="27" y="28"/>
                    </a:lnTo>
                    <a:lnTo>
                      <a:pt x="22" y="35"/>
                    </a:lnTo>
                    <a:lnTo>
                      <a:pt x="17" y="42"/>
                    </a:lnTo>
                    <a:lnTo>
                      <a:pt x="12" y="48"/>
                    </a:lnTo>
                    <a:lnTo>
                      <a:pt x="8" y="55"/>
                    </a:lnTo>
                    <a:lnTo>
                      <a:pt x="6" y="63"/>
                    </a:lnTo>
                    <a:lnTo>
                      <a:pt x="3" y="71"/>
                    </a:lnTo>
                    <a:lnTo>
                      <a:pt x="2" y="79"/>
                    </a:lnTo>
                    <a:lnTo>
                      <a:pt x="0" y="87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2" y="112"/>
                    </a:lnTo>
                    <a:lnTo>
                      <a:pt x="4" y="120"/>
                    </a:lnTo>
                    <a:lnTo>
                      <a:pt x="6" y="128"/>
                    </a:lnTo>
                    <a:lnTo>
                      <a:pt x="10" y="136"/>
                    </a:lnTo>
                    <a:lnTo>
                      <a:pt x="14" y="142"/>
                    </a:lnTo>
                    <a:lnTo>
                      <a:pt x="18" y="149"/>
                    </a:lnTo>
                    <a:lnTo>
                      <a:pt x="23" y="156"/>
                    </a:lnTo>
                    <a:lnTo>
                      <a:pt x="29" y="161"/>
                    </a:lnTo>
                    <a:lnTo>
                      <a:pt x="34" y="167"/>
                    </a:lnTo>
                    <a:lnTo>
                      <a:pt x="41" y="172"/>
                    </a:lnTo>
                    <a:lnTo>
                      <a:pt x="47" y="176"/>
                    </a:lnTo>
                    <a:lnTo>
                      <a:pt x="56" y="180"/>
                    </a:lnTo>
                    <a:lnTo>
                      <a:pt x="62" y="184"/>
                    </a:lnTo>
                    <a:lnTo>
                      <a:pt x="70" y="186"/>
                    </a:lnTo>
                    <a:lnTo>
                      <a:pt x="78" y="188"/>
                    </a:lnTo>
                    <a:lnTo>
                      <a:pt x="87" y="190"/>
                    </a:lnTo>
                    <a:lnTo>
                      <a:pt x="95" y="19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1" name="Line 931"/>
              <p:cNvSpPr>
                <a:spLocks noChangeAspect="1" noChangeShapeType="1"/>
              </p:cNvSpPr>
              <p:nvPr/>
            </p:nvSpPr>
            <p:spPr bwMode="auto">
              <a:xfrm>
                <a:off x="9265" y="4011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2" name="Freeform 932"/>
              <p:cNvSpPr>
                <a:spLocks noChangeAspect="1"/>
              </p:cNvSpPr>
              <p:nvPr/>
            </p:nvSpPr>
            <p:spPr bwMode="auto">
              <a:xfrm>
                <a:off x="9284" y="3975"/>
                <a:ext cx="46" cy="3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" y="108"/>
                  </a:cxn>
                  <a:cxn ang="0">
                    <a:pos x="20" y="106"/>
                  </a:cxn>
                  <a:cxn ang="0">
                    <a:pos x="29" y="104"/>
                  </a:cxn>
                  <a:cxn ang="0">
                    <a:pos x="39" y="102"/>
                  </a:cxn>
                  <a:cxn ang="0">
                    <a:pos x="48" y="98"/>
                  </a:cxn>
                  <a:cxn ang="0">
                    <a:pos x="58" y="95"/>
                  </a:cxn>
                  <a:cxn ang="0">
                    <a:pos x="67" y="90"/>
                  </a:cxn>
                  <a:cxn ang="0">
                    <a:pos x="75" y="86"/>
                  </a:cxn>
                  <a:cxn ang="0">
                    <a:pos x="83" y="81"/>
                  </a:cxn>
                  <a:cxn ang="0">
                    <a:pos x="91" y="74"/>
                  </a:cxn>
                  <a:cxn ang="0">
                    <a:pos x="99" y="67"/>
                  </a:cxn>
                  <a:cxn ang="0">
                    <a:pos x="106" y="60"/>
                  </a:cxn>
                  <a:cxn ang="0">
                    <a:pos x="113" y="52"/>
                  </a:cxn>
                  <a:cxn ang="0">
                    <a:pos x="118" y="44"/>
                  </a:cxn>
                  <a:cxn ang="0">
                    <a:pos x="124" y="36"/>
                  </a:cxn>
                  <a:cxn ang="0">
                    <a:pos x="128" y="28"/>
                  </a:cxn>
                  <a:cxn ang="0">
                    <a:pos x="132" y="19"/>
                  </a:cxn>
                  <a:cxn ang="0">
                    <a:pos x="136" y="9"/>
                  </a:cxn>
                  <a:cxn ang="0">
                    <a:pos x="138" y="0"/>
                  </a:cxn>
                </a:cxnLst>
                <a:rect l="0" t="0" r="r" b="b"/>
                <a:pathLst>
                  <a:path w="138" h="108">
                    <a:moveTo>
                      <a:pt x="0" y="108"/>
                    </a:moveTo>
                    <a:lnTo>
                      <a:pt x="11" y="108"/>
                    </a:lnTo>
                    <a:lnTo>
                      <a:pt x="20" y="106"/>
                    </a:lnTo>
                    <a:lnTo>
                      <a:pt x="29" y="104"/>
                    </a:lnTo>
                    <a:lnTo>
                      <a:pt x="39" y="102"/>
                    </a:lnTo>
                    <a:lnTo>
                      <a:pt x="48" y="98"/>
                    </a:lnTo>
                    <a:lnTo>
                      <a:pt x="58" y="95"/>
                    </a:lnTo>
                    <a:lnTo>
                      <a:pt x="67" y="90"/>
                    </a:lnTo>
                    <a:lnTo>
                      <a:pt x="75" y="86"/>
                    </a:lnTo>
                    <a:lnTo>
                      <a:pt x="83" y="81"/>
                    </a:lnTo>
                    <a:lnTo>
                      <a:pt x="91" y="74"/>
                    </a:lnTo>
                    <a:lnTo>
                      <a:pt x="99" y="67"/>
                    </a:lnTo>
                    <a:lnTo>
                      <a:pt x="106" y="60"/>
                    </a:lnTo>
                    <a:lnTo>
                      <a:pt x="113" y="52"/>
                    </a:lnTo>
                    <a:lnTo>
                      <a:pt x="118" y="44"/>
                    </a:lnTo>
                    <a:lnTo>
                      <a:pt x="124" y="36"/>
                    </a:lnTo>
                    <a:lnTo>
                      <a:pt x="128" y="28"/>
                    </a:lnTo>
                    <a:lnTo>
                      <a:pt x="132" y="19"/>
                    </a:lnTo>
                    <a:lnTo>
                      <a:pt x="136" y="9"/>
                    </a:lnTo>
                    <a:lnTo>
                      <a:pt x="13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3" name="Freeform 933"/>
              <p:cNvSpPr>
                <a:spLocks noChangeAspect="1"/>
              </p:cNvSpPr>
              <p:nvPr/>
            </p:nvSpPr>
            <p:spPr bwMode="auto">
              <a:xfrm>
                <a:off x="9330" y="3872"/>
                <a:ext cx="53" cy="103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45" y="18"/>
                  </a:cxn>
                  <a:cxn ang="0">
                    <a:pos x="131" y="37"/>
                  </a:cxn>
                  <a:cxn ang="0">
                    <a:pos x="116" y="56"/>
                  </a:cxn>
                  <a:cxn ang="0">
                    <a:pos x="104" y="74"/>
                  </a:cxn>
                  <a:cxn ang="0">
                    <a:pos x="91" y="95"/>
                  </a:cxn>
                  <a:cxn ang="0">
                    <a:pos x="79" y="115"/>
                  </a:cxn>
                  <a:cxn ang="0">
                    <a:pos x="68" y="135"/>
                  </a:cxn>
                  <a:cxn ang="0">
                    <a:pos x="57" y="157"/>
                  </a:cxn>
                  <a:cxn ang="0">
                    <a:pos x="46" y="177"/>
                  </a:cxn>
                  <a:cxn ang="0">
                    <a:pos x="37" y="198"/>
                  </a:cxn>
                  <a:cxn ang="0">
                    <a:pos x="29" y="220"/>
                  </a:cxn>
                  <a:cxn ang="0">
                    <a:pos x="21" y="243"/>
                  </a:cxn>
                  <a:cxn ang="0">
                    <a:pos x="13" y="264"/>
                  </a:cxn>
                  <a:cxn ang="0">
                    <a:pos x="6" y="287"/>
                  </a:cxn>
                  <a:cxn ang="0">
                    <a:pos x="0" y="310"/>
                  </a:cxn>
                </a:cxnLst>
                <a:rect l="0" t="0" r="r" b="b"/>
                <a:pathLst>
                  <a:path w="161" h="310">
                    <a:moveTo>
                      <a:pt x="161" y="0"/>
                    </a:moveTo>
                    <a:lnTo>
                      <a:pt x="145" y="18"/>
                    </a:lnTo>
                    <a:lnTo>
                      <a:pt x="131" y="37"/>
                    </a:lnTo>
                    <a:lnTo>
                      <a:pt x="116" y="56"/>
                    </a:lnTo>
                    <a:lnTo>
                      <a:pt x="104" y="74"/>
                    </a:lnTo>
                    <a:lnTo>
                      <a:pt x="91" y="95"/>
                    </a:lnTo>
                    <a:lnTo>
                      <a:pt x="79" y="115"/>
                    </a:lnTo>
                    <a:lnTo>
                      <a:pt x="68" y="135"/>
                    </a:lnTo>
                    <a:lnTo>
                      <a:pt x="57" y="157"/>
                    </a:lnTo>
                    <a:lnTo>
                      <a:pt x="46" y="177"/>
                    </a:lnTo>
                    <a:lnTo>
                      <a:pt x="37" y="198"/>
                    </a:lnTo>
                    <a:lnTo>
                      <a:pt x="29" y="220"/>
                    </a:lnTo>
                    <a:lnTo>
                      <a:pt x="21" y="243"/>
                    </a:lnTo>
                    <a:lnTo>
                      <a:pt x="13" y="264"/>
                    </a:lnTo>
                    <a:lnTo>
                      <a:pt x="6" y="287"/>
                    </a:lnTo>
                    <a:lnTo>
                      <a:pt x="0" y="3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4" name="Freeform 934"/>
              <p:cNvSpPr>
                <a:spLocks noChangeAspect="1"/>
              </p:cNvSpPr>
              <p:nvPr/>
            </p:nvSpPr>
            <p:spPr bwMode="auto">
              <a:xfrm>
                <a:off x="9383" y="3866"/>
                <a:ext cx="2" cy="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" y="14"/>
                  </a:cxn>
                  <a:cxn ang="0">
                    <a:pos x="4" y="12"/>
                  </a:cxn>
                  <a:cxn ang="0">
                    <a:pos x="5" y="8"/>
                  </a:cxn>
                  <a:cxn ang="0">
                    <a:pos x="5" y="4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1" y="14"/>
                    </a:lnTo>
                    <a:lnTo>
                      <a:pt x="4" y="12"/>
                    </a:lnTo>
                    <a:lnTo>
                      <a:pt x="5" y="8"/>
                    </a:lnTo>
                    <a:lnTo>
                      <a:pt x="5" y="4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5" name="Freeform 935"/>
              <p:cNvSpPr>
                <a:spLocks noChangeAspect="1"/>
              </p:cNvSpPr>
              <p:nvPr/>
            </p:nvSpPr>
            <p:spPr bwMode="auto">
              <a:xfrm>
                <a:off x="9384" y="3827"/>
                <a:ext cx="1" cy="39"/>
              </a:xfrm>
              <a:custGeom>
                <a:avLst/>
                <a:gdLst/>
                <a:ahLst/>
                <a:cxnLst>
                  <a:cxn ang="0">
                    <a:pos x="5" y="117"/>
                  </a:cxn>
                  <a:cxn ang="0">
                    <a:pos x="5" y="60"/>
                  </a:cxn>
                  <a:cxn ang="0">
                    <a:pos x="0" y="0"/>
                  </a:cxn>
                </a:cxnLst>
                <a:rect l="0" t="0" r="r" b="b"/>
                <a:pathLst>
                  <a:path w="5" h="117">
                    <a:moveTo>
                      <a:pt x="5" y="117"/>
                    </a:moveTo>
                    <a:lnTo>
                      <a:pt x="5" y="6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6" name="Freeform 936"/>
              <p:cNvSpPr>
                <a:spLocks noChangeAspect="1"/>
              </p:cNvSpPr>
              <p:nvPr/>
            </p:nvSpPr>
            <p:spPr bwMode="auto">
              <a:xfrm>
                <a:off x="9384" y="3816"/>
                <a:ext cx="11" cy="11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22" y="1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9" y="6"/>
                  </a:cxn>
                  <a:cxn ang="0">
                    <a:pos x="7" y="10"/>
                  </a:cxn>
                  <a:cxn ang="0">
                    <a:pos x="4" y="13"/>
                  </a:cxn>
                  <a:cxn ang="0">
                    <a:pos x="1" y="17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0" y="31"/>
                  </a:cxn>
                </a:cxnLst>
                <a:rect l="0" t="0" r="r" b="b"/>
                <a:pathLst>
                  <a:path w="35" h="31">
                    <a:moveTo>
                      <a:pt x="35" y="1"/>
                    </a:moveTo>
                    <a:lnTo>
                      <a:pt x="31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9" y="6"/>
                    </a:lnTo>
                    <a:lnTo>
                      <a:pt x="7" y="10"/>
                    </a:lnTo>
                    <a:lnTo>
                      <a:pt x="4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7" name="Freeform 937"/>
              <p:cNvSpPr>
                <a:spLocks noChangeAspect="1"/>
              </p:cNvSpPr>
              <p:nvPr/>
            </p:nvSpPr>
            <p:spPr bwMode="auto">
              <a:xfrm>
                <a:off x="9395" y="3817"/>
                <a:ext cx="60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43"/>
                  </a:cxn>
                  <a:cxn ang="0">
                    <a:pos x="180" y="43"/>
                  </a:cxn>
                </a:cxnLst>
                <a:rect l="0" t="0" r="r" b="b"/>
                <a:pathLst>
                  <a:path w="180" h="43">
                    <a:moveTo>
                      <a:pt x="0" y="0"/>
                    </a:moveTo>
                    <a:lnTo>
                      <a:pt x="159" y="43"/>
                    </a:lnTo>
                    <a:lnTo>
                      <a:pt x="180" y="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8" name="Freeform 938"/>
              <p:cNvSpPr>
                <a:spLocks noChangeAspect="1"/>
              </p:cNvSpPr>
              <p:nvPr/>
            </p:nvSpPr>
            <p:spPr bwMode="auto">
              <a:xfrm>
                <a:off x="9455" y="3823"/>
                <a:ext cx="10" cy="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23"/>
                  </a:cxn>
                  <a:cxn ang="0">
                    <a:pos x="10" y="23"/>
                  </a:cxn>
                  <a:cxn ang="0">
                    <a:pos x="14" y="20"/>
                  </a:cxn>
                  <a:cxn ang="0">
                    <a:pos x="17" y="19"/>
                  </a:cxn>
                  <a:cxn ang="0">
                    <a:pos x="21" y="16"/>
                  </a:cxn>
                  <a:cxn ang="0">
                    <a:pos x="23" y="12"/>
                  </a:cxn>
                  <a:cxn ang="0">
                    <a:pos x="26" y="8"/>
                  </a:cxn>
                  <a:cxn ang="0">
                    <a:pos x="27" y="4"/>
                  </a:cxn>
                  <a:cxn ang="0">
                    <a:pos x="29" y="0"/>
                  </a:cxn>
                </a:cxnLst>
                <a:rect l="0" t="0" r="r" b="b"/>
                <a:pathLst>
                  <a:path w="29" h="24">
                    <a:moveTo>
                      <a:pt x="0" y="24"/>
                    </a:moveTo>
                    <a:lnTo>
                      <a:pt x="5" y="23"/>
                    </a:lnTo>
                    <a:lnTo>
                      <a:pt x="10" y="23"/>
                    </a:lnTo>
                    <a:lnTo>
                      <a:pt x="14" y="20"/>
                    </a:lnTo>
                    <a:lnTo>
                      <a:pt x="17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6" y="8"/>
                    </a:lnTo>
                    <a:lnTo>
                      <a:pt x="27" y="4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59" name="Freeform 939"/>
              <p:cNvSpPr>
                <a:spLocks noChangeAspect="1"/>
              </p:cNvSpPr>
              <p:nvPr/>
            </p:nvSpPr>
            <p:spPr bwMode="auto">
              <a:xfrm>
                <a:off x="9465" y="3784"/>
                <a:ext cx="39" cy="39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06" y="1"/>
                  </a:cxn>
                  <a:cxn ang="0">
                    <a:pos x="97" y="4"/>
                  </a:cxn>
                  <a:cxn ang="0">
                    <a:pos x="86" y="8"/>
                  </a:cxn>
                  <a:cxn ang="0">
                    <a:pos x="77" y="12"/>
                  </a:cxn>
                  <a:cxn ang="0">
                    <a:pos x="68" y="18"/>
                  </a:cxn>
                  <a:cxn ang="0">
                    <a:pos x="59" y="23"/>
                  </a:cxn>
                  <a:cxn ang="0">
                    <a:pos x="51" y="28"/>
                  </a:cxn>
                  <a:cxn ang="0">
                    <a:pos x="43" y="35"/>
                  </a:cxn>
                  <a:cxn ang="0">
                    <a:pos x="36" y="43"/>
                  </a:cxn>
                  <a:cxn ang="0">
                    <a:pos x="29" y="51"/>
                  </a:cxn>
                  <a:cxn ang="0">
                    <a:pos x="23" y="59"/>
                  </a:cxn>
                  <a:cxn ang="0">
                    <a:pos x="17" y="67"/>
                  </a:cxn>
                  <a:cxn ang="0">
                    <a:pos x="12" y="77"/>
                  </a:cxn>
                  <a:cxn ang="0">
                    <a:pos x="8" y="86"/>
                  </a:cxn>
                  <a:cxn ang="0">
                    <a:pos x="5" y="96"/>
                  </a:cxn>
                  <a:cxn ang="0">
                    <a:pos x="2" y="106"/>
                  </a:cxn>
                  <a:cxn ang="0">
                    <a:pos x="0" y="116"/>
                  </a:cxn>
                </a:cxnLst>
                <a:rect l="0" t="0" r="r" b="b"/>
                <a:pathLst>
                  <a:path w="116" h="116">
                    <a:moveTo>
                      <a:pt x="116" y="0"/>
                    </a:moveTo>
                    <a:lnTo>
                      <a:pt x="106" y="1"/>
                    </a:lnTo>
                    <a:lnTo>
                      <a:pt x="97" y="4"/>
                    </a:lnTo>
                    <a:lnTo>
                      <a:pt x="86" y="8"/>
                    </a:lnTo>
                    <a:lnTo>
                      <a:pt x="77" y="12"/>
                    </a:lnTo>
                    <a:lnTo>
                      <a:pt x="68" y="18"/>
                    </a:lnTo>
                    <a:lnTo>
                      <a:pt x="59" y="23"/>
                    </a:lnTo>
                    <a:lnTo>
                      <a:pt x="51" y="28"/>
                    </a:lnTo>
                    <a:lnTo>
                      <a:pt x="43" y="35"/>
                    </a:lnTo>
                    <a:lnTo>
                      <a:pt x="36" y="43"/>
                    </a:lnTo>
                    <a:lnTo>
                      <a:pt x="29" y="51"/>
                    </a:lnTo>
                    <a:lnTo>
                      <a:pt x="23" y="59"/>
                    </a:lnTo>
                    <a:lnTo>
                      <a:pt x="17" y="67"/>
                    </a:lnTo>
                    <a:lnTo>
                      <a:pt x="12" y="77"/>
                    </a:lnTo>
                    <a:lnTo>
                      <a:pt x="8" y="86"/>
                    </a:lnTo>
                    <a:lnTo>
                      <a:pt x="5" y="96"/>
                    </a:lnTo>
                    <a:lnTo>
                      <a:pt x="2" y="106"/>
                    </a:lnTo>
                    <a:lnTo>
                      <a:pt x="0" y="1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0" name="Freeform 940"/>
              <p:cNvSpPr>
                <a:spLocks noChangeAspect="1"/>
              </p:cNvSpPr>
              <p:nvPr/>
            </p:nvSpPr>
            <p:spPr bwMode="auto">
              <a:xfrm>
                <a:off x="9504" y="3775"/>
                <a:ext cx="8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5" y="27"/>
                  </a:cxn>
                  <a:cxn ang="0">
                    <a:pos x="9" y="25"/>
                  </a:cxn>
                  <a:cxn ang="0">
                    <a:pos x="12" y="23"/>
                  </a:cxn>
                  <a:cxn ang="0">
                    <a:pos x="16" y="20"/>
                  </a:cxn>
                  <a:cxn ang="0">
                    <a:pos x="18" y="16"/>
                  </a:cxn>
                  <a:cxn ang="0">
                    <a:pos x="21" y="12"/>
                  </a:cxn>
                  <a:cxn ang="0">
                    <a:pos x="22" y="8"/>
                  </a:cxn>
                  <a:cxn ang="0">
                    <a:pos x="24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28">
                    <a:moveTo>
                      <a:pt x="0" y="28"/>
                    </a:moveTo>
                    <a:lnTo>
                      <a:pt x="5" y="27"/>
                    </a:lnTo>
                    <a:lnTo>
                      <a:pt x="9" y="25"/>
                    </a:lnTo>
                    <a:lnTo>
                      <a:pt x="12" y="23"/>
                    </a:lnTo>
                    <a:lnTo>
                      <a:pt x="16" y="20"/>
                    </a:lnTo>
                    <a:lnTo>
                      <a:pt x="18" y="16"/>
                    </a:lnTo>
                    <a:lnTo>
                      <a:pt x="21" y="12"/>
                    </a:lnTo>
                    <a:lnTo>
                      <a:pt x="22" y="8"/>
                    </a:lnTo>
                    <a:lnTo>
                      <a:pt x="24" y="4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1" name="Line 941"/>
              <p:cNvSpPr>
                <a:spLocks noChangeAspect="1" noChangeShapeType="1"/>
              </p:cNvSpPr>
              <p:nvPr/>
            </p:nvSpPr>
            <p:spPr bwMode="auto">
              <a:xfrm flipV="1">
                <a:off x="9512" y="3709"/>
                <a:ext cx="1" cy="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2" name="Freeform 942"/>
              <p:cNvSpPr>
                <a:spLocks noChangeAspect="1"/>
              </p:cNvSpPr>
              <p:nvPr/>
            </p:nvSpPr>
            <p:spPr bwMode="auto">
              <a:xfrm>
                <a:off x="9109" y="2935"/>
                <a:ext cx="403" cy="774"/>
              </a:xfrm>
              <a:custGeom>
                <a:avLst/>
                <a:gdLst/>
                <a:ahLst/>
                <a:cxnLst>
                  <a:cxn ang="0">
                    <a:pos x="1207" y="2323"/>
                  </a:cxn>
                  <a:cxn ang="0">
                    <a:pos x="1207" y="2277"/>
                  </a:cxn>
                  <a:cxn ang="0">
                    <a:pos x="1205" y="2231"/>
                  </a:cxn>
                  <a:cxn ang="0">
                    <a:pos x="1203" y="2184"/>
                  </a:cxn>
                  <a:cxn ang="0">
                    <a:pos x="1201" y="2139"/>
                  </a:cxn>
                  <a:cxn ang="0">
                    <a:pos x="1197" y="2093"/>
                  </a:cxn>
                  <a:cxn ang="0">
                    <a:pos x="1193" y="2047"/>
                  </a:cxn>
                  <a:cxn ang="0">
                    <a:pos x="1188" y="2001"/>
                  </a:cxn>
                  <a:cxn ang="0">
                    <a:pos x="1183" y="1956"/>
                  </a:cxn>
                  <a:cxn ang="0">
                    <a:pos x="1177" y="1910"/>
                  </a:cxn>
                  <a:cxn ang="0">
                    <a:pos x="1169" y="1864"/>
                  </a:cxn>
                  <a:cxn ang="0">
                    <a:pos x="1161" y="1818"/>
                  </a:cxn>
                  <a:cxn ang="0">
                    <a:pos x="1153" y="1774"/>
                  </a:cxn>
                  <a:cxn ang="0">
                    <a:pos x="1144" y="1728"/>
                  </a:cxn>
                  <a:cxn ang="0">
                    <a:pos x="1134" y="1684"/>
                  </a:cxn>
                  <a:cxn ang="0">
                    <a:pos x="1123" y="1638"/>
                  </a:cxn>
                  <a:cxn ang="0">
                    <a:pos x="1111" y="1594"/>
                  </a:cxn>
                  <a:cxn ang="0">
                    <a:pos x="1099" y="1549"/>
                  </a:cxn>
                  <a:cxn ang="0">
                    <a:pos x="1087" y="1505"/>
                  </a:cxn>
                  <a:cxn ang="0">
                    <a:pos x="1072" y="1460"/>
                  </a:cxn>
                  <a:cxn ang="0">
                    <a:pos x="1059" y="1417"/>
                  </a:cxn>
                  <a:cxn ang="0">
                    <a:pos x="1044" y="1373"/>
                  </a:cxn>
                  <a:cxn ang="0">
                    <a:pos x="1028" y="1330"/>
                  </a:cxn>
                  <a:cxn ang="0">
                    <a:pos x="1012" y="1287"/>
                  </a:cxn>
                  <a:cxn ang="0">
                    <a:pos x="994" y="1244"/>
                  </a:cxn>
                  <a:cxn ang="0">
                    <a:pos x="977" y="1202"/>
                  </a:cxn>
                  <a:cxn ang="0">
                    <a:pos x="958" y="1159"/>
                  </a:cxn>
                  <a:cxn ang="0">
                    <a:pos x="939" y="1117"/>
                  </a:cxn>
                  <a:cxn ang="0">
                    <a:pos x="919" y="1076"/>
                  </a:cxn>
                  <a:cxn ang="0">
                    <a:pos x="898" y="1035"/>
                  </a:cxn>
                  <a:cxn ang="0">
                    <a:pos x="877" y="993"/>
                  </a:cxn>
                  <a:cxn ang="0">
                    <a:pos x="855" y="953"/>
                  </a:cxn>
                  <a:cxn ang="0">
                    <a:pos x="832" y="913"/>
                  </a:cxn>
                  <a:cxn ang="0">
                    <a:pos x="810" y="874"/>
                  </a:cxn>
                  <a:cxn ang="0">
                    <a:pos x="785" y="833"/>
                  </a:cxn>
                  <a:cxn ang="0">
                    <a:pos x="761" y="794"/>
                  </a:cxn>
                  <a:cxn ang="0">
                    <a:pos x="736" y="757"/>
                  </a:cxn>
                  <a:cxn ang="0">
                    <a:pos x="710" y="718"/>
                  </a:cxn>
                  <a:cxn ang="0">
                    <a:pos x="683" y="680"/>
                  </a:cxn>
                  <a:cxn ang="0">
                    <a:pos x="656" y="642"/>
                  </a:cxn>
                  <a:cxn ang="0">
                    <a:pos x="629" y="606"/>
                  </a:cxn>
                  <a:cxn ang="0">
                    <a:pos x="601" y="570"/>
                  </a:cxn>
                  <a:cxn ang="0">
                    <a:pos x="571" y="533"/>
                  </a:cxn>
                  <a:cxn ang="0">
                    <a:pos x="543" y="497"/>
                  </a:cxn>
                  <a:cxn ang="0">
                    <a:pos x="512" y="462"/>
                  </a:cxn>
                  <a:cxn ang="0">
                    <a:pos x="482" y="428"/>
                  </a:cxn>
                  <a:cxn ang="0">
                    <a:pos x="451" y="393"/>
                  </a:cxn>
                  <a:cxn ang="0">
                    <a:pos x="419" y="360"/>
                  </a:cxn>
                  <a:cxn ang="0">
                    <a:pos x="387" y="327"/>
                  </a:cxn>
                  <a:cxn ang="0">
                    <a:pos x="354" y="295"/>
                  </a:cxn>
                  <a:cxn ang="0">
                    <a:pos x="322" y="263"/>
                  </a:cxn>
                  <a:cxn ang="0">
                    <a:pos x="287" y="230"/>
                  </a:cxn>
                  <a:cxn ang="0">
                    <a:pos x="254" y="201"/>
                  </a:cxn>
                  <a:cxn ang="0">
                    <a:pos x="219" y="170"/>
                  </a:cxn>
                  <a:cxn ang="0">
                    <a:pos x="183" y="140"/>
                  </a:cxn>
                  <a:cxn ang="0">
                    <a:pos x="148" y="111"/>
                  </a:cxn>
                  <a:cxn ang="0">
                    <a:pos x="112" y="82"/>
                  </a:cxn>
                  <a:cxn ang="0">
                    <a:pos x="76" y="54"/>
                  </a:cxn>
                  <a:cxn ang="0">
                    <a:pos x="38" y="27"/>
                  </a:cxn>
                  <a:cxn ang="0">
                    <a:pos x="0" y="0"/>
                  </a:cxn>
                </a:cxnLst>
                <a:rect l="0" t="0" r="r" b="b"/>
                <a:pathLst>
                  <a:path w="1207" h="2323">
                    <a:moveTo>
                      <a:pt x="1207" y="2323"/>
                    </a:moveTo>
                    <a:lnTo>
                      <a:pt x="1207" y="2277"/>
                    </a:lnTo>
                    <a:lnTo>
                      <a:pt x="1205" y="2231"/>
                    </a:lnTo>
                    <a:lnTo>
                      <a:pt x="1203" y="2184"/>
                    </a:lnTo>
                    <a:lnTo>
                      <a:pt x="1201" y="2139"/>
                    </a:lnTo>
                    <a:lnTo>
                      <a:pt x="1197" y="2093"/>
                    </a:lnTo>
                    <a:lnTo>
                      <a:pt x="1193" y="2047"/>
                    </a:lnTo>
                    <a:lnTo>
                      <a:pt x="1188" y="2001"/>
                    </a:lnTo>
                    <a:lnTo>
                      <a:pt x="1183" y="1956"/>
                    </a:lnTo>
                    <a:lnTo>
                      <a:pt x="1177" y="1910"/>
                    </a:lnTo>
                    <a:lnTo>
                      <a:pt x="1169" y="1864"/>
                    </a:lnTo>
                    <a:lnTo>
                      <a:pt x="1161" y="1818"/>
                    </a:lnTo>
                    <a:lnTo>
                      <a:pt x="1153" y="1774"/>
                    </a:lnTo>
                    <a:lnTo>
                      <a:pt x="1144" y="1728"/>
                    </a:lnTo>
                    <a:lnTo>
                      <a:pt x="1134" y="1684"/>
                    </a:lnTo>
                    <a:lnTo>
                      <a:pt x="1123" y="1638"/>
                    </a:lnTo>
                    <a:lnTo>
                      <a:pt x="1111" y="1594"/>
                    </a:lnTo>
                    <a:lnTo>
                      <a:pt x="1099" y="1549"/>
                    </a:lnTo>
                    <a:lnTo>
                      <a:pt x="1087" y="1505"/>
                    </a:lnTo>
                    <a:lnTo>
                      <a:pt x="1072" y="1460"/>
                    </a:lnTo>
                    <a:lnTo>
                      <a:pt x="1059" y="1417"/>
                    </a:lnTo>
                    <a:lnTo>
                      <a:pt x="1044" y="1373"/>
                    </a:lnTo>
                    <a:lnTo>
                      <a:pt x="1028" y="1330"/>
                    </a:lnTo>
                    <a:lnTo>
                      <a:pt x="1012" y="1287"/>
                    </a:lnTo>
                    <a:lnTo>
                      <a:pt x="994" y="1244"/>
                    </a:lnTo>
                    <a:lnTo>
                      <a:pt x="977" y="1202"/>
                    </a:lnTo>
                    <a:lnTo>
                      <a:pt x="958" y="1159"/>
                    </a:lnTo>
                    <a:lnTo>
                      <a:pt x="939" y="1117"/>
                    </a:lnTo>
                    <a:lnTo>
                      <a:pt x="919" y="1076"/>
                    </a:lnTo>
                    <a:lnTo>
                      <a:pt x="898" y="1035"/>
                    </a:lnTo>
                    <a:lnTo>
                      <a:pt x="877" y="993"/>
                    </a:lnTo>
                    <a:lnTo>
                      <a:pt x="855" y="953"/>
                    </a:lnTo>
                    <a:lnTo>
                      <a:pt x="832" y="913"/>
                    </a:lnTo>
                    <a:lnTo>
                      <a:pt x="810" y="874"/>
                    </a:lnTo>
                    <a:lnTo>
                      <a:pt x="785" y="833"/>
                    </a:lnTo>
                    <a:lnTo>
                      <a:pt x="761" y="794"/>
                    </a:lnTo>
                    <a:lnTo>
                      <a:pt x="736" y="757"/>
                    </a:lnTo>
                    <a:lnTo>
                      <a:pt x="710" y="718"/>
                    </a:lnTo>
                    <a:lnTo>
                      <a:pt x="683" y="680"/>
                    </a:lnTo>
                    <a:lnTo>
                      <a:pt x="656" y="642"/>
                    </a:lnTo>
                    <a:lnTo>
                      <a:pt x="629" y="606"/>
                    </a:lnTo>
                    <a:lnTo>
                      <a:pt x="601" y="570"/>
                    </a:lnTo>
                    <a:lnTo>
                      <a:pt x="571" y="533"/>
                    </a:lnTo>
                    <a:lnTo>
                      <a:pt x="543" y="497"/>
                    </a:lnTo>
                    <a:lnTo>
                      <a:pt x="512" y="462"/>
                    </a:lnTo>
                    <a:lnTo>
                      <a:pt x="482" y="428"/>
                    </a:lnTo>
                    <a:lnTo>
                      <a:pt x="451" y="393"/>
                    </a:lnTo>
                    <a:lnTo>
                      <a:pt x="419" y="360"/>
                    </a:lnTo>
                    <a:lnTo>
                      <a:pt x="387" y="327"/>
                    </a:lnTo>
                    <a:lnTo>
                      <a:pt x="354" y="295"/>
                    </a:lnTo>
                    <a:lnTo>
                      <a:pt x="322" y="263"/>
                    </a:lnTo>
                    <a:lnTo>
                      <a:pt x="287" y="230"/>
                    </a:lnTo>
                    <a:lnTo>
                      <a:pt x="254" y="201"/>
                    </a:lnTo>
                    <a:lnTo>
                      <a:pt x="219" y="170"/>
                    </a:lnTo>
                    <a:lnTo>
                      <a:pt x="183" y="140"/>
                    </a:lnTo>
                    <a:lnTo>
                      <a:pt x="148" y="111"/>
                    </a:lnTo>
                    <a:lnTo>
                      <a:pt x="112" y="82"/>
                    </a:lnTo>
                    <a:lnTo>
                      <a:pt x="76" y="54"/>
                    </a:lnTo>
                    <a:lnTo>
                      <a:pt x="38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3" name="Freeform 943"/>
              <p:cNvSpPr>
                <a:spLocks noChangeAspect="1"/>
              </p:cNvSpPr>
              <p:nvPr/>
            </p:nvSpPr>
            <p:spPr bwMode="auto">
              <a:xfrm>
                <a:off x="9016" y="2915"/>
                <a:ext cx="93" cy="20"/>
              </a:xfrm>
              <a:custGeom>
                <a:avLst/>
                <a:gdLst/>
                <a:ahLst/>
                <a:cxnLst>
                  <a:cxn ang="0">
                    <a:pos x="280" y="58"/>
                  </a:cxn>
                  <a:cxn ang="0">
                    <a:pos x="66" y="0"/>
                  </a:cxn>
                  <a:cxn ang="0">
                    <a:pos x="0" y="0"/>
                  </a:cxn>
                </a:cxnLst>
                <a:rect l="0" t="0" r="r" b="b"/>
                <a:pathLst>
                  <a:path w="280" h="58">
                    <a:moveTo>
                      <a:pt x="280" y="58"/>
                    </a:moveTo>
                    <a:lnTo>
                      <a:pt x="6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4" name="Freeform 944"/>
              <p:cNvSpPr>
                <a:spLocks noChangeAspect="1"/>
              </p:cNvSpPr>
              <p:nvPr/>
            </p:nvSpPr>
            <p:spPr bwMode="auto">
              <a:xfrm>
                <a:off x="9007" y="2915"/>
                <a:ext cx="9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9"/>
                  </a:cxn>
                  <a:cxn ang="0">
                    <a:pos x="5" y="13"/>
                  </a:cxn>
                  <a:cxn ang="0">
                    <a:pos x="3" y="15"/>
                  </a:cxn>
                  <a:cxn ang="0">
                    <a:pos x="1" y="21"/>
                  </a:cxn>
                  <a:cxn ang="0">
                    <a:pos x="0" y="25"/>
                  </a:cxn>
                  <a:cxn ang="0">
                    <a:pos x="0" y="29"/>
                  </a:cxn>
                </a:cxnLst>
                <a:rect l="0" t="0" r="r" b="b"/>
                <a:pathLst>
                  <a:path w="28" h="29">
                    <a:moveTo>
                      <a:pt x="28" y="0"/>
                    </a:moveTo>
                    <a:lnTo>
                      <a:pt x="23" y="0"/>
                    </a:lnTo>
                    <a:lnTo>
                      <a:pt x="19" y="2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5" name="Line 945"/>
              <p:cNvSpPr>
                <a:spLocks noChangeAspect="1" noChangeShapeType="1"/>
              </p:cNvSpPr>
              <p:nvPr/>
            </p:nvSpPr>
            <p:spPr bwMode="auto">
              <a:xfrm>
                <a:off x="9007" y="2925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6" name="Freeform 946"/>
              <p:cNvSpPr>
                <a:spLocks noChangeAspect="1"/>
              </p:cNvSpPr>
              <p:nvPr/>
            </p:nvSpPr>
            <p:spPr bwMode="auto">
              <a:xfrm>
                <a:off x="9007" y="3011"/>
                <a:ext cx="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5" y="22"/>
                  </a:cxn>
                  <a:cxn ang="0">
                    <a:pos x="8" y="27"/>
                  </a:cxn>
                  <a:cxn ang="0">
                    <a:pos x="12" y="32"/>
                  </a:cxn>
                  <a:cxn ang="0">
                    <a:pos x="16" y="36"/>
                  </a:cxn>
                  <a:cxn ang="0">
                    <a:pos x="22" y="39"/>
                  </a:cxn>
                </a:cxnLst>
                <a:rect l="0" t="0" r="r" b="b"/>
                <a:pathLst>
                  <a:path w="22" h="39">
                    <a:moveTo>
                      <a:pt x="0" y="0"/>
                    </a:move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5" y="22"/>
                    </a:lnTo>
                    <a:lnTo>
                      <a:pt x="8" y="27"/>
                    </a:lnTo>
                    <a:lnTo>
                      <a:pt x="12" y="32"/>
                    </a:lnTo>
                    <a:lnTo>
                      <a:pt x="16" y="36"/>
                    </a:lnTo>
                    <a:lnTo>
                      <a:pt x="22" y="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7" name="Line 947"/>
              <p:cNvSpPr>
                <a:spLocks noChangeAspect="1" noChangeShapeType="1"/>
              </p:cNvSpPr>
              <p:nvPr/>
            </p:nvSpPr>
            <p:spPr bwMode="auto">
              <a:xfrm>
                <a:off x="9014" y="3024"/>
                <a:ext cx="2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8" name="Freeform 948"/>
              <p:cNvSpPr>
                <a:spLocks noChangeAspect="1"/>
              </p:cNvSpPr>
              <p:nvPr/>
            </p:nvSpPr>
            <p:spPr bwMode="auto">
              <a:xfrm>
                <a:off x="9039" y="3032"/>
                <a:ext cx="15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4" y="27"/>
                  </a:cxn>
                  <a:cxn ang="0">
                    <a:pos x="8" y="29"/>
                  </a:cxn>
                  <a:cxn ang="0">
                    <a:pos x="12" y="29"/>
                  </a:cxn>
                  <a:cxn ang="0">
                    <a:pos x="16" y="29"/>
                  </a:cxn>
                  <a:cxn ang="0">
                    <a:pos x="21" y="29"/>
                  </a:cxn>
                  <a:cxn ang="0">
                    <a:pos x="25" y="27"/>
                  </a:cxn>
                  <a:cxn ang="0">
                    <a:pos x="29" y="26"/>
                  </a:cxn>
                  <a:cxn ang="0">
                    <a:pos x="33" y="23"/>
                  </a:cxn>
                  <a:cxn ang="0">
                    <a:pos x="35" y="21"/>
                  </a:cxn>
                  <a:cxn ang="0">
                    <a:pos x="38" y="16"/>
                  </a:cxn>
                  <a:cxn ang="0">
                    <a:pos x="41" y="14"/>
                  </a:cxn>
                  <a:cxn ang="0">
                    <a:pos x="42" y="10"/>
                  </a:cxn>
                  <a:cxn ang="0">
                    <a:pos x="43" y="6"/>
                  </a:cxn>
                  <a:cxn ang="0">
                    <a:pos x="43" y="0"/>
                  </a:cxn>
                </a:cxnLst>
                <a:rect l="0" t="0" r="r" b="b"/>
                <a:pathLst>
                  <a:path w="43" h="29">
                    <a:moveTo>
                      <a:pt x="0" y="25"/>
                    </a:moveTo>
                    <a:lnTo>
                      <a:pt x="4" y="27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6" y="29"/>
                    </a:lnTo>
                    <a:lnTo>
                      <a:pt x="21" y="29"/>
                    </a:lnTo>
                    <a:lnTo>
                      <a:pt x="25" y="27"/>
                    </a:lnTo>
                    <a:lnTo>
                      <a:pt x="29" y="26"/>
                    </a:lnTo>
                    <a:lnTo>
                      <a:pt x="33" y="23"/>
                    </a:lnTo>
                    <a:lnTo>
                      <a:pt x="35" y="21"/>
                    </a:lnTo>
                    <a:lnTo>
                      <a:pt x="38" y="16"/>
                    </a:lnTo>
                    <a:lnTo>
                      <a:pt x="41" y="14"/>
                    </a:lnTo>
                    <a:lnTo>
                      <a:pt x="42" y="10"/>
                    </a:lnTo>
                    <a:lnTo>
                      <a:pt x="43" y="6"/>
                    </a:lnTo>
                    <a:lnTo>
                      <a:pt x="4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69" name="Line 949"/>
              <p:cNvSpPr>
                <a:spLocks noChangeAspect="1" noChangeShapeType="1"/>
              </p:cNvSpPr>
              <p:nvPr/>
            </p:nvSpPr>
            <p:spPr bwMode="auto">
              <a:xfrm flipV="1">
                <a:off x="9054" y="2991"/>
                <a:ext cx="1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0" name="Freeform 950"/>
              <p:cNvSpPr>
                <a:spLocks noChangeAspect="1"/>
              </p:cNvSpPr>
              <p:nvPr/>
            </p:nvSpPr>
            <p:spPr bwMode="auto">
              <a:xfrm>
                <a:off x="9054" y="2981"/>
                <a:ext cx="12" cy="10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8"/>
                  </a:cxn>
                  <a:cxn ang="0">
                    <a:pos x="6" y="12"/>
                  </a:cxn>
                  <a:cxn ang="0">
                    <a:pos x="3" y="16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9"/>
                  </a:cxn>
                </a:cxnLst>
                <a:rect l="0" t="0" r="r" b="b"/>
                <a:pathLst>
                  <a:path w="37" h="29">
                    <a:moveTo>
                      <a:pt x="37" y="2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1" name="Line 951"/>
              <p:cNvSpPr>
                <a:spLocks noChangeAspect="1" noChangeShapeType="1"/>
              </p:cNvSpPr>
              <p:nvPr/>
            </p:nvSpPr>
            <p:spPr bwMode="auto">
              <a:xfrm>
                <a:off x="9066" y="2982"/>
                <a:ext cx="1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2" name="Freeform 952"/>
              <p:cNvSpPr>
                <a:spLocks noChangeAspect="1"/>
              </p:cNvSpPr>
              <p:nvPr/>
            </p:nvSpPr>
            <p:spPr bwMode="auto">
              <a:xfrm>
                <a:off x="9085" y="2987"/>
                <a:ext cx="76" cy="61"/>
              </a:xfrm>
              <a:custGeom>
                <a:avLst/>
                <a:gdLst/>
                <a:ahLst/>
                <a:cxnLst>
                  <a:cxn ang="0">
                    <a:pos x="229" y="185"/>
                  </a:cxn>
                  <a:cxn ang="0">
                    <a:pos x="198" y="158"/>
                  </a:cxn>
                  <a:cxn ang="0">
                    <a:pos x="166" y="130"/>
                  </a:cxn>
                  <a:cxn ang="0">
                    <a:pos x="134" y="103"/>
                  </a:cxn>
                  <a:cxn ang="0">
                    <a:pos x="101" y="77"/>
                  </a:cxn>
                  <a:cxn ang="0">
                    <a:pos x="69" y="50"/>
                  </a:cxn>
                  <a:cxn ang="0">
                    <a:pos x="35" y="26"/>
                  </a:cxn>
                  <a:cxn ang="0">
                    <a:pos x="0" y="0"/>
                  </a:cxn>
                </a:cxnLst>
                <a:rect l="0" t="0" r="r" b="b"/>
                <a:pathLst>
                  <a:path w="229" h="185">
                    <a:moveTo>
                      <a:pt x="229" y="185"/>
                    </a:moveTo>
                    <a:lnTo>
                      <a:pt x="198" y="158"/>
                    </a:lnTo>
                    <a:lnTo>
                      <a:pt x="166" y="130"/>
                    </a:lnTo>
                    <a:lnTo>
                      <a:pt x="134" y="103"/>
                    </a:lnTo>
                    <a:lnTo>
                      <a:pt x="101" y="77"/>
                    </a:lnTo>
                    <a:lnTo>
                      <a:pt x="69" y="50"/>
                    </a:lnTo>
                    <a:lnTo>
                      <a:pt x="35" y="2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3" name="Freeform 953"/>
              <p:cNvSpPr>
                <a:spLocks noChangeAspect="1"/>
              </p:cNvSpPr>
              <p:nvPr/>
            </p:nvSpPr>
            <p:spPr bwMode="auto">
              <a:xfrm>
                <a:off x="9161" y="3048"/>
                <a:ext cx="3" cy="7"/>
              </a:xfrm>
              <a:custGeom>
                <a:avLst/>
                <a:gdLst/>
                <a:ahLst/>
                <a:cxnLst>
                  <a:cxn ang="0">
                    <a:pos x="10" y="21"/>
                  </a:cxn>
                  <a:cxn ang="0">
                    <a:pos x="10" y="17"/>
                  </a:cxn>
                  <a:cxn ang="0">
                    <a:pos x="8" y="12"/>
                  </a:cxn>
                  <a:cxn ang="0">
                    <a:pos x="7" y="8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21">
                    <a:moveTo>
                      <a:pt x="10" y="21"/>
                    </a:moveTo>
                    <a:lnTo>
                      <a:pt x="10" y="17"/>
                    </a:lnTo>
                    <a:lnTo>
                      <a:pt x="8" y="12"/>
                    </a:lnTo>
                    <a:lnTo>
                      <a:pt x="7" y="8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4" name="Line 954"/>
              <p:cNvSpPr>
                <a:spLocks noChangeAspect="1" noChangeShapeType="1"/>
              </p:cNvSpPr>
              <p:nvPr/>
            </p:nvSpPr>
            <p:spPr bwMode="auto">
              <a:xfrm>
                <a:off x="9164" y="3055"/>
                <a:ext cx="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5" name="Freeform 955"/>
              <p:cNvSpPr>
                <a:spLocks noChangeAspect="1"/>
              </p:cNvSpPr>
              <p:nvPr/>
            </p:nvSpPr>
            <p:spPr bwMode="auto">
              <a:xfrm>
                <a:off x="9070" y="3095"/>
                <a:ext cx="94" cy="95"/>
              </a:xfrm>
              <a:custGeom>
                <a:avLst/>
                <a:gdLst/>
                <a:ahLst/>
                <a:cxnLst>
                  <a:cxn ang="0">
                    <a:pos x="0" y="284"/>
                  </a:cxn>
                  <a:cxn ang="0">
                    <a:pos x="14" y="284"/>
                  </a:cxn>
                  <a:cxn ang="0">
                    <a:pos x="29" y="283"/>
                  </a:cxn>
                  <a:cxn ang="0">
                    <a:pos x="43" y="281"/>
                  </a:cxn>
                  <a:cxn ang="0">
                    <a:pos x="57" y="279"/>
                  </a:cxn>
                  <a:cxn ang="0">
                    <a:pos x="71" y="275"/>
                  </a:cxn>
                  <a:cxn ang="0">
                    <a:pos x="86" y="271"/>
                  </a:cxn>
                  <a:cxn ang="0">
                    <a:pos x="99" y="267"/>
                  </a:cxn>
                  <a:cxn ang="0">
                    <a:pos x="113" y="261"/>
                  </a:cxn>
                  <a:cxn ang="0">
                    <a:pos x="125" y="256"/>
                  </a:cxn>
                  <a:cxn ang="0">
                    <a:pos x="138" y="249"/>
                  </a:cxn>
                  <a:cxn ang="0">
                    <a:pos x="150" y="241"/>
                  </a:cxn>
                  <a:cxn ang="0">
                    <a:pos x="162" y="233"/>
                  </a:cxn>
                  <a:cxn ang="0">
                    <a:pos x="173" y="225"/>
                  </a:cxn>
                  <a:cxn ang="0">
                    <a:pos x="185" y="215"/>
                  </a:cxn>
                  <a:cxn ang="0">
                    <a:pos x="196" y="206"/>
                  </a:cxn>
                  <a:cxn ang="0">
                    <a:pos x="206" y="195"/>
                  </a:cxn>
                  <a:cxn ang="0">
                    <a:pos x="215" y="186"/>
                  </a:cxn>
                  <a:cxn ang="0">
                    <a:pos x="224" y="174"/>
                  </a:cxn>
                  <a:cxn ang="0">
                    <a:pos x="234" y="163"/>
                  </a:cxn>
                  <a:cxn ang="0">
                    <a:pos x="241" y="151"/>
                  </a:cxn>
                  <a:cxn ang="0">
                    <a:pos x="249" y="139"/>
                  </a:cxn>
                  <a:cxn ang="0">
                    <a:pos x="255" y="125"/>
                  </a:cxn>
                  <a:cxn ang="0">
                    <a:pos x="261" y="112"/>
                  </a:cxn>
                  <a:cxn ang="0">
                    <a:pos x="266" y="98"/>
                  </a:cxn>
                  <a:cxn ang="0">
                    <a:pos x="272" y="85"/>
                  </a:cxn>
                  <a:cxn ang="0">
                    <a:pos x="276" y="71"/>
                  </a:cxn>
                  <a:cxn ang="0">
                    <a:pos x="278" y="58"/>
                  </a:cxn>
                  <a:cxn ang="0">
                    <a:pos x="281" y="43"/>
                  </a:cxn>
                  <a:cxn ang="0">
                    <a:pos x="282" y="28"/>
                  </a:cxn>
                  <a:cxn ang="0">
                    <a:pos x="284" y="15"/>
                  </a:cxn>
                  <a:cxn ang="0">
                    <a:pos x="284" y="0"/>
                  </a:cxn>
                </a:cxnLst>
                <a:rect l="0" t="0" r="r" b="b"/>
                <a:pathLst>
                  <a:path w="284" h="284">
                    <a:moveTo>
                      <a:pt x="0" y="284"/>
                    </a:moveTo>
                    <a:lnTo>
                      <a:pt x="14" y="284"/>
                    </a:lnTo>
                    <a:lnTo>
                      <a:pt x="29" y="283"/>
                    </a:lnTo>
                    <a:lnTo>
                      <a:pt x="43" y="281"/>
                    </a:lnTo>
                    <a:lnTo>
                      <a:pt x="57" y="279"/>
                    </a:lnTo>
                    <a:lnTo>
                      <a:pt x="71" y="275"/>
                    </a:lnTo>
                    <a:lnTo>
                      <a:pt x="86" y="271"/>
                    </a:lnTo>
                    <a:lnTo>
                      <a:pt x="99" y="267"/>
                    </a:lnTo>
                    <a:lnTo>
                      <a:pt x="113" y="261"/>
                    </a:lnTo>
                    <a:lnTo>
                      <a:pt x="125" y="256"/>
                    </a:lnTo>
                    <a:lnTo>
                      <a:pt x="138" y="249"/>
                    </a:lnTo>
                    <a:lnTo>
                      <a:pt x="150" y="241"/>
                    </a:lnTo>
                    <a:lnTo>
                      <a:pt x="162" y="233"/>
                    </a:lnTo>
                    <a:lnTo>
                      <a:pt x="173" y="225"/>
                    </a:lnTo>
                    <a:lnTo>
                      <a:pt x="185" y="215"/>
                    </a:lnTo>
                    <a:lnTo>
                      <a:pt x="196" y="206"/>
                    </a:lnTo>
                    <a:lnTo>
                      <a:pt x="206" y="195"/>
                    </a:lnTo>
                    <a:lnTo>
                      <a:pt x="215" y="186"/>
                    </a:lnTo>
                    <a:lnTo>
                      <a:pt x="224" y="174"/>
                    </a:lnTo>
                    <a:lnTo>
                      <a:pt x="234" y="163"/>
                    </a:lnTo>
                    <a:lnTo>
                      <a:pt x="241" y="151"/>
                    </a:lnTo>
                    <a:lnTo>
                      <a:pt x="249" y="139"/>
                    </a:lnTo>
                    <a:lnTo>
                      <a:pt x="255" y="125"/>
                    </a:lnTo>
                    <a:lnTo>
                      <a:pt x="261" y="112"/>
                    </a:lnTo>
                    <a:lnTo>
                      <a:pt x="266" y="98"/>
                    </a:lnTo>
                    <a:lnTo>
                      <a:pt x="272" y="85"/>
                    </a:lnTo>
                    <a:lnTo>
                      <a:pt x="276" y="71"/>
                    </a:lnTo>
                    <a:lnTo>
                      <a:pt x="278" y="58"/>
                    </a:lnTo>
                    <a:lnTo>
                      <a:pt x="281" y="43"/>
                    </a:lnTo>
                    <a:lnTo>
                      <a:pt x="282" y="28"/>
                    </a:lnTo>
                    <a:lnTo>
                      <a:pt x="284" y="15"/>
                    </a:lnTo>
                    <a:lnTo>
                      <a:pt x="28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6" name="Line 956"/>
              <p:cNvSpPr>
                <a:spLocks noChangeAspect="1" noChangeShapeType="1"/>
              </p:cNvSpPr>
              <p:nvPr/>
            </p:nvSpPr>
            <p:spPr bwMode="auto">
              <a:xfrm flipH="1">
                <a:off x="9063" y="3190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7" name="Freeform 957"/>
              <p:cNvSpPr>
                <a:spLocks noChangeAspect="1"/>
              </p:cNvSpPr>
              <p:nvPr/>
            </p:nvSpPr>
            <p:spPr bwMode="auto">
              <a:xfrm>
                <a:off x="9054" y="3181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9"/>
                  </a:cxn>
                  <a:cxn ang="0">
                    <a:pos x="3" y="13"/>
                  </a:cxn>
                  <a:cxn ang="0">
                    <a:pos x="6" y="16"/>
                  </a:cxn>
                  <a:cxn ang="0">
                    <a:pos x="8" y="20"/>
                  </a:cxn>
                  <a:cxn ang="0">
                    <a:pos x="13" y="23"/>
                  </a:cxn>
                  <a:cxn ang="0">
                    <a:pos x="17" y="25"/>
                  </a:cxn>
                  <a:cxn ang="0">
                    <a:pos x="21" y="27"/>
                  </a:cxn>
                  <a:cxn ang="0">
                    <a:pos x="25" y="28"/>
                  </a:cxn>
                  <a:cxn ang="0">
                    <a:pos x="29" y="28"/>
                  </a:cxn>
                </a:cxnLst>
                <a:rect l="0" t="0" r="r" b="b"/>
                <a:pathLst>
                  <a:path w="29" h="28">
                    <a:moveTo>
                      <a:pt x="0" y="0"/>
                    </a:moveTo>
                    <a:lnTo>
                      <a:pt x="0" y="4"/>
                    </a:lnTo>
                    <a:lnTo>
                      <a:pt x="2" y="9"/>
                    </a:lnTo>
                    <a:lnTo>
                      <a:pt x="3" y="13"/>
                    </a:lnTo>
                    <a:lnTo>
                      <a:pt x="6" y="16"/>
                    </a:lnTo>
                    <a:lnTo>
                      <a:pt x="8" y="20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7"/>
                    </a:lnTo>
                    <a:lnTo>
                      <a:pt x="25" y="28"/>
                    </a:lnTo>
                    <a:lnTo>
                      <a:pt x="29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8" name="Line 958"/>
              <p:cNvSpPr>
                <a:spLocks noChangeAspect="1" noChangeShapeType="1"/>
              </p:cNvSpPr>
              <p:nvPr/>
            </p:nvSpPr>
            <p:spPr bwMode="auto">
              <a:xfrm flipV="1">
                <a:off x="9054" y="3152"/>
                <a:ext cx="1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79" name="Freeform 959"/>
              <p:cNvSpPr>
                <a:spLocks noChangeAspect="1"/>
              </p:cNvSpPr>
              <p:nvPr/>
            </p:nvSpPr>
            <p:spPr bwMode="auto">
              <a:xfrm>
                <a:off x="9039" y="3143"/>
                <a:ext cx="15" cy="9"/>
              </a:xfrm>
              <a:custGeom>
                <a:avLst/>
                <a:gdLst/>
                <a:ahLst/>
                <a:cxnLst>
                  <a:cxn ang="0">
                    <a:pos x="43" y="28"/>
                  </a:cxn>
                  <a:cxn ang="0">
                    <a:pos x="43" y="24"/>
                  </a:cxn>
                  <a:cxn ang="0">
                    <a:pos x="42" y="19"/>
                  </a:cxn>
                  <a:cxn ang="0">
                    <a:pos x="41" y="15"/>
                  </a:cxn>
                  <a:cxn ang="0">
                    <a:pos x="38" y="12"/>
                  </a:cxn>
                  <a:cxn ang="0">
                    <a:pos x="35" y="8"/>
                  </a:cxn>
                  <a:cxn ang="0">
                    <a:pos x="33" y="5"/>
                  </a:cxn>
                  <a:cxn ang="0">
                    <a:pos x="29" y="2"/>
                  </a:cxn>
                  <a:cxn ang="0">
                    <a:pos x="25" y="1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0" y="4"/>
                  </a:cxn>
                </a:cxnLst>
                <a:rect l="0" t="0" r="r" b="b"/>
                <a:pathLst>
                  <a:path w="43" h="28">
                    <a:moveTo>
                      <a:pt x="43" y="28"/>
                    </a:moveTo>
                    <a:lnTo>
                      <a:pt x="43" y="24"/>
                    </a:lnTo>
                    <a:lnTo>
                      <a:pt x="42" y="19"/>
                    </a:lnTo>
                    <a:lnTo>
                      <a:pt x="41" y="15"/>
                    </a:lnTo>
                    <a:lnTo>
                      <a:pt x="38" y="12"/>
                    </a:lnTo>
                    <a:lnTo>
                      <a:pt x="35" y="8"/>
                    </a:lnTo>
                    <a:lnTo>
                      <a:pt x="33" y="5"/>
                    </a:lnTo>
                    <a:lnTo>
                      <a:pt x="29" y="2"/>
                    </a:lnTo>
                    <a:lnTo>
                      <a:pt x="25" y="1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0" name="Line 960"/>
              <p:cNvSpPr>
                <a:spLocks noChangeAspect="1" noChangeShapeType="1"/>
              </p:cNvSpPr>
              <p:nvPr/>
            </p:nvSpPr>
            <p:spPr bwMode="auto">
              <a:xfrm flipH="1">
                <a:off x="9014" y="3144"/>
                <a:ext cx="2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1" name="Freeform 961"/>
              <p:cNvSpPr>
                <a:spLocks noChangeAspect="1"/>
              </p:cNvSpPr>
              <p:nvPr/>
            </p:nvSpPr>
            <p:spPr bwMode="auto">
              <a:xfrm>
                <a:off x="9007" y="3160"/>
                <a:ext cx="7" cy="1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3"/>
                  </a:cxn>
                  <a:cxn ang="0">
                    <a:pos x="12" y="7"/>
                  </a:cxn>
                  <a:cxn ang="0">
                    <a:pos x="8" y="12"/>
                  </a:cxn>
                  <a:cxn ang="0">
                    <a:pos x="5" y="18"/>
                  </a:cxn>
                  <a:cxn ang="0">
                    <a:pos x="3" y="23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0" y="41"/>
                  </a:cxn>
                </a:cxnLst>
                <a:rect l="0" t="0" r="r" b="b"/>
                <a:pathLst>
                  <a:path w="22" h="41">
                    <a:moveTo>
                      <a:pt x="22" y="0"/>
                    </a:moveTo>
                    <a:lnTo>
                      <a:pt x="16" y="3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5" y="18"/>
                    </a:lnTo>
                    <a:lnTo>
                      <a:pt x="3" y="23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2" name="Freeform 962"/>
              <p:cNvSpPr>
                <a:spLocks noChangeAspect="1"/>
              </p:cNvSpPr>
              <p:nvPr/>
            </p:nvSpPr>
            <p:spPr bwMode="auto">
              <a:xfrm>
                <a:off x="9007" y="3174"/>
                <a:ext cx="90" cy="6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92"/>
                  </a:cxn>
                  <a:cxn ang="0">
                    <a:pos x="272" y="1811"/>
                  </a:cxn>
                </a:cxnLst>
                <a:rect l="0" t="0" r="r" b="b"/>
                <a:pathLst>
                  <a:path w="272" h="1811">
                    <a:moveTo>
                      <a:pt x="0" y="0"/>
                    </a:moveTo>
                    <a:lnTo>
                      <a:pt x="0" y="792"/>
                    </a:lnTo>
                    <a:lnTo>
                      <a:pt x="272" y="181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3" name="Freeform 963"/>
              <p:cNvSpPr>
                <a:spLocks noChangeAspect="1"/>
              </p:cNvSpPr>
              <p:nvPr/>
            </p:nvSpPr>
            <p:spPr bwMode="auto">
              <a:xfrm>
                <a:off x="9097" y="3778"/>
                <a:ext cx="61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2"/>
                  </a:cxn>
                  <a:cxn ang="0">
                    <a:pos x="8" y="23"/>
                  </a:cxn>
                  <a:cxn ang="0">
                    <a:pos x="13" y="33"/>
                  </a:cxn>
                  <a:cxn ang="0">
                    <a:pos x="19" y="44"/>
                  </a:cxn>
                  <a:cxn ang="0">
                    <a:pos x="24" y="54"/>
                  </a:cxn>
                  <a:cxn ang="0">
                    <a:pos x="31" y="63"/>
                  </a:cxn>
                  <a:cxn ang="0">
                    <a:pos x="39" y="72"/>
                  </a:cxn>
                  <a:cxn ang="0">
                    <a:pos x="46" y="82"/>
                  </a:cxn>
                  <a:cxn ang="0">
                    <a:pos x="55" y="90"/>
                  </a:cxn>
                  <a:cxn ang="0">
                    <a:pos x="63" y="98"/>
                  </a:cxn>
                  <a:cxn ang="0">
                    <a:pos x="73" y="105"/>
                  </a:cxn>
                  <a:cxn ang="0">
                    <a:pos x="82" y="112"/>
                  </a:cxn>
                  <a:cxn ang="0">
                    <a:pos x="93" y="117"/>
                  </a:cxn>
                  <a:cxn ang="0">
                    <a:pos x="104" y="122"/>
                  </a:cxn>
                  <a:cxn ang="0">
                    <a:pos x="114" y="128"/>
                  </a:cxn>
                  <a:cxn ang="0">
                    <a:pos x="125" y="132"/>
                  </a:cxn>
                  <a:cxn ang="0">
                    <a:pos x="137" y="134"/>
                  </a:cxn>
                  <a:cxn ang="0">
                    <a:pos x="148" y="137"/>
                  </a:cxn>
                  <a:cxn ang="0">
                    <a:pos x="160" y="138"/>
                  </a:cxn>
                  <a:cxn ang="0">
                    <a:pos x="172" y="140"/>
                  </a:cxn>
                  <a:cxn ang="0">
                    <a:pos x="183" y="141"/>
                  </a:cxn>
                </a:cxnLst>
                <a:rect l="0" t="0" r="r" b="b"/>
                <a:pathLst>
                  <a:path w="183" h="141">
                    <a:moveTo>
                      <a:pt x="0" y="0"/>
                    </a:moveTo>
                    <a:lnTo>
                      <a:pt x="4" y="12"/>
                    </a:lnTo>
                    <a:lnTo>
                      <a:pt x="8" y="23"/>
                    </a:lnTo>
                    <a:lnTo>
                      <a:pt x="13" y="33"/>
                    </a:lnTo>
                    <a:lnTo>
                      <a:pt x="19" y="44"/>
                    </a:lnTo>
                    <a:lnTo>
                      <a:pt x="24" y="54"/>
                    </a:lnTo>
                    <a:lnTo>
                      <a:pt x="31" y="63"/>
                    </a:lnTo>
                    <a:lnTo>
                      <a:pt x="39" y="72"/>
                    </a:lnTo>
                    <a:lnTo>
                      <a:pt x="46" y="82"/>
                    </a:lnTo>
                    <a:lnTo>
                      <a:pt x="55" y="90"/>
                    </a:lnTo>
                    <a:lnTo>
                      <a:pt x="63" y="98"/>
                    </a:lnTo>
                    <a:lnTo>
                      <a:pt x="73" y="105"/>
                    </a:lnTo>
                    <a:lnTo>
                      <a:pt x="82" y="112"/>
                    </a:lnTo>
                    <a:lnTo>
                      <a:pt x="93" y="117"/>
                    </a:lnTo>
                    <a:lnTo>
                      <a:pt x="104" y="122"/>
                    </a:lnTo>
                    <a:lnTo>
                      <a:pt x="114" y="128"/>
                    </a:lnTo>
                    <a:lnTo>
                      <a:pt x="125" y="132"/>
                    </a:lnTo>
                    <a:lnTo>
                      <a:pt x="137" y="134"/>
                    </a:lnTo>
                    <a:lnTo>
                      <a:pt x="148" y="137"/>
                    </a:lnTo>
                    <a:lnTo>
                      <a:pt x="160" y="138"/>
                    </a:lnTo>
                    <a:lnTo>
                      <a:pt x="172" y="140"/>
                    </a:lnTo>
                    <a:lnTo>
                      <a:pt x="183" y="1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4" name="Line 964"/>
              <p:cNvSpPr>
                <a:spLocks noChangeAspect="1" noChangeShapeType="1"/>
              </p:cNvSpPr>
              <p:nvPr/>
            </p:nvSpPr>
            <p:spPr bwMode="auto">
              <a:xfrm>
                <a:off x="9158" y="3825"/>
                <a:ext cx="1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5" name="Line 965"/>
              <p:cNvSpPr>
                <a:spLocks noChangeAspect="1" noChangeShapeType="1"/>
              </p:cNvSpPr>
              <p:nvPr/>
            </p:nvSpPr>
            <p:spPr bwMode="auto">
              <a:xfrm>
                <a:off x="8943" y="3070"/>
                <a:ext cx="1" cy="8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6" name="Line 966"/>
              <p:cNvSpPr>
                <a:spLocks noChangeAspect="1" noChangeShapeType="1"/>
              </p:cNvSpPr>
              <p:nvPr/>
            </p:nvSpPr>
            <p:spPr bwMode="auto">
              <a:xfrm>
                <a:off x="8817" y="2663"/>
                <a:ext cx="1" cy="9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7" name="Line 967"/>
              <p:cNvSpPr>
                <a:spLocks noChangeAspect="1" noChangeShapeType="1"/>
              </p:cNvSpPr>
              <p:nvPr/>
            </p:nvSpPr>
            <p:spPr bwMode="auto">
              <a:xfrm flipH="1">
                <a:off x="8809" y="3278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8" name="Line 968"/>
              <p:cNvSpPr>
                <a:spLocks noChangeAspect="1" noChangeShapeType="1"/>
              </p:cNvSpPr>
              <p:nvPr/>
            </p:nvSpPr>
            <p:spPr bwMode="auto">
              <a:xfrm flipV="1">
                <a:off x="8817" y="3278"/>
                <a:ext cx="1" cy="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89" name="Line 969"/>
              <p:cNvSpPr>
                <a:spLocks noChangeAspect="1" noChangeShapeType="1"/>
              </p:cNvSpPr>
              <p:nvPr/>
            </p:nvSpPr>
            <p:spPr bwMode="auto">
              <a:xfrm>
                <a:off x="8375" y="3278"/>
                <a:ext cx="1" cy="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0" name="Line 970"/>
              <p:cNvSpPr>
                <a:spLocks noChangeAspect="1" noChangeShapeType="1"/>
              </p:cNvSpPr>
              <p:nvPr/>
            </p:nvSpPr>
            <p:spPr bwMode="auto">
              <a:xfrm flipH="1">
                <a:off x="8375" y="3278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1" name="Line 971"/>
              <p:cNvSpPr>
                <a:spLocks noChangeAspect="1" noChangeShapeType="1"/>
              </p:cNvSpPr>
              <p:nvPr/>
            </p:nvSpPr>
            <p:spPr bwMode="auto">
              <a:xfrm>
                <a:off x="8383" y="3278"/>
                <a:ext cx="1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2" name="Freeform 972"/>
              <p:cNvSpPr>
                <a:spLocks noChangeAspect="1"/>
              </p:cNvSpPr>
              <p:nvPr/>
            </p:nvSpPr>
            <p:spPr bwMode="auto">
              <a:xfrm>
                <a:off x="8383" y="3389"/>
                <a:ext cx="63" cy="63"/>
              </a:xfrm>
              <a:custGeom>
                <a:avLst/>
                <a:gdLst/>
                <a:ahLst/>
                <a:cxnLst>
                  <a:cxn ang="0">
                    <a:pos x="188" y="190"/>
                  </a:cxn>
                  <a:cxn ang="0">
                    <a:pos x="188" y="178"/>
                  </a:cxn>
                  <a:cxn ang="0">
                    <a:pos x="187" y="166"/>
                  </a:cxn>
                  <a:cxn ang="0">
                    <a:pos x="186" y="154"/>
                  </a:cxn>
                  <a:cxn ang="0">
                    <a:pos x="183" y="143"/>
                  </a:cxn>
                  <a:cxn ang="0">
                    <a:pos x="180" y="131"/>
                  </a:cxn>
                  <a:cxn ang="0">
                    <a:pos x="176" y="120"/>
                  </a:cxn>
                  <a:cxn ang="0">
                    <a:pos x="171" y="109"/>
                  </a:cxn>
                  <a:cxn ang="0">
                    <a:pos x="165" y="98"/>
                  </a:cxn>
                  <a:cxn ang="0">
                    <a:pos x="160" y="88"/>
                  </a:cxn>
                  <a:cxn ang="0">
                    <a:pos x="153" y="78"/>
                  </a:cxn>
                  <a:cxn ang="0">
                    <a:pos x="145" y="69"/>
                  </a:cxn>
                  <a:cxn ang="0">
                    <a:pos x="137" y="59"/>
                  </a:cxn>
                  <a:cxn ang="0">
                    <a:pos x="129" y="51"/>
                  </a:cxn>
                  <a:cxn ang="0">
                    <a:pos x="120" y="43"/>
                  </a:cxn>
                  <a:cxn ang="0">
                    <a:pos x="110" y="36"/>
                  </a:cxn>
                  <a:cxn ang="0">
                    <a:pos x="101" y="30"/>
                  </a:cxn>
                  <a:cxn ang="0">
                    <a:pos x="91" y="23"/>
                  </a:cxn>
                  <a:cxn ang="0">
                    <a:pos x="81" y="18"/>
                  </a:cxn>
                  <a:cxn ang="0">
                    <a:pos x="70" y="14"/>
                  </a:cxn>
                  <a:cxn ang="0">
                    <a:pos x="58" y="10"/>
                  </a:cxn>
                  <a:cxn ang="0">
                    <a:pos x="47" y="7"/>
                  </a:cxn>
                  <a:cxn ang="0">
                    <a:pos x="35" y="4"/>
                  </a:cxn>
                  <a:cxn ang="0">
                    <a:pos x="23" y="1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88" h="190">
                    <a:moveTo>
                      <a:pt x="188" y="190"/>
                    </a:moveTo>
                    <a:lnTo>
                      <a:pt x="188" y="178"/>
                    </a:lnTo>
                    <a:lnTo>
                      <a:pt x="187" y="166"/>
                    </a:lnTo>
                    <a:lnTo>
                      <a:pt x="186" y="154"/>
                    </a:lnTo>
                    <a:lnTo>
                      <a:pt x="183" y="143"/>
                    </a:lnTo>
                    <a:lnTo>
                      <a:pt x="180" y="131"/>
                    </a:lnTo>
                    <a:lnTo>
                      <a:pt x="176" y="120"/>
                    </a:lnTo>
                    <a:lnTo>
                      <a:pt x="171" y="109"/>
                    </a:lnTo>
                    <a:lnTo>
                      <a:pt x="165" y="98"/>
                    </a:lnTo>
                    <a:lnTo>
                      <a:pt x="160" y="88"/>
                    </a:lnTo>
                    <a:lnTo>
                      <a:pt x="153" y="78"/>
                    </a:lnTo>
                    <a:lnTo>
                      <a:pt x="145" y="69"/>
                    </a:lnTo>
                    <a:lnTo>
                      <a:pt x="137" y="59"/>
                    </a:lnTo>
                    <a:lnTo>
                      <a:pt x="129" y="51"/>
                    </a:lnTo>
                    <a:lnTo>
                      <a:pt x="120" y="43"/>
                    </a:lnTo>
                    <a:lnTo>
                      <a:pt x="110" y="36"/>
                    </a:lnTo>
                    <a:lnTo>
                      <a:pt x="101" y="30"/>
                    </a:lnTo>
                    <a:lnTo>
                      <a:pt x="91" y="23"/>
                    </a:lnTo>
                    <a:lnTo>
                      <a:pt x="81" y="18"/>
                    </a:lnTo>
                    <a:lnTo>
                      <a:pt x="70" y="14"/>
                    </a:lnTo>
                    <a:lnTo>
                      <a:pt x="58" y="10"/>
                    </a:lnTo>
                    <a:lnTo>
                      <a:pt x="47" y="7"/>
                    </a:lnTo>
                    <a:lnTo>
                      <a:pt x="35" y="4"/>
                    </a:lnTo>
                    <a:lnTo>
                      <a:pt x="23" y="1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3" name="Line 973"/>
              <p:cNvSpPr>
                <a:spLocks noChangeAspect="1" noChangeShapeType="1"/>
              </p:cNvSpPr>
              <p:nvPr/>
            </p:nvSpPr>
            <p:spPr bwMode="auto">
              <a:xfrm>
                <a:off x="8446" y="3452"/>
                <a:ext cx="30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4" name="Freeform 974"/>
              <p:cNvSpPr>
                <a:spLocks noChangeAspect="1"/>
              </p:cNvSpPr>
              <p:nvPr/>
            </p:nvSpPr>
            <p:spPr bwMode="auto">
              <a:xfrm>
                <a:off x="8746" y="3389"/>
                <a:ext cx="63" cy="63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176" y="0"/>
                  </a:cxn>
                  <a:cxn ang="0">
                    <a:pos x="166" y="1"/>
                  </a:cxn>
                  <a:cxn ang="0">
                    <a:pos x="154" y="4"/>
                  </a:cxn>
                  <a:cxn ang="0">
                    <a:pos x="141" y="7"/>
                  </a:cxn>
                  <a:cxn ang="0">
                    <a:pos x="131" y="10"/>
                  </a:cxn>
                  <a:cxn ang="0">
                    <a:pos x="119" y="14"/>
                  </a:cxn>
                  <a:cxn ang="0">
                    <a:pos x="108" y="18"/>
                  </a:cxn>
                  <a:cxn ang="0">
                    <a:pos x="97" y="23"/>
                  </a:cxn>
                  <a:cxn ang="0">
                    <a:pos x="88" y="30"/>
                  </a:cxn>
                  <a:cxn ang="0">
                    <a:pos x="78" y="36"/>
                  </a:cxn>
                  <a:cxn ang="0">
                    <a:pos x="69" y="43"/>
                  </a:cxn>
                  <a:cxn ang="0">
                    <a:pos x="59" y="51"/>
                  </a:cxn>
                  <a:cxn ang="0">
                    <a:pos x="51" y="59"/>
                  </a:cxn>
                  <a:cxn ang="0">
                    <a:pos x="43" y="69"/>
                  </a:cxn>
                  <a:cxn ang="0">
                    <a:pos x="35" y="78"/>
                  </a:cxn>
                  <a:cxn ang="0">
                    <a:pos x="28" y="88"/>
                  </a:cxn>
                  <a:cxn ang="0">
                    <a:pos x="23" y="98"/>
                  </a:cxn>
                  <a:cxn ang="0">
                    <a:pos x="18" y="109"/>
                  </a:cxn>
                  <a:cxn ang="0">
                    <a:pos x="12" y="120"/>
                  </a:cxn>
                  <a:cxn ang="0">
                    <a:pos x="8" y="131"/>
                  </a:cxn>
                  <a:cxn ang="0">
                    <a:pos x="5" y="143"/>
                  </a:cxn>
                  <a:cxn ang="0">
                    <a:pos x="3" y="154"/>
                  </a:cxn>
                  <a:cxn ang="0">
                    <a:pos x="1" y="166"/>
                  </a:cxn>
                  <a:cxn ang="0">
                    <a:pos x="0" y="178"/>
                  </a:cxn>
                  <a:cxn ang="0">
                    <a:pos x="0" y="190"/>
                  </a:cxn>
                </a:cxnLst>
                <a:rect l="0" t="0" r="r" b="b"/>
                <a:pathLst>
                  <a:path w="189" h="190">
                    <a:moveTo>
                      <a:pt x="189" y="0"/>
                    </a:moveTo>
                    <a:lnTo>
                      <a:pt x="176" y="0"/>
                    </a:lnTo>
                    <a:lnTo>
                      <a:pt x="166" y="1"/>
                    </a:lnTo>
                    <a:lnTo>
                      <a:pt x="154" y="4"/>
                    </a:lnTo>
                    <a:lnTo>
                      <a:pt x="141" y="7"/>
                    </a:lnTo>
                    <a:lnTo>
                      <a:pt x="131" y="10"/>
                    </a:lnTo>
                    <a:lnTo>
                      <a:pt x="119" y="14"/>
                    </a:lnTo>
                    <a:lnTo>
                      <a:pt x="108" y="18"/>
                    </a:lnTo>
                    <a:lnTo>
                      <a:pt x="97" y="23"/>
                    </a:lnTo>
                    <a:lnTo>
                      <a:pt x="88" y="30"/>
                    </a:lnTo>
                    <a:lnTo>
                      <a:pt x="78" y="36"/>
                    </a:lnTo>
                    <a:lnTo>
                      <a:pt x="69" y="43"/>
                    </a:lnTo>
                    <a:lnTo>
                      <a:pt x="59" y="51"/>
                    </a:lnTo>
                    <a:lnTo>
                      <a:pt x="51" y="59"/>
                    </a:lnTo>
                    <a:lnTo>
                      <a:pt x="43" y="69"/>
                    </a:lnTo>
                    <a:lnTo>
                      <a:pt x="35" y="78"/>
                    </a:lnTo>
                    <a:lnTo>
                      <a:pt x="28" y="88"/>
                    </a:lnTo>
                    <a:lnTo>
                      <a:pt x="23" y="98"/>
                    </a:lnTo>
                    <a:lnTo>
                      <a:pt x="18" y="109"/>
                    </a:lnTo>
                    <a:lnTo>
                      <a:pt x="12" y="120"/>
                    </a:lnTo>
                    <a:lnTo>
                      <a:pt x="8" y="131"/>
                    </a:lnTo>
                    <a:lnTo>
                      <a:pt x="5" y="143"/>
                    </a:lnTo>
                    <a:lnTo>
                      <a:pt x="3" y="154"/>
                    </a:lnTo>
                    <a:lnTo>
                      <a:pt x="1" y="166"/>
                    </a:lnTo>
                    <a:lnTo>
                      <a:pt x="0" y="178"/>
                    </a:lnTo>
                    <a:lnTo>
                      <a:pt x="0" y="19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5" name="Freeform 975"/>
              <p:cNvSpPr>
                <a:spLocks noChangeAspect="1"/>
              </p:cNvSpPr>
              <p:nvPr/>
            </p:nvSpPr>
            <p:spPr bwMode="auto">
              <a:xfrm>
                <a:off x="8383" y="3278"/>
                <a:ext cx="426" cy="111"/>
              </a:xfrm>
              <a:custGeom>
                <a:avLst/>
                <a:gdLst/>
                <a:ahLst/>
                <a:cxnLst>
                  <a:cxn ang="0">
                    <a:pos x="1278" y="331"/>
                  </a:cxn>
                  <a:cxn ang="0">
                    <a:pos x="1278" y="0"/>
                  </a:cxn>
                  <a:cxn ang="0">
                    <a:pos x="0" y="0"/>
                  </a:cxn>
                </a:cxnLst>
                <a:rect l="0" t="0" r="r" b="b"/>
                <a:pathLst>
                  <a:path w="1278" h="331">
                    <a:moveTo>
                      <a:pt x="1278" y="331"/>
                    </a:moveTo>
                    <a:lnTo>
                      <a:pt x="1278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6" name="Freeform 976"/>
              <p:cNvSpPr>
                <a:spLocks noChangeAspect="1"/>
              </p:cNvSpPr>
              <p:nvPr/>
            </p:nvSpPr>
            <p:spPr bwMode="auto">
              <a:xfrm>
                <a:off x="8399" y="3374"/>
                <a:ext cx="61" cy="62"/>
              </a:xfrm>
              <a:custGeom>
                <a:avLst/>
                <a:gdLst/>
                <a:ahLst/>
                <a:cxnLst>
                  <a:cxn ang="0">
                    <a:pos x="184" y="186"/>
                  </a:cxn>
                  <a:cxn ang="0">
                    <a:pos x="182" y="172"/>
                  </a:cxn>
                  <a:cxn ang="0">
                    <a:pos x="178" y="160"/>
                  </a:cxn>
                  <a:cxn ang="0">
                    <a:pos x="174" y="148"/>
                  </a:cxn>
                  <a:cxn ang="0">
                    <a:pos x="168" y="135"/>
                  </a:cxn>
                  <a:cxn ang="0">
                    <a:pos x="163" y="124"/>
                  </a:cxn>
                  <a:cxn ang="0">
                    <a:pos x="156" y="112"/>
                  </a:cxn>
                  <a:cxn ang="0">
                    <a:pos x="149" y="101"/>
                  </a:cxn>
                  <a:cxn ang="0">
                    <a:pos x="141" y="90"/>
                  </a:cxn>
                  <a:cxn ang="0">
                    <a:pos x="133" y="79"/>
                  </a:cxn>
                  <a:cxn ang="0">
                    <a:pos x="124" y="70"/>
                  </a:cxn>
                  <a:cxn ang="0">
                    <a:pos x="116" y="61"/>
                  </a:cxn>
                  <a:cxn ang="0">
                    <a:pos x="105" y="51"/>
                  </a:cxn>
                  <a:cxn ang="0">
                    <a:pos x="96" y="43"/>
                  </a:cxn>
                  <a:cxn ang="0">
                    <a:pos x="85" y="36"/>
                  </a:cxn>
                  <a:cxn ang="0">
                    <a:pos x="73" y="28"/>
                  </a:cxn>
                  <a:cxn ang="0">
                    <a:pos x="62" y="23"/>
                  </a:cxn>
                  <a:cxn ang="0">
                    <a:pos x="50" y="16"/>
                  </a:cxn>
                  <a:cxn ang="0">
                    <a:pos x="38" y="12"/>
                  </a:cxn>
                  <a:cxn ang="0">
                    <a:pos x="26" y="7"/>
                  </a:cxn>
                  <a:cxn ang="0">
                    <a:pos x="12" y="4"/>
                  </a:cxn>
                  <a:cxn ang="0">
                    <a:pos x="0" y="0"/>
                  </a:cxn>
                </a:cxnLst>
                <a:rect l="0" t="0" r="r" b="b"/>
                <a:pathLst>
                  <a:path w="184" h="186">
                    <a:moveTo>
                      <a:pt x="184" y="186"/>
                    </a:moveTo>
                    <a:lnTo>
                      <a:pt x="182" y="172"/>
                    </a:lnTo>
                    <a:lnTo>
                      <a:pt x="178" y="160"/>
                    </a:lnTo>
                    <a:lnTo>
                      <a:pt x="174" y="148"/>
                    </a:lnTo>
                    <a:lnTo>
                      <a:pt x="168" y="135"/>
                    </a:lnTo>
                    <a:lnTo>
                      <a:pt x="163" y="124"/>
                    </a:lnTo>
                    <a:lnTo>
                      <a:pt x="156" y="112"/>
                    </a:lnTo>
                    <a:lnTo>
                      <a:pt x="149" y="101"/>
                    </a:lnTo>
                    <a:lnTo>
                      <a:pt x="141" y="90"/>
                    </a:lnTo>
                    <a:lnTo>
                      <a:pt x="133" y="79"/>
                    </a:lnTo>
                    <a:lnTo>
                      <a:pt x="124" y="70"/>
                    </a:lnTo>
                    <a:lnTo>
                      <a:pt x="116" y="61"/>
                    </a:lnTo>
                    <a:lnTo>
                      <a:pt x="105" y="51"/>
                    </a:lnTo>
                    <a:lnTo>
                      <a:pt x="96" y="43"/>
                    </a:lnTo>
                    <a:lnTo>
                      <a:pt x="85" y="36"/>
                    </a:lnTo>
                    <a:lnTo>
                      <a:pt x="73" y="28"/>
                    </a:lnTo>
                    <a:lnTo>
                      <a:pt x="62" y="23"/>
                    </a:lnTo>
                    <a:lnTo>
                      <a:pt x="50" y="16"/>
                    </a:lnTo>
                    <a:lnTo>
                      <a:pt x="38" y="12"/>
                    </a:lnTo>
                    <a:lnTo>
                      <a:pt x="26" y="7"/>
                    </a:lnTo>
                    <a:lnTo>
                      <a:pt x="12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7" name="Line 977"/>
              <p:cNvSpPr>
                <a:spLocks noChangeAspect="1" noChangeShapeType="1"/>
              </p:cNvSpPr>
              <p:nvPr/>
            </p:nvSpPr>
            <p:spPr bwMode="auto">
              <a:xfrm>
                <a:off x="8460" y="3436"/>
                <a:ext cx="27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8" name="Freeform 978"/>
              <p:cNvSpPr>
                <a:spLocks noChangeAspect="1"/>
              </p:cNvSpPr>
              <p:nvPr/>
            </p:nvSpPr>
            <p:spPr bwMode="auto">
              <a:xfrm>
                <a:off x="8732" y="3374"/>
                <a:ext cx="61" cy="62"/>
              </a:xfrm>
              <a:custGeom>
                <a:avLst/>
                <a:gdLst/>
                <a:ahLst/>
                <a:cxnLst>
                  <a:cxn ang="0">
                    <a:pos x="184" y="0"/>
                  </a:cxn>
                  <a:cxn ang="0">
                    <a:pos x="172" y="4"/>
                  </a:cxn>
                  <a:cxn ang="0">
                    <a:pos x="159" y="7"/>
                  </a:cxn>
                  <a:cxn ang="0">
                    <a:pos x="147" y="12"/>
                  </a:cxn>
                  <a:cxn ang="0">
                    <a:pos x="135" y="16"/>
                  </a:cxn>
                  <a:cxn ang="0">
                    <a:pos x="123" y="23"/>
                  </a:cxn>
                  <a:cxn ang="0">
                    <a:pos x="112" y="28"/>
                  </a:cxn>
                  <a:cxn ang="0">
                    <a:pos x="100" y="36"/>
                  </a:cxn>
                  <a:cxn ang="0">
                    <a:pos x="89" y="43"/>
                  </a:cxn>
                  <a:cxn ang="0">
                    <a:pos x="79" y="51"/>
                  </a:cxn>
                  <a:cxn ang="0">
                    <a:pos x="69" y="61"/>
                  </a:cxn>
                  <a:cxn ang="0">
                    <a:pos x="61" y="70"/>
                  </a:cxn>
                  <a:cxn ang="0">
                    <a:pos x="51" y="79"/>
                  </a:cxn>
                  <a:cxn ang="0">
                    <a:pos x="43" y="90"/>
                  </a:cxn>
                  <a:cxn ang="0">
                    <a:pos x="35" y="101"/>
                  </a:cxn>
                  <a:cxn ang="0">
                    <a:pos x="28" y="112"/>
                  </a:cxn>
                  <a:cxn ang="0">
                    <a:pos x="22" y="124"/>
                  </a:cxn>
                  <a:cxn ang="0">
                    <a:pos x="16" y="135"/>
                  </a:cxn>
                  <a:cxn ang="0">
                    <a:pos x="11" y="148"/>
                  </a:cxn>
                  <a:cxn ang="0">
                    <a:pos x="7" y="160"/>
                  </a:cxn>
                  <a:cxn ang="0">
                    <a:pos x="3" y="172"/>
                  </a:cxn>
                  <a:cxn ang="0">
                    <a:pos x="0" y="186"/>
                  </a:cxn>
                </a:cxnLst>
                <a:rect l="0" t="0" r="r" b="b"/>
                <a:pathLst>
                  <a:path w="184" h="186">
                    <a:moveTo>
                      <a:pt x="184" y="0"/>
                    </a:moveTo>
                    <a:lnTo>
                      <a:pt x="172" y="4"/>
                    </a:lnTo>
                    <a:lnTo>
                      <a:pt x="159" y="7"/>
                    </a:lnTo>
                    <a:lnTo>
                      <a:pt x="147" y="12"/>
                    </a:lnTo>
                    <a:lnTo>
                      <a:pt x="135" y="16"/>
                    </a:lnTo>
                    <a:lnTo>
                      <a:pt x="123" y="23"/>
                    </a:lnTo>
                    <a:lnTo>
                      <a:pt x="112" y="28"/>
                    </a:lnTo>
                    <a:lnTo>
                      <a:pt x="100" y="36"/>
                    </a:lnTo>
                    <a:lnTo>
                      <a:pt x="89" y="43"/>
                    </a:lnTo>
                    <a:lnTo>
                      <a:pt x="79" y="51"/>
                    </a:lnTo>
                    <a:lnTo>
                      <a:pt x="69" y="61"/>
                    </a:lnTo>
                    <a:lnTo>
                      <a:pt x="61" y="70"/>
                    </a:lnTo>
                    <a:lnTo>
                      <a:pt x="51" y="79"/>
                    </a:lnTo>
                    <a:lnTo>
                      <a:pt x="43" y="90"/>
                    </a:lnTo>
                    <a:lnTo>
                      <a:pt x="35" y="101"/>
                    </a:lnTo>
                    <a:lnTo>
                      <a:pt x="28" y="112"/>
                    </a:lnTo>
                    <a:lnTo>
                      <a:pt x="22" y="124"/>
                    </a:lnTo>
                    <a:lnTo>
                      <a:pt x="16" y="135"/>
                    </a:lnTo>
                    <a:lnTo>
                      <a:pt x="11" y="148"/>
                    </a:lnTo>
                    <a:lnTo>
                      <a:pt x="7" y="160"/>
                    </a:lnTo>
                    <a:lnTo>
                      <a:pt x="3" y="172"/>
                    </a:lnTo>
                    <a:lnTo>
                      <a:pt x="0" y="18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99" name="Freeform 979"/>
              <p:cNvSpPr>
                <a:spLocks noChangeAspect="1"/>
              </p:cNvSpPr>
              <p:nvPr/>
            </p:nvSpPr>
            <p:spPr bwMode="auto">
              <a:xfrm>
                <a:off x="8399" y="3294"/>
                <a:ext cx="394" cy="80"/>
              </a:xfrm>
              <a:custGeom>
                <a:avLst/>
                <a:gdLst/>
                <a:ahLst/>
                <a:cxnLst>
                  <a:cxn ang="0">
                    <a:pos x="1183" y="241"/>
                  </a:cxn>
                  <a:cxn ang="0">
                    <a:pos x="1183" y="0"/>
                  </a:cxn>
                  <a:cxn ang="0">
                    <a:pos x="0" y="0"/>
                  </a:cxn>
                </a:cxnLst>
                <a:rect l="0" t="0" r="r" b="b"/>
                <a:pathLst>
                  <a:path w="1183" h="241">
                    <a:moveTo>
                      <a:pt x="1183" y="241"/>
                    </a:moveTo>
                    <a:lnTo>
                      <a:pt x="118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0" name="Line 980"/>
              <p:cNvSpPr>
                <a:spLocks noChangeAspect="1" noChangeShapeType="1"/>
              </p:cNvSpPr>
              <p:nvPr/>
            </p:nvSpPr>
            <p:spPr bwMode="auto">
              <a:xfrm>
                <a:off x="8399" y="3294"/>
                <a:ext cx="1" cy="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1" name="Freeform 981"/>
              <p:cNvSpPr>
                <a:spLocks noChangeAspect="1"/>
              </p:cNvSpPr>
              <p:nvPr/>
            </p:nvSpPr>
            <p:spPr bwMode="auto">
              <a:xfrm>
                <a:off x="8375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331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24" y="0"/>
                    </a:lnTo>
                    <a:lnTo>
                      <a:pt x="24" y="3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2" name="Freeform 982"/>
              <p:cNvSpPr>
                <a:spLocks noChangeAspect="1"/>
              </p:cNvSpPr>
              <p:nvPr/>
            </p:nvSpPr>
            <p:spPr bwMode="auto">
              <a:xfrm>
                <a:off x="8383" y="3389"/>
                <a:ext cx="63" cy="63"/>
              </a:xfrm>
              <a:custGeom>
                <a:avLst/>
                <a:gdLst/>
                <a:ahLst/>
                <a:cxnLst>
                  <a:cxn ang="0">
                    <a:pos x="188" y="190"/>
                  </a:cxn>
                  <a:cxn ang="0">
                    <a:pos x="188" y="178"/>
                  </a:cxn>
                  <a:cxn ang="0">
                    <a:pos x="187" y="166"/>
                  </a:cxn>
                  <a:cxn ang="0">
                    <a:pos x="186" y="154"/>
                  </a:cxn>
                  <a:cxn ang="0">
                    <a:pos x="183" y="143"/>
                  </a:cxn>
                  <a:cxn ang="0">
                    <a:pos x="180" y="131"/>
                  </a:cxn>
                  <a:cxn ang="0">
                    <a:pos x="176" y="120"/>
                  </a:cxn>
                  <a:cxn ang="0">
                    <a:pos x="171" y="109"/>
                  </a:cxn>
                  <a:cxn ang="0">
                    <a:pos x="165" y="98"/>
                  </a:cxn>
                  <a:cxn ang="0">
                    <a:pos x="160" y="88"/>
                  </a:cxn>
                  <a:cxn ang="0">
                    <a:pos x="153" y="78"/>
                  </a:cxn>
                  <a:cxn ang="0">
                    <a:pos x="145" y="69"/>
                  </a:cxn>
                  <a:cxn ang="0">
                    <a:pos x="137" y="59"/>
                  </a:cxn>
                  <a:cxn ang="0">
                    <a:pos x="129" y="51"/>
                  </a:cxn>
                  <a:cxn ang="0">
                    <a:pos x="120" y="43"/>
                  </a:cxn>
                  <a:cxn ang="0">
                    <a:pos x="110" y="36"/>
                  </a:cxn>
                  <a:cxn ang="0">
                    <a:pos x="101" y="30"/>
                  </a:cxn>
                  <a:cxn ang="0">
                    <a:pos x="91" y="23"/>
                  </a:cxn>
                  <a:cxn ang="0">
                    <a:pos x="81" y="18"/>
                  </a:cxn>
                  <a:cxn ang="0">
                    <a:pos x="70" y="14"/>
                  </a:cxn>
                  <a:cxn ang="0">
                    <a:pos x="58" y="10"/>
                  </a:cxn>
                  <a:cxn ang="0">
                    <a:pos x="47" y="7"/>
                  </a:cxn>
                  <a:cxn ang="0">
                    <a:pos x="35" y="4"/>
                  </a:cxn>
                  <a:cxn ang="0">
                    <a:pos x="23" y="1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88" h="190">
                    <a:moveTo>
                      <a:pt x="188" y="190"/>
                    </a:moveTo>
                    <a:lnTo>
                      <a:pt x="188" y="178"/>
                    </a:lnTo>
                    <a:lnTo>
                      <a:pt x="187" y="166"/>
                    </a:lnTo>
                    <a:lnTo>
                      <a:pt x="186" y="154"/>
                    </a:lnTo>
                    <a:lnTo>
                      <a:pt x="183" y="143"/>
                    </a:lnTo>
                    <a:lnTo>
                      <a:pt x="180" y="131"/>
                    </a:lnTo>
                    <a:lnTo>
                      <a:pt x="176" y="120"/>
                    </a:lnTo>
                    <a:lnTo>
                      <a:pt x="171" y="109"/>
                    </a:lnTo>
                    <a:lnTo>
                      <a:pt x="165" y="98"/>
                    </a:lnTo>
                    <a:lnTo>
                      <a:pt x="160" y="88"/>
                    </a:lnTo>
                    <a:lnTo>
                      <a:pt x="153" y="78"/>
                    </a:lnTo>
                    <a:lnTo>
                      <a:pt x="145" y="69"/>
                    </a:lnTo>
                    <a:lnTo>
                      <a:pt x="137" y="59"/>
                    </a:lnTo>
                    <a:lnTo>
                      <a:pt x="129" y="51"/>
                    </a:lnTo>
                    <a:lnTo>
                      <a:pt x="120" y="43"/>
                    </a:lnTo>
                    <a:lnTo>
                      <a:pt x="110" y="36"/>
                    </a:lnTo>
                    <a:lnTo>
                      <a:pt x="101" y="30"/>
                    </a:lnTo>
                    <a:lnTo>
                      <a:pt x="91" y="23"/>
                    </a:lnTo>
                    <a:lnTo>
                      <a:pt x="81" y="18"/>
                    </a:lnTo>
                    <a:lnTo>
                      <a:pt x="70" y="14"/>
                    </a:lnTo>
                    <a:lnTo>
                      <a:pt x="58" y="10"/>
                    </a:lnTo>
                    <a:lnTo>
                      <a:pt x="47" y="7"/>
                    </a:lnTo>
                    <a:lnTo>
                      <a:pt x="35" y="4"/>
                    </a:lnTo>
                    <a:lnTo>
                      <a:pt x="23" y="1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3" name="Line 983"/>
              <p:cNvSpPr>
                <a:spLocks noChangeAspect="1" noChangeShapeType="1"/>
              </p:cNvSpPr>
              <p:nvPr/>
            </p:nvSpPr>
            <p:spPr bwMode="auto">
              <a:xfrm>
                <a:off x="8446" y="3452"/>
                <a:ext cx="30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4" name="Freeform 984"/>
              <p:cNvSpPr>
                <a:spLocks noChangeAspect="1"/>
              </p:cNvSpPr>
              <p:nvPr/>
            </p:nvSpPr>
            <p:spPr bwMode="auto">
              <a:xfrm>
                <a:off x="8746" y="3389"/>
                <a:ext cx="63" cy="63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176" y="0"/>
                  </a:cxn>
                  <a:cxn ang="0">
                    <a:pos x="166" y="1"/>
                  </a:cxn>
                  <a:cxn ang="0">
                    <a:pos x="154" y="4"/>
                  </a:cxn>
                  <a:cxn ang="0">
                    <a:pos x="141" y="7"/>
                  </a:cxn>
                  <a:cxn ang="0">
                    <a:pos x="131" y="10"/>
                  </a:cxn>
                  <a:cxn ang="0">
                    <a:pos x="119" y="14"/>
                  </a:cxn>
                  <a:cxn ang="0">
                    <a:pos x="108" y="18"/>
                  </a:cxn>
                  <a:cxn ang="0">
                    <a:pos x="97" y="23"/>
                  </a:cxn>
                  <a:cxn ang="0">
                    <a:pos x="88" y="30"/>
                  </a:cxn>
                  <a:cxn ang="0">
                    <a:pos x="78" y="36"/>
                  </a:cxn>
                  <a:cxn ang="0">
                    <a:pos x="69" y="43"/>
                  </a:cxn>
                  <a:cxn ang="0">
                    <a:pos x="59" y="51"/>
                  </a:cxn>
                  <a:cxn ang="0">
                    <a:pos x="51" y="59"/>
                  </a:cxn>
                  <a:cxn ang="0">
                    <a:pos x="43" y="69"/>
                  </a:cxn>
                  <a:cxn ang="0">
                    <a:pos x="35" y="78"/>
                  </a:cxn>
                  <a:cxn ang="0">
                    <a:pos x="28" y="88"/>
                  </a:cxn>
                  <a:cxn ang="0">
                    <a:pos x="23" y="98"/>
                  </a:cxn>
                  <a:cxn ang="0">
                    <a:pos x="18" y="109"/>
                  </a:cxn>
                  <a:cxn ang="0">
                    <a:pos x="12" y="120"/>
                  </a:cxn>
                  <a:cxn ang="0">
                    <a:pos x="8" y="131"/>
                  </a:cxn>
                  <a:cxn ang="0">
                    <a:pos x="5" y="143"/>
                  </a:cxn>
                  <a:cxn ang="0">
                    <a:pos x="3" y="154"/>
                  </a:cxn>
                  <a:cxn ang="0">
                    <a:pos x="1" y="166"/>
                  </a:cxn>
                  <a:cxn ang="0">
                    <a:pos x="0" y="178"/>
                  </a:cxn>
                  <a:cxn ang="0">
                    <a:pos x="0" y="190"/>
                  </a:cxn>
                </a:cxnLst>
                <a:rect l="0" t="0" r="r" b="b"/>
                <a:pathLst>
                  <a:path w="189" h="190">
                    <a:moveTo>
                      <a:pt x="189" y="0"/>
                    </a:moveTo>
                    <a:lnTo>
                      <a:pt x="176" y="0"/>
                    </a:lnTo>
                    <a:lnTo>
                      <a:pt x="166" y="1"/>
                    </a:lnTo>
                    <a:lnTo>
                      <a:pt x="154" y="4"/>
                    </a:lnTo>
                    <a:lnTo>
                      <a:pt x="141" y="7"/>
                    </a:lnTo>
                    <a:lnTo>
                      <a:pt x="131" y="10"/>
                    </a:lnTo>
                    <a:lnTo>
                      <a:pt x="119" y="14"/>
                    </a:lnTo>
                    <a:lnTo>
                      <a:pt x="108" y="18"/>
                    </a:lnTo>
                    <a:lnTo>
                      <a:pt x="97" y="23"/>
                    </a:lnTo>
                    <a:lnTo>
                      <a:pt x="88" y="30"/>
                    </a:lnTo>
                    <a:lnTo>
                      <a:pt x="78" y="36"/>
                    </a:lnTo>
                    <a:lnTo>
                      <a:pt x="69" y="43"/>
                    </a:lnTo>
                    <a:lnTo>
                      <a:pt x="59" y="51"/>
                    </a:lnTo>
                    <a:lnTo>
                      <a:pt x="51" y="59"/>
                    </a:lnTo>
                    <a:lnTo>
                      <a:pt x="43" y="69"/>
                    </a:lnTo>
                    <a:lnTo>
                      <a:pt x="35" y="78"/>
                    </a:lnTo>
                    <a:lnTo>
                      <a:pt x="28" y="88"/>
                    </a:lnTo>
                    <a:lnTo>
                      <a:pt x="23" y="98"/>
                    </a:lnTo>
                    <a:lnTo>
                      <a:pt x="18" y="109"/>
                    </a:lnTo>
                    <a:lnTo>
                      <a:pt x="12" y="120"/>
                    </a:lnTo>
                    <a:lnTo>
                      <a:pt x="8" y="131"/>
                    </a:lnTo>
                    <a:lnTo>
                      <a:pt x="5" y="143"/>
                    </a:lnTo>
                    <a:lnTo>
                      <a:pt x="3" y="154"/>
                    </a:lnTo>
                    <a:lnTo>
                      <a:pt x="1" y="166"/>
                    </a:lnTo>
                    <a:lnTo>
                      <a:pt x="0" y="178"/>
                    </a:lnTo>
                    <a:lnTo>
                      <a:pt x="0" y="19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5" name="Freeform 985"/>
              <p:cNvSpPr>
                <a:spLocks noChangeAspect="1"/>
              </p:cNvSpPr>
              <p:nvPr/>
            </p:nvSpPr>
            <p:spPr bwMode="auto">
              <a:xfrm>
                <a:off x="8375" y="3278"/>
                <a:ext cx="442" cy="300"/>
              </a:xfrm>
              <a:custGeom>
                <a:avLst/>
                <a:gdLst/>
                <a:ahLst/>
                <a:cxnLst>
                  <a:cxn ang="0">
                    <a:pos x="1302" y="331"/>
                  </a:cxn>
                  <a:cxn ang="0">
                    <a:pos x="1302" y="0"/>
                  </a:cxn>
                  <a:cxn ang="0">
                    <a:pos x="1326" y="0"/>
                  </a:cxn>
                  <a:cxn ang="0">
                    <a:pos x="1326" y="900"/>
                  </a:cxn>
                  <a:cxn ang="0">
                    <a:pos x="0" y="900"/>
                  </a:cxn>
                  <a:cxn ang="0">
                    <a:pos x="0" y="0"/>
                  </a:cxn>
                </a:cxnLst>
                <a:rect l="0" t="0" r="r" b="b"/>
                <a:pathLst>
                  <a:path w="1326" h="900">
                    <a:moveTo>
                      <a:pt x="1302" y="331"/>
                    </a:moveTo>
                    <a:lnTo>
                      <a:pt x="1302" y="0"/>
                    </a:lnTo>
                    <a:lnTo>
                      <a:pt x="1326" y="0"/>
                    </a:lnTo>
                    <a:lnTo>
                      <a:pt x="1326" y="900"/>
                    </a:lnTo>
                    <a:lnTo>
                      <a:pt x="0" y="90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6" name="Line 986"/>
              <p:cNvSpPr>
                <a:spLocks noChangeAspect="1" noChangeShapeType="1"/>
              </p:cNvSpPr>
              <p:nvPr/>
            </p:nvSpPr>
            <p:spPr bwMode="auto">
              <a:xfrm flipV="1">
                <a:off x="8383" y="3303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7" name="Line 987"/>
              <p:cNvSpPr>
                <a:spLocks noChangeAspect="1" noChangeShapeType="1"/>
              </p:cNvSpPr>
              <p:nvPr/>
            </p:nvSpPr>
            <p:spPr bwMode="auto">
              <a:xfrm flipV="1">
                <a:off x="8408" y="3278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8" name="Line 988"/>
              <p:cNvSpPr>
                <a:spLocks noChangeAspect="1" noChangeShapeType="1"/>
              </p:cNvSpPr>
              <p:nvPr/>
            </p:nvSpPr>
            <p:spPr bwMode="auto">
              <a:xfrm flipV="1">
                <a:off x="8383" y="3359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09" name="Line 989"/>
              <p:cNvSpPr>
                <a:spLocks noChangeAspect="1" noChangeShapeType="1"/>
              </p:cNvSpPr>
              <p:nvPr/>
            </p:nvSpPr>
            <p:spPr bwMode="auto">
              <a:xfrm flipV="1">
                <a:off x="8464" y="3278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0" name="Line 990"/>
              <p:cNvSpPr>
                <a:spLocks noChangeAspect="1" noChangeShapeType="1"/>
              </p:cNvSpPr>
              <p:nvPr/>
            </p:nvSpPr>
            <p:spPr bwMode="auto">
              <a:xfrm flipV="1">
                <a:off x="8416" y="3386"/>
                <a:ext cx="11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1" name="Line 991"/>
              <p:cNvSpPr>
                <a:spLocks noChangeAspect="1" noChangeShapeType="1"/>
              </p:cNvSpPr>
              <p:nvPr/>
            </p:nvSpPr>
            <p:spPr bwMode="auto">
              <a:xfrm flipV="1">
                <a:off x="8520" y="3278"/>
                <a:ext cx="1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2" name="Line 992"/>
              <p:cNvSpPr>
                <a:spLocks noChangeAspect="1" noChangeShapeType="1"/>
              </p:cNvSpPr>
              <p:nvPr/>
            </p:nvSpPr>
            <p:spPr bwMode="auto">
              <a:xfrm flipV="1">
                <a:off x="8442" y="341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3" name="Line 993"/>
              <p:cNvSpPr>
                <a:spLocks noChangeAspect="1" noChangeShapeType="1"/>
              </p:cNvSpPr>
              <p:nvPr/>
            </p:nvSpPr>
            <p:spPr bwMode="auto">
              <a:xfrm flipV="1">
                <a:off x="8576" y="3278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4" name="Line 994"/>
              <p:cNvSpPr>
                <a:spLocks noChangeAspect="1" noChangeShapeType="1"/>
              </p:cNvSpPr>
              <p:nvPr/>
            </p:nvSpPr>
            <p:spPr bwMode="auto">
              <a:xfrm flipV="1">
                <a:off x="8474" y="3436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5" name="Line 995"/>
              <p:cNvSpPr>
                <a:spLocks noChangeAspect="1" noChangeShapeType="1"/>
              </p:cNvSpPr>
              <p:nvPr/>
            </p:nvSpPr>
            <p:spPr bwMode="auto">
              <a:xfrm flipV="1">
                <a:off x="8631" y="3278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6" name="Line 996"/>
              <p:cNvSpPr>
                <a:spLocks noChangeAspect="1" noChangeShapeType="1"/>
              </p:cNvSpPr>
              <p:nvPr/>
            </p:nvSpPr>
            <p:spPr bwMode="auto">
              <a:xfrm flipV="1">
                <a:off x="8530" y="3436"/>
                <a:ext cx="1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7" name="Line 997"/>
              <p:cNvSpPr>
                <a:spLocks noChangeAspect="1" noChangeShapeType="1"/>
              </p:cNvSpPr>
              <p:nvPr/>
            </p:nvSpPr>
            <p:spPr bwMode="auto">
              <a:xfrm flipV="1">
                <a:off x="8687" y="3278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8" name="Line 998"/>
              <p:cNvSpPr>
                <a:spLocks noChangeAspect="1" noChangeShapeType="1"/>
              </p:cNvSpPr>
              <p:nvPr/>
            </p:nvSpPr>
            <p:spPr bwMode="auto">
              <a:xfrm flipV="1">
                <a:off x="8585" y="3436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19" name="Line 999"/>
              <p:cNvSpPr>
                <a:spLocks noChangeAspect="1" noChangeShapeType="1"/>
              </p:cNvSpPr>
              <p:nvPr/>
            </p:nvSpPr>
            <p:spPr bwMode="auto">
              <a:xfrm flipV="1">
                <a:off x="8743" y="3278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0" name="Line 1000"/>
              <p:cNvSpPr>
                <a:spLocks noChangeAspect="1" noChangeShapeType="1"/>
              </p:cNvSpPr>
              <p:nvPr/>
            </p:nvSpPr>
            <p:spPr bwMode="auto">
              <a:xfrm flipV="1">
                <a:off x="8641" y="3436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1" name="Line 1001"/>
              <p:cNvSpPr>
                <a:spLocks noChangeAspect="1" noChangeShapeType="1"/>
              </p:cNvSpPr>
              <p:nvPr/>
            </p:nvSpPr>
            <p:spPr bwMode="auto">
              <a:xfrm flipV="1">
                <a:off x="8793" y="3284"/>
                <a:ext cx="16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2" name="Line 1002"/>
              <p:cNvSpPr>
                <a:spLocks noChangeAspect="1" noChangeShapeType="1"/>
              </p:cNvSpPr>
              <p:nvPr/>
            </p:nvSpPr>
            <p:spPr bwMode="auto">
              <a:xfrm flipV="1">
                <a:off x="8697" y="3436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3" name="Line 1003"/>
              <p:cNvSpPr>
                <a:spLocks noChangeAspect="1" noChangeShapeType="1"/>
              </p:cNvSpPr>
              <p:nvPr/>
            </p:nvSpPr>
            <p:spPr bwMode="auto">
              <a:xfrm flipV="1">
                <a:off x="8793" y="3339"/>
                <a:ext cx="16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4" name="Line 1004"/>
              <p:cNvSpPr>
                <a:spLocks noChangeAspect="1" noChangeShapeType="1"/>
              </p:cNvSpPr>
              <p:nvPr/>
            </p:nvSpPr>
            <p:spPr bwMode="auto">
              <a:xfrm>
                <a:off x="8399" y="3305"/>
                <a:ext cx="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5" name="Line 1005"/>
              <p:cNvSpPr>
                <a:spLocks noChangeAspect="1" noChangeShapeType="1"/>
              </p:cNvSpPr>
              <p:nvPr/>
            </p:nvSpPr>
            <p:spPr bwMode="auto">
              <a:xfrm>
                <a:off x="8452" y="330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6" name="Line 1006"/>
              <p:cNvSpPr>
                <a:spLocks noChangeAspect="1" noChangeShapeType="1"/>
              </p:cNvSpPr>
              <p:nvPr/>
            </p:nvSpPr>
            <p:spPr bwMode="auto">
              <a:xfrm>
                <a:off x="8511" y="330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27" name="Line 1007"/>
              <p:cNvSpPr>
                <a:spLocks noChangeAspect="1" noChangeShapeType="1"/>
              </p:cNvSpPr>
              <p:nvPr/>
            </p:nvSpPr>
            <p:spPr bwMode="auto">
              <a:xfrm>
                <a:off x="8570" y="330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28" name="Group 1008"/>
            <p:cNvGrpSpPr>
              <a:grpSpLocks noChangeAspect="1"/>
            </p:cNvGrpSpPr>
            <p:nvPr/>
          </p:nvGrpSpPr>
          <p:grpSpPr bwMode="auto">
            <a:xfrm>
              <a:off x="8375" y="3278"/>
              <a:ext cx="442" cy="158"/>
              <a:chOff x="8375" y="3278"/>
              <a:chExt cx="442" cy="158"/>
            </a:xfrm>
          </p:grpSpPr>
          <p:sp>
            <p:nvSpPr>
              <p:cNvPr id="6129" name="Line 1009"/>
              <p:cNvSpPr>
                <a:spLocks noChangeAspect="1" noChangeShapeType="1"/>
              </p:cNvSpPr>
              <p:nvPr/>
            </p:nvSpPr>
            <p:spPr bwMode="auto">
              <a:xfrm>
                <a:off x="8630" y="3305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0" name="Line 1010"/>
              <p:cNvSpPr>
                <a:spLocks noChangeAspect="1" noChangeShapeType="1"/>
              </p:cNvSpPr>
              <p:nvPr/>
            </p:nvSpPr>
            <p:spPr bwMode="auto">
              <a:xfrm>
                <a:off x="8689" y="330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1" name="Line 1011"/>
              <p:cNvSpPr>
                <a:spLocks noChangeAspect="1" noChangeShapeType="1"/>
              </p:cNvSpPr>
              <p:nvPr/>
            </p:nvSpPr>
            <p:spPr bwMode="auto">
              <a:xfrm>
                <a:off x="8748" y="3305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2" name="Line 1012"/>
              <p:cNvSpPr>
                <a:spLocks noChangeAspect="1" noChangeShapeType="1"/>
              </p:cNvSpPr>
              <p:nvPr/>
            </p:nvSpPr>
            <p:spPr bwMode="auto">
              <a:xfrm>
                <a:off x="8422" y="332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3" name="Line 1013"/>
              <p:cNvSpPr>
                <a:spLocks noChangeAspect="1" noChangeShapeType="1"/>
              </p:cNvSpPr>
              <p:nvPr/>
            </p:nvSpPr>
            <p:spPr bwMode="auto">
              <a:xfrm>
                <a:off x="8482" y="3322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4" name="Line 1014"/>
              <p:cNvSpPr>
                <a:spLocks noChangeAspect="1" noChangeShapeType="1"/>
              </p:cNvSpPr>
              <p:nvPr/>
            </p:nvSpPr>
            <p:spPr bwMode="auto">
              <a:xfrm>
                <a:off x="8541" y="332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5" name="Line 1015"/>
              <p:cNvSpPr>
                <a:spLocks noChangeAspect="1" noChangeShapeType="1"/>
              </p:cNvSpPr>
              <p:nvPr/>
            </p:nvSpPr>
            <p:spPr bwMode="auto">
              <a:xfrm>
                <a:off x="8600" y="332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6" name="Line 1016"/>
              <p:cNvSpPr>
                <a:spLocks noChangeAspect="1" noChangeShapeType="1"/>
              </p:cNvSpPr>
              <p:nvPr/>
            </p:nvSpPr>
            <p:spPr bwMode="auto">
              <a:xfrm>
                <a:off x="8659" y="332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7" name="Line 1017"/>
              <p:cNvSpPr>
                <a:spLocks noChangeAspect="1" noChangeShapeType="1"/>
              </p:cNvSpPr>
              <p:nvPr/>
            </p:nvSpPr>
            <p:spPr bwMode="auto">
              <a:xfrm>
                <a:off x="8719" y="3322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8" name="Line 1018"/>
              <p:cNvSpPr>
                <a:spLocks noChangeAspect="1" noChangeShapeType="1"/>
              </p:cNvSpPr>
              <p:nvPr/>
            </p:nvSpPr>
            <p:spPr bwMode="auto">
              <a:xfrm>
                <a:off x="8777" y="3322"/>
                <a:ext cx="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39" name="Line 1019"/>
              <p:cNvSpPr>
                <a:spLocks noChangeAspect="1" noChangeShapeType="1"/>
              </p:cNvSpPr>
              <p:nvPr/>
            </p:nvSpPr>
            <p:spPr bwMode="auto">
              <a:xfrm>
                <a:off x="8399" y="3339"/>
                <a:ext cx="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0" name="Line 1020"/>
              <p:cNvSpPr>
                <a:spLocks noChangeAspect="1" noChangeShapeType="1"/>
              </p:cNvSpPr>
              <p:nvPr/>
            </p:nvSpPr>
            <p:spPr bwMode="auto">
              <a:xfrm>
                <a:off x="8452" y="333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1" name="Line 1021"/>
              <p:cNvSpPr>
                <a:spLocks noChangeAspect="1" noChangeShapeType="1"/>
              </p:cNvSpPr>
              <p:nvPr/>
            </p:nvSpPr>
            <p:spPr bwMode="auto">
              <a:xfrm>
                <a:off x="8511" y="333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2" name="Line 1022"/>
              <p:cNvSpPr>
                <a:spLocks noChangeAspect="1" noChangeShapeType="1"/>
              </p:cNvSpPr>
              <p:nvPr/>
            </p:nvSpPr>
            <p:spPr bwMode="auto">
              <a:xfrm>
                <a:off x="8570" y="333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3" name="Line 1023"/>
              <p:cNvSpPr>
                <a:spLocks noChangeAspect="1" noChangeShapeType="1"/>
              </p:cNvSpPr>
              <p:nvPr/>
            </p:nvSpPr>
            <p:spPr bwMode="auto">
              <a:xfrm>
                <a:off x="8630" y="3339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4" name="Line 1024"/>
              <p:cNvSpPr>
                <a:spLocks noChangeAspect="1" noChangeShapeType="1"/>
              </p:cNvSpPr>
              <p:nvPr/>
            </p:nvSpPr>
            <p:spPr bwMode="auto">
              <a:xfrm>
                <a:off x="8689" y="333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5" name="Line 1025"/>
              <p:cNvSpPr>
                <a:spLocks noChangeAspect="1" noChangeShapeType="1"/>
              </p:cNvSpPr>
              <p:nvPr/>
            </p:nvSpPr>
            <p:spPr bwMode="auto">
              <a:xfrm>
                <a:off x="8748" y="3339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6" name="Line 1026"/>
              <p:cNvSpPr>
                <a:spLocks noChangeAspect="1" noChangeShapeType="1"/>
              </p:cNvSpPr>
              <p:nvPr/>
            </p:nvSpPr>
            <p:spPr bwMode="auto">
              <a:xfrm>
                <a:off x="8422" y="335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7" name="Line 1027"/>
              <p:cNvSpPr>
                <a:spLocks noChangeAspect="1" noChangeShapeType="1"/>
              </p:cNvSpPr>
              <p:nvPr/>
            </p:nvSpPr>
            <p:spPr bwMode="auto">
              <a:xfrm>
                <a:off x="8482" y="3356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8" name="Line 1028"/>
              <p:cNvSpPr>
                <a:spLocks noChangeAspect="1" noChangeShapeType="1"/>
              </p:cNvSpPr>
              <p:nvPr/>
            </p:nvSpPr>
            <p:spPr bwMode="auto">
              <a:xfrm>
                <a:off x="8541" y="335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49" name="Line 1029"/>
              <p:cNvSpPr>
                <a:spLocks noChangeAspect="1" noChangeShapeType="1"/>
              </p:cNvSpPr>
              <p:nvPr/>
            </p:nvSpPr>
            <p:spPr bwMode="auto">
              <a:xfrm>
                <a:off x="8600" y="335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0" name="Line 1030"/>
              <p:cNvSpPr>
                <a:spLocks noChangeAspect="1" noChangeShapeType="1"/>
              </p:cNvSpPr>
              <p:nvPr/>
            </p:nvSpPr>
            <p:spPr bwMode="auto">
              <a:xfrm>
                <a:off x="8659" y="335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1" name="Line 1031"/>
              <p:cNvSpPr>
                <a:spLocks noChangeAspect="1" noChangeShapeType="1"/>
              </p:cNvSpPr>
              <p:nvPr/>
            </p:nvSpPr>
            <p:spPr bwMode="auto">
              <a:xfrm>
                <a:off x="8719" y="3356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2" name="Line 1032"/>
              <p:cNvSpPr>
                <a:spLocks noChangeAspect="1" noChangeShapeType="1"/>
              </p:cNvSpPr>
              <p:nvPr/>
            </p:nvSpPr>
            <p:spPr bwMode="auto">
              <a:xfrm>
                <a:off x="8777" y="3356"/>
                <a:ext cx="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3" name="Line 1033"/>
              <p:cNvSpPr>
                <a:spLocks noChangeAspect="1" noChangeShapeType="1"/>
              </p:cNvSpPr>
              <p:nvPr/>
            </p:nvSpPr>
            <p:spPr bwMode="auto">
              <a:xfrm>
                <a:off x="8399" y="3373"/>
                <a:ext cx="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4" name="Line 1034"/>
              <p:cNvSpPr>
                <a:spLocks noChangeAspect="1" noChangeShapeType="1"/>
              </p:cNvSpPr>
              <p:nvPr/>
            </p:nvSpPr>
            <p:spPr bwMode="auto">
              <a:xfrm>
                <a:off x="8452" y="337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5" name="Line 1035"/>
              <p:cNvSpPr>
                <a:spLocks noChangeAspect="1" noChangeShapeType="1"/>
              </p:cNvSpPr>
              <p:nvPr/>
            </p:nvSpPr>
            <p:spPr bwMode="auto">
              <a:xfrm>
                <a:off x="8511" y="337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6" name="Line 1036"/>
              <p:cNvSpPr>
                <a:spLocks noChangeAspect="1" noChangeShapeType="1"/>
              </p:cNvSpPr>
              <p:nvPr/>
            </p:nvSpPr>
            <p:spPr bwMode="auto">
              <a:xfrm>
                <a:off x="8570" y="337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7" name="Line 1037"/>
              <p:cNvSpPr>
                <a:spLocks noChangeAspect="1" noChangeShapeType="1"/>
              </p:cNvSpPr>
              <p:nvPr/>
            </p:nvSpPr>
            <p:spPr bwMode="auto">
              <a:xfrm>
                <a:off x="8630" y="3373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8" name="Line 1038"/>
              <p:cNvSpPr>
                <a:spLocks noChangeAspect="1" noChangeShapeType="1"/>
              </p:cNvSpPr>
              <p:nvPr/>
            </p:nvSpPr>
            <p:spPr bwMode="auto">
              <a:xfrm>
                <a:off x="8689" y="337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9" name="Line 1039"/>
              <p:cNvSpPr>
                <a:spLocks noChangeAspect="1" noChangeShapeType="1"/>
              </p:cNvSpPr>
              <p:nvPr/>
            </p:nvSpPr>
            <p:spPr bwMode="auto">
              <a:xfrm>
                <a:off x="8748" y="3373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0" name="Line 1040"/>
              <p:cNvSpPr>
                <a:spLocks noChangeAspect="1" noChangeShapeType="1"/>
              </p:cNvSpPr>
              <p:nvPr/>
            </p:nvSpPr>
            <p:spPr bwMode="auto">
              <a:xfrm>
                <a:off x="8433" y="3391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1" name="Line 1041"/>
              <p:cNvSpPr>
                <a:spLocks noChangeAspect="1" noChangeShapeType="1"/>
              </p:cNvSpPr>
              <p:nvPr/>
            </p:nvSpPr>
            <p:spPr bwMode="auto">
              <a:xfrm>
                <a:off x="8482" y="3391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2" name="Line 1042"/>
              <p:cNvSpPr>
                <a:spLocks noChangeAspect="1" noChangeShapeType="1"/>
              </p:cNvSpPr>
              <p:nvPr/>
            </p:nvSpPr>
            <p:spPr bwMode="auto">
              <a:xfrm>
                <a:off x="8541" y="339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3" name="Line 1043"/>
              <p:cNvSpPr>
                <a:spLocks noChangeAspect="1" noChangeShapeType="1"/>
              </p:cNvSpPr>
              <p:nvPr/>
            </p:nvSpPr>
            <p:spPr bwMode="auto">
              <a:xfrm>
                <a:off x="8600" y="339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4" name="Line 1044"/>
              <p:cNvSpPr>
                <a:spLocks noChangeAspect="1" noChangeShapeType="1"/>
              </p:cNvSpPr>
              <p:nvPr/>
            </p:nvSpPr>
            <p:spPr bwMode="auto">
              <a:xfrm>
                <a:off x="8659" y="339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5" name="Line 1045"/>
              <p:cNvSpPr>
                <a:spLocks noChangeAspect="1" noChangeShapeType="1"/>
              </p:cNvSpPr>
              <p:nvPr/>
            </p:nvSpPr>
            <p:spPr bwMode="auto">
              <a:xfrm>
                <a:off x="8719" y="3391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6" name="Line 1046"/>
              <p:cNvSpPr>
                <a:spLocks noChangeAspect="1" noChangeShapeType="1"/>
              </p:cNvSpPr>
              <p:nvPr/>
            </p:nvSpPr>
            <p:spPr bwMode="auto">
              <a:xfrm>
                <a:off x="8452" y="3408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7" name="Line 1047"/>
              <p:cNvSpPr>
                <a:spLocks noChangeAspect="1" noChangeShapeType="1"/>
              </p:cNvSpPr>
              <p:nvPr/>
            </p:nvSpPr>
            <p:spPr bwMode="auto">
              <a:xfrm>
                <a:off x="8511" y="3408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8" name="Line 1048"/>
              <p:cNvSpPr>
                <a:spLocks noChangeAspect="1" noChangeShapeType="1"/>
              </p:cNvSpPr>
              <p:nvPr/>
            </p:nvSpPr>
            <p:spPr bwMode="auto">
              <a:xfrm>
                <a:off x="8570" y="3408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9" name="Line 1049"/>
              <p:cNvSpPr>
                <a:spLocks noChangeAspect="1" noChangeShapeType="1"/>
              </p:cNvSpPr>
              <p:nvPr/>
            </p:nvSpPr>
            <p:spPr bwMode="auto">
              <a:xfrm>
                <a:off x="8630" y="3408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0" name="Line 1050"/>
              <p:cNvSpPr>
                <a:spLocks noChangeAspect="1" noChangeShapeType="1"/>
              </p:cNvSpPr>
              <p:nvPr/>
            </p:nvSpPr>
            <p:spPr bwMode="auto">
              <a:xfrm>
                <a:off x="8689" y="3408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1" name="Line 1051"/>
              <p:cNvSpPr>
                <a:spLocks noChangeAspect="1" noChangeShapeType="1"/>
              </p:cNvSpPr>
              <p:nvPr/>
            </p:nvSpPr>
            <p:spPr bwMode="auto">
              <a:xfrm>
                <a:off x="8482" y="3425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2" name="Line 1052"/>
              <p:cNvSpPr>
                <a:spLocks noChangeAspect="1" noChangeShapeType="1"/>
              </p:cNvSpPr>
              <p:nvPr/>
            </p:nvSpPr>
            <p:spPr bwMode="auto">
              <a:xfrm>
                <a:off x="8541" y="342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3" name="Line 1053"/>
              <p:cNvSpPr>
                <a:spLocks noChangeAspect="1" noChangeShapeType="1"/>
              </p:cNvSpPr>
              <p:nvPr/>
            </p:nvSpPr>
            <p:spPr bwMode="auto">
              <a:xfrm>
                <a:off x="8600" y="342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4" name="Line 1054"/>
              <p:cNvSpPr>
                <a:spLocks noChangeAspect="1" noChangeShapeType="1"/>
              </p:cNvSpPr>
              <p:nvPr/>
            </p:nvSpPr>
            <p:spPr bwMode="auto">
              <a:xfrm>
                <a:off x="8659" y="342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5" name="Line 1055"/>
              <p:cNvSpPr>
                <a:spLocks noChangeAspect="1" noChangeShapeType="1"/>
              </p:cNvSpPr>
              <p:nvPr/>
            </p:nvSpPr>
            <p:spPr bwMode="auto">
              <a:xfrm>
                <a:off x="8719" y="3425"/>
                <a:ext cx="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6" name="Line 10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12" y="3373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7" name="Line 10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42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8" name="Line 10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12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9" name="Line 10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72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0" name="Line 10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42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1" name="Line 10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12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2" name="Line 10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01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3" name="Line 10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72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4" name="Line 10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42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5" name="Line 10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01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6" name="Line 10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72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7" name="Line 10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46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8" name="Line 10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31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9" name="Line 10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01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0" name="Line 10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72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1" name="Line 10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61" y="3425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2" name="Line 10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31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3" name="Line 10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01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4" name="Line 10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61" y="3391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5" name="Line 10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31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6" name="Line 10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05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7" name="Line 10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90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8" name="Line 10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61" y="3356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99" name="Line 10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31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0" name="Line 10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20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1" name="Line 10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90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2" name="Line 10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61" y="3322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3" name="Line 10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20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4" name="Line 10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90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5" name="Line 10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64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6" name="Line 10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49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7" name="Line 10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20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8" name="Line 10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590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09" name="Line 10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79" y="3425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0" name="Line 10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49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1" name="Line 10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20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2" name="Line 10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79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3" name="Line 10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49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4" name="Line 10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23" y="3294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5" name="Line 10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09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6" name="Line 10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79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7" name="Line 10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49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8" name="Line 10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09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19" name="Line 10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79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0" name="Line 11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38" y="3391"/>
                <a:ext cx="8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1" name="Line 11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09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2" name="Line 11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83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3" name="Line 11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38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4" name="Line 11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09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5" name="Line 11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67" y="3373"/>
                <a:ext cx="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6" name="Line 11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38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7" name="Line 11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67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8" name="Line 11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42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29" name="Line 11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67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0" name="Line 1110"/>
              <p:cNvSpPr>
                <a:spLocks noChangeAspect="1" noChangeShapeType="1"/>
              </p:cNvSpPr>
              <p:nvPr/>
            </p:nvSpPr>
            <p:spPr bwMode="auto">
              <a:xfrm flipV="1">
                <a:off x="8412" y="3294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1" name="Line 1111"/>
              <p:cNvSpPr>
                <a:spLocks noChangeAspect="1" noChangeShapeType="1"/>
              </p:cNvSpPr>
              <p:nvPr/>
            </p:nvSpPr>
            <p:spPr bwMode="auto">
              <a:xfrm flipV="1">
                <a:off x="8412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2" name="Line 1112"/>
              <p:cNvSpPr>
                <a:spLocks noChangeAspect="1" noChangeShapeType="1"/>
              </p:cNvSpPr>
              <p:nvPr/>
            </p:nvSpPr>
            <p:spPr bwMode="auto">
              <a:xfrm flipV="1">
                <a:off x="8412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3" name="Line 1113"/>
              <p:cNvSpPr>
                <a:spLocks noChangeAspect="1" noChangeShapeType="1"/>
              </p:cNvSpPr>
              <p:nvPr/>
            </p:nvSpPr>
            <p:spPr bwMode="auto">
              <a:xfrm flipV="1">
                <a:off x="8442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4" name="Line 1114"/>
              <p:cNvSpPr>
                <a:spLocks noChangeAspect="1" noChangeShapeType="1"/>
              </p:cNvSpPr>
              <p:nvPr/>
            </p:nvSpPr>
            <p:spPr bwMode="auto">
              <a:xfrm flipV="1">
                <a:off x="8442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5" name="Line 1115"/>
              <p:cNvSpPr>
                <a:spLocks noChangeAspect="1" noChangeShapeType="1"/>
              </p:cNvSpPr>
              <p:nvPr/>
            </p:nvSpPr>
            <p:spPr bwMode="auto">
              <a:xfrm flipV="1">
                <a:off x="8472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6" name="Line 1116"/>
              <p:cNvSpPr>
                <a:spLocks noChangeAspect="1" noChangeShapeType="1"/>
              </p:cNvSpPr>
              <p:nvPr/>
            </p:nvSpPr>
            <p:spPr bwMode="auto">
              <a:xfrm flipV="1">
                <a:off x="8442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7" name="Line 1117"/>
              <p:cNvSpPr>
                <a:spLocks noChangeAspect="1" noChangeShapeType="1"/>
              </p:cNvSpPr>
              <p:nvPr/>
            </p:nvSpPr>
            <p:spPr bwMode="auto">
              <a:xfrm flipV="1">
                <a:off x="8472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8" name="Line 1118"/>
              <p:cNvSpPr>
                <a:spLocks noChangeAspect="1" noChangeShapeType="1"/>
              </p:cNvSpPr>
              <p:nvPr/>
            </p:nvSpPr>
            <p:spPr bwMode="auto">
              <a:xfrm flipV="1">
                <a:off x="8450" y="340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39" name="Line 1119"/>
              <p:cNvSpPr>
                <a:spLocks noChangeAspect="1" noChangeShapeType="1"/>
              </p:cNvSpPr>
              <p:nvPr/>
            </p:nvSpPr>
            <p:spPr bwMode="auto">
              <a:xfrm flipV="1">
                <a:off x="8472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0" name="Line 1120"/>
              <p:cNvSpPr>
                <a:spLocks noChangeAspect="1" noChangeShapeType="1"/>
              </p:cNvSpPr>
              <p:nvPr/>
            </p:nvSpPr>
            <p:spPr bwMode="auto">
              <a:xfrm flipV="1">
                <a:off x="8501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1" name="Line 1121"/>
              <p:cNvSpPr>
                <a:spLocks noChangeAspect="1" noChangeShapeType="1"/>
              </p:cNvSpPr>
              <p:nvPr/>
            </p:nvSpPr>
            <p:spPr bwMode="auto">
              <a:xfrm flipV="1">
                <a:off x="8472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2" name="Line 1122"/>
              <p:cNvSpPr>
                <a:spLocks noChangeAspect="1" noChangeShapeType="1"/>
              </p:cNvSpPr>
              <p:nvPr/>
            </p:nvSpPr>
            <p:spPr bwMode="auto">
              <a:xfrm flipV="1">
                <a:off x="8501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3" name="Line 1123"/>
              <p:cNvSpPr>
                <a:spLocks noChangeAspect="1" noChangeShapeType="1"/>
              </p:cNvSpPr>
              <p:nvPr/>
            </p:nvSpPr>
            <p:spPr bwMode="auto">
              <a:xfrm flipV="1">
                <a:off x="8531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4" name="Line 1124"/>
              <p:cNvSpPr>
                <a:spLocks noChangeAspect="1" noChangeShapeType="1"/>
              </p:cNvSpPr>
              <p:nvPr/>
            </p:nvSpPr>
            <p:spPr bwMode="auto">
              <a:xfrm flipV="1">
                <a:off x="8475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5" name="Line 1125"/>
              <p:cNvSpPr>
                <a:spLocks noChangeAspect="1" noChangeShapeType="1"/>
              </p:cNvSpPr>
              <p:nvPr/>
            </p:nvSpPr>
            <p:spPr bwMode="auto">
              <a:xfrm flipV="1">
                <a:off x="8501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6" name="Line 1126"/>
              <p:cNvSpPr>
                <a:spLocks noChangeAspect="1" noChangeShapeType="1"/>
              </p:cNvSpPr>
              <p:nvPr/>
            </p:nvSpPr>
            <p:spPr bwMode="auto">
              <a:xfrm flipV="1">
                <a:off x="8531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7" name="Line 1127"/>
              <p:cNvSpPr>
                <a:spLocks noChangeAspect="1" noChangeShapeType="1"/>
              </p:cNvSpPr>
              <p:nvPr/>
            </p:nvSpPr>
            <p:spPr bwMode="auto">
              <a:xfrm flipV="1">
                <a:off x="8501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8" name="Line 1128"/>
              <p:cNvSpPr>
                <a:spLocks noChangeAspect="1" noChangeShapeType="1"/>
              </p:cNvSpPr>
              <p:nvPr/>
            </p:nvSpPr>
            <p:spPr bwMode="auto">
              <a:xfrm flipV="1">
                <a:off x="8531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49" name="Line 1129"/>
              <p:cNvSpPr>
                <a:spLocks noChangeAspect="1" noChangeShapeType="1"/>
              </p:cNvSpPr>
              <p:nvPr/>
            </p:nvSpPr>
            <p:spPr bwMode="auto">
              <a:xfrm flipV="1">
                <a:off x="8561" y="3305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0" name="Line 1130"/>
              <p:cNvSpPr>
                <a:spLocks noChangeAspect="1" noChangeShapeType="1"/>
              </p:cNvSpPr>
              <p:nvPr/>
            </p:nvSpPr>
            <p:spPr bwMode="auto">
              <a:xfrm flipV="1">
                <a:off x="8531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1" name="Line 1131"/>
              <p:cNvSpPr>
                <a:spLocks noChangeAspect="1" noChangeShapeType="1"/>
              </p:cNvSpPr>
              <p:nvPr/>
            </p:nvSpPr>
            <p:spPr bwMode="auto">
              <a:xfrm flipV="1">
                <a:off x="8561" y="3339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2" name="Line 1132"/>
              <p:cNvSpPr>
                <a:spLocks noChangeAspect="1" noChangeShapeType="1"/>
              </p:cNvSpPr>
              <p:nvPr/>
            </p:nvSpPr>
            <p:spPr bwMode="auto">
              <a:xfrm flipV="1">
                <a:off x="8590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3" name="Line 1133"/>
              <p:cNvSpPr>
                <a:spLocks noChangeAspect="1" noChangeShapeType="1"/>
              </p:cNvSpPr>
              <p:nvPr/>
            </p:nvSpPr>
            <p:spPr bwMode="auto">
              <a:xfrm flipV="1">
                <a:off x="8534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4" name="Line 1134"/>
              <p:cNvSpPr>
                <a:spLocks noChangeAspect="1" noChangeShapeType="1"/>
              </p:cNvSpPr>
              <p:nvPr/>
            </p:nvSpPr>
            <p:spPr bwMode="auto">
              <a:xfrm flipV="1">
                <a:off x="8561" y="3373"/>
                <a:ext cx="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5" name="Line 1135"/>
              <p:cNvSpPr>
                <a:spLocks noChangeAspect="1" noChangeShapeType="1"/>
              </p:cNvSpPr>
              <p:nvPr/>
            </p:nvSpPr>
            <p:spPr bwMode="auto">
              <a:xfrm flipV="1">
                <a:off x="8590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6" name="Line 1136"/>
              <p:cNvSpPr>
                <a:spLocks noChangeAspect="1" noChangeShapeType="1"/>
              </p:cNvSpPr>
              <p:nvPr/>
            </p:nvSpPr>
            <p:spPr bwMode="auto">
              <a:xfrm flipV="1">
                <a:off x="8561" y="3408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7" name="Line 1137"/>
              <p:cNvSpPr>
                <a:spLocks noChangeAspect="1" noChangeShapeType="1"/>
              </p:cNvSpPr>
              <p:nvPr/>
            </p:nvSpPr>
            <p:spPr bwMode="auto">
              <a:xfrm flipV="1">
                <a:off x="8590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8" name="Line 1138"/>
              <p:cNvSpPr>
                <a:spLocks noChangeAspect="1" noChangeShapeType="1"/>
              </p:cNvSpPr>
              <p:nvPr/>
            </p:nvSpPr>
            <p:spPr bwMode="auto">
              <a:xfrm flipV="1">
                <a:off x="8620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59" name="Line 1139"/>
              <p:cNvSpPr>
                <a:spLocks noChangeAspect="1" noChangeShapeType="1"/>
              </p:cNvSpPr>
              <p:nvPr/>
            </p:nvSpPr>
            <p:spPr bwMode="auto">
              <a:xfrm flipV="1">
                <a:off x="8590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0" name="Line 1140"/>
              <p:cNvSpPr>
                <a:spLocks noChangeAspect="1" noChangeShapeType="1"/>
              </p:cNvSpPr>
              <p:nvPr/>
            </p:nvSpPr>
            <p:spPr bwMode="auto">
              <a:xfrm flipV="1">
                <a:off x="8620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1" name="Line 1141"/>
              <p:cNvSpPr>
                <a:spLocks noChangeAspect="1" noChangeShapeType="1"/>
              </p:cNvSpPr>
              <p:nvPr/>
            </p:nvSpPr>
            <p:spPr bwMode="auto">
              <a:xfrm flipV="1">
                <a:off x="8649" y="3294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2" name="Line 1142"/>
              <p:cNvSpPr>
                <a:spLocks noChangeAspect="1" noChangeShapeType="1"/>
              </p:cNvSpPr>
              <p:nvPr/>
            </p:nvSpPr>
            <p:spPr bwMode="auto">
              <a:xfrm flipV="1">
                <a:off x="8593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3" name="Line 1143"/>
              <p:cNvSpPr>
                <a:spLocks noChangeAspect="1" noChangeShapeType="1"/>
              </p:cNvSpPr>
              <p:nvPr/>
            </p:nvSpPr>
            <p:spPr bwMode="auto">
              <a:xfrm flipV="1">
                <a:off x="8620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4" name="Line 1144"/>
              <p:cNvSpPr>
                <a:spLocks noChangeAspect="1" noChangeShapeType="1"/>
              </p:cNvSpPr>
              <p:nvPr/>
            </p:nvSpPr>
            <p:spPr bwMode="auto">
              <a:xfrm flipV="1">
                <a:off x="8649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5" name="Line 1145"/>
              <p:cNvSpPr>
                <a:spLocks noChangeAspect="1" noChangeShapeType="1"/>
              </p:cNvSpPr>
              <p:nvPr/>
            </p:nvSpPr>
            <p:spPr bwMode="auto">
              <a:xfrm flipV="1">
                <a:off x="8620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6" name="Line 1146"/>
              <p:cNvSpPr>
                <a:spLocks noChangeAspect="1" noChangeShapeType="1"/>
              </p:cNvSpPr>
              <p:nvPr/>
            </p:nvSpPr>
            <p:spPr bwMode="auto">
              <a:xfrm flipV="1">
                <a:off x="8649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7" name="Line 1147"/>
              <p:cNvSpPr>
                <a:spLocks noChangeAspect="1" noChangeShapeType="1"/>
              </p:cNvSpPr>
              <p:nvPr/>
            </p:nvSpPr>
            <p:spPr bwMode="auto">
              <a:xfrm flipV="1">
                <a:off x="8679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8" name="Line 1148"/>
              <p:cNvSpPr>
                <a:spLocks noChangeAspect="1" noChangeShapeType="1"/>
              </p:cNvSpPr>
              <p:nvPr/>
            </p:nvSpPr>
            <p:spPr bwMode="auto">
              <a:xfrm flipV="1">
                <a:off x="8649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69" name="Line 1149"/>
              <p:cNvSpPr>
                <a:spLocks noChangeAspect="1" noChangeShapeType="1"/>
              </p:cNvSpPr>
              <p:nvPr/>
            </p:nvSpPr>
            <p:spPr bwMode="auto">
              <a:xfrm flipV="1">
                <a:off x="8679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0" name="Line 1150"/>
              <p:cNvSpPr>
                <a:spLocks noChangeAspect="1" noChangeShapeType="1"/>
              </p:cNvSpPr>
              <p:nvPr/>
            </p:nvSpPr>
            <p:spPr bwMode="auto">
              <a:xfrm flipV="1">
                <a:off x="8709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1" name="Line 1151"/>
              <p:cNvSpPr>
                <a:spLocks noChangeAspect="1" noChangeShapeType="1"/>
              </p:cNvSpPr>
              <p:nvPr/>
            </p:nvSpPr>
            <p:spPr bwMode="auto">
              <a:xfrm flipV="1">
                <a:off x="8653" y="3425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2" name="Line 1152"/>
              <p:cNvSpPr>
                <a:spLocks noChangeAspect="1" noChangeShapeType="1"/>
              </p:cNvSpPr>
              <p:nvPr/>
            </p:nvSpPr>
            <p:spPr bwMode="auto">
              <a:xfrm flipV="1">
                <a:off x="8679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3" name="Line 1153"/>
              <p:cNvSpPr>
                <a:spLocks noChangeAspect="1" noChangeShapeType="1"/>
              </p:cNvSpPr>
              <p:nvPr/>
            </p:nvSpPr>
            <p:spPr bwMode="auto">
              <a:xfrm flipV="1">
                <a:off x="8709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4" name="Line 1154"/>
              <p:cNvSpPr>
                <a:spLocks noChangeAspect="1" noChangeShapeType="1"/>
              </p:cNvSpPr>
              <p:nvPr/>
            </p:nvSpPr>
            <p:spPr bwMode="auto">
              <a:xfrm flipV="1">
                <a:off x="8679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5" name="Line 1155"/>
              <p:cNvSpPr>
                <a:spLocks noChangeAspect="1" noChangeShapeType="1"/>
              </p:cNvSpPr>
              <p:nvPr/>
            </p:nvSpPr>
            <p:spPr bwMode="auto">
              <a:xfrm flipV="1">
                <a:off x="8709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6" name="Line 1156"/>
              <p:cNvSpPr>
                <a:spLocks noChangeAspect="1" noChangeShapeType="1"/>
              </p:cNvSpPr>
              <p:nvPr/>
            </p:nvSpPr>
            <p:spPr bwMode="auto">
              <a:xfrm flipV="1">
                <a:off x="8738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7" name="Line 1157"/>
              <p:cNvSpPr>
                <a:spLocks noChangeAspect="1" noChangeShapeType="1"/>
              </p:cNvSpPr>
              <p:nvPr/>
            </p:nvSpPr>
            <p:spPr bwMode="auto">
              <a:xfrm flipV="1">
                <a:off x="8709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8" name="Line 1158"/>
              <p:cNvSpPr>
                <a:spLocks noChangeAspect="1" noChangeShapeType="1"/>
              </p:cNvSpPr>
              <p:nvPr/>
            </p:nvSpPr>
            <p:spPr bwMode="auto">
              <a:xfrm flipV="1">
                <a:off x="8738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79" name="Line 1159"/>
              <p:cNvSpPr>
                <a:spLocks noChangeAspect="1" noChangeShapeType="1"/>
              </p:cNvSpPr>
              <p:nvPr/>
            </p:nvSpPr>
            <p:spPr bwMode="auto">
              <a:xfrm flipV="1">
                <a:off x="8767" y="3294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0" name="Line 1160"/>
              <p:cNvSpPr>
                <a:spLocks noChangeAspect="1" noChangeShapeType="1"/>
              </p:cNvSpPr>
              <p:nvPr/>
            </p:nvSpPr>
            <p:spPr bwMode="auto">
              <a:xfrm flipV="1">
                <a:off x="8712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1" name="Line 1161"/>
              <p:cNvSpPr>
                <a:spLocks noChangeAspect="1" noChangeShapeType="1"/>
              </p:cNvSpPr>
              <p:nvPr/>
            </p:nvSpPr>
            <p:spPr bwMode="auto">
              <a:xfrm flipV="1">
                <a:off x="8738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2" name="Line 1162"/>
              <p:cNvSpPr>
                <a:spLocks noChangeAspect="1" noChangeShapeType="1"/>
              </p:cNvSpPr>
              <p:nvPr/>
            </p:nvSpPr>
            <p:spPr bwMode="auto">
              <a:xfrm flipV="1">
                <a:off x="8767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3" name="Line 1163"/>
              <p:cNvSpPr>
                <a:spLocks noChangeAspect="1" noChangeShapeType="1"/>
              </p:cNvSpPr>
              <p:nvPr/>
            </p:nvSpPr>
            <p:spPr bwMode="auto">
              <a:xfrm flipV="1">
                <a:off x="8767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4" name="Freeform 1164"/>
              <p:cNvSpPr>
                <a:spLocks noChangeAspect="1"/>
              </p:cNvSpPr>
              <p:nvPr/>
            </p:nvSpPr>
            <p:spPr bwMode="auto">
              <a:xfrm>
                <a:off x="8809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1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0" y="331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5" name="Freeform 1165"/>
              <p:cNvSpPr>
                <a:spLocks noChangeAspect="1"/>
              </p:cNvSpPr>
              <p:nvPr/>
            </p:nvSpPr>
            <p:spPr bwMode="auto">
              <a:xfrm>
                <a:off x="8809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1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0" y="331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6" name="Freeform 1166"/>
              <p:cNvSpPr>
                <a:spLocks noChangeAspect="1"/>
              </p:cNvSpPr>
              <p:nvPr/>
            </p:nvSpPr>
            <p:spPr bwMode="auto">
              <a:xfrm>
                <a:off x="8809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24" y="0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7" name="Freeform 1167"/>
              <p:cNvSpPr>
                <a:spLocks noChangeAspect="1"/>
              </p:cNvSpPr>
              <p:nvPr/>
            </p:nvSpPr>
            <p:spPr bwMode="auto">
              <a:xfrm>
                <a:off x="8809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24" y="0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8" name="Freeform 1168"/>
              <p:cNvSpPr>
                <a:spLocks noChangeAspect="1"/>
              </p:cNvSpPr>
              <p:nvPr/>
            </p:nvSpPr>
            <p:spPr bwMode="auto">
              <a:xfrm>
                <a:off x="8375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1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0" y="331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89" name="Freeform 1169"/>
              <p:cNvSpPr>
                <a:spLocks noChangeAspect="1"/>
              </p:cNvSpPr>
              <p:nvPr/>
            </p:nvSpPr>
            <p:spPr bwMode="auto">
              <a:xfrm>
                <a:off x="8375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1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0" y="331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0" name="Freeform 1170"/>
              <p:cNvSpPr>
                <a:spLocks noChangeAspect="1"/>
              </p:cNvSpPr>
              <p:nvPr/>
            </p:nvSpPr>
            <p:spPr bwMode="auto">
              <a:xfrm>
                <a:off x="8375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24" y="0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1" name="Freeform 1171"/>
              <p:cNvSpPr>
                <a:spLocks noChangeAspect="1"/>
              </p:cNvSpPr>
              <p:nvPr/>
            </p:nvSpPr>
            <p:spPr bwMode="auto">
              <a:xfrm>
                <a:off x="8375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24" y="0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2" name="Freeform 1172"/>
              <p:cNvSpPr>
                <a:spLocks noChangeAspect="1"/>
              </p:cNvSpPr>
              <p:nvPr/>
            </p:nvSpPr>
            <p:spPr bwMode="auto">
              <a:xfrm>
                <a:off x="8805" y="3389"/>
                <a:ext cx="12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13" y="0"/>
                  </a:cxn>
                </a:cxnLst>
                <a:rect l="0" t="0" r="r" b="b"/>
                <a:pathLst>
                  <a:path w="37">
                    <a:moveTo>
                      <a:pt x="13" y="0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3" name="Freeform 1173"/>
              <p:cNvSpPr>
                <a:spLocks noChangeAspect="1"/>
              </p:cNvSpPr>
              <p:nvPr/>
            </p:nvSpPr>
            <p:spPr bwMode="auto">
              <a:xfrm>
                <a:off x="8805" y="3389"/>
                <a:ext cx="12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13" y="0"/>
                  </a:cxn>
                </a:cxnLst>
                <a:rect l="0" t="0" r="r" b="b"/>
                <a:pathLst>
                  <a:path w="37">
                    <a:moveTo>
                      <a:pt x="13" y="0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4" name="Rectangle 1174"/>
              <p:cNvSpPr>
                <a:spLocks noChangeAspect="1" noChangeArrowheads="1"/>
              </p:cNvSpPr>
              <p:nvPr/>
            </p:nvSpPr>
            <p:spPr bwMode="auto">
              <a:xfrm>
                <a:off x="8809" y="3389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5" name="Rectangle 1175"/>
              <p:cNvSpPr>
                <a:spLocks noChangeAspect="1" noChangeArrowheads="1"/>
              </p:cNvSpPr>
              <p:nvPr/>
            </p:nvSpPr>
            <p:spPr bwMode="auto">
              <a:xfrm>
                <a:off x="8809" y="3389"/>
                <a:ext cx="8" cy="1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6" name="Freeform 1176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7" name="Freeform 1177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8" name="Freeform 1178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24" y="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99" name="Freeform 1179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24" y="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0" name="Freeform 1180"/>
              <p:cNvSpPr>
                <a:spLocks noChangeAspect="1"/>
              </p:cNvSpPr>
              <p:nvPr/>
            </p:nvSpPr>
            <p:spPr bwMode="auto">
              <a:xfrm>
                <a:off x="8802" y="3389"/>
                <a:ext cx="15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"/>
                  </a:cxn>
                  <a:cxn ang="0">
                    <a:pos x="47" y="1"/>
                  </a:cxn>
                  <a:cxn ang="0">
                    <a:pos x="10" y="0"/>
                  </a:cxn>
                </a:cxnLst>
                <a:rect l="0" t="0" r="r" b="b"/>
                <a:pathLst>
                  <a:path w="47" h="1">
                    <a:moveTo>
                      <a:pt x="10" y="0"/>
                    </a:moveTo>
                    <a:lnTo>
                      <a:pt x="0" y="1"/>
                    </a:lnTo>
                    <a:lnTo>
                      <a:pt x="47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1" name="Freeform 1181"/>
              <p:cNvSpPr>
                <a:spLocks noChangeAspect="1"/>
              </p:cNvSpPr>
              <p:nvPr/>
            </p:nvSpPr>
            <p:spPr bwMode="auto">
              <a:xfrm>
                <a:off x="8802" y="3389"/>
                <a:ext cx="15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"/>
                  </a:cxn>
                  <a:cxn ang="0">
                    <a:pos x="47" y="1"/>
                  </a:cxn>
                  <a:cxn ang="0">
                    <a:pos x="10" y="0"/>
                  </a:cxn>
                </a:cxnLst>
                <a:rect l="0" t="0" r="r" b="b"/>
                <a:pathLst>
                  <a:path w="47" h="1">
                    <a:moveTo>
                      <a:pt x="10" y="0"/>
                    </a:moveTo>
                    <a:lnTo>
                      <a:pt x="0" y="1"/>
                    </a:lnTo>
                    <a:lnTo>
                      <a:pt x="47" y="1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2" name="Freeform 1182"/>
              <p:cNvSpPr>
                <a:spLocks noChangeAspect="1"/>
              </p:cNvSpPr>
              <p:nvPr/>
            </p:nvSpPr>
            <p:spPr bwMode="auto">
              <a:xfrm>
                <a:off x="8805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37" y="1"/>
                  </a:cxn>
                  <a:cxn ang="0">
                    <a:pos x="0" y="0"/>
                  </a:cxn>
                </a:cxnLst>
                <a:rect l="0" t="0" r="r" b="b"/>
                <a:pathLst>
                  <a:path w="37" h="1">
                    <a:moveTo>
                      <a:pt x="0" y="0"/>
                    </a:moveTo>
                    <a:lnTo>
                      <a:pt x="37" y="0"/>
                    </a:lnTo>
                    <a:lnTo>
                      <a:pt x="3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3" name="Freeform 1183"/>
              <p:cNvSpPr>
                <a:spLocks noChangeAspect="1"/>
              </p:cNvSpPr>
              <p:nvPr/>
            </p:nvSpPr>
            <p:spPr bwMode="auto">
              <a:xfrm>
                <a:off x="8805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37" y="1"/>
                  </a:cxn>
                  <a:cxn ang="0">
                    <a:pos x="0" y="0"/>
                  </a:cxn>
                </a:cxnLst>
                <a:rect l="0" t="0" r="r" b="b"/>
                <a:pathLst>
                  <a:path w="37" h="1">
                    <a:moveTo>
                      <a:pt x="0" y="0"/>
                    </a:moveTo>
                    <a:lnTo>
                      <a:pt x="37" y="0"/>
                    </a:lnTo>
                    <a:lnTo>
                      <a:pt x="37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4" name="Freeform 1184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47" y="1"/>
                  </a:cxn>
                  <a:cxn ang="0">
                    <a:pos x="0" y="0"/>
                  </a:cxn>
                </a:cxnLst>
                <a:rect l="0" t="0" r="r" b="b"/>
                <a:pathLst>
                  <a:path w="47" h="1">
                    <a:moveTo>
                      <a:pt x="0" y="0"/>
                    </a:moveTo>
                    <a:lnTo>
                      <a:pt x="0" y="1"/>
                    </a:lnTo>
                    <a:lnTo>
                      <a:pt x="4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5" name="Freeform 1185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47" y="1"/>
                  </a:cxn>
                  <a:cxn ang="0">
                    <a:pos x="0" y="0"/>
                  </a:cxn>
                </a:cxnLst>
                <a:rect l="0" t="0" r="r" b="b"/>
                <a:pathLst>
                  <a:path w="47" h="1">
                    <a:moveTo>
                      <a:pt x="0" y="0"/>
                    </a:moveTo>
                    <a:lnTo>
                      <a:pt x="0" y="1"/>
                    </a:lnTo>
                    <a:lnTo>
                      <a:pt x="47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6" name="Freeform 1186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47" y="1"/>
                  </a:cxn>
                  <a:cxn ang="0">
                    <a:pos x="0" y="0"/>
                  </a:cxn>
                </a:cxnLst>
                <a:rect l="0" t="0" r="r" b="b"/>
                <a:pathLst>
                  <a:path w="47" h="1">
                    <a:moveTo>
                      <a:pt x="0" y="0"/>
                    </a:moveTo>
                    <a:lnTo>
                      <a:pt x="36" y="0"/>
                    </a:lnTo>
                    <a:lnTo>
                      <a:pt x="4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7" name="Freeform 1187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47" y="1"/>
                  </a:cxn>
                  <a:cxn ang="0">
                    <a:pos x="0" y="0"/>
                  </a:cxn>
                </a:cxnLst>
                <a:rect l="0" t="0" r="r" b="b"/>
                <a:pathLst>
                  <a:path w="47" h="1">
                    <a:moveTo>
                      <a:pt x="0" y="0"/>
                    </a:moveTo>
                    <a:lnTo>
                      <a:pt x="36" y="0"/>
                    </a:lnTo>
                    <a:lnTo>
                      <a:pt x="47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8" name="Freeform 1188"/>
              <p:cNvSpPr>
                <a:spLocks noChangeAspect="1"/>
              </p:cNvSpPr>
              <p:nvPr/>
            </p:nvSpPr>
            <p:spPr bwMode="auto">
              <a:xfrm>
                <a:off x="8798" y="3389"/>
                <a:ext cx="19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59" y="3"/>
                  </a:cxn>
                  <a:cxn ang="0">
                    <a:pos x="12" y="0"/>
                  </a:cxn>
                </a:cxnLst>
                <a:rect l="0" t="0" r="r" b="b"/>
                <a:pathLst>
                  <a:path w="59" h="3">
                    <a:moveTo>
                      <a:pt x="12" y="0"/>
                    </a:moveTo>
                    <a:lnTo>
                      <a:pt x="0" y="3"/>
                    </a:lnTo>
                    <a:lnTo>
                      <a:pt x="59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09" name="Freeform 1189"/>
              <p:cNvSpPr>
                <a:spLocks noChangeAspect="1"/>
              </p:cNvSpPr>
              <p:nvPr/>
            </p:nvSpPr>
            <p:spPr bwMode="auto">
              <a:xfrm>
                <a:off x="8798" y="3389"/>
                <a:ext cx="19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59" y="3"/>
                  </a:cxn>
                  <a:cxn ang="0">
                    <a:pos x="12" y="0"/>
                  </a:cxn>
                </a:cxnLst>
                <a:rect l="0" t="0" r="r" b="b"/>
                <a:pathLst>
                  <a:path w="59" h="3">
                    <a:moveTo>
                      <a:pt x="12" y="0"/>
                    </a:moveTo>
                    <a:lnTo>
                      <a:pt x="0" y="3"/>
                    </a:lnTo>
                    <a:lnTo>
                      <a:pt x="59" y="3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0" name="Freeform 1190"/>
              <p:cNvSpPr>
                <a:spLocks noChangeAspect="1"/>
              </p:cNvSpPr>
              <p:nvPr/>
            </p:nvSpPr>
            <p:spPr bwMode="auto">
              <a:xfrm>
                <a:off x="8802" y="3389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"/>
                  </a:cxn>
                  <a:cxn ang="0">
                    <a:pos x="0" y="0"/>
                  </a:cxn>
                </a:cxnLst>
                <a:rect l="0" t="0" r="r" b="b"/>
                <a:pathLst>
                  <a:path w="47" h="3">
                    <a:moveTo>
                      <a:pt x="0" y="0"/>
                    </a:moveTo>
                    <a:lnTo>
                      <a:pt x="47" y="0"/>
                    </a:lnTo>
                    <a:lnTo>
                      <a:pt x="4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1" name="Freeform 1191"/>
              <p:cNvSpPr>
                <a:spLocks noChangeAspect="1"/>
              </p:cNvSpPr>
              <p:nvPr/>
            </p:nvSpPr>
            <p:spPr bwMode="auto">
              <a:xfrm>
                <a:off x="8802" y="3389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"/>
                  </a:cxn>
                  <a:cxn ang="0">
                    <a:pos x="0" y="0"/>
                  </a:cxn>
                </a:cxnLst>
                <a:rect l="0" t="0" r="r" b="b"/>
                <a:pathLst>
                  <a:path w="47" h="3">
                    <a:moveTo>
                      <a:pt x="0" y="0"/>
                    </a:moveTo>
                    <a:lnTo>
                      <a:pt x="47" y="0"/>
                    </a:lnTo>
                    <a:lnTo>
                      <a:pt x="47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2" name="Freeform 1192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0" y="3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3" name="Freeform 1193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0" y="3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4" name="Freeform 1194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47" y="0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5" name="Freeform 1195"/>
              <p:cNvSpPr>
                <a:spLocks noChangeAspect="1"/>
              </p:cNvSpPr>
              <p:nvPr/>
            </p:nvSpPr>
            <p:spPr bwMode="auto">
              <a:xfrm>
                <a:off x="8375" y="3389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47" y="0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6" name="Freeform 1196"/>
              <p:cNvSpPr>
                <a:spLocks noChangeAspect="1"/>
              </p:cNvSpPr>
              <p:nvPr/>
            </p:nvSpPr>
            <p:spPr bwMode="auto">
              <a:xfrm>
                <a:off x="8793" y="3390"/>
                <a:ext cx="24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"/>
                  </a:cxn>
                  <a:cxn ang="0">
                    <a:pos x="72" y="3"/>
                  </a:cxn>
                  <a:cxn ang="0">
                    <a:pos x="13" y="0"/>
                  </a:cxn>
                </a:cxnLst>
                <a:rect l="0" t="0" r="r" b="b"/>
                <a:pathLst>
                  <a:path w="72" h="3">
                    <a:moveTo>
                      <a:pt x="13" y="0"/>
                    </a:moveTo>
                    <a:lnTo>
                      <a:pt x="0" y="3"/>
                    </a:lnTo>
                    <a:lnTo>
                      <a:pt x="72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7" name="Freeform 1197"/>
              <p:cNvSpPr>
                <a:spLocks noChangeAspect="1"/>
              </p:cNvSpPr>
              <p:nvPr/>
            </p:nvSpPr>
            <p:spPr bwMode="auto">
              <a:xfrm>
                <a:off x="8793" y="3390"/>
                <a:ext cx="24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"/>
                  </a:cxn>
                  <a:cxn ang="0">
                    <a:pos x="72" y="3"/>
                  </a:cxn>
                  <a:cxn ang="0">
                    <a:pos x="13" y="0"/>
                  </a:cxn>
                </a:cxnLst>
                <a:rect l="0" t="0" r="r" b="b"/>
                <a:pathLst>
                  <a:path w="72" h="3">
                    <a:moveTo>
                      <a:pt x="13" y="0"/>
                    </a:moveTo>
                    <a:lnTo>
                      <a:pt x="0" y="3"/>
                    </a:lnTo>
                    <a:lnTo>
                      <a:pt x="72" y="3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8" name="Freeform 1198"/>
              <p:cNvSpPr>
                <a:spLocks noChangeAspect="1"/>
              </p:cNvSpPr>
              <p:nvPr/>
            </p:nvSpPr>
            <p:spPr bwMode="auto">
              <a:xfrm>
                <a:off x="8798" y="3390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59" y="0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9" name="Freeform 1199"/>
              <p:cNvSpPr>
                <a:spLocks noChangeAspect="1"/>
              </p:cNvSpPr>
              <p:nvPr/>
            </p:nvSpPr>
            <p:spPr bwMode="auto">
              <a:xfrm>
                <a:off x="8798" y="3390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59" y="0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0" name="Freeform 1200"/>
              <p:cNvSpPr>
                <a:spLocks noChangeAspect="1"/>
              </p:cNvSpPr>
              <p:nvPr/>
            </p:nvSpPr>
            <p:spPr bwMode="auto">
              <a:xfrm>
                <a:off x="8375" y="3390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71" y="3"/>
                  </a:cxn>
                  <a:cxn ang="0">
                    <a:pos x="0" y="0"/>
                  </a:cxn>
                </a:cxnLst>
                <a:rect l="0" t="0" r="r" b="b"/>
                <a:pathLst>
                  <a:path w="71" h="3">
                    <a:moveTo>
                      <a:pt x="0" y="0"/>
                    </a:moveTo>
                    <a:lnTo>
                      <a:pt x="0" y="3"/>
                    </a:lnTo>
                    <a:lnTo>
                      <a:pt x="7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1" name="Freeform 1201"/>
              <p:cNvSpPr>
                <a:spLocks noChangeAspect="1"/>
              </p:cNvSpPr>
              <p:nvPr/>
            </p:nvSpPr>
            <p:spPr bwMode="auto">
              <a:xfrm>
                <a:off x="8375" y="3390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71" y="3"/>
                  </a:cxn>
                  <a:cxn ang="0">
                    <a:pos x="0" y="0"/>
                  </a:cxn>
                </a:cxnLst>
                <a:rect l="0" t="0" r="r" b="b"/>
                <a:pathLst>
                  <a:path w="71" h="3">
                    <a:moveTo>
                      <a:pt x="0" y="0"/>
                    </a:moveTo>
                    <a:lnTo>
                      <a:pt x="0" y="3"/>
                    </a:lnTo>
                    <a:lnTo>
                      <a:pt x="71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2" name="Freeform 1202"/>
              <p:cNvSpPr>
                <a:spLocks noChangeAspect="1"/>
              </p:cNvSpPr>
              <p:nvPr/>
            </p:nvSpPr>
            <p:spPr bwMode="auto">
              <a:xfrm>
                <a:off x="8375" y="3390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71" y="3"/>
                  </a:cxn>
                  <a:cxn ang="0">
                    <a:pos x="0" y="0"/>
                  </a:cxn>
                </a:cxnLst>
                <a:rect l="0" t="0" r="r" b="b"/>
                <a:pathLst>
                  <a:path w="71" h="3">
                    <a:moveTo>
                      <a:pt x="0" y="0"/>
                    </a:moveTo>
                    <a:lnTo>
                      <a:pt x="59" y="0"/>
                    </a:lnTo>
                    <a:lnTo>
                      <a:pt x="7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3" name="Freeform 1203"/>
              <p:cNvSpPr>
                <a:spLocks noChangeAspect="1"/>
              </p:cNvSpPr>
              <p:nvPr/>
            </p:nvSpPr>
            <p:spPr bwMode="auto">
              <a:xfrm>
                <a:off x="8375" y="3390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71" y="3"/>
                  </a:cxn>
                  <a:cxn ang="0">
                    <a:pos x="0" y="0"/>
                  </a:cxn>
                </a:cxnLst>
                <a:rect l="0" t="0" r="r" b="b"/>
                <a:pathLst>
                  <a:path w="71" h="3">
                    <a:moveTo>
                      <a:pt x="0" y="0"/>
                    </a:moveTo>
                    <a:lnTo>
                      <a:pt x="59" y="0"/>
                    </a:lnTo>
                    <a:lnTo>
                      <a:pt x="71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4" name="Freeform 1204"/>
              <p:cNvSpPr>
                <a:spLocks noChangeAspect="1"/>
              </p:cNvSpPr>
              <p:nvPr/>
            </p:nvSpPr>
            <p:spPr bwMode="auto">
              <a:xfrm>
                <a:off x="8790" y="3391"/>
                <a:ext cx="27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3"/>
                  </a:cxn>
                  <a:cxn ang="0">
                    <a:pos x="82" y="3"/>
                  </a:cxn>
                  <a:cxn ang="0">
                    <a:pos x="10" y="0"/>
                  </a:cxn>
                </a:cxnLst>
                <a:rect l="0" t="0" r="r" b="b"/>
                <a:pathLst>
                  <a:path w="82" h="3">
                    <a:moveTo>
                      <a:pt x="10" y="0"/>
                    </a:moveTo>
                    <a:lnTo>
                      <a:pt x="0" y="3"/>
                    </a:lnTo>
                    <a:lnTo>
                      <a:pt x="82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5" name="Freeform 1205"/>
              <p:cNvSpPr>
                <a:spLocks noChangeAspect="1"/>
              </p:cNvSpPr>
              <p:nvPr/>
            </p:nvSpPr>
            <p:spPr bwMode="auto">
              <a:xfrm>
                <a:off x="8790" y="3391"/>
                <a:ext cx="27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3"/>
                  </a:cxn>
                  <a:cxn ang="0">
                    <a:pos x="82" y="3"/>
                  </a:cxn>
                  <a:cxn ang="0">
                    <a:pos x="10" y="0"/>
                  </a:cxn>
                </a:cxnLst>
                <a:rect l="0" t="0" r="r" b="b"/>
                <a:pathLst>
                  <a:path w="82" h="3">
                    <a:moveTo>
                      <a:pt x="10" y="0"/>
                    </a:moveTo>
                    <a:lnTo>
                      <a:pt x="0" y="3"/>
                    </a:lnTo>
                    <a:lnTo>
                      <a:pt x="82" y="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6" name="Freeform 1206"/>
              <p:cNvSpPr>
                <a:spLocks noChangeAspect="1"/>
              </p:cNvSpPr>
              <p:nvPr/>
            </p:nvSpPr>
            <p:spPr bwMode="auto">
              <a:xfrm>
                <a:off x="8793" y="3391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72" y="3"/>
                  </a:cxn>
                  <a:cxn ang="0">
                    <a:pos x="0" y="0"/>
                  </a:cxn>
                </a:cxnLst>
                <a:rect l="0" t="0" r="r" b="b"/>
                <a:pathLst>
                  <a:path w="72" h="3">
                    <a:moveTo>
                      <a:pt x="0" y="0"/>
                    </a:moveTo>
                    <a:lnTo>
                      <a:pt x="72" y="0"/>
                    </a:lnTo>
                    <a:lnTo>
                      <a:pt x="7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7" name="Freeform 1207"/>
              <p:cNvSpPr>
                <a:spLocks noChangeAspect="1"/>
              </p:cNvSpPr>
              <p:nvPr/>
            </p:nvSpPr>
            <p:spPr bwMode="auto">
              <a:xfrm>
                <a:off x="8793" y="3391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0"/>
                  </a:cxn>
                  <a:cxn ang="0">
                    <a:pos x="72" y="3"/>
                  </a:cxn>
                  <a:cxn ang="0">
                    <a:pos x="0" y="0"/>
                  </a:cxn>
                </a:cxnLst>
                <a:rect l="0" t="0" r="r" b="b"/>
                <a:pathLst>
                  <a:path w="72" h="3">
                    <a:moveTo>
                      <a:pt x="0" y="0"/>
                    </a:moveTo>
                    <a:lnTo>
                      <a:pt x="72" y="0"/>
                    </a:lnTo>
                    <a:lnTo>
                      <a:pt x="72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8" name="Freeform 1208"/>
              <p:cNvSpPr>
                <a:spLocks noChangeAspect="1"/>
              </p:cNvSpPr>
              <p:nvPr/>
            </p:nvSpPr>
            <p:spPr bwMode="auto">
              <a:xfrm>
                <a:off x="8375" y="3391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82" y="3"/>
                  </a:cxn>
                  <a:cxn ang="0">
                    <a:pos x="0" y="0"/>
                  </a:cxn>
                </a:cxnLst>
                <a:rect l="0" t="0" r="r" b="b"/>
                <a:pathLst>
                  <a:path w="82" h="3">
                    <a:moveTo>
                      <a:pt x="0" y="0"/>
                    </a:moveTo>
                    <a:lnTo>
                      <a:pt x="0" y="3"/>
                    </a:lnTo>
                    <a:lnTo>
                      <a:pt x="8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29" name="Group 1209"/>
            <p:cNvGrpSpPr>
              <a:grpSpLocks noChangeAspect="1"/>
            </p:cNvGrpSpPr>
            <p:nvPr/>
          </p:nvGrpSpPr>
          <p:grpSpPr bwMode="auto">
            <a:xfrm>
              <a:off x="8300" y="2663"/>
              <a:ext cx="644" cy="915"/>
              <a:chOff x="8300" y="2663"/>
              <a:chExt cx="644" cy="915"/>
            </a:xfrm>
          </p:grpSpPr>
          <p:sp>
            <p:nvSpPr>
              <p:cNvPr id="6330" name="Freeform 1210"/>
              <p:cNvSpPr>
                <a:spLocks noChangeAspect="1"/>
              </p:cNvSpPr>
              <p:nvPr/>
            </p:nvSpPr>
            <p:spPr bwMode="auto">
              <a:xfrm>
                <a:off x="8375" y="3391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82" y="3"/>
                  </a:cxn>
                  <a:cxn ang="0">
                    <a:pos x="0" y="0"/>
                  </a:cxn>
                </a:cxnLst>
                <a:rect l="0" t="0" r="r" b="b"/>
                <a:pathLst>
                  <a:path w="82" h="3">
                    <a:moveTo>
                      <a:pt x="0" y="0"/>
                    </a:moveTo>
                    <a:lnTo>
                      <a:pt x="0" y="3"/>
                    </a:lnTo>
                    <a:lnTo>
                      <a:pt x="82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1" name="Freeform 1211"/>
              <p:cNvSpPr>
                <a:spLocks noChangeAspect="1"/>
              </p:cNvSpPr>
              <p:nvPr/>
            </p:nvSpPr>
            <p:spPr bwMode="auto">
              <a:xfrm>
                <a:off x="8375" y="3391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82" y="3"/>
                  </a:cxn>
                  <a:cxn ang="0">
                    <a:pos x="0" y="0"/>
                  </a:cxn>
                </a:cxnLst>
                <a:rect l="0" t="0" r="r" b="b"/>
                <a:pathLst>
                  <a:path w="82" h="3">
                    <a:moveTo>
                      <a:pt x="0" y="0"/>
                    </a:moveTo>
                    <a:lnTo>
                      <a:pt x="71" y="0"/>
                    </a:lnTo>
                    <a:lnTo>
                      <a:pt x="8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2" name="Freeform 1212"/>
              <p:cNvSpPr>
                <a:spLocks noChangeAspect="1"/>
              </p:cNvSpPr>
              <p:nvPr/>
            </p:nvSpPr>
            <p:spPr bwMode="auto">
              <a:xfrm>
                <a:off x="8375" y="3391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82" y="3"/>
                  </a:cxn>
                  <a:cxn ang="0">
                    <a:pos x="0" y="0"/>
                  </a:cxn>
                </a:cxnLst>
                <a:rect l="0" t="0" r="r" b="b"/>
                <a:pathLst>
                  <a:path w="82" h="3">
                    <a:moveTo>
                      <a:pt x="0" y="0"/>
                    </a:moveTo>
                    <a:lnTo>
                      <a:pt x="71" y="0"/>
                    </a:lnTo>
                    <a:lnTo>
                      <a:pt x="82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3" name="Freeform 1213"/>
              <p:cNvSpPr>
                <a:spLocks noChangeAspect="1"/>
              </p:cNvSpPr>
              <p:nvPr/>
            </p:nvSpPr>
            <p:spPr bwMode="auto">
              <a:xfrm>
                <a:off x="8786" y="3392"/>
                <a:ext cx="31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"/>
                  </a:cxn>
                  <a:cxn ang="0">
                    <a:pos x="94" y="4"/>
                  </a:cxn>
                  <a:cxn ang="0">
                    <a:pos x="12" y="0"/>
                  </a:cxn>
                </a:cxnLst>
                <a:rect l="0" t="0" r="r" b="b"/>
                <a:pathLst>
                  <a:path w="94" h="4">
                    <a:moveTo>
                      <a:pt x="12" y="0"/>
                    </a:moveTo>
                    <a:lnTo>
                      <a:pt x="0" y="4"/>
                    </a:lnTo>
                    <a:lnTo>
                      <a:pt x="94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4" name="Freeform 1214"/>
              <p:cNvSpPr>
                <a:spLocks noChangeAspect="1"/>
              </p:cNvSpPr>
              <p:nvPr/>
            </p:nvSpPr>
            <p:spPr bwMode="auto">
              <a:xfrm>
                <a:off x="8786" y="3392"/>
                <a:ext cx="31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"/>
                  </a:cxn>
                  <a:cxn ang="0">
                    <a:pos x="94" y="4"/>
                  </a:cxn>
                  <a:cxn ang="0">
                    <a:pos x="12" y="0"/>
                  </a:cxn>
                </a:cxnLst>
                <a:rect l="0" t="0" r="r" b="b"/>
                <a:pathLst>
                  <a:path w="94" h="4">
                    <a:moveTo>
                      <a:pt x="12" y="0"/>
                    </a:moveTo>
                    <a:lnTo>
                      <a:pt x="0" y="4"/>
                    </a:lnTo>
                    <a:lnTo>
                      <a:pt x="94" y="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5" name="Freeform 1215"/>
              <p:cNvSpPr>
                <a:spLocks noChangeAspect="1"/>
              </p:cNvSpPr>
              <p:nvPr/>
            </p:nvSpPr>
            <p:spPr bwMode="auto">
              <a:xfrm>
                <a:off x="8790" y="3392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4"/>
                  </a:cxn>
                  <a:cxn ang="0">
                    <a:pos x="0" y="0"/>
                  </a:cxn>
                </a:cxnLst>
                <a:rect l="0" t="0" r="r" b="b"/>
                <a:pathLst>
                  <a:path w="82" h="4">
                    <a:moveTo>
                      <a:pt x="0" y="0"/>
                    </a:moveTo>
                    <a:lnTo>
                      <a:pt x="82" y="0"/>
                    </a:lnTo>
                    <a:lnTo>
                      <a:pt x="8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6" name="Freeform 1216"/>
              <p:cNvSpPr>
                <a:spLocks noChangeAspect="1"/>
              </p:cNvSpPr>
              <p:nvPr/>
            </p:nvSpPr>
            <p:spPr bwMode="auto">
              <a:xfrm>
                <a:off x="8790" y="3392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4"/>
                  </a:cxn>
                  <a:cxn ang="0">
                    <a:pos x="0" y="0"/>
                  </a:cxn>
                </a:cxnLst>
                <a:rect l="0" t="0" r="r" b="b"/>
                <a:pathLst>
                  <a:path w="82" h="4">
                    <a:moveTo>
                      <a:pt x="0" y="0"/>
                    </a:moveTo>
                    <a:lnTo>
                      <a:pt x="82" y="0"/>
                    </a:lnTo>
                    <a:lnTo>
                      <a:pt x="82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7" name="Freeform 1217"/>
              <p:cNvSpPr>
                <a:spLocks noChangeAspect="1"/>
              </p:cNvSpPr>
              <p:nvPr/>
            </p:nvSpPr>
            <p:spPr bwMode="auto">
              <a:xfrm>
                <a:off x="8375" y="3392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0" y="4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8" name="Freeform 1218"/>
              <p:cNvSpPr>
                <a:spLocks noChangeAspect="1"/>
              </p:cNvSpPr>
              <p:nvPr/>
            </p:nvSpPr>
            <p:spPr bwMode="auto">
              <a:xfrm>
                <a:off x="8375" y="3392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0" y="4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9" name="Freeform 1219"/>
              <p:cNvSpPr>
                <a:spLocks noChangeAspect="1"/>
              </p:cNvSpPr>
              <p:nvPr/>
            </p:nvSpPr>
            <p:spPr bwMode="auto">
              <a:xfrm>
                <a:off x="8375" y="3392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82" y="0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0" name="Freeform 1220"/>
              <p:cNvSpPr>
                <a:spLocks noChangeAspect="1"/>
              </p:cNvSpPr>
              <p:nvPr/>
            </p:nvSpPr>
            <p:spPr bwMode="auto">
              <a:xfrm>
                <a:off x="8375" y="3392"/>
                <a:ext cx="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82" y="0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1" name="Freeform 1221"/>
              <p:cNvSpPr>
                <a:spLocks noChangeAspect="1"/>
              </p:cNvSpPr>
              <p:nvPr/>
            </p:nvSpPr>
            <p:spPr bwMode="auto">
              <a:xfrm>
                <a:off x="8782" y="3393"/>
                <a:ext cx="35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4"/>
                  </a:cxn>
                  <a:cxn ang="0">
                    <a:pos x="105" y="4"/>
                  </a:cxn>
                  <a:cxn ang="0">
                    <a:pos x="11" y="0"/>
                  </a:cxn>
                </a:cxnLst>
                <a:rect l="0" t="0" r="r" b="b"/>
                <a:pathLst>
                  <a:path w="105" h="4">
                    <a:moveTo>
                      <a:pt x="11" y="0"/>
                    </a:moveTo>
                    <a:lnTo>
                      <a:pt x="0" y="4"/>
                    </a:lnTo>
                    <a:lnTo>
                      <a:pt x="105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2" name="Freeform 1222"/>
              <p:cNvSpPr>
                <a:spLocks noChangeAspect="1"/>
              </p:cNvSpPr>
              <p:nvPr/>
            </p:nvSpPr>
            <p:spPr bwMode="auto">
              <a:xfrm>
                <a:off x="8782" y="3393"/>
                <a:ext cx="35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4"/>
                  </a:cxn>
                  <a:cxn ang="0">
                    <a:pos x="105" y="4"/>
                  </a:cxn>
                  <a:cxn ang="0">
                    <a:pos x="11" y="0"/>
                  </a:cxn>
                </a:cxnLst>
                <a:rect l="0" t="0" r="r" b="b"/>
                <a:pathLst>
                  <a:path w="105" h="4">
                    <a:moveTo>
                      <a:pt x="11" y="0"/>
                    </a:moveTo>
                    <a:lnTo>
                      <a:pt x="0" y="4"/>
                    </a:lnTo>
                    <a:lnTo>
                      <a:pt x="105" y="4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3" name="Freeform 1223"/>
              <p:cNvSpPr>
                <a:spLocks noChangeAspect="1"/>
              </p:cNvSpPr>
              <p:nvPr/>
            </p:nvSpPr>
            <p:spPr bwMode="auto">
              <a:xfrm>
                <a:off x="8786" y="3393"/>
                <a:ext cx="3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0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94" y="0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4" name="Freeform 1224"/>
              <p:cNvSpPr>
                <a:spLocks noChangeAspect="1"/>
              </p:cNvSpPr>
              <p:nvPr/>
            </p:nvSpPr>
            <p:spPr bwMode="auto">
              <a:xfrm>
                <a:off x="8786" y="3393"/>
                <a:ext cx="3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0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94" y="0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5" name="Freeform 1225"/>
              <p:cNvSpPr>
                <a:spLocks noChangeAspect="1"/>
              </p:cNvSpPr>
              <p:nvPr/>
            </p:nvSpPr>
            <p:spPr bwMode="auto">
              <a:xfrm>
                <a:off x="8375" y="3393"/>
                <a:ext cx="3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05" y="4"/>
                  </a:cxn>
                  <a:cxn ang="0">
                    <a:pos x="0" y="0"/>
                  </a:cxn>
                </a:cxnLst>
                <a:rect l="0" t="0" r="r" b="b"/>
                <a:pathLst>
                  <a:path w="105" h="4">
                    <a:moveTo>
                      <a:pt x="0" y="0"/>
                    </a:moveTo>
                    <a:lnTo>
                      <a:pt x="0" y="4"/>
                    </a:lnTo>
                    <a:lnTo>
                      <a:pt x="10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6" name="Freeform 1226"/>
              <p:cNvSpPr>
                <a:spLocks noChangeAspect="1"/>
              </p:cNvSpPr>
              <p:nvPr/>
            </p:nvSpPr>
            <p:spPr bwMode="auto">
              <a:xfrm>
                <a:off x="8375" y="3393"/>
                <a:ext cx="3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05" y="4"/>
                  </a:cxn>
                  <a:cxn ang="0">
                    <a:pos x="0" y="0"/>
                  </a:cxn>
                </a:cxnLst>
                <a:rect l="0" t="0" r="r" b="b"/>
                <a:pathLst>
                  <a:path w="105" h="4">
                    <a:moveTo>
                      <a:pt x="0" y="0"/>
                    </a:moveTo>
                    <a:lnTo>
                      <a:pt x="0" y="4"/>
                    </a:lnTo>
                    <a:lnTo>
                      <a:pt x="105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7" name="Freeform 1227"/>
              <p:cNvSpPr>
                <a:spLocks noChangeAspect="1"/>
              </p:cNvSpPr>
              <p:nvPr/>
            </p:nvSpPr>
            <p:spPr bwMode="auto">
              <a:xfrm>
                <a:off x="8375" y="3393"/>
                <a:ext cx="3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0"/>
                  </a:cxn>
                  <a:cxn ang="0">
                    <a:pos x="105" y="4"/>
                  </a:cxn>
                  <a:cxn ang="0">
                    <a:pos x="0" y="0"/>
                  </a:cxn>
                </a:cxnLst>
                <a:rect l="0" t="0" r="r" b="b"/>
                <a:pathLst>
                  <a:path w="105" h="4">
                    <a:moveTo>
                      <a:pt x="0" y="0"/>
                    </a:moveTo>
                    <a:lnTo>
                      <a:pt x="94" y="0"/>
                    </a:lnTo>
                    <a:lnTo>
                      <a:pt x="10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8" name="Freeform 1228"/>
              <p:cNvSpPr>
                <a:spLocks noChangeAspect="1"/>
              </p:cNvSpPr>
              <p:nvPr/>
            </p:nvSpPr>
            <p:spPr bwMode="auto">
              <a:xfrm>
                <a:off x="8375" y="3393"/>
                <a:ext cx="3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0"/>
                  </a:cxn>
                  <a:cxn ang="0">
                    <a:pos x="105" y="4"/>
                  </a:cxn>
                  <a:cxn ang="0">
                    <a:pos x="0" y="0"/>
                  </a:cxn>
                </a:cxnLst>
                <a:rect l="0" t="0" r="r" b="b"/>
                <a:pathLst>
                  <a:path w="105" h="4">
                    <a:moveTo>
                      <a:pt x="0" y="0"/>
                    </a:moveTo>
                    <a:lnTo>
                      <a:pt x="94" y="0"/>
                    </a:lnTo>
                    <a:lnTo>
                      <a:pt x="105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9" name="Freeform 1229"/>
              <p:cNvSpPr>
                <a:spLocks noChangeAspect="1"/>
              </p:cNvSpPr>
              <p:nvPr/>
            </p:nvSpPr>
            <p:spPr bwMode="auto">
              <a:xfrm>
                <a:off x="8779" y="3395"/>
                <a:ext cx="38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5"/>
                  </a:cxn>
                  <a:cxn ang="0">
                    <a:pos x="116" y="5"/>
                  </a:cxn>
                  <a:cxn ang="0">
                    <a:pos x="11" y="0"/>
                  </a:cxn>
                </a:cxnLst>
                <a:rect l="0" t="0" r="r" b="b"/>
                <a:pathLst>
                  <a:path w="116" h="5">
                    <a:moveTo>
                      <a:pt x="11" y="0"/>
                    </a:moveTo>
                    <a:lnTo>
                      <a:pt x="0" y="5"/>
                    </a:lnTo>
                    <a:lnTo>
                      <a:pt x="11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0" name="Freeform 1230"/>
              <p:cNvSpPr>
                <a:spLocks noChangeAspect="1"/>
              </p:cNvSpPr>
              <p:nvPr/>
            </p:nvSpPr>
            <p:spPr bwMode="auto">
              <a:xfrm>
                <a:off x="8779" y="3395"/>
                <a:ext cx="38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5"/>
                  </a:cxn>
                  <a:cxn ang="0">
                    <a:pos x="116" y="5"/>
                  </a:cxn>
                  <a:cxn ang="0">
                    <a:pos x="11" y="0"/>
                  </a:cxn>
                </a:cxnLst>
                <a:rect l="0" t="0" r="r" b="b"/>
                <a:pathLst>
                  <a:path w="116" h="5">
                    <a:moveTo>
                      <a:pt x="11" y="0"/>
                    </a:moveTo>
                    <a:lnTo>
                      <a:pt x="0" y="5"/>
                    </a:lnTo>
                    <a:lnTo>
                      <a:pt x="116" y="5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1" name="Freeform 1231"/>
              <p:cNvSpPr>
                <a:spLocks noChangeAspect="1"/>
              </p:cNvSpPr>
              <p:nvPr/>
            </p:nvSpPr>
            <p:spPr bwMode="auto">
              <a:xfrm>
                <a:off x="8782" y="3395"/>
                <a:ext cx="3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5"/>
                  </a:cxn>
                  <a:cxn ang="0">
                    <a:pos x="0" y="0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2" name="Freeform 1232"/>
              <p:cNvSpPr>
                <a:spLocks noChangeAspect="1"/>
              </p:cNvSpPr>
              <p:nvPr/>
            </p:nvSpPr>
            <p:spPr bwMode="auto">
              <a:xfrm>
                <a:off x="8782" y="3395"/>
                <a:ext cx="3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5"/>
                  </a:cxn>
                  <a:cxn ang="0">
                    <a:pos x="0" y="0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3" name="Freeform 1233"/>
              <p:cNvSpPr>
                <a:spLocks noChangeAspect="1"/>
              </p:cNvSpPr>
              <p:nvPr/>
            </p:nvSpPr>
            <p:spPr bwMode="auto">
              <a:xfrm>
                <a:off x="8375" y="3395"/>
                <a:ext cx="3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15" y="5"/>
                  </a:cxn>
                  <a:cxn ang="0">
                    <a:pos x="0" y="0"/>
                  </a:cxn>
                </a:cxnLst>
                <a:rect l="0" t="0" r="r" b="b"/>
                <a:pathLst>
                  <a:path w="115" h="5">
                    <a:moveTo>
                      <a:pt x="0" y="0"/>
                    </a:moveTo>
                    <a:lnTo>
                      <a:pt x="0" y="5"/>
                    </a:lnTo>
                    <a:lnTo>
                      <a:pt x="1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4" name="Freeform 1234"/>
              <p:cNvSpPr>
                <a:spLocks noChangeAspect="1"/>
              </p:cNvSpPr>
              <p:nvPr/>
            </p:nvSpPr>
            <p:spPr bwMode="auto">
              <a:xfrm>
                <a:off x="8375" y="3395"/>
                <a:ext cx="3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15" y="5"/>
                  </a:cxn>
                  <a:cxn ang="0">
                    <a:pos x="0" y="0"/>
                  </a:cxn>
                </a:cxnLst>
                <a:rect l="0" t="0" r="r" b="b"/>
                <a:pathLst>
                  <a:path w="115" h="5">
                    <a:moveTo>
                      <a:pt x="0" y="0"/>
                    </a:moveTo>
                    <a:lnTo>
                      <a:pt x="0" y="5"/>
                    </a:lnTo>
                    <a:lnTo>
                      <a:pt x="115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5" name="Freeform 1235"/>
              <p:cNvSpPr>
                <a:spLocks noChangeAspect="1"/>
              </p:cNvSpPr>
              <p:nvPr/>
            </p:nvSpPr>
            <p:spPr bwMode="auto">
              <a:xfrm>
                <a:off x="8375" y="3395"/>
                <a:ext cx="3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15" y="5"/>
                  </a:cxn>
                  <a:cxn ang="0">
                    <a:pos x="0" y="0"/>
                  </a:cxn>
                </a:cxnLst>
                <a:rect l="0" t="0" r="r" b="b"/>
                <a:pathLst>
                  <a:path w="115" h="5">
                    <a:moveTo>
                      <a:pt x="0" y="0"/>
                    </a:moveTo>
                    <a:lnTo>
                      <a:pt x="105" y="0"/>
                    </a:lnTo>
                    <a:lnTo>
                      <a:pt x="1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6" name="Freeform 1236"/>
              <p:cNvSpPr>
                <a:spLocks noChangeAspect="1"/>
              </p:cNvSpPr>
              <p:nvPr/>
            </p:nvSpPr>
            <p:spPr bwMode="auto">
              <a:xfrm>
                <a:off x="8375" y="3395"/>
                <a:ext cx="3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15" y="5"/>
                  </a:cxn>
                  <a:cxn ang="0">
                    <a:pos x="0" y="0"/>
                  </a:cxn>
                </a:cxnLst>
                <a:rect l="0" t="0" r="r" b="b"/>
                <a:pathLst>
                  <a:path w="115" h="5">
                    <a:moveTo>
                      <a:pt x="0" y="0"/>
                    </a:moveTo>
                    <a:lnTo>
                      <a:pt x="105" y="0"/>
                    </a:lnTo>
                    <a:lnTo>
                      <a:pt x="115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7" name="Freeform 1237"/>
              <p:cNvSpPr>
                <a:spLocks noChangeAspect="1"/>
              </p:cNvSpPr>
              <p:nvPr/>
            </p:nvSpPr>
            <p:spPr bwMode="auto">
              <a:xfrm>
                <a:off x="8776" y="3396"/>
                <a:ext cx="41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25" y="7"/>
                  </a:cxn>
                  <a:cxn ang="0">
                    <a:pos x="9" y="0"/>
                  </a:cxn>
                </a:cxnLst>
                <a:rect l="0" t="0" r="r" b="b"/>
                <a:pathLst>
                  <a:path w="125" h="7">
                    <a:moveTo>
                      <a:pt x="9" y="0"/>
                    </a:moveTo>
                    <a:lnTo>
                      <a:pt x="0" y="7"/>
                    </a:lnTo>
                    <a:lnTo>
                      <a:pt x="125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8" name="Freeform 1238"/>
              <p:cNvSpPr>
                <a:spLocks noChangeAspect="1"/>
              </p:cNvSpPr>
              <p:nvPr/>
            </p:nvSpPr>
            <p:spPr bwMode="auto">
              <a:xfrm>
                <a:off x="8776" y="3396"/>
                <a:ext cx="41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25" y="7"/>
                  </a:cxn>
                  <a:cxn ang="0">
                    <a:pos x="9" y="0"/>
                  </a:cxn>
                </a:cxnLst>
                <a:rect l="0" t="0" r="r" b="b"/>
                <a:pathLst>
                  <a:path w="125" h="7">
                    <a:moveTo>
                      <a:pt x="9" y="0"/>
                    </a:moveTo>
                    <a:lnTo>
                      <a:pt x="0" y="7"/>
                    </a:lnTo>
                    <a:lnTo>
                      <a:pt x="125" y="7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9" name="Freeform 1239"/>
              <p:cNvSpPr>
                <a:spLocks noChangeAspect="1"/>
              </p:cNvSpPr>
              <p:nvPr/>
            </p:nvSpPr>
            <p:spPr bwMode="auto">
              <a:xfrm>
                <a:off x="8779" y="3396"/>
                <a:ext cx="3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0"/>
                  </a:cxn>
                  <a:cxn ang="0">
                    <a:pos x="116" y="7"/>
                  </a:cxn>
                  <a:cxn ang="0">
                    <a:pos x="0" y="0"/>
                  </a:cxn>
                </a:cxnLst>
                <a:rect l="0" t="0" r="r" b="b"/>
                <a:pathLst>
                  <a:path w="116" h="7">
                    <a:moveTo>
                      <a:pt x="0" y="0"/>
                    </a:moveTo>
                    <a:lnTo>
                      <a:pt x="116" y="0"/>
                    </a:lnTo>
                    <a:lnTo>
                      <a:pt x="11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0" name="Freeform 1240"/>
              <p:cNvSpPr>
                <a:spLocks noChangeAspect="1"/>
              </p:cNvSpPr>
              <p:nvPr/>
            </p:nvSpPr>
            <p:spPr bwMode="auto">
              <a:xfrm>
                <a:off x="8779" y="3396"/>
                <a:ext cx="3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0"/>
                  </a:cxn>
                  <a:cxn ang="0">
                    <a:pos x="116" y="7"/>
                  </a:cxn>
                  <a:cxn ang="0">
                    <a:pos x="0" y="0"/>
                  </a:cxn>
                </a:cxnLst>
                <a:rect l="0" t="0" r="r" b="b"/>
                <a:pathLst>
                  <a:path w="116" h="7">
                    <a:moveTo>
                      <a:pt x="0" y="0"/>
                    </a:moveTo>
                    <a:lnTo>
                      <a:pt x="116" y="0"/>
                    </a:lnTo>
                    <a:lnTo>
                      <a:pt x="116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1" name="Freeform 1241"/>
              <p:cNvSpPr>
                <a:spLocks noChangeAspect="1"/>
              </p:cNvSpPr>
              <p:nvPr/>
            </p:nvSpPr>
            <p:spPr bwMode="auto">
              <a:xfrm>
                <a:off x="8375" y="3396"/>
                <a:ext cx="4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25" y="7"/>
                  </a:cxn>
                  <a:cxn ang="0">
                    <a:pos x="0" y="0"/>
                  </a:cxn>
                </a:cxnLst>
                <a:rect l="0" t="0" r="r" b="b"/>
                <a:pathLst>
                  <a:path w="125" h="7">
                    <a:moveTo>
                      <a:pt x="0" y="0"/>
                    </a:moveTo>
                    <a:lnTo>
                      <a:pt x="0" y="7"/>
                    </a:lnTo>
                    <a:lnTo>
                      <a:pt x="1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2" name="Freeform 1242"/>
              <p:cNvSpPr>
                <a:spLocks noChangeAspect="1"/>
              </p:cNvSpPr>
              <p:nvPr/>
            </p:nvSpPr>
            <p:spPr bwMode="auto">
              <a:xfrm>
                <a:off x="8375" y="3396"/>
                <a:ext cx="4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25" y="7"/>
                  </a:cxn>
                  <a:cxn ang="0">
                    <a:pos x="0" y="0"/>
                  </a:cxn>
                </a:cxnLst>
                <a:rect l="0" t="0" r="r" b="b"/>
                <a:pathLst>
                  <a:path w="125" h="7">
                    <a:moveTo>
                      <a:pt x="0" y="0"/>
                    </a:moveTo>
                    <a:lnTo>
                      <a:pt x="0" y="7"/>
                    </a:lnTo>
                    <a:lnTo>
                      <a:pt x="125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3" name="Freeform 1243"/>
              <p:cNvSpPr>
                <a:spLocks noChangeAspect="1"/>
              </p:cNvSpPr>
              <p:nvPr/>
            </p:nvSpPr>
            <p:spPr bwMode="auto">
              <a:xfrm>
                <a:off x="8375" y="3396"/>
                <a:ext cx="4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25" y="7"/>
                  </a:cxn>
                  <a:cxn ang="0">
                    <a:pos x="0" y="0"/>
                  </a:cxn>
                </a:cxnLst>
                <a:rect l="0" t="0" r="r" b="b"/>
                <a:pathLst>
                  <a:path w="125" h="7">
                    <a:moveTo>
                      <a:pt x="0" y="0"/>
                    </a:moveTo>
                    <a:lnTo>
                      <a:pt x="115" y="0"/>
                    </a:lnTo>
                    <a:lnTo>
                      <a:pt x="1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4" name="Freeform 1244"/>
              <p:cNvSpPr>
                <a:spLocks noChangeAspect="1"/>
              </p:cNvSpPr>
              <p:nvPr/>
            </p:nvSpPr>
            <p:spPr bwMode="auto">
              <a:xfrm>
                <a:off x="8375" y="3396"/>
                <a:ext cx="4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25" y="7"/>
                  </a:cxn>
                  <a:cxn ang="0">
                    <a:pos x="0" y="0"/>
                  </a:cxn>
                </a:cxnLst>
                <a:rect l="0" t="0" r="r" b="b"/>
                <a:pathLst>
                  <a:path w="125" h="7">
                    <a:moveTo>
                      <a:pt x="0" y="0"/>
                    </a:moveTo>
                    <a:lnTo>
                      <a:pt x="115" y="0"/>
                    </a:lnTo>
                    <a:lnTo>
                      <a:pt x="125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5" name="Freeform 1245"/>
              <p:cNvSpPr>
                <a:spLocks noChangeAspect="1"/>
              </p:cNvSpPr>
              <p:nvPr/>
            </p:nvSpPr>
            <p:spPr bwMode="auto">
              <a:xfrm>
                <a:off x="8772" y="3399"/>
                <a:ext cx="45" cy="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6"/>
                  </a:cxn>
                  <a:cxn ang="0">
                    <a:pos x="135" y="6"/>
                  </a:cxn>
                  <a:cxn ang="0">
                    <a:pos x="10" y="0"/>
                  </a:cxn>
                </a:cxnLst>
                <a:rect l="0" t="0" r="r" b="b"/>
                <a:pathLst>
                  <a:path w="135" h="6">
                    <a:moveTo>
                      <a:pt x="10" y="0"/>
                    </a:moveTo>
                    <a:lnTo>
                      <a:pt x="0" y="6"/>
                    </a:lnTo>
                    <a:lnTo>
                      <a:pt x="135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6" name="Freeform 1246"/>
              <p:cNvSpPr>
                <a:spLocks noChangeAspect="1"/>
              </p:cNvSpPr>
              <p:nvPr/>
            </p:nvSpPr>
            <p:spPr bwMode="auto">
              <a:xfrm>
                <a:off x="8772" y="3399"/>
                <a:ext cx="45" cy="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6"/>
                  </a:cxn>
                  <a:cxn ang="0">
                    <a:pos x="135" y="6"/>
                  </a:cxn>
                  <a:cxn ang="0">
                    <a:pos x="10" y="0"/>
                  </a:cxn>
                </a:cxnLst>
                <a:rect l="0" t="0" r="r" b="b"/>
                <a:pathLst>
                  <a:path w="135" h="6">
                    <a:moveTo>
                      <a:pt x="10" y="0"/>
                    </a:moveTo>
                    <a:lnTo>
                      <a:pt x="0" y="6"/>
                    </a:lnTo>
                    <a:lnTo>
                      <a:pt x="135" y="6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7" name="Freeform 1247"/>
              <p:cNvSpPr>
                <a:spLocks noChangeAspect="1"/>
              </p:cNvSpPr>
              <p:nvPr/>
            </p:nvSpPr>
            <p:spPr bwMode="auto">
              <a:xfrm>
                <a:off x="8776" y="3399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6"/>
                  </a:cxn>
                  <a:cxn ang="0">
                    <a:pos x="0" y="0"/>
                  </a:cxn>
                </a:cxnLst>
                <a:rect l="0" t="0" r="r" b="b"/>
                <a:pathLst>
                  <a:path w="125" h="6">
                    <a:moveTo>
                      <a:pt x="0" y="0"/>
                    </a:moveTo>
                    <a:lnTo>
                      <a:pt x="125" y="0"/>
                    </a:lnTo>
                    <a:lnTo>
                      <a:pt x="12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8" name="Freeform 1248"/>
              <p:cNvSpPr>
                <a:spLocks noChangeAspect="1"/>
              </p:cNvSpPr>
              <p:nvPr/>
            </p:nvSpPr>
            <p:spPr bwMode="auto">
              <a:xfrm>
                <a:off x="8776" y="3399"/>
                <a:ext cx="4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6"/>
                  </a:cxn>
                  <a:cxn ang="0">
                    <a:pos x="0" y="0"/>
                  </a:cxn>
                </a:cxnLst>
                <a:rect l="0" t="0" r="r" b="b"/>
                <a:pathLst>
                  <a:path w="125" h="6">
                    <a:moveTo>
                      <a:pt x="0" y="0"/>
                    </a:moveTo>
                    <a:lnTo>
                      <a:pt x="125" y="0"/>
                    </a:lnTo>
                    <a:lnTo>
                      <a:pt x="125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9" name="Freeform 1249"/>
              <p:cNvSpPr>
                <a:spLocks noChangeAspect="1"/>
              </p:cNvSpPr>
              <p:nvPr/>
            </p:nvSpPr>
            <p:spPr bwMode="auto">
              <a:xfrm>
                <a:off x="8375" y="3399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0" y="6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0" name="Freeform 1250"/>
              <p:cNvSpPr>
                <a:spLocks noChangeAspect="1"/>
              </p:cNvSpPr>
              <p:nvPr/>
            </p:nvSpPr>
            <p:spPr bwMode="auto">
              <a:xfrm>
                <a:off x="8375" y="3399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0" y="6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1" name="Freeform 1251"/>
              <p:cNvSpPr>
                <a:spLocks noChangeAspect="1"/>
              </p:cNvSpPr>
              <p:nvPr/>
            </p:nvSpPr>
            <p:spPr bwMode="auto">
              <a:xfrm>
                <a:off x="8375" y="3399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125" y="0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2" name="Freeform 1252"/>
              <p:cNvSpPr>
                <a:spLocks noChangeAspect="1"/>
              </p:cNvSpPr>
              <p:nvPr/>
            </p:nvSpPr>
            <p:spPr bwMode="auto">
              <a:xfrm>
                <a:off x="8375" y="3399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125" y="0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3" name="Freeform 1253"/>
              <p:cNvSpPr>
                <a:spLocks noChangeAspect="1"/>
              </p:cNvSpPr>
              <p:nvPr/>
            </p:nvSpPr>
            <p:spPr bwMode="auto">
              <a:xfrm>
                <a:off x="8769" y="3401"/>
                <a:ext cx="48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44" y="7"/>
                  </a:cxn>
                  <a:cxn ang="0">
                    <a:pos x="9" y="0"/>
                  </a:cxn>
                </a:cxnLst>
                <a:rect l="0" t="0" r="r" b="b"/>
                <a:pathLst>
                  <a:path w="144" h="7">
                    <a:moveTo>
                      <a:pt x="9" y="0"/>
                    </a:moveTo>
                    <a:lnTo>
                      <a:pt x="0" y="7"/>
                    </a:lnTo>
                    <a:lnTo>
                      <a:pt x="14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4" name="Freeform 1254"/>
              <p:cNvSpPr>
                <a:spLocks noChangeAspect="1"/>
              </p:cNvSpPr>
              <p:nvPr/>
            </p:nvSpPr>
            <p:spPr bwMode="auto">
              <a:xfrm>
                <a:off x="8769" y="3401"/>
                <a:ext cx="48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44" y="7"/>
                  </a:cxn>
                  <a:cxn ang="0">
                    <a:pos x="9" y="0"/>
                  </a:cxn>
                </a:cxnLst>
                <a:rect l="0" t="0" r="r" b="b"/>
                <a:pathLst>
                  <a:path w="144" h="7">
                    <a:moveTo>
                      <a:pt x="9" y="0"/>
                    </a:moveTo>
                    <a:lnTo>
                      <a:pt x="0" y="7"/>
                    </a:lnTo>
                    <a:lnTo>
                      <a:pt x="144" y="7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5" name="Freeform 1255"/>
              <p:cNvSpPr>
                <a:spLocks noChangeAspect="1"/>
              </p:cNvSpPr>
              <p:nvPr/>
            </p:nvSpPr>
            <p:spPr bwMode="auto">
              <a:xfrm>
                <a:off x="8772" y="340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135" y="7"/>
                  </a:cxn>
                  <a:cxn ang="0">
                    <a:pos x="0" y="0"/>
                  </a:cxn>
                </a:cxnLst>
                <a:rect l="0" t="0" r="r" b="b"/>
                <a:pathLst>
                  <a:path w="135" h="7">
                    <a:moveTo>
                      <a:pt x="0" y="0"/>
                    </a:moveTo>
                    <a:lnTo>
                      <a:pt x="135" y="0"/>
                    </a:lnTo>
                    <a:lnTo>
                      <a:pt x="13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6" name="Freeform 1256"/>
              <p:cNvSpPr>
                <a:spLocks noChangeAspect="1"/>
              </p:cNvSpPr>
              <p:nvPr/>
            </p:nvSpPr>
            <p:spPr bwMode="auto">
              <a:xfrm>
                <a:off x="8772" y="340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135" y="7"/>
                  </a:cxn>
                  <a:cxn ang="0">
                    <a:pos x="0" y="0"/>
                  </a:cxn>
                </a:cxnLst>
                <a:rect l="0" t="0" r="r" b="b"/>
                <a:pathLst>
                  <a:path w="135" h="7">
                    <a:moveTo>
                      <a:pt x="0" y="0"/>
                    </a:moveTo>
                    <a:lnTo>
                      <a:pt x="135" y="0"/>
                    </a:lnTo>
                    <a:lnTo>
                      <a:pt x="135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7" name="Freeform 1257"/>
              <p:cNvSpPr>
                <a:spLocks noChangeAspect="1"/>
              </p:cNvSpPr>
              <p:nvPr/>
            </p:nvSpPr>
            <p:spPr bwMode="auto">
              <a:xfrm>
                <a:off x="8375" y="3401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44" y="7"/>
                  </a:cxn>
                  <a:cxn ang="0">
                    <a:pos x="0" y="0"/>
                  </a:cxn>
                </a:cxnLst>
                <a:rect l="0" t="0" r="r" b="b"/>
                <a:pathLst>
                  <a:path w="144" h="7">
                    <a:moveTo>
                      <a:pt x="0" y="0"/>
                    </a:moveTo>
                    <a:lnTo>
                      <a:pt x="0" y="7"/>
                    </a:lnTo>
                    <a:lnTo>
                      <a:pt x="14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8" name="Freeform 1258"/>
              <p:cNvSpPr>
                <a:spLocks noChangeAspect="1"/>
              </p:cNvSpPr>
              <p:nvPr/>
            </p:nvSpPr>
            <p:spPr bwMode="auto">
              <a:xfrm>
                <a:off x="8375" y="3401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44" y="7"/>
                  </a:cxn>
                  <a:cxn ang="0">
                    <a:pos x="0" y="0"/>
                  </a:cxn>
                </a:cxnLst>
                <a:rect l="0" t="0" r="r" b="b"/>
                <a:pathLst>
                  <a:path w="144" h="7">
                    <a:moveTo>
                      <a:pt x="0" y="0"/>
                    </a:moveTo>
                    <a:lnTo>
                      <a:pt x="0" y="7"/>
                    </a:lnTo>
                    <a:lnTo>
                      <a:pt x="144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9" name="Freeform 1259"/>
              <p:cNvSpPr>
                <a:spLocks noChangeAspect="1"/>
              </p:cNvSpPr>
              <p:nvPr/>
            </p:nvSpPr>
            <p:spPr bwMode="auto">
              <a:xfrm>
                <a:off x="8375" y="3401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4" y="0"/>
                  </a:cxn>
                  <a:cxn ang="0">
                    <a:pos x="144" y="7"/>
                  </a:cxn>
                  <a:cxn ang="0">
                    <a:pos x="0" y="0"/>
                  </a:cxn>
                </a:cxnLst>
                <a:rect l="0" t="0" r="r" b="b"/>
                <a:pathLst>
                  <a:path w="144" h="7">
                    <a:moveTo>
                      <a:pt x="0" y="0"/>
                    </a:moveTo>
                    <a:lnTo>
                      <a:pt x="134" y="0"/>
                    </a:lnTo>
                    <a:lnTo>
                      <a:pt x="14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0" name="Freeform 1260"/>
              <p:cNvSpPr>
                <a:spLocks noChangeAspect="1"/>
              </p:cNvSpPr>
              <p:nvPr/>
            </p:nvSpPr>
            <p:spPr bwMode="auto">
              <a:xfrm>
                <a:off x="8375" y="3401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4" y="0"/>
                  </a:cxn>
                  <a:cxn ang="0">
                    <a:pos x="144" y="7"/>
                  </a:cxn>
                  <a:cxn ang="0">
                    <a:pos x="0" y="0"/>
                  </a:cxn>
                </a:cxnLst>
                <a:rect l="0" t="0" r="r" b="b"/>
                <a:pathLst>
                  <a:path w="144" h="7">
                    <a:moveTo>
                      <a:pt x="0" y="0"/>
                    </a:moveTo>
                    <a:lnTo>
                      <a:pt x="134" y="0"/>
                    </a:lnTo>
                    <a:lnTo>
                      <a:pt x="144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1" name="Freeform 1261"/>
              <p:cNvSpPr>
                <a:spLocks noChangeAspect="1"/>
              </p:cNvSpPr>
              <p:nvPr/>
            </p:nvSpPr>
            <p:spPr bwMode="auto">
              <a:xfrm>
                <a:off x="8766" y="3403"/>
                <a:ext cx="51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154" y="8"/>
                  </a:cxn>
                  <a:cxn ang="0">
                    <a:pos x="10" y="0"/>
                  </a:cxn>
                </a:cxnLst>
                <a:rect l="0" t="0" r="r" b="b"/>
                <a:pathLst>
                  <a:path w="154" h="8">
                    <a:moveTo>
                      <a:pt x="10" y="0"/>
                    </a:moveTo>
                    <a:lnTo>
                      <a:pt x="0" y="8"/>
                    </a:lnTo>
                    <a:lnTo>
                      <a:pt x="15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2" name="Freeform 1262"/>
              <p:cNvSpPr>
                <a:spLocks noChangeAspect="1"/>
              </p:cNvSpPr>
              <p:nvPr/>
            </p:nvSpPr>
            <p:spPr bwMode="auto">
              <a:xfrm>
                <a:off x="8766" y="3403"/>
                <a:ext cx="51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154" y="8"/>
                  </a:cxn>
                  <a:cxn ang="0">
                    <a:pos x="10" y="0"/>
                  </a:cxn>
                </a:cxnLst>
                <a:rect l="0" t="0" r="r" b="b"/>
                <a:pathLst>
                  <a:path w="154" h="8">
                    <a:moveTo>
                      <a:pt x="10" y="0"/>
                    </a:moveTo>
                    <a:lnTo>
                      <a:pt x="0" y="8"/>
                    </a:lnTo>
                    <a:lnTo>
                      <a:pt x="154" y="8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3" name="Freeform 1263"/>
              <p:cNvSpPr>
                <a:spLocks noChangeAspect="1"/>
              </p:cNvSpPr>
              <p:nvPr/>
            </p:nvSpPr>
            <p:spPr bwMode="auto">
              <a:xfrm>
                <a:off x="8769" y="3403"/>
                <a:ext cx="4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8"/>
                  </a:cxn>
                  <a:cxn ang="0">
                    <a:pos x="0" y="0"/>
                  </a:cxn>
                </a:cxnLst>
                <a:rect l="0" t="0" r="r" b="b"/>
                <a:pathLst>
                  <a:path w="144" h="8">
                    <a:moveTo>
                      <a:pt x="0" y="0"/>
                    </a:moveTo>
                    <a:lnTo>
                      <a:pt x="144" y="0"/>
                    </a:lnTo>
                    <a:lnTo>
                      <a:pt x="14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4" name="Freeform 1264"/>
              <p:cNvSpPr>
                <a:spLocks noChangeAspect="1"/>
              </p:cNvSpPr>
              <p:nvPr/>
            </p:nvSpPr>
            <p:spPr bwMode="auto">
              <a:xfrm>
                <a:off x="8769" y="3403"/>
                <a:ext cx="4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8"/>
                  </a:cxn>
                  <a:cxn ang="0">
                    <a:pos x="0" y="0"/>
                  </a:cxn>
                </a:cxnLst>
                <a:rect l="0" t="0" r="r" b="b"/>
                <a:pathLst>
                  <a:path w="144" h="8">
                    <a:moveTo>
                      <a:pt x="0" y="0"/>
                    </a:moveTo>
                    <a:lnTo>
                      <a:pt x="144" y="0"/>
                    </a:lnTo>
                    <a:lnTo>
                      <a:pt x="144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5" name="Freeform 1265"/>
              <p:cNvSpPr>
                <a:spLocks noChangeAspect="1"/>
              </p:cNvSpPr>
              <p:nvPr/>
            </p:nvSpPr>
            <p:spPr bwMode="auto">
              <a:xfrm>
                <a:off x="8375" y="3403"/>
                <a:ext cx="5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53" y="8"/>
                  </a:cxn>
                  <a:cxn ang="0">
                    <a:pos x="0" y="0"/>
                  </a:cxn>
                </a:cxnLst>
                <a:rect l="0" t="0" r="r" b="b"/>
                <a:pathLst>
                  <a:path w="153" h="8">
                    <a:moveTo>
                      <a:pt x="0" y="0"/>
                    </a:moveTo>
                    <a:lnTo>
                      <a:pt x="0" y="8"/>
                    </a:lnTo>
                    <a:lnTo>
                      <a:pt x="15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6" name="Freeform 1266"/>
              <p:cNvSpPr>
                <a:spLocks noChangeAspect="1"/>
              </p:cNvSpPr>
              <p:nvPr/>
            </p:nvSpPr>
            <p:spPr bwMode="auto">
              <a:xfrm>
                <a:off x="8375" y="3403"/>
                <a:ext cx="5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53" y="8"/>
                  </a:cxn>
                  <a:cxn ang="0">
                    <a:pos x="0" y="0"/>
                  </a:cxn>
                </a:cxnLst>
                <a:rect l="0" t="0" r="r" b="b"/>
                <a:pathLst>
                  <a:path w="153" h="8">
                    <a:moveTo>
                      <a:pt x="0" y="0"/>
                    </a:moveTo>
                    <a:lnTo>
                      <a:pt x="0" y="8"/>
                    </a:lnTo>
                    <a:lnTo>
                      <a:pt x="15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7" name="Freeform 1267"/>
              <p:cNvSpPr>
                <a:spLocks noChangeAspect="1"/>
              </p:cNvSpPr>
              <p:nvPr/>
            </p:nvSpPr>
            <p:spPr bwMode="auto">
              <a:xfrm>
                <a:off x="8375" y="3403"/>
                <a:ext cx="5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53" y="8"/>
                  </a:cxn>
                  <a:cxn ang="0">
                    <a:pos x="0" y="0"/>
                  </a:cxn>
                </a:cxnLst>
                <a:rect l="0" t="0" r="r" b="b"/>
                <a:pathLst>
                  <a:path w="153" h="8">
                    <a:moveTo>
                      <a:pt x="0" y="0"/>
                    </a:moveTo>
                    <a:lnTo>
                      <a:pt x="144" y="0"/>
                    </a:lnTo>
                    <a:lnTo>
                      <a:pt x="15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8" name="Freeform 1268"/>
              <p:cNvSpPr>
                <a:spLocks noChangeAspect="1"/>
              </p:cNvSpPr>
              <p:nvPr/>
            </p:nvSpPr>
            <p:spPr bwMode="auto">
              <a:xfrm>
                <a:off x="8375" y="3403"/>
                <a:ext cx="5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53" y="8"/>
                  </a:cxn>
                  <a:cxn ang="0">
                    <a:pos x="0" y="0"/>
                  </a:cxn>
                </a:cxnLst>
                <a:rect l="0" t="0" r="r" b="b"/>
                <a:pathLst>
                  <a:path w="153" h="8">
                    <a:moveTo>
                      <a:pt x="0" y="0"/>
                    </a:moveTo>
                    <a:lnTo>
                      <a:pt x="144" y="0"/>
                    </a:lnTo>
                    <a:lnTo>
                      <a:pt x="15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9" name="Freeform 1269"/>
              <p:cNvSpPr>
                <a:spLocks noChangeAspect="1"/>
              </p:cNvSpPr>
              <p:nvPr/>
            </p:nvSpPr>
            <p:spPr bwMode="auto">
              <a:xfrm>
                <a:off x="8763" y="3406"/>
                <a:ext cx="54" cy="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162" y="8"/>
                  </a:cxn>
                  <a:cxn ang="0">
                    <a:pos x="8" y="0"/>
                  </a:cxn>
                </a:cxnLst>
                <a:rect l="0" t="0" r="r" b="b"/>
                <a:pathLst>
                  <a:path w="162" h="8">
                    <a:moveTo>
                      <a:pt x="8" y="0"/>
                    </a:moveTo>
                    <a:lnTo>
                      <a:pt x="0" y="8"/>
                    </a:lnTo>
                    <a:lnTo>
                      <a:pt x="162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0" name="Freeform 1270"/>
              <p:cNvSpPr>
                <a:spLocks noChangeAspect="1"/>
              </p:cNvSpPr>
              <p:nvPr/>
            </p:nvSpPr>
            <p:spPr bwMode="auto">
              <a:xfrm>
                <a:off x="8763" y="3406"/>
                <a:ext cx="54" cy="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162" y="8"/>
                  </a:cxn>
                  <a:cxn ang="0">
                    <a:pos x="8" y="0"/>
                  </a:cxn>
                </a:cxnLst>
                <a:rect l="0" t="0" r="r" b="b"/>
                <a:pathLst>
                  <a:path w="162" h="8">
                    <a:moveTo>
                      <a:pt x="8" y="0"/>
                    </a:moveTo>
                    <a:lnTo>
                      <a:pt x="0" y="8"/>
                    </a:lnTo>
                    <a:lnTo>
                      <a:pt x="162" y="8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1" name="Freeform 1271"/>
              <p:cNvSpPr>
                <a:spLocks noChangeAspect="1"/>
              </p:cNvSpPr>
              <p:nvPr/>
            </p:nvSpPr>
            <p:spPr bwMode="auto">
              <a:xfrm>
                <a:off x="8766" y="3406"/>
                <a:ext cx="5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0"/>
                  </a:cxn>
                  <a:cxn ang="0">
                    <a:pos x="154" y="8"/>
                  </a:cxn>
                  <a:cxn ang="0">
                    <a:pos x="0" y="0"/>
                  </a:cxn>
                </a:cxnLst>
                <a:rect l="0" t="0" r="r" b="b"/>
                <a:pathLst>
                  <a:path w="154" h="8">
                    <a:moveTo>
                      <a:pt x="0" y="0"/>
                    </a:moveTo>
                    <a:lnTo>
                      <a:pt x="154" y="0"/>
                    </a:lnTo>
                    <a:lnTo>
                      <a:pt x="15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2" name="Freeform 1272"/>
              <p:cNvSpPr>
                <a:spLocks noChangeAspect="1"/>
              </p:cNvSpPr>
              <p:nvPr/>
            </p:nvSpPr>
            <p:spPr bwMode="auto">
              <a:xfrm>
                <a:off x="8766" y="3406"/>
                <a:ext cx="5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0"/>
                  </a:cxn>
                  <a:cxn ang="0">
                    <a:pos x="154" y="8"/>
                  </a:cxn>
                  <a:cxn ang="0">
                    <a:pos x="0" y="0"/>
                  </a:cxn>
                </a:cxnLst>
                <a:rect l="0" t="0" r="r" b="b"/>
                <a:pathLst>
                  <a:path w="154" h="8">
                    <a:moveTo>
                      <a:pt x="0" y="0"/>
                    </a:moveTo>
                    <a:lnTo>
                      <a:pt x="154" y="0"/>
                    </a:lnTo>
                    <a:lnTo>
                      <a:pt x="154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3" name="Freeform 1273"/>
              <p:cNvSpPr>
                <a:spLocks noChangeAspect="1"/>
              </p:cNvSpPr>
              <p:nvPr/>
            </p:nvSpPr>
            <p:spPr bwMode="auto">
              <a:xfrm>
                <a:off x="8375" y="3406"/>
                <a:ext cx="5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61" y="8"/>
                  </a:cxn>
                  <a:cxn ang="0">
                    <a:pos x="0" y="0"/>
                  </a:cxn>
                </a:cxnLst>
                <a:rect l="0" t="0" r="r" b="b"/>
                <a:pathLst>
                  <a:path w="161" h="8">
                    <a:moveTo>
                      <a:pt x="0" y="0"/>
                    </a:moveTo>
                    <a:lnTo>
                      <a:pt x="0" y="8"/>
                    </a:lnTo>
                    <a:lnTo>
                      <a:pt x="16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4" name="Freeform 1274"/>
              <p:cNvSpPr>
                <a:spLocks noChangeAspect="1"/>
              </p:cNvSpPr>
              <p:nvPr/>
            </p:nvSpPr>
            <p:spPr bwMode="auto">
              <a:xfrm>
                <a:off x="8375" y="3406"/>
                <a:ext cx="5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61" y="8"/>
                  </a:cxn>
                  <a:cxn ang="0">
                    <a:pos x="0" y="0"/>
                  </a:cxn>
                </a:cxnLst>
                <a:rect l="0" t="0" r="r" b="b"/>
                <a:pathLst>
                  <a:path w="161" h="8">
                    <a:moveTo>
                      <a:pt x="0" y="0"/>
                    </a:moveTo>
                    <a:lnTo>
                      <a:pt x="0" y="8"/>
                    </a:lnTo>
                    <a:lnTo>
                      <a:pt x="161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5" name="Freeform 1275"/>
              <p:cNvSpPr>
                <a:spLocks noChangeAspect="1"/>
              </p:cNvSpPr>
              <p:nvPr/>
            </p:nvSpPr>
            <p:spPr bwMode="auto">
              <a:xfrm>
                <a:off x="8375" y="3406"/>
                <a:ext cx="5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161" y="8"/>
                  </a:cxn>
                  <a:cxn ang="0">
                    <a:pos x="0" y="0"/>
                  </a:cxn>
                </a:cxnLst>
                <a:rect l="0" t="0" r="r" b="b"/>
                <a:pathLst>
                  <a:path w="161" h="8">
                    <a:moveTo>
                      <a:pt x="0" y="0"/>
                    </a:moveTo>
                    <a:lnTo>
                      <a:pt x="153" y="0"/>
                    </a:lnTo>
                    <a:lnTo>
                      <a:pt x="16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6" name="Freeform 1276"/>
              <p:cNvSpPr>
                <a:spLocks noChangeAspect="1"/>
              </p:cNvSpPr>
              <p:nvPr/>
            </p:nvSpPr>
            <p:spPr bwMode="auto">
              <a:xfrm>
                <a:off x="8375" y="3406"/>
                <a:ext cx="5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161" y="8"/>
                  </a:cxn>
                  <a:cxn ang="0">
                    <a:pos x="0" y="0"/>
                  </a:cxn>
                </a:cxnLst>
                <a:rect l="0" t="0" r="r" b="b"/>
                <a:pathLst>
                  <a:path w="161" h="8">
                    <a:moveTo>
                      <a:pt x="0" y="0"/>
                    </a:moveTo>
                    <a:lnTo>
                      <a:pt x="153" y="0"/>
                    </a:lnTo>
                    <a:lnTo>
                      <a:pt x="161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7" name="Freeform 1277"/>
              <p:cNvSpPr>
                <a:spLocks noChangeAspect="1"/>
              </p:cNvSpPr>
              <p:nvPr/>
            </p:nvSpPr>
            <p:spPr bwMode="auto">
              <a:xfrm>
                <a:off x="8761" y="3408"/>
                <a:ext cx="56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170" y="10"/>
                  </a:cxn>
                  <a:cxn ang="0">
                    <a:pos x="8" y="0"/>
                  </a:cxn>
                </a:cxnLst>
                <a:rect l="0" t="0" r="r" b="b"/>
                <a:pathLst>
                  <a:path w="170" h="10">
                    <a:moveTo>
                      <a:pt x="8" y="0"/>
                    </a:moveTo>
                    <a:lnTo>
                      <a:pt x="0" y="10"/>
                    </a:lnTo>
                    <a:lnTo>
                      <a:pt x="17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8" name="Freeform 1278"/>
              <p:cNvSpPr>
                <a:spLocks noChangeAspect="1"/>
              </p:cNvSpPr>
              <p:nvPr/>
            </p:nvSpPr>
            <p:spPr bwMode="auto">
              <a:xfrm>
                <a:off x="8761" y="3408"/>
                <a:ext cx="56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170" y="10"/>
                  </a:cxn>
                  <a:cxn ang="0">
                    <a:pos x="8" y="0"/>
                  </a:cxn>
                </a:cxnLst>
                <a:rect l="0" t="0" r="r" b="b"/>
                <a:pathLst>
                  <a:path w="170" h="10">
                    <a:moveTo>
                      <a:pt x="8" y="0"/>
                    </a:moveTo>
                    <a:lnTo>
                      <a:pt x="0" y="10"/>
                    </a:lnTo>
                    <a:lnTo>
                      <a:pt x="170" y="1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9" name="Freeform 1279"/>
              <p:cNvSpPr>
                <a:spLocks noChangeAspect="1"/>
              </p:cNvSpPr>
              <p:nvPr/>
            </p:nvSpPr>
            <p:spPr bwMode="auto">
              <a:xfrm>
                <a:off x="8763" y="3408"/>
                <a:ext cx="5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" y="0"/>
                  </a:cxn>
                  <a:cxn ang="0">
                    <a:pos x="162" y="10"/>
                  </a:cxn>
                  <a:cxn ang="0">
                    <a:pos x="0" y="0"/>
                  </a:cxn>
                </a:cxnLst>
                <a:rect l="0" t="0" r="r" b="b"/>
                <a:pathLst>
                  <a:path w="162" h="10">
                    <a:moveTo>
                      <a:pt x="0" y="0"/>
                    </a:moveTo>
                    <a:lnTo>
                      <a:pt x="162" y="0"/>
                    </a:lnTo>
                    <a:lnTo>
                      <a:pt x="16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0" name="Freeform 1280"/>
              <p:cNvSpPr>
                <a:spLocks noChangeAspect="1"/>
              </p:cNvSpPr>
              <p:nvPr/>
            </p:nvSpPr>
            <p:spPr bwMode="auto">
              <a:xfrm>
                <a:off x="8763" y="3408"/>
                <a:ext cx="5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" y="0"/>
                  </a:cxn>
                  <a:cxn ang="0">
                    <a:pos x="162" y="10"/>
                  </a:cxn>
                  <a:cxn ang="0">
                    <a:pos x="0" y="0"/>
                  </a:cxn>
                </a:cxnLst>
                <a:rect l="0" t="0" r="r" b="b"/>
                <a:pathLst>
                  <a:path w="162" h="10">
                    <a:moveTo>
                      <a:pt x="0" y="0"/>
                    </a:moveTo>
                    <a:lnTo>
                      <a:pt x="162" y="0"/>
                    </a:lnTo>
                    <a:lnTo>
                      <a:pt x="162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1" name="Freeform 1281"/>
              <p:cNvSpPr>
                <a:spLocks noChangeAspect="1"/>
              </p:cNvSpPr>
              <p:nvPr/>
            </p:nvSpPr>
            <p:spPr bwMode="auto">
              <a:xfrm>
                <a:off x="8375" y="3408"/>
                <a:ext cx="5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69" y="10"/>
                  </a:cxn>
                  <a:cxn ang="0">
                    <a:pos x="0" y="0"/>
                  </a:cxn>
                </a:cxnLst>
                <a:rect l="0" t="0" r="r" b="b"/>
                <a:pathLst>
                  <a:path w="169" h="10">
                    <a:moveTo>
                      <a:pt x="0" y="0"/>
                    </a:moveTo>
                    <a:lnTo>
                      <a:pt x="0" y="10"/>
                    </a:lnTo>
                    <a:lnTo>
                      <a:pt x="16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2" name="Freeform 1282"/>
              <p:cNvSpPr>
                <a:spLocks noChangeAspect="1"/>
              </p:cNvSpPr>
              <p:nvPr/>
            </p:nvSpPr>
            <p:spPr bwMode="auto">
              <a:xfrm>
                <a:off x="8375" y="3408"/>
                <a:ext cx="5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69" y="10"/>
                  </a:cxn>
                  <a:cxn ang="0">
                    <a:pos x="0" y="0"/>
                  </a:cxn>
                </a:cxnLst>
                <a:rect l="0" t="0" r="r" b="b"/>
                <a:pathLst>
                  <a:path w="169" h="10">
                    <a:moveTo>
                      <a:pt x="0" y="0"/>
                    </a:moveTo>
                    <a:lnTo>
                      <a:pt x="0" y="10"/>
                    </a:lnTo>
                    <a:lnTo>
                      <a:pt x="16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3" name="Freeform 1283"/>
              <p:cNvSpPr>
                <a:spLocks noChangeAspect="1"/>
              </p:cNvSpPr>
              <p:nvPr/>
            </p:nvSpPr>
            <p:spPr bwMode="auto">
              <a:xfrm>
                <a:off x="8375" y="3408"/>
                <a:ext cx="5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0"/>
                  </a:cxn>
                  <a:cxn ang="0">
                    <a:pos x="169" y="10"/>
                  </a:cxn>
                  <a:cxn ang="0">
                    <a:pos x="0" y="0"/>
                  </a:cxn>
                </a:cxnLst>
                <a:rect l="0" t="0" r="r" b="b"/>
                <a:pathLst>
                  <a:path w="169" h="10">
                    <a:moveTo>
                      <a:pt x="0" y="0"/>
                    </a:moveTo>
                    <a:lnTo>
                      <a:pt x="161" y="0"/>
                    </a:lnTo>
                    <a:lnTo>
                      <a:pt x="16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4" name="Freeform 1284"/>
              <p:cNvSpPr>
                <a:spLocks noChangeAspect="1"/>
              </p:cNvSpPr>
              <p:nvPr/>
            </p:nvSpPr>
            <p:spPr bwMode="auto">
              <a:xfrm>
                <a:off x="8375" y="3408"/>
                <a:ext cx="5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0"/>
                  </a:cxn>
                  <a:cxn ang="0">
                    <a:pos x="169" y="10"/>
                  </a:cxn>
                  <a:cxn ang="0">
                    <a:pos x="0" y="0"/>
                  </a:cxn>
                </a:cxnLst>
                <a:rect l="0" t="0" r="r" b="b"/>
                <a:pathLst>
                  <a:path w="169" h="10">
                    <a:moveTo>
                      <a:pt x="0" y="0"/>
                    </a:moveTo>
                    <a:lnTo>
                      <a:pt x="161" y="0"/>
                    </a:lnTo>
                    <a:lnTo>
                      <a:pt x="16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5" name="Freeform 1285"/>
              <p:cNvSpPr>
                <a:spLocks noChangeAspect="1"/>
              </p:cNvSpPr>
              <p:nvPr/>
            </p:nvSpPr>
            <p:spPr bwMode="auto">
              <a:xfrm>
                <a:off x="8758" y="3412"/>
                <a:ext cx="59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178" y="9"/>
                  </a:cxn>
                  <a:cxn ang="0">
                    <a:pos x="8" y="0"/>
                  </a:cxn>
                </a:cxnLst>
                <a:rect l="0" t="0" r="r" b="b"/>
                <a:pathLst>
                  <a:path w="178" h="9">
                    <a:moveTo>
                      <a:pt x="8" y="0"/>
                    </a:moveTo>
                    <a:lnTo>
                      <a:pt x="0" y="9"/>
                    </a:lnTo>
                    <a:lnTo>
                      <a:pt x="178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6" name="Freeform 1286"/>
              <p:cNvSpPr>
                <a:spLocks noChangeAspect="1"/>
              </p:cNvSpPr>
              <p:nvPr/>
            </p:nvSpPr>
            <p:spPr bwMode="auto">
              <a:xfrm>
                <a:off x="8758" y="3412"/>
                <a:ext cx="59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178" y="9"/>
                  </a:cxn>
                  <a:cxn ang="0">
                    <a:pos x="8" y="0"/>
                  </a:cxn>
                </a:cxnLst>
                <a:rect l="0" t="0" r="r" b="b"/>
                <a:pathLst>
                  <a:path w="178" h="9">
                    <a:moveTo>
                      <a:pt x="8" y="0"/>
                    </a:moveTo>
                    <a:lnTo>
                      <a:pt x="0" y="9"/>
                    </a:lnTo>
                    <a:lnTo>
                      <a:pt x="178" y="9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7" name="Freeform 1287"/>
              <p:cNvSpPr>
                <a:spLocks noChangeAspect="1"/>
              </p:cNvSpPr>
              <p:nvPr/>
            </p:nvSpPr>
            <p:spPr bwMode="auto">
              <a:xfrm>
                <a:off x="8761" y="3412"/>
                <a:ext cx="5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"/>
                  </a:cxn>
                  <a:cxn ang="0">
                    <a:pos x="0" y="0"/>
                  </a:cxn>
                </a:cxnLst>
                <a:rect l="0" t="0" r="r" b="b"/>
                <a:pathLst>
                  <a:path w="170" h="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8" name="Freeform 1288"/>
              <p:cNvSpPr>
                <a:spLocks noChangeAspect="1"/>
              </p:cNvSpPr>
              <p:nvPr/>
            </p:nvSpPr>
            <p:spPr bwMode="auto">
              <a:xfrm>
                <a:off x="8761" y="3412"/>
                <a:ext cx="5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"/>
                  </a:cxn>
                  <a:cxn ang="0">
                    <a:pos x="0" y="0"/>
                  </a:cxn>
                </a:cxnLst>
                <a:rect l="0" t="0" r="r" b="b"/>
                <a:pathLst>
                  <a:path w="170" h="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9" name="Freeform 1289"/>
              <p:cNvSpPr>
                <a:spLocks noChangeAspect="1"/>
              </p:cNvSpPr>
              <p:nvPr/>
            </p:nvSpPr>
            <p:spPr bwMode="auto">
              <a:xfrm>
                <a:off x="8375" y="3412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77" y="9"/>
                  </a:cxn>
                  <a:cxn ang="0">
                    <a:pos x="0" y="0"/>
                  </a:cxn>
                </a:cxnLst>
                <a:rect l="0" t="0" r="r" b="b"/>
                <a:pathLst>
                  <a:path w="177" h="9">
                    <a:moveTo>
                      <a:pt x="0" y="0"/>
                    </a:moveTo>
                    <a:lnTo>
                      <a:pt x="0" y="9"/>
                    </a:lnTo>
                    <a:lnTo>
                      <a:pt x="17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0" name="Freeform 1290"/>
              <p:cNvSpPr>
                <a:spLocks noChangeAspect="1"/>
              </p:cNvSpPr>
              <p:nvPr/>
            </p:nvSpPr>
            <p:spPr bwMode="auto">
              <a:xfrm>
                <a:off x="8375" y="3412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77" y="9"/>
                  </a:cxn>
                  <a:cxn ang="0">
                    <a:pos x="0" y="0"/>
                  </a:cxn>
                </a:cxnLst>
                <a:rect l="0" t="0" r="r" b="b"/>
                <a:pathLst>
                  <a:path w="177" h="9">
                    <a:moveTo>
                      <a:pt x="0" y="0"/>
                    </a:moveTo>
                    <a:lnTo>
                      <a:pt x="0" y="9"/>
                    </a:lnTo>
                    <a:lnTo>
                      <a:pt x="177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1" name="Freeform 1291"/>
              <p:cNvSpPr>
                <a:spLocks noChangeAspect="1"/>
              </p:cNvSpPr>
              <p:nvPr/>
            </p:nvSpPr>
            <p:spPr bwMode="auto">
              <a:xfrm>
                <a:off x="8375" y="3412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9" y="0"/>
                  </a:cxn>
                  <a:cxn ang="0">
                    <a:pos x="177" y="9"/>
                  </a:cxn>
                  <a:cxn ang="0">
                    <a:pos x="0" y="0"/>
                  </a:cxn>
                </a:cxnLst>
                <a:rect l="0" t="0" r="r" b="b"/>
                <a:pathLst>
                  <a:path w="177" h="9">
                    <a:moveTo>
                      <a:pt x="0" y="0"/>
                    </a:moveTo>
                    <a:lnTo>
                      <a:pt x="169" y="0"/>
                    </a:lnTo>
                    <a:lnTo>
                      <a:pt x="17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2" name="Freeform 1292"/>
              <p:cNvSpPr>
                <a:spLocks noChangeAspect="1"/>
              </p:cNvSpPr>
              <p:nvPr/>
            </p:nvSpPr>
            <p:spPr bwMode="auto">
              <a:xfrm>
                <a:off x="8375" y="3412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9" y="0"/>
                  </a:cxn>
                  <a:cxn ang="0">
                    <a:pos x="177" y="9"/>
                  </a:cxn>
                  <a:cxn ang="0">
                    <a:pos x="0" y="0"/>
                  </a:cxn>
                </a:cxnLst>
                <a:rect l="0" t="0" r="r" b="b"/>
                <a:pathLst>
                  <a:path w="177" h="9">
                    <a:moveTo>
                      <a:pt x="0" y="0"/>
                    </a:moveTo>
                    <a:lnTo>
                      <a:pt x="169" y="0"/>
                    </a:lnTo>
                    <a:lnTo>
                      <a:pt x="177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3" name="Freeform 1293"/>
              <p:cNvSpPr>
                <a:spLocks noChangeAspect="1"/>
              </p:cNvSpPr>
              <p:nvPr/>
            </p:nvSpPr>
            <p:spPr bwMode="auto">
              <a:xfrm>
                <a:off x="8756" y="3415"/>
                <a:ext cx="61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0"/>
                  </a:cxn>
                  <a:cxn ang="0">
                    <a:pos x="185" y="10"/>
                  </a:cxn>
                  <a:cxn ang="0">
                    <a:pos x="7" y="0"/>
                  </a:cxn>
                </a:cxnLst>
                <a:rect l="0" t="0" r="r" b="b"/>
                <a:pathLst>
                  <a:path w="185" h="10">
                    <a:moveTo>
                      <a:pt x="7" y="0"/>
                    </a:moveTo>
                    <a:lnTo>
                      <a:pt x="0" y="10"/>
                    </a:lnTo>
                    <a:lnTo>
                      <a:pt x="185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4" name="Freeform 1294"/>
              <p:cNvSpPr>
                <a:spLocks noChangeAspect="1"/>
              </p:cNvSpPr>
              <p:nvPr/>
            </p:nvSpPr>
            <p:spPr bwMode="auto">
              <a:xfrm>
                <a:off x="8756" y="3415"/>
                <a:ext cx="61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0"/>
                  </a:cxn>
                  <a:cxn ang="0">
                    <a:pos x="185" y="10"/>
                  </a:cxn>
                  <a:cxn ang="0">
                    <a:pos x="7" y="0"/>
                  </a:cxn>
                </a:cxnLst>
                <a:rect l="0" t="0" r="r" b="b"/>
                <a:pathLst>
                  <a:path w="185" h="10">
                    <a:moveTo>
                      <a:pt x="7" y="0"/>
                    </a:moveTo>
                    <a:lnTo>
                      <a:pt x="0" y="10"/>
                    </a:lnTo>
                    <a:lnTo>
                      <a:pt x="185" y="1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5" name="Freeform 1295"/>
              <p:cNvSpPr>
                <a:spLocks noChangeAspect="1"/>
              </p:cNvSpPr>
              <p:nvPr/>
            </p:nvSpPr>
            <p:spPr bwMode="auto">
              <a:xfrm>
                <a:off x="8758" y="3415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8" y="0"/>
                  </a:cxn>
                  <a:cxn ang="0">
                    <a:pos x="178" y="10"/>
                  </a:cxn>
                  <a:cxn ang="0">
                    <a:pos x="0" y="0"/>
                  </a:cxn>
                </a:cxnLst>
                <a:rect l="0" t="0" r="r" b="b"/>
                <a:pathLst>
                  <a:path w="178" h="1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6" name="Freeform 1296"/>
              <p:cNvSpPr>
                <a:spLocks noChangeAspect="1"/>
              </p:cNvSpPr>
              <p:nvPr/>
            </p:nvSpPr>
            <p:spPr bwMode="auto">
              <a:xfrm>
                <a:off x="8758" y="3415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8" y="0"/>
                  </a:cxn>
                  <a:cxn ang="0">
                    <a:pos x="178" y="10"/>
                  </a:cxn>
                  <a:cxn ang="0">
                    <a:pos x="0" y="0"/>
                  </a:cxn>
                </a:cxnLst>
                <a:rect l="0" t="0" r="r" b="b"/>
                <a:pathLst>
                  <a:path w="178" h="1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7" name="Freeform 1297"/>
              <p:cNvSpPr>
                <a:spLocks noChangeAspect="1"/>
              </p:cNvSpPr>
              <p:nvPr/>
            </p:nvSpPr>
            <p:spPr bwMode="auto">
              <a:xfrm>
                <a:off x="8375" y="3415"/>
                <a:ext cx="6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84" y="10"/>
                  </a:cxn>
                  <a:cxn ang="0">
                    <a:pos x="0" y="0"/>
                  </a:cxn>
                </a:cxnLst>
                <a:rect l="0" t="0" r="r" b="b"/>
                <a:pathLst>
                  <a:path w="184" h="10">
                    <a:moveTo>
                      <a:pt x="0" y="0"/>
                    </a:moveTo>
                    <a:lnTo>
                      <a:pt x="0" y="10"/>
                    </a:lnTo>
                    <a:lnTo>
                      <a:pt x="18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8" name="Freeform 1298"/>
              <p:cNvSpPr>
                <a:spLocks noChangeAspect="1"/>
              </p:cNvSpPr>
              <p:nvPr/>
            </p:nvSpPr>
            <p:spPr bwMode="auto">
              <a:xfrm>
                <a:off x="8375" y="3415"/>
                <a:ext cx="6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84" y="10"/>
                  </a:cxn>
                  <a:cxn ang="0">
                    <a:pos x="0" y="0"/>
                  </a:cxn>
                </a:cxnLst>
                <a:rect l="0" t="0" r="r" b="b"/>
                <a:pathLst>
                  <a:path w="184" h="10">
                    <a:moveTo>
                      <a:pt x="0" y="0"/>
                    </a:moveTo>
                    <a:lnTo>
                      <a:pt x="0" y="10"/>
                    </a:lnTo>
                    <a:lnTo>
                      <a:pt x="184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9" name="Freeform 1299"/>
              <p:cNvSpPr>
                <a:spLocks noChangeAspect="1"/>
              </p:cNvSpPr>
              <p:nvPr/>
            </p:nvSpPr>
            <p:spPr bwMode="auto">
              <a:xfrm>
                <a:off x="8375" y="3415"/>
                <a:ext cx="6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0"/>
                  </a:cxn>
                  <a:cxn ang="0">
                    <a:pos x="184" y="10"/>
                  </a:cxn>
                  <a:cxn ang="0">
                    <a:pos x="0" y="0"/>
                  </a:cxn>
                </a:cxnLst>
                <a:rect l="0" t="0" r="r" b="b"/>
                <a:pathLst>
                  <a:path w="184" h="10">
                    <a:moveTo>
                      <a:pt x="0" y="0"/>
                    </a:moveTo>
                    <a:lnTo>
                      <a:pt x="177" y="0"/>
                    </a:lnTo>
                    <a:lnTo>
                      <a:pt x="18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0" name="Freeform 1300"/>
              <p:cNvSpPr>
                <a:spLocks noChangeAspect="1"/>
              </p:cNvSpPr>
              <p:nvPr/>
            </p:nvSpPr>
            <p:spPr bwMode="auto">
              <a:xfrm>
                <a:off x="8375" y="3415"/>
                <a:ext cx="6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0"/>
                  </a:cxn>
                  <a:cxn ang="0">
                    <a:pos x="184" y="10"/>
                  </a:cxn>
                  <a:cxn ang="0">
                    <a:pos x="0" y="0"/>
                  </a:cxn>
                </a:cxnLst>
                <a:rect l="0" t="0" r="r" b="b"/>
                <a:pathLst>
                  <a:path w="184" h="10">
                    <a:moveTo>
                      <a:pt x="0" y="0"/>
                    </a:moveTo>
                    <a:lnTo>
                      <a:pt x="177" y="0"/>
                    </a:lnTo>
                    <a:lnTo>
                      <a:pt x="184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1" name="Freeform 1301"/>
              <p:cNvSpPr>
                <a:spLocks noChangeAspect="1"/>
              </p:cNvSpPr>
              <p:nvPr/>
            </p:nvSpPr>
            <p:spPr bwMode="auto">
              <a:xfrm>
                <a:off x="8754" y="3418"/>
                <a:ext cx="63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0"/>
                  </a:cxn>
                  <a:cxn ang="0">
                    <a:pos x="190" y="10"/>
                  </a:cxn>
                  <a:cxn ang="0">
                    <a:pos x="5" y="0"/>
                  </a:cxn>
                </a:cxnLst>
                <a:rect l="0" t="0" r="r" b="b"/>
                <a:pathLst>
                  <a:path w="190" h="10">
                    <a:moveTo>
                      <a:pt x="5" y="0"/>
                    </a:moveTo>
                    <a:lnTo>
                      <a:pt x="0" y="10"/>
                    </a:lnTo>
                    <a:lnTo>
                      <a:pt x="19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2" name="Freeform 1302"/>
              <p:cNvSpPr>
                <a:spLocks noChangeAspect="1"/>
              </p:cNvSpPr>
              <p:nvPr/>
            </p:nvSpPr>
            <p:spPr bwMode="auto">
              <a:xfrm>
                <a:off x="8754" y="3418"/>
                <a:ext cx="63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0"/>
                  </a:cxn>
                  <a:cxn ang="0">
                    <a:pos x="190" y="10"/>
                  </a:cxn>
                  <a:cxn ang="0">
                    <a:pos x="5" y="0"/>
                  </a:cxn>
                </a:cxnLst>
                <a:rect l="0" t="0" r="r" b="b"/>
                <a:pathLst>
                  <a:path w="190" h="10">
                    <a:moveTo>
                      <a:pt x="5" y="0"/>
                    </a:moveTo>
                    <a:lnTo>
                      <a:pt x="0" y="10"/>
                    </a:lnTo>
                    <a:lnTo>
                      <a:pt x="190" y="1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3" name="Freeform 1303"/>
              <p:cNvSpPr>
                <a:spLocks noChangeAspect="1"/>
              </p:cNvSpPr>
              <p:nvPr/>
            </p:nvSpPr>
            <p:spPr bwMode="auto">
              <a:xfrm>
                <a:off x="8756" y="3418"/>
                <a:ext cx="6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5" y="0"/>
                  </a:cxn>
                  <a:cxn ang="0">
                    <a:pos x="185" y="10"/>
                  </a:cxn>
                  <a:cxn ang="0">
                    <a:pos x="0" y="0"/>
                  </a:cxn>
                </a:cxnLst>
                <a:rect l="0" t="0" r="r" b="b"/>
                <a:pathLst>
                  <a:path w="185" h="10">
                    <a:moveTo>
                      <a:pt x="0" y="0"/>
                    </a:moveTo>
                    <a:lnTo>
                      <a:pt x="185" y="0"/>
                    </a:lnTo>
                    <a:lnTo>
                      <a:pt x="18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4" name="Freeform 1304"/>
              <p:cNvSpPr>
                <a:spLocks noChangeAspect="1"/>
              </p:cNvSpPr>
              <p:nvPr/>
            </p:nvSpPr>
            <p:spPr bwMode="auto">
              <a:xfrm>
                <a:off x="8756" y="3418"/>
                <a:ext cx="6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5" y="0"/>
                  </a:cxn>
                  <a:cxn ang="0">
                    <a:pos x="185" y="10"/>
                  </a:cxn>
                  <a:cxn ang="0">
                    <a:pos x="0" y="0"/>
                  </a:cxn>
                </a:cxnLst>
                <a:rect l="0" t="0" r="r" b="b"/>
                <a:pathLst>
                  <a:path w="185" h="10">
                    <a:moveTo>
                      <a:pt x="0" y="0"/>
                    </a:moveTo>
                    <a:lnTo>
                      <a:pt x="185" y="0"/>
                    </a:lnTo>
                    <a:lnTo>
                      <a:pt x="185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5" name="Freeform 1305"/>
              <p:cNvSpPr>
                <a:spLocks noChangeAspect="1"/>
              </p:cNvSpPr>
              <p:nvPr/>
            </p:nvSpPr>
            <p:spPr bwMode="auto">
              <a:xfrm>
                <a:off x="8375" y="3418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0" y="1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6" name="Freeform 1306"/>
              <p:cNvSpPr>
                <a:spLocks noChangeAspect="1"/>
              </p:cNvSpPr>
              <p:nvPr/>
            </p:nvSpPr>
            <p:spPr bwMode="auto">
              <a:xfrm>
                <a:off x="8375" y="3418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0" y="1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7" name="Freeform 1307"/>
              <p:cNvSpPr>
                <a:spLocks noChangeAspect="1"/>
              </p:cNvSpPr>
              <p:nvPr/>
            </p:nvSpPr>
            <p:spPr bwMode="auto">
              <a:xfrm>
                <a:off x="8375" y="3418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" y="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184" y="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8" name="Freeform 1308"/>
              <p:cNvSpPr>
                <a:spLocks noChangeAspect="1"/>
              </p:cNvSpPr>
              <p:nvPr/>
            </p:nvSpPr>
            <p:spPr bwMode="auto">
              <a:xfrm>
                <a:off x="8375" y="3418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" y="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184" y="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9" name="Freeform 1309"/>
              <p:cNvSpPr>
                <a:spLocks noChangeAspect="1"/>
              </p:cNvSpPr>
              <p:nvPr/>
            </p:nvSpPr>
            <p:spPr bwMode="auto">
              <a:xfrm>
                <a:off x="8752" y="3421"/>
                <a:ext cx="6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1"/>
                  </a:cxn>
                  <a:cxn ang="0">
                    <a:pos x="195" y="11"/>
                  </a:cxn>
                  <a:cxn ang="0">
                    <a:pos x="5" y="0"/>
                  </a:cxn>
                </a:cxnLst>
                <a:rect l="0" t="0" r="r" b="b"/>
                <a:pathLst>
                  <a:path w="195" h="11">
                    <a:moveTo>
                      <a:pt x="5" y="0"/>
                    </a:moveTo>
                    <a:lnTo>
                      <a:pt x="0" y="11"/>
                    </a:lnTo>
                    <a:lnTo>
                      <a:pt x="195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0" name="Freeform 1310"/>
              <p:cNvSpPr>
                <a:spLocks noChangeAspect="1"/>
              </p:cNvSpPr>
              <p:nvPr/>
            </p:nvSpPr>
            <p:spPr bwMode="auto">
              <a:xfrm>
                <a:off x="8752" y="3421"/>
                <a:ext cx="6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1"/>
                  </a:cxn>
                  <a:cxn ang="0">
                    <a:pos x="195" y="11"/>
                  </a:cxn>
                  <a:cxn ang="0">
                    <a:pos x="5" y="0"/>
                  </a:cxn>
                </a:cxnLst>
                <a:rect l="0" t="0" r="r" b="b"/>
                <a:pathLst>
                  <a:path w="195" h="11">
                    <a:moveTo>
                      <a:pt x="5" y="0"/>
                    </a:moveTo>
                    <a:lnTo>
                      <a:pt x="0" y="11"/>
                    </a:lnTo>
                    <a:lnTo>
                      <a:pt x="195" y="1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1" name="Freeform 1311"/>
              <p:cNvSpPr>
                <a:spLocks noChangeAspect="1"/>
              </p:cNvSpPr>
              <p:nvPr/>
            </p:nvSpPr>
            <p:spPr bwMode="auto">
              <a:xfrm>
                <a:off x="8754" y="3421"/>
                <a:ext cx="6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190" y="11"/>
                  </a:cxn>
                  <a:cxn ang="0">
                    <a:pos x="0" y="0"/>
                  </a:cxn>
                </a:cxnLst>
                <a:rect l="0" t="0" r="r" b="b"/>
                <a:pathLst>
                  <a:path w="190" h="11">
                    <a:moveTo>
                      <a:pt x="0" y="0"/>
                    </a:moveTo>
                    <a:lnTo>
                      <a:pt x="190" y="0"/>
                    </a:lnTo>
                    <a:lnTo>
                      <a:pt x="19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2" name="Freeform 1312"/>
              <p:cNvSpPr>
                <a:spLocks noChangeAspect="1"/>
              </p:cNvSpPr>
              <p:nvPr/>
            </p:nvSpPr>
            <p:spPr bwMode="auto">
              <a:xfrm>
                <a:off x="8754" y="3421"/>
                <a:ext cx="6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190" y="11"/>
                  </a:cxn>
                  <a:cxn ang="0">
                    <a:pos x="0" y="0"/>
                  </a:cxn>
                </a:cxnLst>
                <a:rect l="0" t="0" r="r" b="b"/>
                <a:pathLst>
                  <a:path w="190" h="11">
                    <a:moveTo>
                      <a:pt x="0" y="0"/>
                    </a:moveTo>
                    <a:lnTo>
                      <a:pt x="190" y="0"/>
                    </a:lnTo>
                    <a:lnTo>
                      <a:pt x="19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3" name="Freeform 1313"/>
              <p:cNvSpPr>
                <a:spLocks noChangeAspect="1"/>
              </p:cNvSpPr>
              <p:nvPr/>
            </p:nvSpPr>
            <p:spPr bwMode="auto">
              <a:xfrm>
                <a:off x="8375" y="3421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0" y="11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4" name="Freeform 1314"/>
              <p:cNvSpPr>
                <a:spLocks noChangeAspect="1"/>
              </p:cNvSpPr>
              <p:nvPr/>
            </p:nvSpPr>
            <p:spPr bwMode="auto">
              <a:xfrm>
                <a:off x="8375" y="3421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0" y="11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5" name="Freeform 1315"/>
              <p:cNvSpPr>
                <a:spLocks noChangeAspect="1"/>
              </p:cNvSpPr>
              <p:nvPr/>
            </p:nvSpPr>
            <p:spPr bwMode="auto">
              <a:xfrm>
                <a:off x="8375" y="3421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189" y="0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6" name="Freeform 1316"/>
              <p:cNvSpPr>
                <a:spLocks noChangeAspect="1"/>
              </p:cNvSpPr>
              <p:nvPr/>
            </p:nvSpPr>
            <p:spPr bwMode="auto">
              <a:xfrm>
                <a:off x="8375" y="3421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189" y="0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7" name="Freeform 1317"/>
              <p:cNvSpPr>
                <a:spLocks noChangeAspect="1"/>
              </p:cNvSpPr>
              <p:nvPr/>
            </p:nvSpPr>
            <p:spPr bwMode="auto">
              <a:xfrm>
                <a:off x="8750" y="3425"/>
                <a:ext cx="67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1"/>
                  </a:cxn>
                  <a:cxn ang="0">
                    <a:pos x="201" y="11"/>
                  </a:cxn>
                  <a:cxn ang="0">
                    <a:pos x="6" y="0"/>
                  </a:cxn>
                </a:cxnLst>
                <a:rect l="0" t="0" r="r" b="b"/>
                <a:pathLst>
                  <a:path w="201" h="11">
                    <a:moveTo>
                      <a:pt x="6" y="0"/>
                    </a:moveTo>
                    <a:lnTo>
                      <a:pt x="0" y="11"/>
                    </a:lnTo>
                    <a:lnTo>
                      <a:pt x="201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8" name="Freeform 1318"/>
              <p:cNvSpPr>
                <a:spLocks noChangeAspect="1"/>
              </p:cNvSpPr>
              <p:nvPr/>
            </p:nvSpPr>
            <p:spPr bwMode="auto">
              <a:xfrm>
                <a:off x="8750" y="3425"/>
                <a:ext cx="67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1"/>
                  </a:cxn>
                  <a:cxn ang="0">
                    <a:pos x="201" y="11"/>
                  </a:cxn>
                  <a:cxn ang="0">
                    <a:pos x="6" y="0"/>
                  </a:cxn>
                </a:cxnLst>
                <a:rect l="0" t="0" r="r" b="b"/>
                <a:pathLst>
                  <a:path w="201" h="11">
                    <a:moveTo>
                      <a:pt x="6" y="0"/>
                    </a:moveTo>
                    <a:lnTo>
                      <a:pt x="0" y="11"/>
                    </a:lnTo>
                    <a:lnTo>
                      <a:pt x="201" y="1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9" name="Freeform 1319"/>
              <p:cNvSpPr>
                <a:spLocks noChangeAspect="1"/>
              </p:cNvSpPr>
              <p:nvPr/>
            </p:nvSpPr>
            <p:spPr bwMode="auto">
              <a:xfrm>
                <a:off x="8752" y="3425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0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195" y="0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0" name="Freeform 1320"/>
              <p:cNvSpPr>
                <a:spLocks noChangeAspect="1"/>
              </p:cNvSpPr>
              <p:nvPr/>
            </p:nvSpPr>
            <p:spPr bwMode="auto">
              <a:xfrm>
                <a:off x="8752" y="3425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0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195" y="0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1" name="Freeform 1321"/>
              <p:cNvSpPr>
                <a:spLocks noChangeAspect="1"/>
              </p:cNvSpPr>
              <p:nvPr/>
            </p:nvSpPr>
            <p:spPr bwMode="auto">
              <a:xfrm>
                <a:off x="8375" y="3425"/>
                <a:ext cx="6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00" y="11"/>
                  </a:cxn>
                  <a:cxn ang="0">
                    <a:pos x="0" y="0"/>
                  </a:cxn>
                </a:cxnLst>
                <a:rect l="0" t="0" r="r" b="b"/>
                <a:pathLst>
                  <a:path w="200" h="11">
                    <a:moveTo>
                      <a:pt x="0" y="0"/>
                    </a:moveTo>
                    <a:lnTo>
                      <a:pt x="0" y="11"/>
                    </a:lnTo>
                    <a:lnTo>
                      <a:pt x="20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2" name="Freeform 1322"/>
              <p:cNvSpPr>
                <a:spLocks noChangeAspect="1"/>
              </p:cNvSpPr>
              <p:nvPr/>
            </p:nvSpPr>
            <p:spPr bwMode="auto">
              <a:xfrm>
                <a:off x="8375" y="3425"/>
                <a:ext cx="6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00" y="11"/>
                  </a:cxn>
                  <a:cxn ang="0">
                    <a:pos x="0" y="0"/>
                  </a:cxn>
                </a:cxnLst>
                <a:rect l="0" t="0" r="r" b="b"/>
                <a:pathLst>
                  <a:path w="200" h="11">
                    <a:moveTo>
                      <a:pt x="0" y="0"/>
                    </a:moveTo>
                    <a:lnTo>
                      <a:pt x="0" y="11"/>
                    </a:lnTo>
                    <a:lnTo>
                      <a:pt x="20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3" name="Freeform 1323"/>
              <p:cNvSpPr>
                <a:spLocks noChangeAspect="1"/>
              </p:cNvSpPr>
              <p:nvPr/>
            </p:nvSpPr>
            <p:spPr bwMode="auto">
              <a:xfrm>
                <a:off x="8375" y="3425"/>
                <a:ext cx="6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0"/>
                  </a:cxn>
                  <a:cxn ang="0">
                    <a:pos x="200" y="11"/>
                  </a:cxn>
                  <a:cxn ang="0">
                    <a:pos x="0" y="0"/>
                  </a:cxn>
                </a:cxnLst>
                <a:rect l="0" t="0" r="r" b="b"/>
                <a:pathLst>
                  <a:path w="200" h="11">
                    <a:moveTo>
                      <a:pt x="0" y="0"/>
                    </a:moveTo>
                    <a:lnTo>
                      <a:pt x="195" y="0"/>
                    </a:lnTo>
                    <a:lnTo>
                      <a:pt x="20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4" name="Freeform 1324"/>
              <p:cNvSpPr>
                <a:spLocks noChangeAspect="1"/>
              </p:cNvSpPr>
              <p:nvPr/>
            </p:nvSpPr>
            <p:spPr bwMode="auto">
              <a:xfrm>
                <a:off x="8375" y="3425"/>
                <a:ext cx="6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0"/>
                  </a:cxn>
                  <a:cxn ang="0">
                    <a:pos x="200" y="11"/>
                  </a:cxn>
                  <a:cxn ang="0">
                    <a:pos x="0" y="0"/>
                  </a:cxn>
                </a:cxnLst>
                <a:rect l="0" t="0" r="r" b="b"/>
                <a:pathLst>
                  <a:path w="200" h="11">
                    <a:moveTo>
                      <a:pt x="0" y="0"/>
                    </a:moveTo>
                    <a:lnTo>
                      <a:pt x="195" y="0"/>
                    </a:lnTo>
                    <a:lnTo>
                      <a:pt x="20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5" name="Freeform 1325"/>
              <p:cNvSpPr>
                <a:spLocks noChangeAspect="1"/>
              </p:cNvSpPr>
              <p:nvPr/>
            </p:nvSpPr>
            <p:spPr bwMode="auto">
              <a:xfrm>
                <a:off x="8749" y="3429"/>
                <a:ext cx="68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1"/>
                  </a:cxn>
                  <a:cxn ang="0">
                    <a:pos x="205" y="11"/>
                  </a:cxn>
                  <a:cxn ang="0">
                    <a:pos x="4" y="0"/>
                  </a:cxn>
                </a:cxnLst>
                <a:rect l="0" t="0" r="r" b="b"/>
                <a:pathLst>
                  <a:path w="205" h="11">
                    <a:moveTo>
                      <a:pt x="4" y="0"/>
                    </a:moveTo>
                    <a:lnTo>
                      <a:pt x="0" y="11"/>
                    </a:lnTo>
                    <a:lnTo>
                      <a:pt x="205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6" name="Freeform 1326"/>
              <p:cNvSpPr>
                <a:spLocks noChangeAspect="1"/>
              </p:cNvSpPr>
              <p:nvPr/>
            </p:nvSpPr>
            <p:spPr bwMode="auto">
              <a:xfrm>
                <a:off x="8749" y="3429"/>
                <a:ext cx="68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1"/>
                  </a:cxn>
                  <a:cxn ang="0">
                    <a:pos x="205" y="11"/>
                  </a:cxn>
                  <a:cxn ang="0">
                    <a:pos x="4" y="0"/>
                  </a:cxn>
                </a:cxnLst>
                <a:rect l="0" t="0" r="r" b="b"/>
                <a:pathLst>
                  <a:path w="205" h="11">
                    <a:moveTo>
                      <a:pt x="4" y="0"/>
                    </a:moveTo>
                    <a:lnTo>
                      <a:pt x="0" y="11"/>
                    </a:lnTo>
                    <a:lnTo>
                      <a:pt x="205" y="1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7" name="Freeform 1327"/>
              <p:cNvSpPr>
                <a:spLocks noChangeAspect="1"/>
              </p:cNvSpPr>
              <p:nvPr/>
            </p:nvSpPr>
            <p:spPr bwMode="auto">
              <a:xfrm>
                <a:off x="8750" y="3429"/>
                <a:ext cx="6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0"/>
                  </a:cxn>
                  <a:cxn ang="0">
                    <a:pos x="201" y="11"/>
                  </a:cxn>
                  <a:cxn ang="0">
                    <a:pos x="0" y="0"/>
                  </a:cxn>
                </a:cxnLst>
                <a:rect l="0" t="0" r="r" b="b"/>
                <a:pathLst>
                  <a:path w="201" h="11">
                    <a:moveTo>
                      <a:pt x="0" y="0"/>
                    </a:moveTo>
                    <a:lnTo>
                      <a:pt x="201" y="0"/>
                    </a:lnTo>
                    <a:lnTo>
                      <a:pt x="20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8" name="Freeform 1328"/>
              <p:cNvSpPr>
                <a:spLocks noChangeAspect="1"/>
              </p:cNvSpPr>
              <p:nvPr/>
            </p:nvSpPr>
            <p:spPr bwMode="auto">
              <a:xfrm>
                <a:off x="8750" y="3429"/>
                <a:ext cx="6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0"/>
                  </a:cxn>
                  <a:cxn ang="0">
                    <a:pos x="201" y="11"/>
                  </a:cxn>
                  <a:cxn ang="0">
                    <a:pos x="0" y="0"/>
                  </a:cxn>
                </a:cxnLst>
                <a:rect l="0" t="0" r="r" b="b"/>
                <a:pathLst>
                  <a:path w="201" h="11">
                    <a:moveTo>
                      <a:pt x="0" y="0"/>
                    </a:moveTo>
                    <a:lnTo>
                      <a:pt x="201" y="0"/>
                    </a:lnTo>
                    <a:lnTo>
                      <a:pt x="201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9" name="Freeform 1329"/>
              <p:cNvSpPr>
                <a:spLocks noChangeAspect="1"/>
              </p:cNvSpPr>
              <p:nvPr/>
            </p:nvSpPr>
            <p:spPr bwMode="auto">
              <a:xfrm>
                <a:off x="8375" y="3429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04" y="11"/>
                  </a:cxn>
                  <a:cxn ang="0">
                    <a:pos x="0" y="0"/>
                  </a:cxn>
                </a:cxnLst>
                <a:rect l="0" t="0" r="r" b="b"/>
                <a:pathLst>
                  <a:path w="204" h="11">
                    <a:moveTo>
                      <a:pt x="0" y="0"/>
                    </a:moveTo>
                    <a:lnTo>
                      <a:pt x="0" y="11"/>
                    </a:lnTo>
                    <a:lnTo>
                      <a:pt x="20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0" name="Freeform 1330"/>
              <p:cNvSpPr>
                <a:spLocks noChangeAspect="1"/>
              </p:cNvSpPr>
              <p:nvPr/>
            </p:nvSpPr>
            <p:spPr bwMode="auto">
              <a:xfrm>
                <a:off x="8375" y="3429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04" y="11"/>
                  </a:cxn>
                  <a:cxn ang="0">
                    <a:pos x="0" y="0"/>
                  </a:cxn>
                </a:cxnLst>
                <a:rect l="0" t="0" r="r" b="b"/>
                <a:pathLst>
                  <a:path w="204" h="11">
                    <a:moveTo>
                      <a:pt x="0" y="0"/>
                    </a:moveTo>
                    <a:lnTo>
                      <a:pt x="0" y="11"/>
                    </a:lnTo>
                    <a:lnTo>
                      <a:pt x="204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1" name="Freeform 1331"/>
              <p:cNvSpPr>
                <a:spLocks noChangeAspect="1"/>
              </p:cNvSpPr>
              <p:nvPr/>
            </p:nvSpPr>
            <p:spPr bwMode="auto">
              <a:xfrm>
                <a:off x="8375" y="3429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0" y="0"/>
                  </a:cxn>
                  <a:cxn ang="0">
                    <a:pos x="204" y="11"/>
                  </a:cxn>
                  <a:cxn ang="0">
                    <a:pos x="0" y="0"/>
                  </a:cxn>
                </a:cxnLst>
                <a:rect l="0" t="0" r="r" b="b"/>
                <a:pathLst>
                  <a:path w="204" h="11">
                    <a:moveTo>
                      <a:pt x="0" y="0"/>
                    </a:moveTo>
                    <a:lnTo>
                      <a:pt x="200" y="0"/>
                    </a:lnTo>
                    <a:lnTo>
                      <a:pt x="20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2" name="Freeform 1332"/>
              <p:cNvSpPr>
                <a:spLocks noChangeAspect="1"/>
              </p:cNvSpPr>
              <p:nvPr/>
            </p:nvSpPr>
            <p:spPr bwMode="auto">
              <a:xfrm>
                <a:off x="8375" y="3429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0" y="0"/>
                  </a:cxn>
                  <a:cxn ang="0">
                    <a:pos x="204" y="11"/>
                  </a:cxn>
                  <a:cxn ang="0">
                    <a:pos x="0" y="0"/>
                  </a:cxn>
                </a:cxnLst>
                <a:rect l="0" t="0" r="r" b="b"/>
                <a:pathLst>
                  <a:path w="204" h="11">
                    <a:moveTo>
                      <a:pt x="0" y="0"/>
                    </a:moveTo>
                    <a:lnTo>
                      <a:pt x="200" y="0"/>
                    </a:lnTo>
                    <a:lnTo>
                      <a:pt x="204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3" name="Freeform 1333"/>
              <p:cNvSpPr>
                <a:spLocks noChangeAspect="1"/>
              </p:cNvSpPr>
              <p:nvPr/>
            </p:nvSpPr>
            <p:spPr bwMode="auto">
              <a:xfrm>
                <a:off x="8748" y="3432"/>
                <a:ext cx="69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2"/>
                  </a:cxn>
                  <a:cxn ang="0">
                    <a:pos x="208" y="12"/>
                  </a:cxn>
                  <a:cxn ang="0">
                    <a:pos x="3" y="0"/>
                  </a:cxn>
                </a:cxnLst>
                <a:rect l="0" t="0" r="r" b="b"/>
                <a:pathLst>
                  <a:path w="208" h="12">
                    <a:moveTo>
                      <a:pt x="3" y="0"/>
                    </a:moveTo>
                    <a:lnTo>
                      <a:pt x="0" y="12"/>
                    </a:lnTo>
                    <a:lnTo>
                      <a:pt x="208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4" name="Freeform 1334"/>
              <p:cNvSpPr>
                <a:spLocks noChangeAspect="1"/>
              </p:cNvSpPr>
              <p:nvPr/>
            </p:nvSpPr>
            <p:spPr bwMode="auto">
              <a:xfrm>
                <a:off x="8748" y="3432"/>
                <a:ext cx="69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2"/>
                  </a:cxn>
                  <a:cxn ang="0">
                    <a:pos x="208" y="12"/>
                  </a:cxn>
                  <a:cxn ang="0">
                    <a:pos x="3" y="0"/>
                  </a:cxn>
                </a:cxnLst>
                <a:rect l="0" t="0" r="r" b="b"/>
                <a:pathLst>
                  <a:path w="208" h="12">
                    <a:moveTo>
                      <a:pt x="3" y="0"/>
                    </a:moveTo>
                    <a:lnTo>
                      <a:pt x="0" y="12"/>
                    </a:lnTo>
                    <a:lnTo>
                      <a:pt x="208" y="1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5" name="Freeform 1335"/>
              <p:cNvSpPr>
                <a:spLocks noChangeAspect="1"/>
              </p:cNvSpPr>
              <p:nvPr/>
            </p:nvSpPr>
            <p:spPr bwMode="auto">
              <a:xfrm>
                <a:off x="8749" y="3432"/>
                <a:ext cx="6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5" y="0"/>
                  </a:cxn>
                  <a:cxn ang="0">
                    <a:pos x="205" y="12"/>
                  </a:cxn>
                  <a:cxn ang="0">
                    <a:pos x="0" y="0"/>
                  </a:cxn>
                </a:cxnLst>
                <a:rect l="0" t="0" r="r" b="b"/>
                <a:pathLst>
                  <a:path w="205" h="12">
                    <a:moveTo>
                      <a:pt x="0" y="0"/>
                    </a:moveTo>
                    <a:lnTo>
                      <a:pt x="205" y="0"/>
                    </a:lnTo>
                    <a:lnTo>
                      <a:pt x="20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6" name="Freeform 1336"/>
              <p:cNvSpPr>
                <a:spLocks noChangeAspect="1"/>
              </p:cNvSpPr>
              <p:nvPr/>
            </p:nvSpPr>
            <p:spPr bwMode="auto">
              <a:xfrm>
                <a:off x="8749" y="3432"/>
                <a:ext cx="6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5" y="0"/>
                  </a:cxn>
                  <a:cxn ang="0">
                    <a:pos x="205" y="12"/>
                  </a:cxn>
                  <a:cxn ang="0">
                    <a:pos x="0" y="0"/>
                  </a:cxn>
                </a:cxnLst>
                <a:rect l="0" t="0" r="r" b="b"/>
                <a:pathLst>
                  <a:path w="205" h="12">
                    <a:moveTo>
                      <a:pt x="0" y="0"/>
                    </a:moveTo>
                    <a:lnTo>
                      <a:pt x="205" y="0"/>
                    </a:lnTo>
                    <a:lnTo>
                      <a:pt x="20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7" name="Freeform 1337"/>
              <p:cNvSpPr>
                <a:spLocks noChangeAspect="1"/>
              </p:cNvSpPr>
              <p:nvPr/>
            </p:nvSpPr>
            <p:spPr bwMode="auto">
              <a:xfrm>
                <a:off x="8375" y="3432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07" y="12"/>
                  </a:cxn>
                  <a:cxn ang="0">
                    <a:pos x="0" y="0"/>
                  </a:cxn>
                </a:cxnLst>
                <a:rect l="0" t="0" r="r" b="b"/>
                <a:pathLst>
                  <a:path w="207" h="12">
                    <a:moveTo>
                      <a:pt x="0" y="0"/>
                    </a:moveTo>
                    <a:lnTo>
                      <a:pt x="0" y="12"/>
                    </a:lnTo>
                    <a:lnTo>
                      <a:pt x="20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8" name="Freeform 1338"/>
              <p:cNvSpPr>
                <a:spLocks noChangeAspect="1"/>
              </p:cNvSpPr>
              <p:nvPr/>
            </p:nvSpPr>
            <p:spPr bwMode="auto">
              <a:xfrm>
                <a:off x="8375" y="3432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07" y="12"/>
                  </a:cxn>
                  <a:cxn ang="0">
                    <a:pos x="0" y="0"/>
                  </a:cxn>
                </a:cxnLst>
                <a:rect l="0" t="0" r="r" b="b"/>
                <a:pathLst>
                  <a:path w="207" h="12">
                    <a:moveTo>
                      <a:pt x="0" y="0"/>
                    </a:moveTo>
                    <a:lnTo>
                      <a:pt x="0" y="12"/>
                    </a:lnTo>
                    <a:lnTo>
                      <a:pt x="20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9" name="Freeform 1339"/>
              <p:cNvSpPr>
                <a:spLocks noChangeAspect="1"/>
              </p:cNvSpPr>
              <p:nvPr/>
            </p:nvSpPr>
            <p:spPr bwMode="auto">
              <a:xfrm>
                <a:off x="8375" y="3432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0"/>
                  </a:cxn>
                  <a:cxn ang="0">
                    <a:pos x="207" y="12"/>
                  </a:cxn>
                  <a:cxn ang="0">
                    <a:pos x="0" y="0"/>
                  </a:cxn>
                </a:cxnLst>
                <a:rect l="0" t="0" r="r" b="b"/>
                <a:pathLst>
                  <a:path w="207" h="12">
                    <a:moveTo>
                      <a:pt x="0" y="0"/>
                    </a:moveTo>
                    <a:lnTo>
                      <a:pt x="204" y="0"/>
                    </a:lnTo>
                    <a:lnTo>
                      <a:pt x="20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0" name="Freeform 1340"/>
              <p:cNvSpPr>
                <a:spLocks noChangeAspect="1"/>
              </p:cNvSpPr>
              <p:nvPr/>
            </p:nvSpPr>
            <p:spPr bwMode="auto">
              <a:xfrm>
                <a:off x="8375" y="3432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0"/>
                  </a:cxn>
                  <a:cxn ang="0">
                    <a:pos x="207" y="12"/>
                  </a:cxn>
                  <a:cxn ang="0">
                    <a:pos x="0" y="0"/>
                  </a:cxn>
                </a:cxnLst>
                <a:rect l="0" t="0" r="r" b="b"/>
                <a:pathLst>
                  <a:path w="207" h="12">
                    <a:moveTo>
                      <a:pt x="0" y="0"/>
                    </a:moveTo>
                    <a:lnTo>
                      <a:pt x="204" y="0"/>
                    </a:lnTo>
                    <a:lnTo>
                      <a:pt x="20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1" name="Freeform 1341"/>
              <p:cNvSpPr>
                <a:spLocks noChangeAspect="1"/>
              </p:cNvSpPr>
              <p:nvPr/>
            </p:nvSpPr>
            <p:spPr bwMode="auto">
              <a:xfrm>
                <a:off x="8747" y="3436"/>
                <a:ext cx="70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2" y="0"/>
                  </a:cxn>
                </a:cxnLst>
                <a:rect l="0" t="0" r="r" b="b"/>
                <a:pathLst>
                  <a:path w="210" h="11">
                    <a:moveTo>
                      <a:pt x="2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2" name="Freeform 1342"/>
              <p:cNvSpPr>
                <a:spLocks noChangeAspect="1"/>
              </p:cNvSpPr>
              <p:nvPr/>
            </p:nvSpPr>
            <p:spPr bwMode="auto">
              <a:xfrm>
                <a:off x="8747" y="3436"/>
                <a:ext cx="70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2" y="0"/>
                  </a:cxn>
                </a:cxnLst>
                <a:rect l="0" t="0" r="r" b="b"/>
                <a:pathLst>
                  <a:path w="210" h="11">
                    <a:moveTo>
                      <a:pt x="2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3" name="Freeform 1343"/>
              <p:cNvSpPr>
                <a:spLocks noChangeAspect="1"/>
              </p:cNvSpPr>
              <p:nvPr/>
            </p:nvSpPr>
            <p:spPr bwMode="auto">
              <a:xfrm>
                <a:off x="8748" y="3436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8" y="0"/>
                  </a:cxn>
                  <a:cxn ang="0">
                    <a:pos x="208" y="11"/>
                  </a:cxn>
                  <a:cxn ang="0">
                    <a:pos x="0" y="0"/>
                  </a:cxn>
                </a:cxnLst>
                <a:rect l="0" t="0" r="r" b="b"/>
                <a:pathLst>
                  <a:path w="208" h="11">
                    <a:moveTo>
                      <a:pt x="0" y="0"/>
                    </a:moveTo>
                    <a:lnTo>
                      <a:pt x="208" y="0"/>
                    </a:lnTo>
                    <a:lnTo>
                      <a:pt x="208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4" name="Freeform 1344"/>
              <p:cNvSpPr>
                <a:spLocks noChangeAspect="1"/>
              </p:cNvSpPr>
              <p:nvPr/>
            </p:nvSpPr>
            <p:spPr bwMode="auto">
              <a:xfrm>
                <a:off x="8748" y="3436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8" y="0"/>
                  </a:cxn>
                  <a:cxn ang="0">
                    <a:pos x="208" y="11"/>
                  </a:cxn>
                  <a:cxn ang="0">
                    <a:pos x="0" y="0"/>
                  </a:cxn>
                </a:cxnLst>
                <a:rect l="0" t="0" r="r" b="b"/>
                <a:pathLst>
                  <a:path w="208" h="11">
                    <a:moveTo>
                      <a:pt x="0" y="0"/>
                    </a:moveTo>
                    <a:lnTo>
                      <a:pt x="208" y="0"/>
                    </a:lnTo>
                    <a:lnTo>
                      <a:pt x="208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5" name="Freeform 1345"/>
              <p:cNvSpPr>
                <a:spLocks noChangeAspect="1"/>
              </p:cNvSpPr>
              <p:nvPr/>
            </p:nvSpPr>
            <p:spPr bwMode="auto">
              <a:xfrm>
                <a:off x="8375" y="3436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6" name="Freeform 1346"/>
              <p:cNvSpPr>
                <a:spLocks noChangeAspect="1"/>
              </p:cNvSpPr>
              <p:nvPr/>
            </p:nvSpPr>
            <p:spPr bwMode="auto">
              <a:xfrm>
                <a:off x="8375" y="3436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7" name="Freeform 1347"/>
              <p:cNvSpPr>
                <a:spLocks noChangeAspect="1"/>
              </p:cNvSpPr>
              <p:nvPr/>
            </p:nvSpPr>
            <p:spPr bwMode="auto">
              <a:xfrm>
                <a:off x="8375" y="3436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0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207" y="0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8" name="Freeform 1348"/>
              <p:cNvSpPr>
                <a:spLocks noChangeAspect="1"/>
              </p:cNvSpPr>
              <p:nvPr/>
            </p:nvSpPr>
            <p:spPr bwMode="auto">
              <a:xfrm>
                <a:off x="8375" y="3436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0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207" y="0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9" name="Freeform 1349"/>
              <p:cNvSpPr>
                <a:spLocks noChangeAspect="1"/>
              </p:cNvSpPr>
              <p:nvPr/>
            </p:nvSpPr>
            <p:spPr bwMode="auto">
              <a:xfrm>
                <a:off x="8747" y="3440"/>
                <a:ext cx="70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2" y="0"/>
                  </a:cxn>
                </a:cxnLst>
                <a:rect l="0" t="0" r="r" b="b"/>
                <a:pathLst>
                  <a:path w="212" h="12">
                    <a:moveTo>
                      <a:pt x="2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0" name="Freeform 1350"/>
              <p:cNvSpPr>
                <a:spLocks noChangeAspect="1"/>
              </p:cNvSpPr>
              <p:nvPr/>
            </p:nvSpPr>
            <p:spPr bwMode="auto">
              <a:xfrm>
                <a:off x="8747" y="3440"/>
                <a:ext cx="70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2" y="0"/>
                  </a:cxn>
                </a:cxnLst>
                <a:rect l="0" t="0" r="r" b="b"/>
                <a:pathLst>
                  <a:path w="212" h="12">
                    <a:moveTo>
                      <a:pt x="2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1" name="Freeform 1351"/>
              <p:cNvSpPr>
                <a:spLocks noChangeAspect="1"/>
              </p:cNvSpPr>
              <p:nvPr/>
            </p:nvSpPr>
            <p:spPr bwMode="auto">
              <a:xfrm>
                <a:off x="8747" y="344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0" y="12"/>
                  </a:cxn>
                  <a:cxn ang="0">
                    <a:pos x="0" y="0"/>
                  </a:cxn>
                </a:cxnLst>
                <a:rect l="0" t="0" r="r" b="b"/>
                <a:pathLst>
                  <a:path w="210" h="12">
                    <a:moveTo>
                      <a:pt x="0" y="0"/>
                    </a:moveTo>
                    <a:lnTo>
                      <a:pt x="210" y="0"/>
                    </a:lnTo>
                    <a:lnTo>
                      <a:pt x="21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2" name="Freeform 1352"/>
              <p:cNvSpPr>
                <a:spLocks noChangeAspect="1"/>
              </p:cNvSpPr>
              <p:nvPr/>
            </p:nvSpPr>
            <p:spPr bwMode="auto">
              <a:xfrm>
                <a:off x="8747" y="344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0" y="12"/>
                  </a:cxn>
                  <a:cxn ang="0">
                    <a:pos x="0" y="0"/>
                  </a:cxn>
                </a:cxnLst>
                <a:rect l="0" t="0" r="r" b="b"/>
                <a:pathLst>
                  <a:path w="210" h="12">
                    <a:moveTo>
                      <a:pt x="0" y="0"/>
                    </a:moveTo>
                    <a:lnTo>
                      <a:pt x="210" y="0"/>
                    </a:lnTo>
                    <a:lnTo>
                      <a:pt x="21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3" name="Freeform 1353"/>
              <p:cNvSpPr>
                <a:spLocks noChangeAspect="1"/>
              </p:cNvSpPr>
              <p:nvPr/>
            </p:nvSpPr>
            <p:spPr bwMode="auto">
              <a:xfrm>
                <a:off x="8375" y="3440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1" y="12"/>
                  </a:cxn>
                  <a:cxn ang="0">
                    <a:pos x="0" y="0"/>
                  </a:cxn>
                </a:cxnLst>
                <a:rect l="0" t="0" r="r" b="b"/>
                <a:pathLst>
                  <a:path w="211" h="12">
                    <a:moveTo>
                      <a:pt x="0" y="0"/>
                    </a:moveTo>
                    <a:lnTo>
                      <a:pt x="0" y="12"/>
                    </a:lnTo>
                    <a:lnTo>
                      <a:pt x="2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4" name="Freeform 1354"/>
              <p:cNvSpPr>
                <a:spLocks noChangeAspect="1"/>
              </p:cNvSpPr>
              <p:nvPr/>
            </p:nvSpPr>
            <p:spPr bwMode="auto">
              <a:xfrm>
                <a:off x="8375" y="3440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1" y="12"/>
                  </a:cxn>
                  <a:cxn ang="0">
                    <a:pos x="0" y="0"/>
                  </a:cxn>
                </a:cxnLst>
                <a:rect l="0" t="0" r="r" b="b"/>
                <a:pathLst>
                  <a:path w="211" h="12">
                    <a:moveTo>
                      <a:pt x="0" y="0"/>
                    </a:moveTo>
                    <a:lnTo>
                      <a:pt x="0" y="12"/>
                    </a:lnTo>
                    <a:lnTo>
                      <a:pt x="211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5" name="Freeform 1355"/>
              <p:cNvSpPr>
                <a:spLocks noChangeAspect="1"/>
              </p:cNvSpPr>
              <p:nvPr/>
            </p:nvSpPr>
            <p:spPr bwMode="auto">
              <a:xfrm>
                <a:off x="8375" y="3440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1" y="12"/>
                  </a:cxn>
                  <a:cxn ang="0">
                    <a:pos x="0" y="0"/>
                  </a:cxn>
                </a:cxnLst>
                <a:rect l="0" t="0" r="r" b="b"/>
                <a:pathLst>
                  <a:path w="211" h="12">
                    <a:moveTo>
                      <a:pt x="0" y="0"/>
                    </a:moveTo>
                    <a:lnTo>
                      <a:pt x="210" y="0"/>
                    </a:lnTo>
                    <a:lnTo>
                      <a:pt x="2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6" name="Freeform 1356"/>
              <p:cNvSpPr>
                <a:spLocks noChangeAspect="1"/>
              </p:cNvSpPr>
              <p:nvPr/>
            </p:nvSpPr>
            <p:spPr bwMode="auto">
              <a:xfrm>
                <a:off x="8375" y="3440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1" y="12"/>
                  </a:cxn>
                  <a:cxn ang="0">
                    <a:pos x="0" y="0"/>
                  </a:cxn>
                </a:cxnLst>
                <a:rect l="0" t="0" r="r" b="b"/>
                <a:pathLst>
                  <a:path w="211" h="12">
                    <a:moveTo>
                      <a:pt x="0" y="0"/>
                    </a:moveTo>
                    <a:lnTo>
                      <a:pt x="210" y="0"/>
                    </a:lnTo>
                    <a:lnTo>
                      <a:pt x="211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7" name="Freeform 1357"/>
              <p:cNvSpPr>
                <a:spLocks noChangeAspect="1"/>
              </p:cNvSpPr>
              <p:nvPr/>
            </p:nvSpPr>
            <p:spPr bwMode="auto">
              <a:xfrm>
                <a:off x="8746" y="3444"/>
                <a:ext cx="7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2"/>
                  </a:cxn>
                  <a:cxn ang="0">
                    <a:pos x="213" y="12"/>
                  </a:cxn>
                  <a:cxn ang="0">
                    <a:pos x="1" y="0"/>
                  </a:cxn>
                </a:cxnLst>
                <a:rect l="0" t="0" r="r" b="b"/>
                <a:pathLst>
                  <a:path w="213" h="12">
                    <a:moveTo>
                      <a:pt x="1" y="0"/>
                    </a:moveTo>
                    <a:lnTo>
                      <a:pt x="0" y="12"/>
                    </a:lnTo>
                    <a:lnTo>
                      <a:pt x="213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8" name="Freeform 1358"/>
              <p:cNvSpPr>
                <a:spLocks noChangeAspect="1"/>
              </p:cNvSpPr>
              <p:nvPr/>
            </p:nvSpPr>
            <p:spPr bwMode="auto">
              <a:xfrm>
                <a:off x="8746" y="3444"/>
                <a:ext cx="7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2"/>
                  </a:cxn>
                  <a:cxn ang="0">
                    <a:pos x="213" y="12"/>
                  </a:cxn>
                  <a:cxn ang="0">
                    <a:pos x="1" y="0"/>
                  </a:cxn>
                </a:cxnLst>
                <a:rect l="0" t="0" r="r" b="b"/>
                <a:pathLst>
                  <a:path w="213" h="12">
                    <a:moveTo>
                      <a:pt x="1" y="0"/>
                    </a:moveTo>
                    <a:lnTo>
                      <a:pt x="0" y="12"/>
                    </a:lnTo>
                    <a:lnTo>
                      <a:pt x="213" y="12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9" name="Freeform 1359"/>
              <p:cNvSpPr>
                <a:spLocks noChangeAspect="1"/>
              </p:cNvSpPr>
              <p:nvPr/>
            </p:nvSpPr>
            <p:spPr bwMode="auto">
              <a:xfrm>
                <a:off x="8747" y="3444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0" name="Freeform 1360"/>
              <p:cNvSpPr>
                <a:spLocks noChangeAspect="1"/>
              </p:cNvSpPr>
              <p:nvPr/>
            </p:nvSpPr>
            <p:spPr bwMode="auto">
              <a:xfrm>
                <a:off x="8747" y="3444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1" name="Freeform 1361"/>
              <p:cNvSpPr>
                <a:spLocks noChangeAspect="1"/>
              </p:cNvSpPr>
              <p:nvPr/>
            </p:nvSpPr>
            <p:spPr bwMode="auto">
              <a:xfrm>
                <a:off x="8375" y="3444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2" name="Freeform 1362"/>
              <p:cNvSpPr>
                <a:spLocks noChangeAspect="1"/>
              </p:cNvSpPr>
              <p:nvPr/>
            </p:nvSpPr>
            <p:spPr bwMode="auto">
              <a:xfrm>
                <a:off x="8375" y="3444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3" name="Freeform 1363"/>
              <p:cNvSpPr>
                <a:spLocks noChangeAspect="1"/>
              </p:cNvSpPr>
              <p:nvPr/>
            </p:nvSpPr>
            <p:spPr bwMode="auto">
              <a:xfrm>
                <a:off x="8375" y="3444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1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1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4" name="Freeform 1364"/>
              <p:cNvSpPr>
                <a:spLocks noChangeAspect="1"/>
              </p:cNvSpPr>
              <p:nvPr/>
            </p:nvSpPr>
            <p:spPr bwMode="auto">
              <a:xfrm>
                <a:off x="8375" y="3444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1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1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5" name="Freeform 1365"/>
              <p:cNvSpPr>
                <a:spLocks noChangeAspect="1"/>
              </p:cNvSpPr>
              <p:nvPr/>
            </p:nvSpPr>
            <p:spPr bwMode="auto">
              <a:xfrm>
                <a:off x="8746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3" y="12"/>
                  </a:cxn>
                  <a:cxn ang="0">
                    <a:pos x="0" y="0"/>
                  </a:cxn>
                </a:cxnLst>
                <a:rect l="0" t="0" r="r" b="b"/>
                <a:pathLst>
                  <a:path w="213" h="12">
                    <a:moveTo>
                      <a:pt x="0" y="0"/>
                    </a:moveTo>
                    <a:lnTo>
                      <a:pt x="0" y="12"/>
                    </a:lnTo>
                    <a:lnTo>
                      <a:pt x="2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6" name="Freeform 1366"/>
              <p:cNvSpPr>
                <a:spLocks noChangeAspect="1"/>
              </p:cNvSpPr>
              <p:nvPr/>
            </p:nvSpPr>
            <p:spPr bwMode="auto">
              <a:xfrm>
                <a:off x="8746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3" y="12"/>
                  </a:cxn>
                  <a:cxn ang="0">
                    <a:pos x="0" y="0"/>
                  </a:cxn>
                </a:cxnLst>
                <a:rect l="0" t="0" r="r" b="b"/>
                <a:pathLst>
                  <a:path w="213" h="12">
                    <a:moveTo>
                      <a:pt x="0" y="0"/>
                    </a:moveTo>
                    <a:lnTo>
                      <a:pt x="0" y="12"/>
                    </a:lnTo>
                    <a:lnTo>
                      <a:pt x="21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7" name="Freeform 1367"/>
              <p:cNvSpPr>
                <a:spLocks noChangeAspect="1"/>
              </p:cNvSpPr>
              <p:nvPr/>
            </p:nvSpPr>
            <p:spPr bwMode="auto">
              <a:xfrm>
                <a:off x="8746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3" y="0"/>
                  </a:cxn>
                  <a:cxn ang="0">
                    <a:pos x="213" y="12"/>
                  </a:cxn>
                  <a:cxn ang="0">
                    <a:pos x="0" y="0"/>
                  </a:cxn>
                </a:cxnLst>
                <a:rect l="0" t="0" r="r" b="b"/>
                <a:pathLst>
                  <a:path w="213" h="12">
                    <a:moveTo>
                      <a:pt x="0" y="0"/>
                    </a:moveTo>
                    <a:lnTo>
                      <a:pt x="213" y="0"/>
                    </a:lnTo>
                    <a:lnTo>
                      <a:pt x="2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8" name="Freeform 1368"/>
              <p:cNvSpPr>
                <a:spLocks noChangeAspect="1"/>
              </p:cNvSpPr>
              <p:nvPr/>
            </p:nvSpPr>
            <p:spPr bwMode="auto">
              <a:xfrm>
                <a:off x="8746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3" y="0"/>
                  </a:cxn>
                  <a:cxn ang="0">
                    <a:pos x="213" y="12"/>
                  </a:cxn>
                  <a:cxn ang="0">
                    <a:pos x="0" y="0"/>
                  </a:cxn>
                </a:cxnLst>
                <a:rect l="0" t="0" r="r" b="b"/>
                <a:pathLst>
                  <a:path w="213" h="12">
                    <a:moveTo>
                      <a:pt x="0" y="0"/>
                    </a:moveTo>
                    <a:lnTo>
                      <a:pt x="213" y="0"/>
                    </a:lnTo>
                    <a:lnTo>
                      <a:pt x="21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9" name="Freeform 1369"/>
              <p:cNvSpPr>
                <a:spLocks noChangeAspect="1"/>
              </p:cNvSpPr>
              <p:nvPr/>
            </p:nvSpPr>
            <p:spPr bwMode="auto">
              <a:xfrm>
                <a:off x="8375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0" name="Freeform 1370"/>
              <p:cNvSpPr>
                <a:spLocks noChangeAspect="1"/>
              </p:cNvSpPr>
              <p:nvPr/>
            </p:nvSpPr>
            <p:spPr bwMode="auto">
              <a:xfrm>
                <a:off x="8375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1" name="Freeform 1371"/>
              <p:cNvSpPr>
                <a:spLocks noChangeAspect="1"/>
              </p:cNvSpPr>
              <p:nvPr/>
            </p:nvSpPr>
            <p:spPr bwMode="auto">
              <a:xfrm>
                <a:off x="8375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2" name="Freeform 1372"/>
              <p:cNvSpPr>
                <a:spLocks noChangeAspect="1"/>
              </p:cNvSpPr>
              <p:nvPr/>
            </p:nvSpPr>
            <p:spPr bwMode="auto">
              <a:xfrm>
                <a:off x="8375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3" name="Freeform 1373"/>
              <p:cNvSpPr>
                <a:spLocks noChangeAspect="1"/>
              </p:cNvSpPr>
              <p:nvPr/>
            </p:nvSpPr>
            <p:spPr bwMode="auto">
              <a:xfrm>
                <a:off x="8375" y="3452"/>
                <a:ext cx="442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9"/>
                  </a:cxn>
                  <a:cxn ang="0">
                    <a:pos x="1326" y="379"/>
                  </a:cxn>
                  <a:cxn ang="0">
                    <a:pos x="0" y="0"/>
                  </a:cxn>
                </a:cxnLst>
                <a:rect l="0" t="0" r="r" b="b"/>
                <a:pathLst>
                  <a:path w="1326" h="379">
                    <a:moveTo>
                      <a:pt x="0" y="0"/>
                    </a:moveTo>
                    <a:lnTo>
                      <a:pt x="0" y="379"/>
                    </a:lnTo>
                    <a:lnTo>
                      <a:pt x="1326" y="3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4" name="Freeform 1374"/>
              <p:cNvSpPr>
                <a:spLocks noChangeAspect="1"/>
              </p:cNvSpPr>
              <p:nvPr/>
            </p:nvSpPr>
            <p:spPr bwMode="auto">
              <a:xfrm>
                <a:off x="8375" y="3452"/>
                <a:ext cx="442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9"/>
                  </a:cxn>
                  <a:cxn ang="0">
                    <a:pos x="1326" y="379"/>
                  </a:cxn>
                  <a:cxn ang="0">
                    <a:pos x="0" y="0"/>
                  </a:cxn>
                </a:cxnLst>
                <a:rect l="0" t="0" r="r" b="b"/>
                <a:pathLst>
                  <a:path w="1326" h="379">
                    <a:moveTo>
                      <a:pt x="0" y="0"/>
                    </a:moveTo>
                    <a:lnTo>
                      <a:pt x="0" y="379"/>
                    </a:lnTo>
                    <a:lnTo>
                      <a:pt x="1326" y="3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5" name="Freeform 1375"/>
              <p:cNvSpPr>
                <a:spLocks noChangeAspect="1"/>
              </p:cNvSpPr>
              <p:nvPr/>
            </p:nvSpPr>
            <p:spPr bwMode="auto">
              <a:xfrm>
                <a:off x="8375" y="3452"/>
                <a:ext cx="442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6" y="0"/>
                  </a:cxn>
                  <a:cxn ang="0">
                    <a:pos x="1326" y="379"/>
                  </a:cxn>
                  <a:cxn ang="0">
                    <a:pos x="0" y="0"/>
                  </a:cxn>
                </a:cxnLst>
                <a:rect l="0" t="0" r="r" b="b"/>
                <a:pathLst>
                  <a:path w="1326" h="379">
                    <a:moveTo>
                      <a:pt x="0" y="0"/>
                    </a:moveTo>
                    <a:lnTo>
                      <a:pt x="1326" y="0"/>
                    </a:lnTo>
                    <a:lnTo>
                      <a:pt x="1326" y="3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6" name="Freeform 1376"/>
              <p:cNvSpPr>
                <a:spLocks noChangeAspect="1"/>
              </p:cNvSpPr>
              <p:nvPr/>
            </p:nvSpPr>
            <p:spPr bwMode="auto">
              <a:xfrm>
                <a:off x="8375" y="3452"/>
                <a:ext cx="442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6" y="0"/>
                  </a:cxn>
                  <a:cxn ang="0">
                    <a:pos x="1326" y="379"/>
                  </a:cxn>
                  <a:cxn ang="0">
                    <a:pos x="0" y="0"/>
                  </a:cxn>
                </a:cxnLst>
                <a:rect l="0" t="0" r="r" b="b"/>
                <a:pathLst>
                  <a:path w="1326" h="379">
                    <a:moveTo>
                      <a:pt x="0" y="0"/>
                    </a:moveTo>
                    <a:lnTo>
                      <a:pt x="1326" y="0"/>
                    </a:lnTo>
                    <a:lnTo>
                      <a:pt x="1326" y="3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7" name="Line 1377"/>
              <p:cNvSpPr>
                <a:spLocks noChangeAspect="1" noChangeShapeType="1"/>
              </p:cNvSpPr>
              <p:nvPr/>
            </p:nvSpPr>
            <p:spPr bwMode="auto">
              <a:xfrm>
                <a:off x="8943" y="3278"/>
                <a:ext cx="1" cy="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8" name="Line 1378"/>
              <p:cNvSpPr>
                <a:spLocks noChangeAspect="1" noChangeShapeType="1"/>
              </p:cNvSpPr>
              <p:nvPr/>
            </p:nvSpPr>
            <p:spPr bwMode="auto">
              <a:xfrm>
                <a:off x="8846" y="2663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9" name="Line 1379"/>
              <p:cNvSpPr>
                <a:spLocks noChangeAspect="1" noChangeShapeType="1"/>
              </p:cNvSpPr>
              <p:nvPr/>
            </p:nvSpPr>
            <p:spPr bwMode="auto">
              <a:xfrm>
                <a:off x="8846" y="2813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0" name="Line 1380"/>
              <p:cNvSpPr>
                <a:spLocks noChangeAspect="1" noChangeShapeType="1"/>
              </p:cNvSpPr>
              <p:nvPr/>
            </p:nvSpPr>
            <p:spPr bwMode="auto">
              <a:xfrm>
                <a:off x="8846" y="2884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1" name="Line 1381"/>
              <p:cNvSpPr>
                <a:spLocks noChangeAspect="1" noChangeShapeType="1"/>
              </p:cNvSpPr>
              <p:nvPr/>
            </p:nvSpPr>
            <p:spPr bwMode="auto">
              <a:xfrm>
                <a:off x="8846" y="3097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2" name="Line 1382"/>
              <p:cNvSpPr>
                <a:spLocks noChangeAspect="1" noChangeShapeType="1"/>
              </p:cNvSpPr>
              <p:nvPr/>
            </p:nvSpPr>
            <p:spPr bwMode="auto">
              <a:xfrm>
                <a:off x="8846" y="3168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3" name="Line 1383"/>
              <p:cNvSpPr>
                <a:spLocks noChangeAspect="1" noChangeShapeType="1"/>
              </p:cNvSpPr>
              <p:nvPr/>
            </p:nvSpPr>
            <p:spPr bwMode="auto">
              <a:xfrm>
                <a:off x="8846" y="3381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4" name="Line 1384"/>
              <p:cNvSpPr>
                <a:spLocks noChangeAspect="1" noChangeShapeType="1"/>
              </p:cNvSpPr>
              <p:nvPr/>
            </p:nvSpPr>
            <p:spPr bwMode="auto">
              <a:xfrm>
                <a:off x="8846" y="3452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5" name="Line 1385"/>
              <p:cNvSpPr>
                <a:spLocks noChangeAspect="1" noChangeShapeType="1"/>
              </p:cNvSpPr>
              <p:nvPr/>
            </p:nvSpPr>
            <p:spPr bwMode="auto">
              <a:xfrm>
                <a:off x="8878" y="2663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6" name="Line 1386"/>
              <p:cNvSpPr>
                <a:spLocks noChangeAspect="1" noChangeShapeType="1"/>
              </p:cNvSpPr>
              <p:nvPr/>
            </p:nvSpPr>
            <p:spPr bwMode="auto">
              <a:xfrm>
                <a:off x="8878" y="2813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7" name="Line 1387"/>
              <p:cNvSpPr>
                <a:spLocks noChangeAspect="1" noChangeShapeType="1"/>
              </p:cNvSpPr>
              <p:nvPr/>
            </p:nvSpPr>
            <p:spPr bwMode="auto">
              <a:xfrm>
                <a:off x="8878" y="2884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8" name="Line 1388"/>
              <p:cNvSpPr>
                <a:spLocks noChangeAspect="1" noChangeShapeType="1"/>
              </p:cNvSpPr>
              <p:nvPr/>
            </p:nvSpPr>
            <p:spPr bwMode="auto">
              <a:xfrm>
                <a:off x="8878" y="3097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9" name="Line 1389"/>
              <p:cNvSpPr>
                <a:spLocks noChangeAspect="1" noChangeShapeType="1"/>
              </p:cNvSpPr>
              <p:nvPr/>
            </p:nvSpPr>
            <p:spPr bwMode="auto">
              <a:xfrm>
                <a:off x="8878" y="3168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0" name="Line 1390"/>
              <p:cNvSpPr>
                <a:spLocks noChangeAspect="1" noChangeShapeType="1"/>
              </p:cNvSpPr>
              <p:nvPr/>
            </p:nvSpPr>
            <p:spPr bwMode="auto">
              <a:xfrm>
                <a:off x="8878" y="3381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1" name="Line 1391"/>
              <p:cNvSpPr>
                <a:spLocks noChangeAspect="1" noChangeShapeType="1"/>
              </p:cNvSpPr>
              <p:nvPr/>
            </p:nvSpPr>
            <p:spPr bwMode="auto">
              <a:xfrm>
                <a:off x="8878" y="3452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2" name="Line 1392"/>
              <p:cNvSpPr>
                <a:spLocks noChangeAspect="1" noChangeShapeType="1"/>
              </p:cNvSpPr>
              <p:nvPr/>
            </p:nvSpPr>
            <p:spPr bwMode="auto">
              <a:xfrm>
                <a:off x="8910" y="2663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3" name="Line 1393"/>
              <p:cNvSpPr>
                <a:spLocks noChangeAspect="1" noChangeShapeType="1"/>
              </p:cNvSpPr>
              <p:nvPr/>
            </p:nvSpPr>
            <p:spPr bwMode="auto">
              <a:xfrm>
                <a:off x="8910" y="2813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4" name="Line 1394"/>
              <p:cNvSpPr>
                <a:spLocks noChangeAspect="1" noChangeShapeType="1"/>
              </p:cNvSpPr>
              <p:nvPr/>
            </p:nvSpPr>
            <p:spPr bwMode="auto">
              <a:xfrm>
                <a:off x="8910" y="2884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5" name="Line 1395"/>
              <p:cNvSpPr>
                <a:spLocks noChangeAspect="1" noChangeShapeType="1"/>
              </p:cNvSpPr>
              <p:nvPr/>
            </p:nvSpPr>
            <p:spPr bwMode="auto">
              <a:xfrm>
                <a:off x="8910" y="3097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6" name="Line 1396"/>
              <p:cNvSpPr>
                <a:spLocks noChangeAspect="1" noChangeShapeType="1"/>
              </p:cNvSpPr>
              <p:nvPr/>
            </p:nvSpPr>
            <p:spPr bwMode="auto">
              <a:xfrm>
                <a:off x="8910" y="3168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7" name="Line 1397"/>
              <p:cNvSpPr>
                <a:spLocks noChangeAspect="1" noChangeShapeType="1"/>
              </p:cNvSpPr>
              <p:nvPr/>
            </p:nvSpPr>
            <p:spPr bwMode="auto">
              <a:xfrm>
                <a:off x="8910" y="3381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8" name="Line 1398"/>
              <p:cNvSpPr>
                <a:spLocks noChangeAspect="1" noChangeShapeType="1"/>
              </p:cNvSpPr>
              <p:nvPr/>
            </p:nvSpPr>
            <p:spPr bwMode="auto">
              <a:xfrm>
                <a:off x="8910" y="3452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9" name="Line 1399"/>
              <p:cNvSpPr>
                <a:spLocks noChangeAspect="1" noChangeShapeType="1"/>
              </p:cNvSpPr>
              <p:nvPr/>
            </p:nvSpPr>
            <p:spPr bwMode="auto">
              <a:xfrm>
                <a:off x="8943" y="2663"/>
                <a:ext cx="1" cy="9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0" name="Line 1400"/>
              <p:cNvSpPr>
                <a:spLocks noChangeAspect="1" noChangeShapeType="1"/>
              </p:cNvSpPr>
              <p:nvPr/>
            </p:nvSpPr>
            <p:spPr bwMode="auto">
              <a:xfrm>
                <a:off x="8375" y="2663"/>
                <a:ext cx="1" cy="9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1" name="Line 1401"/>
              <p:cNvSpPr>
                <a:spLocks noChangeAspect="1" noChangeShapeType="1"/>
              </p:cNvSpPr>
              <p:nvPr/>
            </p:nvSpPr>
            <p:spPr bwMode="auto">
              <a:xfrm>
                <a:off x="8320" y="2663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2" name="Line 1402"/>
              <p:cNvSpPr>
                <a:spLocks noChangeAspect="1" noChangeShapeType="1"/>
              </p:cNvSpPr>
              <p:nvPr/>
            </p:nvSpPr>
            <p:spPr bwMode="auto">
              <a:xfrm>
                <a:off x="8320" y="2813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3" name="Line 1403"/>
              <p:cNvSpPr>
                <a:spLocks noChangeAspect="1" noChangeShapeType="1"/>
              </p:cNvSpPr>
              <p:nvPr/>
            </p:nvSpPr>
            <p:spPr bwMode="auto">
              <a:xfrm>
                <a:off x="8320" y="2884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4" name="Line 1404"/>
              <p:cNvSpPr>
                <a:spLocks noChangeAspect="1" noChangeShapeType="1"/>
              </p:cNvSpPr>
              <p:nvPr/>
            </p:nvSpPr>
            <p:spPr bwMode="auto">
              <a:xfrm>
                <a:off x="8320" y="3097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5" name="Line 1405"/>
              <p:cNvSpPr>
                <a:spLocks noChangeAspect="1" noChangeShapeType="1"/>
              </p:cNvSpPr>
              <p:nvPr/>
            </p:nvSpPr>
            <p:spPr bwMode="auto">
              <a:xfrm>
                <a:off x="8320" y="3168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6" name="Line 1406"/>
              <p:cNvSpPr>
                <a:spLocks noChangeAspect="1" noChangeShapeType="1"/>
              </p:cNvSpPr>
              <p:nvPr/>
            </p:nvSpPr>
            <p:spPr bwMode="auto">
              <a:xfrm>
                <a:off x="8320" y="3381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7" name="Line 1407"/>
              <p:cNvSpPr>
                <a:spLocks noChangeAspect="1" noChangeShapeType="1"/>
              </p:cNvSpPr>
              <p:nvPr/>
            </p:nvSpPr>
            <p:spPr bwMode="auto">
              <a:xfrm>
                <a:off x="8320" y="3452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8" name="Line 1408"/>
              <p:cNvSpPr>
                <a:spLocks noChangeAspect="1" noChangeShapeType="1"/>
              </p:cNvSpPr>
              <p:nvPr/>
            </p:nvSpPr>
            <p:spPr bwMode="auto">
              <a:xfrm>
                <a:off x="8300" y="2663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29" name="Line 1409"/>
              <p:cNvSpPr>
                <a:spLocks noChangeAspect="1" noChangeShapeType="1"/>
              </p:cNvSpPr>
              <p:nvPr/>
            </p:nvSpPr>
            <p:spPr bwMode="auto">
              <a:xfrm>
                <a:off x="8300" y="2813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30" name="Group 1410"/>
            <p:cNvGrpSpPr>
              <a:grpSpLocks noChangeAspect="1"/>
            </p:cNvGrpSpPr>
            <p:nvPr/>
          </p:nvGrpSpPr>
          <p:grpSpPr bwMode="auto">
            <a:xfrm>
              <a:off x="7829" y="2884"/>
              <a:ext cx="547" cy="694"/>
              <a:chOff x="7829" y="2884"/>
              <a:chExt cx="547" cy="694"/>
            </a:xfrm>
          </p:grpSpPr>
          <p:sp>
            <p:nvSpPr>
              <p:cNvPr id="6531" name="Line 1411"/>
              <p:cNvSpPr>
                <a:spLocks noChangeAspect="1" noChangeShapeType="1"/>
              </p:cNvSpPr>
              <p:nvPr/>
            </p:nvSpPr>
            <p:spPr bwMode="auto">
              <a:xfrm>
                <a:off x="8300" y="2884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32" name="Line 1412"/>
              <p:cNvSpPr>
                <a:spLocks noChangeAspect="1" noChangeShapeType="1"/>
              </p:cNvSpPr>
              <p:nvPr/>
            </p:nvSpPr>
            <p:spPr bwMode="auto">
              <a:xfrm>
                <a:off x="8300" y="3097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33" name="Line 1413"/>
              <p:cNvSpPr>
                <a:spLocks noChangeAspect="1" noChangeShapeType="1"/>
              </p:cNvSpPr>
              <p:nvPr/>
            </p:nvSpPr>
            <p:spPr bwMode="auto">
              <a:xfrm>
                <a:off x="8300" y="3168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34" name="Line 1414"/>
              <p:cNvSpPr>
                <a:spLocks noChangeAspect="1" noChangeShapeType="1"/>
              </p:cNvSpPr>
              <p:nvPr/>
            </p:nvSpPr>
            <p:spPr bwMode="auto">
              <a:xfrm>
                <a:off x="8300" y="3381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35" name="Line 1415"/>
              <p:cNvSpPr>
                <a:spLocks noChangeAspect="1" noChangeShapeType="1"/>
              </p:cNvSpPr>
              <p:nvPr/>
            </p:nvSpPr>
            <p:spPr bwMode="auto">
              <a:xfrm>
                <a:off x="8300" y="3452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36" name="Line 1416"/>
              <p:cNvSpPr>
                <a:spLocks noChangeAspect="1" noChangeShapeType="1"/>
              </p:cNvSpPr>
              <p:nvPr/>
            </p:nvSpPr>
            <p:spPr bwMode="auto">
              <a:xfrm>
                <a:off x="8375" y="3278"/>
                <a:ext cx="1" cy="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37" name="Freeform 1417"/>
              <p:cNvSpPr>
                <a:spLocks noChangeAspect="1"/>
              </p:cNvSpPr>
              <p:nvPr/>
            </p:nvSpPr>
            <p:spPr bwMode="auto">
              <a:xfrm>
                <a:off x="8263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1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0" y="331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38" name="Freeform 1418"/>
              <p:cNvSpPr>
                <a:spLocks noChangeAspect="1"/>
              </p:cNvSpPr>
              <p:nvPr/>
            </p:nvSpPr>
            <p:spPr bwMode="auto">
              <a:xfrm>
                <a:off x="8263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1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0" y="331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39" name="Freeform 1419"/>
              <p:cNvSpPr>
                <a:spLocks noChangeAspect="1"/>
              </p:cNvSpPr>
              <p:nvPr/>
            </p:nvSpPr>
            <p:spPr bwMode="auto">
              <a:xfrm>
                <a:off x="8263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24" y="0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0" name="Freeform 1420"/>
              <p:cNvSpPr>
                <a:spLocks noChangeAspect="1"/>
              </p:cNvSpPr>
              <p:nvPr/>
            </p:nvSpPr>
            <p:spPr bwMode="auto">
              <a:xfrm>
                <a:off x="8263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24" y="0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1" name="Freeform 1421"/>
              <p:cNvSpPr>
                <a:spLocks noChangeAspect="1"/>
              </p:cNvSpPr>
              <p:nvPr/>
            </p:nvSpPr>
            <p:spPr bwMode="auto">
              <a:xfrm>
                <a:off x="7829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1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0" y="331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2" name="Freeform 1422"/>
              <p:cNvSpPr>
                <a:spLocks noChangeAspect="1"/>
              </p:cNvSpPr>
              <p:nvPr/>
            </p:nvSpPr>
            <p:spPr bwMode="auto">
              <a:xfrm>
                <a:off x="7829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1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0" y="331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3" name="Freeform 1423"/>
              <p:cNvSpPr>
                <a:spLocks noChangeAspect="1"/>
              </p:cNvSpPr>
              <p:nvPr/>
            </p:nvSpPr>
            <p:spPr bwMode="auto">
              <a:xfrm>
                <a:off x="7829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24" y="0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4" name="Freeform 1424"/>
              <p:cNvSpPr>
                <a:spLocks noChangeAspect="1"/>
              </p:cNvSpPr>
              <p:nvPr/>
            </p:nvSpPr>
            <p:spPr bwMode="auto">
              <a:xfrm>
                <a:off x="7829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331"/>
                  </a:cxn>
                  <a:cxn ang="0">
                    <a:pos x="0" y="0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24" y="0"/>
                    </a:lnTo>
                    <a:lnTo>
                      <a:pt x="24" y="3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5" name="Freeform 1425"/>
              <p:cNvSpPr>
                <a:spLocks noChangeAspect="1"/>
              </p:cNvSpPr>
              <p:nvPr/>
            </p:nvSpPr>
            <p:spPr bwMode="auto">
              <a:xfrm>
                <a:off x="8259" y="3389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12" y="0"/>
                  </a:cxn>
                </a:cxnLst>
                <a:rect l="0" t="0" r="r" b="b"/>
                <a:pathLst>
                  <a:path w="36">
                    <a:moveTo>
                      <a:pt x="12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6" name="Freeform 1426"/>
              <p:cNvSpPr>
                <a:spLocks noChangeAspect="1"/>
              </p:cNvSpPr>
              <p:nvPr/>
            </p:nvSpPr>
            <p:spPr bwMode="auto">
              <a:xfrm>
                <a:off x="8259" y="3389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12" y="0"/>
                  </a:cxn>
                </a:cxnLst>
                <a:rect l="0" t="0" r="r" b="b"/>
                <a:pathLst>
                  <a:path w="36">
                    <a:moveTo>
                      <a:pt x="12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7" name="Rectangle 1427"/>
              <p:cNvSpPr>
                <a:spLocks noChangeAspect="1" noChangeArrowheads="1"/>
              </p:cNvSpPr>
              <p:nvPr/>
            </p:nvSpPr>
            <p:spPr bwMode="auto">
              <a:xfrm>
                <a:off x="8263" y="3389"/>
                <a:ext cx="8" cy="1"/>
              </a:xfrm>
              <a:prstGeom prst="rect">
                <a:avLst/>
              </a:prstGeom>
              <a:solidFill>
                <a:srgbClr val="000000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8" name="Rectangle 1428"/>
              <p:cNvSpPr>
                <a:spLocks noChangeAspect="1" noChangeArrowheads="1"/>
              </p:cNvSpPr>
              <p:nvPr/>
            </p:nvSpPr>
            <p:spPr bwMode="auto">
              <a:xfrm>
                <a:off x="8263" y="3389"/>
                <a:ext cx="8" cy="1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49" name="Freeform 1429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0" name="Freeform 1430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1" name="Freeform 1431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24" y="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2" name="Freeform 1432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36" y="0"/>
                  </a:cxn>
                  <a:cxn ang="0">
                    <a:pos x="0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24" y="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3" name="Freeform 1433"/>
              <p:cNvSpPr>
                <a:spLocks noChangeAspect="1"/>
              </p:cNvSpPr>
              <p:nvPr/>
            </p:nvSpPr>
            <p:spPr bwMode="auto">
              <a:xfrm>
                <a:off x="8255" y="3389"/>
                <a:ext cx="16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47" y="1"/>
                  </a:cxn>
                  <a:cxn ang="0">
                    <a:pos x="11" y="0"/>
                  </a:cxn>
                </a:cxnLst>
                <a:rect l="0" t="0" r="r" b="b"/>
                <a:pathLst>
                  <a:path w="47" h="1">
                    <a:moveTo>
                      <a:pt x="11" y="0"/>
                    </a:moveTo>
                    <a:lnTo>
                      <a:pt x="0" y="1"/>
                    </a:lnTo>
                    <a:lnTo>
                      <a:pt x="47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4" name="Freeform 1434"/>
              <p:cNvSpPr>
                <a:spLocks noChangeAspect="1"/>
              </p:cNvSpPr>
              <p:nvPr/>
            </p:nvSpPr>
            <p:spPr bwMode="auto">
              <a:xfrm>
                <a:off x="8255" y="3389"/>
                <a:ext cx="16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47" y="1"/>
                  </a:cxn>
                  <a:cxn ang="0">
                    <a:pos x="11" y="0"/>
                  </a:cxn>
                </a:cxnLst>
                <a:rect l="0" t="0" r="r" b="b"/>
                <a:pathLst>
                  <a:path w="47" h="1">
                    <a:moveTo>
                      <a:pt x="11" y="0"/>
                    </a:moveTo>
                    <a:lnTo>
                      <a:pt x="0" y="1"/>
                    </a:lnTo>
                    <a:lnTo>
                      <a:pt x="47" y="1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5" name="Freeform 1435"/>
              <p:cNvSpPr>
                <a:spLocks noChangeAspect="1"/>
              </p:cNvSpPr>
              <p:nvPr/>
            </p:nvSpPr>
            <p:spPr bwMode="auto">
              <a:xfrm>
                <a:off x="8259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1"/>
                  </a:cxn>
                  <a:cxn ang="0">
                    <a:pos x="0" y="0"/>
                  </a:cxn>
                </a:cxnLst>
                <a:rect l="0" t="0" r="r" b="b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3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6" name="Freeform 1436"/>
              <p:cNvSpPr>
                <a:spLocks noChangeAspect="1"/>
              </p:cNvSpPr>
              <p:nvPr/>
            </p:nvSpPr>
            <p:spPr bwMode="auto">
              <a:xfrm>
                <a:off x="8259" y="3389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1"/>
                  </a:cxn>
                  <a:cxn ang="0">
                    <a:pos x="0" y="0"/>
                  </a:cxn>
                </a:cxnLst>
                <a:rect l="0" t="0" r="r" b="b"/>
                <a:pathLst>
                  <a:path w="36" h="1">
                    <a:moveTo>
                      <a:pt x="0" y="0"/>
                    </a:moveTo>
                    <a:lnTo>
                      <a:pt x="36" y="0"/>
                    </a:lnTo>
                    <a:lnTo>
                      <a:pt x="36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7" name="Freeform 1437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47" y="1"/>
                  </a:cxn>
                  <a:cxn ang="0">
                    <a:pos x="0" y="0"/>
                  </a:cxn>
                </a:cxnLst>
                <a:rect l="0" t="0" r="r" b="b"/>
                <a:pathLst>
                  <a:path w="47" h="1">
                    <a:moveTo>
                      <a:pt x="0" y="0"/>
                    </a:moveTo>
                    <a:lnTo>
                      <a:pt x="0" y="1"/>
                    </a:lnTo>
                    <a:lnTo>
                      <a:pt x="4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8" name="Freeform 1438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47" y="1"/>
                  </a:cxn>
                  <a:cxn ang="0">
                    <a:pos x="0" y="0"/>
                  </a:cxn>
                </a:cxnLst>
                <a:rect l="0" t="0" r="r" b="b"/>
                <a:pathLst>
                  <a:path w="47" h="1">
                    <a:moveTo>
                      <a:pt x="0" y="0"/>
                    </a:moveTo>
                    <a:lnTo>
                      <a:pt x="0" y="1"/>
                    </a:lnTo>
                    <a:lnTo>
                      <a:pt x="47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59" name="Freeform 1439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47" y="1"/>
                  </a:cxn>
                  <a:cxn ang="0">
                    <a:pos x="0" y="0"/>
                  </a:cxn>
                </a:cxnLst>
                <a:rect l="0" t="0" r="r" b="b"/>
                <a:pathLst>
                  <a:path w="47" h="1">
                    <a:moveTo>
                      <a:pt x="0" y="0"/>
                    </a:moveTo>
                    <a:lnTo>
                      <a:pt x="36" y="0"/>
                    </a:lnTo>
                    <a:lnTo>
                      <a:pt x="4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0" name="Freeform 1440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47" y="1"/>
                  </a:cxn>
                  <a:cxn ang="0">
                    <a:pos x="0" y="0"/>
                  </a:cxn>
                </a:cxnLst>
                <a:rect l="0" t="0" r="r" b="b"/>
                <a:pathLst>
                  <a:path w="47" h="1">
                    <a:moveTo>
                      <a:pt x="0" y="0"/>
                    </a:moveTo>
                    <a:lnTo>
                      <a:pt x="36" y="0"/>
                    </a:lnTo>
                    <a:lnTo>
                      <a:pt x="47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1" name="Freeform 1441"/>
              <p:cNvSpPr>
                <a:spLocks noChangeAspect="1"/>
              </p:cNvSpPr>
              <p:nvPr/>
            </p:nvSpPr>
            <p:spPr bwMode="auto">
              <a:xfrm>
                <a:off x="8251" y="3389"/>
                <a:ext cx="20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59" y="3"/>
                  </a:cxn>
                  <a:cxn ang="0">
                    <a:pos x="12" y="0"/>
                  </a:cxn>
                </a:cxnLst>
                <a:rect l="0" t="0" r="r" b="b"/>
                <a:pathLst>
                  <a:path w="59" h="3">
                    <a:moveTo>
                      <a:pt x="12" y="0"/>
                    </a:moveTo>
                    <a:lnTo>
                      <a:pt x="0" y="3"/>
                    </a:lnTo>
                    <a:lnTo>
                      <a:pt x="59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2" name="Freeform 1442"/>
              <p:cNvSpPr>
                <a:spLocks noChangeAspect="1"/>
              </p:cNvSpPr>
              <p:nvPr/>
            </p:nvSpPr>
            <p:spPr bwMode="auto">
              <a:xfrm>
                <a:off x="8251" y="3389"/>
                <a:ext cx="20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59" y="3"/>
                  </a:cxn>
                  <a:cxn ang="0">
                    <a:pos x="12" y="0"/>
                  </a:cxn>
                </a:cxnLst>
                <a:rect l="0" t="0" r="r" b="b"/>
                <a:pathLst>
                  <a:path w="59" h="3">
                    <a:moveTo>
                      <a:pt x="12" y="0"/>
                    </a:moveTo>
                    <a:lnTo>
                      <a:pt x="0" y="3"/>
                    </a:lnTo>
                    <a:lnTo>
                      <a:pt x="59" y="3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3" name="Freeform 1443"/>
              <p:cNvSpPr>
                <a:spLocks noChangeAspect="1"/>
              </p:cNvSpPr>
              <p:nvPr/>
            </p:nvSpPr>
            <p:spPr bwMode="auto">
              <a:xfrm>
                <a:off x="8255" y="3389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"/>
                  </a:cxn>
                  <a:cxn ang="0">
                    <a:pos x="0" y="0"/>
                  </a:cxn>
                </a:cxnLst>
                <a:rect l="0" t="0" r="r" b="b"/>
                <a:pathLst>
                  <a:path w="47" h="3">
                    <a:moveTo>
                      <a:pt x="0" y="0"/>
                    </a:moveTo>
                    <a:lnTo>
                      <a:pt x="47" y="0"/>
                    </a:lnTo>
                    <a:lnTo>
                      <a:pt x="4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4" name="Freeform 1444"/>
              <p:cNvSpPr>
                <a:spLocks noChangeAspect="1"/>
              </p:cNvSpPr>
              <p:nvPr/>
            </p:nvSpPr>
            <p:spPr bwMode="auto">
              <a:xfrm>
                <a:off x="8255" y="3389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47" y="3"/>
                  </a:cxn>
                  <a:cxn ang="0">
                    <a:pos x="0" y="0"/>
                  </a:cxn>
                </a:cxnLst>
                <a:rect l="0" t="0" r="r" b="b"/>
                <a:pathLst>
                  <a:path w="47" h="3">
                    <a:moveTo>
                      <a:pt x="0" y="0"/>
                    </a:moveTo>
                    <a:lnTo>
                      <a:pt x="47" y="0"/>
                    </a:lnTo>
                    <a:lnTo>
                      <a:pt x="47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5" name="Freeform 1445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0" y="3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6" name="Freeform 1446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0" y="3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7" name="Freeform 1447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47" y="0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8" name="Freeform 1448"/>
              <p:cNvSpPr>
                <a:spLocks noChangeAspect="1"/>
              </p:cNvSpPr>
              <p:nvPr/>
            </p:nvSpPr>
            <p:spPr bwMode="auto">
              <a:xfrm>
                <a:off x="7829" y="3389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0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47" y="0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69" name="Freeform 1449"/>
              <p:cNvSpPr>
                <a:spLocks noChangeAspect="1"/>
              </p:cNvSpPr>
              <p:nvPr/>
            </p:nvSpPr>
            <p:spPr bwMode="auto">
              <a:xfrm>
                <a:off x="8247" y="3390"/>
                <a:ext cx="24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71" y="3"/>
                  </a:cxn>
                  <a:cxn ang="0">
                    <a:pos x="12" y="0"/>
                  </a:cxn>
                </a:cxnLst>
                <a:rect l="0" t="0" r="r" b="b"/>
                <a:pathLst>
                  <a:path w="71" h="3">
                    <a:moveTo>
                      <a:pt x="12" y="0"/>
                    </a:moveTo>
                    <a:lnTo>
                      <a:pt x="0" y="3"/>
                    </a:lnTo>
                    <a:lnTo>
                      <a:pt x="71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0" name="Freeform 1450"/>
              <p:cNvSpPr>
                <a:spLocks noChangeAspect="1"/>
              </p:cNvSpPr>
              <p:nvPr/>
            </p:nvSpPr>
            <p:spPr bwMode="auto">
              <a:xfrm>
                <a:off x="8247" y="3390"/>
                <a:ext cx="24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71" y="3"/>
                  </a:cxn>
                  <a:cxn ang="0">
                    <a:pos x="12" y="0"/>
                  </a:cxn>
                </a:cxnLst>
                <a:rect l="0" t="0" r="r" b="b"/>
                <a:pathLst>
                  <a:path w="71" h="3">
                    <a:moveTo>
                      <a:pt x="12" y="0"/>
                    </a:moveTo>
                    <a:lnTo>
                      <a:pt x="0" y="3"/>
                    </a:lnTo>
                    <a:lnTo>
                      <a:pt x="71" y="3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1" name="Freeform 1451"/>
              <p:cNvSpPr>
                <a:spLocks noChangeAspect="1"/>
              </p:cNvSpPr>
              <p:nvPr/>
            </p:nvSpPr>
            <p:spPr bwMode="auto">
              <a:xfrm>
                <a:off x="8251" y="3390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59" y="0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2" name="Freeform 1452"/>
              <p:cNvSpPr>
                <a:spLocks noChangeAspect="1"/>
              </p:cNvSpPr>
              <p:nvPr/>
            </p:nvSpPr>
            <p:spPr bwMode="auto">
              <a:xfrm>
                <a:off x="8251" y="3390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3"/>
                  </a:cxn>
                  <a:cxn ang="0">
                    <a:pos x="0" y="0"/>
                  </a:cxn>
                </a:cxnLst>
                <a:rect l="0" t="0" r="r" b="b"/>
                <a:pathLst>
                  <a:path w="59" h="3">
                    <a:moveTo>
                      <a:pt x="0" y="0"/>
                    </a:moveTo>
                    <a:lnTo>
                      <a:pt x="59" y="0"/>
                    </a:lnTo>
                    <a:lnTo>
                      <a:pt x="59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3" name="Freeform 1453"/>
              <p:cNvSpPr>
                <a:spLocks noChangeAspect="1"/>
              </p:cNvSpPr>
              <p:nvPr/>
            </p:nvSpPr>
            <p:spPr bwMode="auto">
              <a:xfrm>
                <a:off x="7829" y="3390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71" y="3"/>
                  </a:cxn>
                  <a:cxn ang="0">
                    <a:pos x="0" y="0"/>
                  </a:cxn>
                </a:cxnLst>
                <a:rect l="0" t="0" r="r" b="b"/>
                <a:pathLst>
                  <a:path w="71" h="3">
                    <a:moveTo>
                      <a:pt x="0" y="0"/>
                    </a:moveTo>
                    <a:lnTo>
                      <a:pt x="0" y="3"/>
                    </a:lnTo>
                    <a:lnTo>
                      <a:pt x="7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4" name="Freeform 1454"/>
              <p:cNvSpPr>
                <a:spLocks noChangeAspect="1"/>
              </p:cNvSpPr>
              <p:nvPr/>
            </p:nvSpPr>
            <p:spPr bwMode="auto">
              <a:xfrm>
                <a:off x="7829" y="3390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71" y="3"/>
                  </a:cxn>
                  <a:cxn ang="0">
                    <a:pos x="0" y="0"/>
                  </a:cxn>
                </a:cxnLst>
                <a:rect l="0" t="0" r="r" b="b"/>
                <a:pathLst>
                  <a:path w="71" h="3">
                    <a:moveTo>
                      <a:pt x="0" y="0"/>
                    </a:moveTo>
                    <a:lnTo>
                      <a:pt x="0" y="3"/>
                    </a:lnTo>
                    <a:lnTo>
                      <a:pt x="71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5" name="Freeform 1455"/>
              <p:cNvSpPr>
                <a:spLocks noChangeAspect="1"/>
              </p:cNvSpPr>
              <p:nvPr/>
            </p:nvSpPr>
            <p:spPr bwMode="auto">
              <a:xfrm>
                <a:off x="7829" y="3390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71" y="3"/>
                  </a:cxn>
                  <a:cxn ang="0">
                    <a:pos x="0" y="0"/>
                  </a:cxn>
                </a:cxnLst>
                <a:rect l="0" t="0" r="r" b="b"/>
                <a:pathLst>
                  <a:path w="71" h="3">
                    <a:moveTo>
                      <a:pt x="0" y="0"/>
                    </a:moveTo>
                    <a:lnTo>
                      <a:pt x="59" y="0"/>
                    </a:lnTo>
                    <a:lnTo>
                      <a:pt x="7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6" name="Freeform 1456"/>
              <p:cNvSpPr>
                <a:spLocks noChangeAspect="1"/>
              </p:cNvSpPr>
              <p:nvPr/>
            </p:nvSpPr>
            <p:spPr bwMode="auto">
              <a:xfrm>
                <a:off x="7829" y="3390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71" y="3"/>
                  </a:cxn>
                  <a:cxn ang="0">
                    <a:pos x="0" y="0"/>
                  </a:cxn>
                </a:cxnLst>
                <a:rect l="0" t="0" r="r" b="b"/>
                <a:pathLst>
                  <a:path w="71" h="3">
                    <a:moveTo>
                      <a:pt x="0" y="0"/>
                    </a:moveTo>
                    <a:lnTo>
                      <a:pt x="59" y="0"/>
                    </a:lnTo>
                    <a:lnTo>
                      <a:pt x="71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7" name="Freeform 1457"/>
              <p:cNvSpPr>
                <a:spLocks noChangeAspect="1"/>
              </p:cNvSpPr>
              <p:nvPr/>
            </p:nvSpPr>
            <p:spPr bwMode="auto">
              <a:xfrm>
                <a:off x="8243" y="3391"/>
                <a:ext cx="28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"/>
                  </a:cxn>
                  <a:cxn ang="0">
                    <a:pos x="82" y="3"/>
                  </a:cxn>
                  <a:cxn ang="0">
                    <a:pos x="11" y="0"/>
                  </a:cxn>
                </a:cxnLst>
                <a:rect l="0" t="0" r="r" b="b"/>
                <a:pathLst>
                  <a:path w="82" h="3">
                    <a:moveTo>
                      <a:pt x="11" y="0"/>
                    </a:moveTo>
                    <a:lnTo>
                      <a:pt x="0" y="3"/>
                    </a:lnTo>
                    <a:lnTo>
                      <a:pt x="82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8" name="Freeform 1458"/>
              <p:cNvSpPr>
                <a:spLocks noChangeAspect="1"/>
              </p:cNvSpPr>
              <p:nvPr/>
            </p:nvSpPr>
            <p:spPr bwMode="auto">
              <a:xfrm>
                <a:off x="8243" y="3391"/>
                <a:ext cx="28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"/>
                  </a:cxn>
                  <a:cxn ang="0">
                    <a:pos x="82" y="3"/>
                  </a:cxn>
                  <a:cxn ang="0">
                    <a:pos x="11" y="0"/>
                  </a:cxn>
                </a:cxnLst>
                <a:rect l="0" t="0" r="r" b="b"/>
                <a:pathLst>
                  <a:path w="82" h="3">
                    <a:moveTo>
                      <a:pt x="11" y="0"/>
                    </a:moveTo>
                    <a:lnTo>
                      <a:pt x="0" y="3"/>
                    </a:lnTo>
                    <a:lnTo>
                      <a:pt x="82" y="3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79" name="Freeform 1459"/>
              <p:cNvSpPr>
                <a:spLocks noChangeAspect="1"/>
              </p:cNvSpPr>
              <p:nvPr/>
            </p:nvSpPr>
            <p:spPr bwMode="auto">
              <a:xfrm>
                <a:off x="8247" y="3391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71" y="3"/>
                  </a:cxn>
                  <a:cxn ang="0">
                    <a:pos x="0" y="0"/>
                  </a:cxn>
                </a:cxnLst>
                <a:rect l="0" t="0" r="r" b="b"/>
                <a:pathLst>
                  <a:path w="71" h="3">
                    <a:moveTo>
                      <a:pt x="0" y="0"/>
                    </a:moveTo>
                    <a:lnTo>
                      <a:pt x="71" y="0"/>
                    </a:lnTo>
                    <a:lnTo>
                      <a:pt x="7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0" name="Freeform 1460"/>
              <p:cNvSpPr>
                <a:spLocks noChangeAspect="1"/>
              </p:cNvSpPr>
              <p:nvPr/>
            </p:nvSpPr>
            <p:spPr bwMode="auto">
              <a:xfrm>
                <a:off x="8247" y="3391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71" y="3"/>
                  </a:cxn>
                  <a:cxn ang="0">
                    <a:pos x="0" y="0"/>
                  </a:cxn>
                </a:cxnLst>
                <a:rect l="0" t="0" r="r" b="b"/>
                <a:pathLst>
                  <a:path w="71" h="3">
                    <a:moveTo>
                      <a:pt x="0" y="0"/>
                    </a:moveTo>
                    <a:lnTo>
                      <a:pt x="71" y="0"/>
                    </a:lnTo>
                    <a:lnTo>
                      <a:pt x="71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1" name="Freeform 1461"/>
              <p:cNvSpPr>
                <a:spLocks noChangeAspect="1"/>
              </p:cNvSpPr>
              <p:nvPr/>
            </p:nvSpPr>
            <p:spPr bwMode="auto">
              <a:xfrm>
                <a:off x="7829" y="3391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82" y="3"/>
                  </a:cxn>
                  <a:cxn ang="0">
                    <a:pos x="0" y="0"/>
                  </a:cxn>
                </a:cxnLst>
                <a:rect l="0" t="0" r="r" b="b"/>
                <a:pathLst>
                  <a:path w="82" h="3">
                    <a:moveTo>
                      <a:pt x="0" y="0"/>
                    </a:moveTo>
                    <a:lnTo>
                      <a:pt x="0" y="3"/>
                    </a:lnTo>
                    <a:lnTo>
                      <a:pt x="8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2" name="Freeform 1462"/>
              <p:cNvSpPr>
                <a:spLocks noChangeAspect="1"/>
              </p:cNvSpPr>
              <p:nvPr/>
            </p:nvSpPr>
            <p:spPr bwMode="auto">
              <a:xfrm>
                <a:off x="7829" y="3391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82" y="3"/>
                  </a:cxn>
                  <a:cxn ang="0">
                    <a:pos x="0" y="0"/>
                  </a:cxn>
                </a:cxnLst>
                <a:rect l="0" t="0" r="r" b="b"/>
                <a:pathLst>
                  <a:path w="82" h="3">
                    <a:moveTo>
                      <a:pt x="0" y="0"/>
                    </a:moveTo>
                    <a:lnTo>
                      <a:pt x="0" y="3"/>
                    </a:lnTo>
                    <a:lnTo>
                      <a:pt x="82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3" name="Freeform 1463"/>
              <p:cNvSpPr>
                <a:spLocks noChangeAspect="1"/>
              </p:cNvSpPr>
              <p:nvPr/>
            </p:nvSpPr>
            <p:spPr bwMode="auto">
              <a:xfrm>
                <a:off x="7829" y="3391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82" y="3"/>
                  </a:cxn>
                  <a:cxn ang="0">
                    <a:pos x="0" y="0"/>
                  </a:cxn>
                </a:cxnLst>
                <a:rect l="0" t="0" r="r" b="b"/>
                <a:pathLst>
                  <a:path w="82" h="3">
                    <a:moveTo>
                      <a:pt x="0" y="0"/>
                    </a:moveTo>
                    <a:lnTo>
                      <a:pt x="71" y="0"/>
                    </a:lnTo>
                    <a:lnTo>
                      <a:pt x="8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4" name="Freeform 1464"/>
              <p:cNvSpPr>
                <a:spLocks noChangeAspect="1"/>
              </p:cNvSpPr>
              <p:nvPr/>
            </p:nvSpPr>
            <p:spPr bwMode="auto">
              <a:xfrm>
                <a:off x="7829" y="3391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82" y="3"/>
                  </a:cxn>
                  <a:cxn ang="0">
                    <a:pos x="0" y="0"/>
                  </a:cxn>
                </a:cxnLst>
                <a:rect l="0" t="0" r="r" b="b"/>
                <a:pathLst>
                  <a:path w="82" h="3">
                    <a:moveTo>
                      <a:pt x="0" y="0"/>
                    </a:moveTo>
                    <a:lnTo>
                      <a:pt x="71" y="0"/>
                    </a:lnTo>
                    <a:lnTo>
                      <a:pt x="82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5" name="Freeform 1465"/>
              <p:cNvSpPr>
                <a:spLocks noChangeAspect="1"/>
              </p:cNvSpPr>
              <p:nvPr/>
            </p:nvSpPr>
            <p:spPr bwMode="auto">
              <a:xfrm>
                <a:off x="8239" y="3392"/>
                <a:ext cx="3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"/>
                  </a:cxn>
                  <a:cxn ang="0">
                    <a:pos x="94" y="4"/>
                  </a:cxn>
                  <a:cxn ang="0">
                    <a:pos x="12" y="0"/>
                  </a:cxn>
                </a:cxnLst>
                <a:rect l="0" t="0" r="r" b="b"/>
                <a:pathLst>
                  <a:path w="94" h="4">
                    <a:moveTo>
                      <a:pt x="12" y="0"/>
                    </a:moveTo>
                    <a:lnTo>
                      <a:pt x="0" y="4"/>
                    </a:lnTo>
                    <a:lnTo>
                      <a:pt x="94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6" name="Freeform 1466"/>
              <p:cNvSpPr>
                <a:spLocks noChangeAspect="1"/>
              </p:cNvSpPr>
              <p:nvPr/>
            </p:nvSpPr>
            <p:spPr bwMode="auto">
              <a:xfrm>
                <a:off x="8239" y="3392"/>
                <a:ext cx="3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"/>
                  </a:cxn>
                  <a:cxn ang="0">
                    <a:pos x="94" y="4"/>
                  </a:cxn>
                  <a:cxn ang="0">
                    <a:pos x="12" y="0"/>
                  </a:cxn>
                </a:cxnLst>
                <a:rect l="0" t="0" r="r" b="b"/>
                <a:pathLst>
                  <a:path w="94" h="4">
                    <a:moveTo>
                      <a:pt x="12" y="0"/>
                    </a:moveTo>
                    <a:lnTo>
                      <a:pt x="0" y="4"/>
                    </a:lnTo>
                    <a:lnTo>
                      <a:pt x="94" y="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7" name="Freeform 1467"/>
              <p:cNvSpPr>
                <a:spLocks noChangeAspect="1"/>
              </p:cNvSpPr>
              <p:nvPr/>
            </p:nvSpPr>
            <p:spPr bwMode="auto">
              <a:xfrm>
                <a:off x="8243" y="3392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4"/>
                  </a:cxn>
                  <a:cxn ang="0">
                    <a:pos x="0" y="0"/>
                  </a:cxn>
                </a:cxnLst>
                <a:rect l="0" t="0" r="r" b="b"/>
                <a:pathLst>
                  <a:path w="82" h="4">
                    <a:moveTo>
                      <a:pt x="0" y="0"/>
                    </a:moveTo>
                    <a:lnTo>
                      <a:pt x="82" y="0"/>
                    </a:lnTo>
                    <a:lnTo>
                      <a:pt x="8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8" name="Freeform 1468"/>
              <p:cNvSpPr>
                <a:spLocks noChangeAspect="1"/>
              </p:cNvSpPr>
              <p:nvPr/>
            </p:nvSpPr>
            <p:spPr bwMode="auto">
              <a:xfrm>
                <a:off x="8243" y="3392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82" y="4"/>
                  </a:cxn>
                  <a:cxn ang="0">
                    <a:pos x="0" y="0"/>
                  </a:cxn>
                </a:cxnLst>
                <a:rect l="0" t="0" r="r" b="b"/>
                <a:pathLst>
                  <a:path w="82" h="4">
                    <a:moveTo>
                      <a:pt x="0" y="0"/>
                    </a:moveTo>
                    <a:lnTo>
                      <a:pt x="82" y="0"/>
                    </a:lnTo>
                    <a:lnTo>
                      <a:pt x="82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89" name="Freeform 1469"/>
              <p:cNvSpPr>
                <a:spLocks noChangeAspect="1"/>
              </p:cNvSpPr>
              <p:nvPr/>
            </p:nvSpPr>
            <p:spPr bwMode="auto">
              <a:xfrm>
                <a:off x="7829" y="3392"/>
                <a:ext cx="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0" y="4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0" name="Freeform 1470"/>
              <p:cNvSpPr>
                <a:spLocks noChangeAspect="1"/>
              </p:cNvSpPr>
              <p:nvPr/>
            </p:nvSpPr>
            <p:spPr bwMode="auto">
              <a:xfrm>
                <a:off x="7829" y="3392"/>
                <a:ext cx="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0" y="4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1" name="Freeform 1471"/>
              <p:cNvSpPr>
                <a:spLocks noChangeAspect="1"/>
              </p:cNvSpPr>
              <p:nvPr/>
            </p:nvSpPr>
            <p:spPr bwMode="auto">
              <a:xfrm>
                <a:off x="7829" y="3392"/>
                <a:ext cx="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82" y="0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2" name="Freeform 1472"/>
              <p:cNvSpPr>
                <a:spLocks noChangeAspect="1"/>
              </p:cNvSpPr>
              <p:nvPr/>
            </p:nvSpPr>
            <p:spPr bwMode="auto">
              <a:xfrm>
                <a:off x="7829" y="3392"/>
                <a:ext cx="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82" y="0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3" name="Freeform 1473"/>
              <p:cNvSpPr>
                <a:spLocks noChangeAspect="1"/>
              </p:cNvSpPr>
              <p:nvPr/>
            </p:nvSpPr>
            <p:spPr bwMode="auto">
              <a:xfrm>
                <a:off x="8236" y="3393"/>
                <a:ext cx="35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4"/>
                  </a:cxn>
                  <a:cxn ang="0">
                    <a:pos x="105" y="4"/>
                  </a:cxn>
                  <a:cxn ang="0">
                    <a:pos x="11" y="0"/>
                  </a:cxn>
                </a:cxnLst>
                <a:rect l="0" t="0" r="r" b="b"/>
                <a:pathLst>
                  <a:path w="105" h="4">
                    <a:moveTo>
                      <a:pt x="11" y="0"/>
                    </a:moveTo>
                    <a:lnTo>
                      <a:pt x="0" y="4"/>
                    </a:lnTo>
                    <a:lnTo>
                      <a:pt x="105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4" name="Freeform 1474"/>
              <p:cNvSpPr>
                <a:spLocks noChangeAspect="1"/>
              </p:cNvSpPr>
              <p:nvPr/>
            </p:nvSpPr>
            <p:spPr bwMode="auto">
              <a:xfrm>
                <a:off x="8236" y="3393"/>
                <a:ext cx="35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4"/>
                  </a:cxn>
                  <a:cxn ang="0">
                    <a:pos x="105" y="4"/>
                  </a:cxn>
                  <a:cxn ang="0">
                    <a:pos x="11" y="0"/>
                  </a:cxn>
                </a:cxnLst>
                <a:rect l="0" t="0" r="r" b="b"/>
                <a:pathLst>
                  <a:path w="105" h="4">
                    <a:moveTo>
                      <a:pt x="11" y="0"/>
                    </a:moveTo>
                    <a:lnTo>
                      <a:pt x="0" y="4"/>
                    </a:lnTo>
                    <a:lnTo>
                      <a:pt x="105" y="4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5" name="Freeform 1475"/>
              <p:cNvSpPr>
                <a:spLocks noChangeAspect="1"/>
              </p:cNvSpPr>
              <p:nvPr/>
            </p:nvSpPr>
            <p:spPr bwMode="auto">
              <a:xfrm>
                <a:off x="8239" y="3393"/>
                <a:ext cx="3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0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94" y="0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6" name="Freeform 1476"/>
              <p:cNvSpPr>
                <a:spLocks noChangeAspect="1"/>
              </p:cNvSpPr>
              <p:nvPr/>
            </p:nvSpPr>
            <p:spPr bwMode="auto">
              <a:xfrm>
                <a:off x="8239" y="3393"/>
                <a:ext cx="3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0"/>
                  </a:cxn>
                  <a:cxn ang="0">
                    <a:pos x="94" y="4"/>
                  </a:cxn>
                  <a:cxn ang="0">
                    <a:pos x="0" y="0"/>
                  </a:cxn>
                </a:cxnLst>
                <a:rect l="0" t="0" r="r" b="b"/>
                <a:pathLst>
                  <a:path w="94" h="4">
                    <a:moveTo>
                      <a:pt x="0" y="0"/>
                    </a:moveTo>
                    <a:lnTo>
                      <a:pt x="94" y="0"/>
                    </a:lnTo>
                    <a:lnTo>
                      <a:pt x="94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7" name="Freeform 1477"/>
              <p:cNvSpPr>
                <a:spLocks noChangeAspect="1"/>
              </p:cNvSpPr>
              <p:nvPr/>
            </p:nvSpPr>
            <p:spPr bwMode="auto">
              <a:xfrm>
                <a:off x="7829" y="3393"/>
                <a:ext cx="3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05" y="4"/>
                  </a:cxn>
                  <a:cxn ang="0">
                    <a:pos x="0" y="0"/>
                  </a:cxn>
                </a:cxnLst>
                <a:rect l="0" t="0" r="r" b="b"/>
                <a:pathLst>
                  <a:path w="105" h="4">
                    <a:moveTo>
                      <a:pt x="0" y="0"/>
                    </a:moveTo>
                    <a:lnTo>
                      <a:pt x="0" y="4"/>
                    </a:lnTo>
                    <a:lnTo>
                      <a:pt x="10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8" name="Freeform 1478"/>
              <p:cNvSpPr>
                <a:spLocks noChangeAspect="1"/>
              </p:cNvSpPr>
              <p:nvPr/>
            </p:nvSpPr>
            <p:spPr bwMode="auto">
              <a:xfrm>
                <a:off x="7829" y="3393"/>
                <a:ext cx="3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05" y="4"/>
                  </a:cxn>
                  <a:cxn ang="0">
                    <a:pos x="0" y="0"/>
                  </a:cxn>
                </a:cxnLst>
                <a:rect l="0" t="0" r="r" b="b"/>
                <a:pathLst>
                  <a:path w="105" h="4">
                    <a:moveTo>
                      <a:pt x="0" y="0"/>
                    </a:moveTo>
                    <a:lnTo>
                      <a:pt x="0" y="4"/>
                    </a:lnTo>
                    <a:lnTo>
                      <a:pt x="105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99" name="Freeform 1479"/>
              <p:cNvSpPr>
                <a:spLocks noChangeAspect="1"/>
              </p:cNvSpPr>
              <p:nvPr/>
            </p:nvSpPr>
            <p:spPr bwMode="auto">
              <a:xfrm>
                <a:off x="7829" y="3393"/>
                <a:ext cx="3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0"/>
                  </a:cxn>
                  <a:cxn ang="0">
                    <a:pos x="105" y="4"/>
                  </a:cxn>
                  <a:cxn ang="0">
                    <a:pos x="0" y="0"/>
                  </a:cxn>
                </a:cxnLst>
                <a:rect l="0" t="0" r="r" b="b"/>
                <a:pathLst>
                  <a:path w="105" h="4">
                    <a:moveTo>
                      <a:pt x="0" y="0"/>
                    </a:moveTo>
                    <a:lnTo>
                      <a:pt x="94" y="0"/>
                    </a:lnTo>
                    <a:lnTo>
                      <a:pt x="10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0" name="Freeform 1480"/>
              <p:cNvSpPr>
                <a:spLocks noChangeAspect="1"/>
              </p:cNvSpPr>
              <p:nvPr/>
            </p:nvSpPr>
            <p:spPr bwMode="auto">
              <a:xfrm>
                <a:off x="7829" y="3393"/>
                <a:ext cx="3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0"/>
                  </a:cxn>
                  <a:cxn ang="0">
                    <a:pos x="105" y="4"/>
                  </a:cxn>
                  <a:cxn ang="0">
                    <a:pos x="0" y="0"/>
                  </a:cxn>
                </a:cxnLst>
                <a:rect l="0" t="0" r="r" b="b"/>
                <a:pathLst>
                  <a:path w="105" h="4">
                    <a:moveTo>
                      <a:pt x="0" y="0"/>
                    </a:moveTo>
                    <a:lnTo>
                      <a:pt x="94" y="0"/>
                    </a:lnTo>
                    <a:lnTo>
                      <a:pt x="105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1" name="Freeform 1481"/>
              <p:cNvSpPr>
                <a:spLocks noChangeAspect="1"/>
              </p:cNvSpPr>
              <p:nvPr/>
            </p:nvSpPr>
            <p:spPr bwMode="auto">
              <a:xfrm>
                <a:off x="8232" y="3395"/>
                <a:ext cx="39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5"/>
                  </a:cxn>
                  <a:cxn ang="0">
                    <a:pos x="115" y="5"/>
                  </a:cxn>
                  <a:cxn ang="0">
                    <a:pos x="10" y="0"/>
                  </a:cxn>
                </a:cxnLst>
                <a:rect l="0" t="0" r="r" b="b"/>
                <a:pathLst>
                  <a:path w="115" h="5">
                    <a:moveTo>
                      <a:pt x="10" y="0"/>
                    </a:moveTo>
                    <a:lnTo>
                      <a:pt x="0" y="5"/>
                    </a:lnTo>
                    <a:lnTo>
                      <a:pt x="115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2" name="Freeform 1482"/>
              <p:cNvSpPr>
                <a:spLocks noChangeAspect="1"/>
              </p:cNvSpPr>
              <p:nvPr/>
            </p:nvSpPr>
            <p:spPr bwMode="auto">
              <a:xfrm>
                <a:off x="8232" y="3395"/>
                <a:ext cx="39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5"/>
                  </a:cxn>
                  <a:cxn ang="0">
                    <a:pos x="115" y="5"/>
                  </a:cxn>
                  <a:cxn ang="0">
                    <a:pos x="10" y="0"/>
                  </a:cxn>
                </a:cxnLst>
                <a:rect l="0" t="0" r="r" b="b"/>
                <a:pathLst>
                  <a:path w="115" h="5">
                    <a:moveTo>
                      <a:pt x="10" y="0"/>
                    </a:moveTo>
                    <a:lnTo>
                      <a:pt x="0" y="5"/>
                    </a:lnTo>
                    <a:lnTo>
                      <a:pt x="115" y="5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3" name="Freeform 1483"/>
              <p:cNvSpPr>
                <a:spLocks noChangeAspect="1"/>
              </p:cNvSpPr>
              <p:nvPr/>
            </p:nvSpPr>
            <p:spPr bwMode="auto">
              <a:xfrm>
                <a:off x="8236" y="3395"/>
                <a:ext cx="3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5"/>
                  </a:cxn>
                  <a:cxn ang="0">
                    <a:pos x="0" y="0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4" name="Freeform 1484"/>
              <p:cNvSpPr>
                <a:spLocks noChangeAspect="1"/>
              </p:cNvSpPr>
              <p:nvPr/>
            </p:nvSpPr>
            <p:spPr bwMode="auto">
              <a:xfrm>
                <a:off x="8236" y="3395"/>
                <a:ext cx="3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5"/>
                  </a:cxn>
                  <a:cxn ang="0">
                    <a:pos x="0" y="0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5" name="Freeform 1485"/>
              <p:cNvSpPr>
                <a:spLocks noChangeAspect="1"/>
              </p:cNvSpPr>
              <p:nvPr/>
            </p:nvSpPr>
            <p:spPr bwMode="auto">
              <a:xfrm>
                <a:off x="7829" y="3395"/>
                <a:ext cx="3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15" y="5"/>
                  </a:cxn>
                  <a:cxn ang="0">
                    <a:pos x="0" y="0"/>
                  </a:cxn>
                </a:cxnLst>
                <a:rect l="0" t="0" r="r" b="b"/>
                <a:pathLst>
                  <a:path w="115" h="5">
                    <a:moveTo>
                      <a:pt x="0" y="0"/>
                    </a:moveTo>
                    <a:lnTo>
                      <a:pt x="0" y="5"/>
                    </a:lnTo>
                    <a:lnTo>
                      <a:pt x="1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6" name="Freeform 1486"/>
              <p:cNvSpPr>
                <a:spLocks noChangeAspect="1"/>
              </p:cNvSpPr>
              <p:nvPr/>
            </p:nvSpPr>
            <p:spPr bwMode="auto">
              <a:xfrm>
                <a:off x="7829" y="3395"/>
                <a:ext cx="3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15" y="5"/>
                  </a:cxn>
                  <a:cxn ang="0">
                    <a:pos x="0" y="0"/>
                  </a:cxn>
                </a:cxnLst>
                <a:rect l="0" t="0" r="r" b="b"/>
                <a:pathLst>
                  <a:path w="115" h="5">
                    <a:moveTo>
                      <a:pt x="0" y="0"/>
                    </a:moveTo>
                    <a:lnTo>
                      <a:pt x="0" y="5"/>
                    </a:lnTo>
                    <a:lnTo>
                      <a:pt x="115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7" name="Freeform 1487"/>
              <p:cNvSpPr>
                <a:spLocks noChangeAspect="1"/>
              </p:cNvSpPr>
              <p:nvPr/>
            </p:nvSpPr>
            <p:spPr bwMode="auto">
              <a:xfrm>
                <a:off x="7829" y="3395"/>
                <a:ext cx="3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15" y="5"/>
                  </a:cxn>
                  <a:cxn ang="0">
                    <a:pos x="0" y="0"/>
                  </a:cxn>
                </a:cxnLst>
                <a:rect l="0" t="0" r="r" b="b"/>
                <a:pathLst>
                  <a:path w="115" h="5">
                    <a:moveTo>
                      <a:pt x="0" y="0"/>
                    </a:moveTo>
                    <a:lnTo>
                      <a:pt x="105" y="0"/>
                    </a:lnTo>
                    <a:lnTo>
                      <a:pt x="1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8" name="Freeform 1488"/>
              <p:cNvSpPr>
                <a:spLocks noChangeAspect="1"/>
              </p:cNvSpPr>
              <p:nvPr/>
            </p:nvSpPr>
            <p:spPr bwMode="auto">
              <a:xfrm>
                <a:off x="7829" y="3395"/>
                <a:ext cx="3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0"/>
                  </a:cxn>
                  <a:cxn ang="0">
                    <a:pos x="115" y="5"/>
                  </a:cxn>
                  <a:cxn ang="0">
                    <a:pos x="0" y="0"/>
                  </a:cxn>
                </a:cxnLst>
                <a:rect l="0" t="0" r="r" b="b"/>
                <a:pathLst>
                  <a:path w="115" h="5">
                    <a:moveTo>
                      <a:pt x="0" y="0"/>
                    </a:moveTo>
                    <a:lnTo>
                      <a:pt x="105" y="0"/>
                    </a:lnTo>
                    <a:lnTo>
                      <a:pt x="115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09" name="Freeform 1489"/>
              <p:cNvSpPr>
                <a:spLocks noChangeAspect="1"/>
              </p:cNvSpPr>
              <p:nvPr/>
            </p:nvSpPr>
            <p:spPr bwMode="auto">
              <a:xfrm>
                <a:off x="8229" y="3396"/>
                <a:ext cx="42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7"/>
                  </a:cxn>
                  <a:cxn ang="0">
                    <a:pos x="125" y="7"/>
                  </a:cxn>
                  <a:cxn ang="0">
                    <a:pos x="10" y="0"/>
                  </a:cxn>
                </a:cxnLst>
                <a:rect l="0" t="0" r="r" b="b"/>
                <a:pathLst>
                  <a:path w="125" h="7">
                    <a:moveTo>
                      <a:pt x="10" y="0"/>
                    </a:moveTo>
                    <a:lnTo>
                      <a:pt x="0" y="7"/>
                    </a:lnTo>
                    <a:lnTo>
                      <a:pt x="125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0" name="Freeform 1490"/>
              <p:cNvSpPr>
                <a:spLocks noChangeAspect="1"/>
              </p:cNvSpPr>
              <p:nvPr/>
            </p:nvSpPr>
            <p:spPr bwMode="auto">
              <a:xfrm>
                <a:off x="8229" y="3396"/>
                <a:ext cx="42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7"/>
                  </a:cxn>
                  <a:cxn ang="0">
                    <a:pos x="125" y="7"/>
                  </a:cxn>
                  <a:cxn ang="0">
                    <a:pos x="10" y="0"/>
                  </a:cxn>
                </a:cxnLst>
                <a:rect l="0" t="0" r="r" b="b"/>
                <a:pathLst>
                  <a:path w="125" h="7">
                    <a:moveTo>
                      <a:pt x="10" y="0"/>
                    </a:moveTo>
                    <a:lnTo>
                      <a:pt x="0" y="7"/>
                    </a:lnTo>
                    <a:lnTo>
                      <a:pt x="125" y="7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1" name="Freeform 1491"/>
              <p:cNvSpPr>
                <a:spLocks noChangeAspect="1"/>
              </p:cNvSpPr>
              <p:nvPr/>
            </p:nvSpPr>
            <p:spPr bwMode="auto">
              <a:xfrm>
                <a:off x="8232" y="3396"/>
                <a:ext cx="3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7"/>
                  </a:cxn>
                  <a:cxn ang="0">
                    <a:pos x="0" y="0"/>
                  </a:cxn>
                </a:cxnLst>
                <a:rect l="0" t="0" r="r" b="b"/>
                <a:pathLst>
                  <a:path w="115" h="7">
                    <a:moveTo>
                      <a:pt x="0" y="0"/>
                    </a:moveTo>
                    <a:lnTo>
                      <a:pt x="115" y="0"/>
                    </a:lnTo>
                    <a:lnTo>
                      <a:pt x="11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2" name="Freeform 1492"/>
              <p:cNvSpPr>
                <a:spLocks noChangeAspect="1"/>
              </p:cNvSpPr>
              <p:nvPr/>
            </p:nvSpPr>
            <p:spPr bwMode="auto">
              <a:xfrm>
                <a:off x="8232" y="3396"/>
                <a:ext cx="3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7"/>
                  </a:cxn>
                  <a:cxn ang="0">
                    <a:pos x="0" y="0"/>
                  </a:cxn>
                </a:cxnLst>
                <a:rect l="0" t="0" r="r" b="b"/>
                <a:pathLst>
                  <a:path w="115" h="7">
                    <a:moveTo>
                      <a:pt x="0" y="0"/>
                    </a:moveTo>
                    <a:lnTo>
                      <a:pt x="115" y="0"/>
                    </a:lnTo>
                    <a:lnTo>
                      <a:pt x="115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3" name="Freeform 1493"/>
              <p:cNvSpPr>
                <a:spLocks noChangeAspect="1"/>
              </p:cNvSpPr>
              <p:nvPr/>
            </p:nvSpPr>
            <p:spPr bwMode="auto">
              <a:xfrm>
                <a:off x="7829" y="3396"/>
                <a:ext cx="4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25" y="7"/>
                  </a:cxn>
                  <a:cxn ang="0">
                    <a:pos x="0" y="0"/>
                  </a:cxn>
                </a:cxnLst>
                <a:rect l="0" t="0" r="r" b="b"/>
                <a:pathLst>
                  <a:path w="125" h="7">
                    <a:moveTo>
                      <a:pt x="0" y="0"/>
                    </a:moveTo>
                    <a:lnTo>
                      <a:pt x="0" y="7"/>
                    </a:lnTo>
                    <a:lnTo>
                      <a:pt x="1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4" name="Freeform 1494"/>
              <p:cNvSpPr>
                <a:spLocks noChangeAspect="1"/>
              </p:cNvSpPr>
              <p:nvPr/>
            </p:nvSpPr>
            <p:spPr bwMode="auto">
              <a:xfrm>
                <a:off x="7829" y="3396"/>
                <a:ext cx="4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25" y="7"/>
                  </a:cxn>
                  <a:cxn ang="0">
                    <a:pos x="0" y="0"/>
                  </a:cxn>
                </a:cxnLst>
                <a:rect l="0" t="0" r="r" b="b"/>
                <a:pathLst>
                  <a:path w="125" h="7">
                    <a:moveTo>
                      <a:pt x="0" y="0"/>
                    </a:moveTo>
                    <a:lnTo>
                      <a:pt x="0" y="7"/>
                    </a:lnTo>
                    <a:lnTo>
                      <a:pt x="125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5" name="Freeform 1495"/>
              <p:cNvSpPr>
                <a:spLocks noChangeAspect="1"/>
              </p:cNvSpPr>
              <p:nvPr/>
            </p:nvSpPr>
            <p:spPr bwMode="auto">
              <a:xfrm>
                <a:off x="7829" y="3396"/>
                <a:ext cx="4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25" y="7"/>
                  </a:cxn>
                  <a:cxn ang="0">
                    <a:pos x="0" y="0"/>
                  </a:cxn>
                </a:cxnLst>
                <a:rect l="0" t="0" r="r" b="b"/>
                <a:pathLst>
                  <a:path w="125" h="7">
                    <a:moveTo>
                      <a:pt x="0" y="0"/>
                    </a:moveTo>
                    <a:lnTo>
                      <a:pt x="115" y="0"/>
                    </a:lnTo>
                    <a:lnTo>
                      <a:pt x="1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6" name="Freeform 1496"/>
              <p:cNvSpPr>
                <a:spLocks noChangeAspect="1"/>
              </p:cNvSpPr>
              <p:nvPr/>
            </p:nvSpPr>
            <p:spPr bwMode="auto">
              <a:xfrm>
                <a:off x="7829" y="3396"/>
                <a:ext cx="4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25" y="7"/>
                  </a:cxn>
                  <a:cxn ang="0">
                    <a:pos x="0" y="0"/>
                  </a:cxn>
                </a:cxnLst>
                <a:rect l="0" t="0" r="r" b="b"/>
                <a:pathLst>
                  <a:path w="125" h="7">
                    <a:moveTo>
                      <a:pt x="0" y="0"/>
                    </a:moveTo>
                    <a:lnTo>
                      <a:pt x="115" y="0"/>
                    </a:lnTo>
                    <a:lnTo>
                      <a:pt x="125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7" name="Freeform 1497"/>
              <p:cNvSpPr>
                <a:spLocks noChangeAspect="1"/>
              </p:cNvSpPr>
              <p:nvPr/>
            </p:nvSpPr>
            <p:spPr bwMode="auto">
              <a:xfrm>
                <a:off x="8226" y="3399"/>
                <a:ext cx="45" cy="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6"/>
                  </a:cxn>
                  <a:cxn ang="0">
                    <a:pos x="135" y="6"/>
                  </a:cxn>
                  <a:cxn ang="0">
                    <a:pos x="10" y="0"/>
                  </a:cxn>
                </a:cxnLst>
                <a:rect l="0" t="0" r="r" b="b"/>
                <a:pathLst>
                  <a:path w="135" h="6">
                    <a:moveTo>
                      <a:pt x="10" y="0"/>
                    </a:moveTo>
                    <a:lnTo>
                      <a:pt x="0" y="6"/>
                    </a:lnTo>
                    <a:lnTo>
                      <a:pt x="135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8" name="Freeform 1498"/>
              <p:cNvSpPr>
                <a:spLocks noChangeAspect="1"/>
              </p:cNvSpPr>
              <p:nvPr/>
            </p:nvSpPr>
            <p:spPr bwMode="auto">
              <a:xfrm>
                <a:off x="8226" y="3399"/>
                <a:ext cx="45" cy="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6"/>
                  </a:cxn>
                  <a:cxn ang="0">
                    <a:pos x="135" y="6"/>
                  </a:cxn>
                  <a:cxn ang="0">
                    <a:pos x="10" y="0"/>
                  </a:cxn>
                </a:cxnLst>
                <a:rect l="0" t="0" r="r" b="b"/>
                <a:pathLst>
                  <a:path w="135" h="6">
                    <a:moveTo>
                      <a:pt x="10" y="0"/>
                    </a:moveTo>
                    <a:lnTo>
                      <a:pt x="0" y="6"/>
                    </a:lnTo>
                    <a:lnTo>
                      <a:pt x="135" y="6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19" name="Freeform 1499"/>
              <p:cNvSpPr>
                <a:spLocks noChangeAspect="1"/>
              </p:cNvSpPr>
              <p:nvPr/>
            </p:nvSpPr>
            <p:spPr bwMode="auto">
              <a:xfrm>
                <a:off x="8229" y="3399"/>
                <a:ext cx="4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6"/>
                  </a:cxn>
                  <a:cxn ang="0">
                    <a:pos x="0" y="0"/>
                  </a:cxn>
                </a:cxnLst>
                <a:rect l="0" t="0" r="r" b="b"/>
                <a:pathLst>
                  <a:path w="125" h="6">
                    <a:moveTo>
                      <a:pt x="0" y="0"/>
                    </a:moveTo>
                    <a:lnTo>
                      <a:pt x="125" y="0"/>
                    </a:lnTo>
                    <a:lnTo>
                      <a:pt x="12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0" name="Freeform 1500"/>
              <p:cNvSpPr>
                <a:spLocks noChangeAspect="1"/>
              </p:cNvSpPr>
              <p:nvPr/>
            </p:nvSpPr>
            <p:spPr bwMode="auto">
              <a:xfrm>
                <a:off x="8229" y="3399"/>
                <a:ext cx="4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25" y="6"/>
                  </a:cxn>
                  <a:cxn ang="0">
                    <a:pos x="0" y="0"/>
                  </a:cxn>
                </a:cxnLst>
                <a:rect l="0" t="0" r="r" b="b"/>
                <a:pathLst>
                  <a:path w="125" h="6">
                    <a:moveTo>
                      <a:pt x="0" y="0"/>
                    </a:moveTo>
                    <a:lnTo>
                      <a:pt x="125" y="0"/>
                    </a:lnTo>
                    <a:lnTo>
                      <a:pt x="125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1" name="Freeform 1501"/>
              <p:cNvSpPr>
                <a:spLocks noChangeAspect="1"/>
              </p:cNvSpPr>
              <p:nvPr/>
            </p:nvSpPr>
            <p:spPr bwMode="auto">
              <a:xfrm>
                <a:off x="7829" y="3399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0" y="6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2" name="Freeform 1502"/>
              <p:cNvSpPr>
                <a:spLocks noChangeAspect="1"/>
              </p:cNvSpPr>
              <p:nvPr/>
            </p:nvSpPr>
            <p:spPr bwMode="auto">
              <a:xfrm>
                <a:off x="7829" y="3399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0" y="6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3" name="Freeform 1503"/>
              <p:cNvSpPr>
                <a:spLocks noChangeAspect="1"/>
              </p:cNvSpPr>
              <p:nvPr/>
            </p:nvSpPr>
            <p:spPr bwMode="auto">
              <a:xfrm>
                <a:off x="7829" y="3399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125" y="0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4" name="Freeform 1504"/>
              <p:cNvSpPr>
                <a:spLocks noChangeAspect="1"/>
              </p:cNvSpPr>
              <p:nvPr/>
            </p:nvSpPr>
            <p:spPr bwMode="auto">
              <a:xfrm>
                <a:off x="7829" y="3399"/>
                <a:ext cx="4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0"/>
                  </a:cxn>
                  <a:cxn ang="0">
                    <a:pos x="134" y="6"/>
                  </a:cxn>
                  <a:cxn ang="0">
                    <a:pos x="0" y="0"/>
                  </a:cxn>
                </a:cxnLst>
                <a:rect l="0" t="0" r="r" b="b"/>
                <a:pathLst>
                  <a:path w="134" h="6">
                    <a:moveTo>
                      <a:pt x="0" y="0"/>
                    </a:moveTo>
                    <a:lnTo>
                      <a:pt x="125" y="0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5" name="Freeform 1505"/>
              <p:cNvSpPr>
                <a:spLocks noChangeAspect="1"/>
              </p:cNvSpPr>
              <p:nvPr/>
            </p:nvSpPr>
            <p:spPr bwMode="auto">
              <a:xfrm>
                <a:off x="8223" y="3401"/>
                <a:ext cx="48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44" y="7"/>
                  </a:cxn>
                  <a:cxn ang="0">
                    <a:pos x="9" y="0"/>
                  </a:cxn>
                </a:cxnLst>
                <a:rect l="0" t="0" r="r" b="b"/>
                <a:pathLst>
                  <a:path w="144" h="7">
                    <a:moveTo>
                      <a:pt x="9" y="0"/>
                    </a:moveTo>
                    <a:lnTo>
                      <a:pt x="0" y="7"/>
                    </a:lnTo>
                    <a:lnTo>
                      <a:pt x="14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6" name="Freeform 1506"/>
              <p:cNvSpPr>
                <a:spLocks noChangeAspect="1"/>
              </p:cNvSpPr>
              <p:nvPr/>
            </p:nvSpPr>
            <p:spPr bwMode="auto">
              <a:xfrm>
                <a:off x="8223" y="3401"/>
                <a:ext cx="48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44" y="7"/>
                  </a:cxn>
                  <a:cxn ang="0">
                    <a:pos x="9" y="0"/>
                  </a:cxn>
                </a:cxnLst>
                <a:rect l="0" t="0" r="r" b="b"/>
                <a:pathLst>
                  <a:path w="144" h="7">
                    <a:moveTo>
                      <a:pt x="9" y="0"/>
                    </a:moveTo>
                    <a:lnTo>
                      <a:pt x="0" y="7"/>
                    </a:lnTo>
                    <a:lnTo>
                      <a:pt x="144" y="7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7" name="Freeform 1507"/>
              <p:cNvSpPr>
                <a:spLocks noChangeAspect="1"/>
              </p:cNvSpPr>
              <p:nvPr/>
            </p:nvSpPr>
            <p:spPr bwMode="auto">
              <a:xfrm>
                <a:off x="8226" y="340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135" y="7"/>
                  </a:cxn>
                  <a:cxn ang="0">
                    <a:pos x="0" y="0"/>
                  </a:cxn>
                </a:cxnLst>
                <a:rect l="0" t="0" r="r" b="b"/>
                <a:pathLst>
                  <a:path w="135" h="7">
                    <a:moveTo>
                      <a:pt x="0" y="0"/>
                    </a:moveTo>
                    <a:lnTo>
                      <a:pt x="135" y="0"/>
                    </a:lnTo>
                    <a:lnTo>
                      <a:pt x="13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8" name="Freeform 1508"/>
              <p:cNvSpPr>
                <a:spLocks noChangeAspect="1"/>
              </p:cNvSpPr>
              <p:nvPr/>
            </p:nvSpPr>
            <p:spPr bwMode="auto">
              <a:xfrm>
                <a:off x="8226" y="3401"/>
                <a:ext cx="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0"/>
                  </a:cxn>
                  <a:cxn ang="0">
                    <a:pos x="135" y="7"/>
                  </a:cxn>
                  <a:cxn ang="0">
                    <a:pos x="0" y="0"/>
                  </a:cxn>
                </a:cxnLst>
                <a:rect l="0" t="0" r="r" b="b"/>
                <a:pathLst>
                  <a:path w="135" h="7">
                    <a:moveTo>
                      <a:pt x="0" y="0"/>
                    </a:moveTo>
                    <a:lnTo>
                      <a:pt x="135" y="0"/>
                    </a:lnTo>
                    <a:lnTo>
                      <a:pt x="135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29" name="Freeform 1509"/>
              <p:cNvSpPr>
                <a:spLocks noChangeAspect="1"/>
              </p:cNvSpPr>
              <p:nvPr/>
            </p:nvSpPr>
            <p:spPr bwMode="auto">
              <a:xfrm>
                <a:off x="7829" y="3401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44" y="7"/>
                  </a:cxn>
                  <a:cxn ang="0">
                    <a:pos x="0" y="0"/>
                  </a:cxn>
                </a:cxnLst>
                <a:rect l="0" t="0" r="r" b="b"/>
                <a:pathLst>
                  <a:path w="144" h="7">
                    <a:moveTo>
                      <a:pt x="0" y="0"/>
                    </a:moveTo>
                    <a:lnTo>
                      <a:pt x="0" y="7"/>
                    </a:lnTo>
                    <a:lnTo>
                      <a:pt x="14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0" name="Freeform 1510"/>
              <p:cNvSpPr>
                <a:spLocks noChangeAspect="1"/>
              </p:cNvSpPr>
              <p:nvPr/>
            </p:nvSpPr>
            <p:spPr bwMode="auto">
              <a:xfrm>
                <a:off x="7829" y="3401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44" y="7"/>
                  </a:cxn>
                  <a:cxn ang="0">
                    <a:pos x="0" y="0"/>
                  </a:cxn>
                </a:cxnLst>
                <a:rect l="0" t="0" r="r" b="b"/>
                <a:pathLst>
                  <a:path w="144" h="7">
                    <a:moveTo>
                      <a:pt x="0" y="0"/>
                    </a:moveTo>
                    <a:lnTo>
                      <a:pt x="0" y="7"/>
                    </a:lnTo>
                    <a:lnTo>
                      <a:pt x="144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1" name="Freeform 1511"/>
              <p:cNvSpPr>
                <a:spLocks noChangeAspect="1"/>
              </p:cNvSpPr>
              <p:nvPr/>
            </p:nvSpPr>
            <p:spPr bwMode="auto">
              <a:xfrm>
                <a:off x="7829" y="3401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4" y="0"/>
                  </a:cxn>
                  <a:cxn ang="0">
                    <a:pos x="144" y="7"/>
                  </a:cxn>
                  <a:cxn ang="0">
                    <a:pos x="0" y="0"/>
                  </a:cxn>
                </a:cxnLst>
                <a:rect l="0" t="0" r="r" b="b"/>
                <a:pathLst>
                  <a:path w="144" h="7">
                    <a:moveTo>
                      <a:pt x="0" y="0"/>
                    </a:moveTo>
                    <a:lnTo>
                      <a:pt x="134" y="0"/>
                    </a:lnTo>
                    <a:lnTo>
                      <a:pt x="14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2" name="Freeform 1512"/>
              <p:cNvSpPr>
                <a:spLocks noChangeAspect="1"/>
              </p:cNvSpPr>
              <p:nvPr/>
            </p:nvSpPr>
            <p:spPr bwMode="auto">
              <a:xfrm>
                <a:off x="7829" y="3401"/>
                <a:ext cx="4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4" y="0"/>
                  </a:cxn>
                  <a:cxn ang="0">
                    <a:pos x="144" y="7"/>
                  </a:cxn>
                  <a:cxn ang="0">
                    <a:pos x="0" y="0"/>
                  </a:cxn>
                </a:cxnLst>
                <a:rect l="0" t="0" r="r" b="b"/>
                <a:pathLst>
                  <a:path w="144" h="7">
                    <a:moveTo>
                      <a:pt x="0" y="0"/>
                    </a:moveTo>
                    <a:lnTo>
                      <a:pt x="134" y="0"/>
                    </a:lnTo>
                    <a:lnTo>
                      <a:pt x="144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3" name="Freeform 1513"/>
              <p:cNvSpPr>
                <a:spLocks noChangeAspect="1"/>
              </p:cNvSpPr>
              <p:nvPr/>
            </p:nvSpPr>
            <p:spPr bwMode="auto">
              <a:xfrm>
                <a:off x="8219" y="3403"/>
                <a:ext cx="52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154" y="8"/>
                  </a:cxn>
                  <a:cxn ang="0">
                    <a:pos x="10" y="0"/>
                  </a:cxn>
                </a:cxnLst>
                <a:rect l="0" t="0" r="r" b="b"/>
                <a:pathLst>
                  <a:path w="154" h="8">
                    <a:moveTo>
                      <a:pt x="10" y="0"/>
                    </a:moveTo>
                    <a:lnTo>
                      <a:pt x="0" y="8"/>
                    </a:lnTo>
                    <a:lnTo>
                      <a:pt x="15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4" name="Freeform 1514"/>
              <p:cNvSpPr>
                <a:spLocks noChangeAspect="1"/>
              </p:cNvSpPr>
              <p:nvPr/>
            </p:nvSpPr>
            <p:spPr bwMode="auto">
              <a:xfrm>
                <a:off x="8219" y="3403"/>
                <a:ext cx="52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154" y="8"/>
                  </a:cxn>
                  <a:cxn ang="0">
                    <a:pos x="10" y="0"/>
                  </a:cxn>
                </a:cxnLst>
                <a:rect l="0" t="0" r="r" b="b"/>
                <a:pathLst>
                  <a:path w="154" h="8">
                    <a:moveTo>
                      <a:pt x="10" y="0"/>
                    </a:moveTo>
                    <a:lnTo>
                      <a:pt x="0" y="8"/>
                    </a:lnTo>
                    <a:lnTo>
                      <a:pt x="154" y="8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5" name="Freeform 1515"/>
              <p:cNvSpPr>
                <a:spLocks noChangeAspect="1"/>
              </p:cNvSpPr>
              <p:nvPr/>
            </p:nvSpPr>
            <p:spPr bwMode="auto">
              <a:xfrm>
                <a:off x="8223" y="3403"/>
                <a:ext cx="4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8"/>
                  </a:cxn>
                  <a:cxn ang="0">
                    <a:pos x="0" y="0"/>
                  </a:cxn>
                </a:cxnLst>
                <a:rect l="0" t="0" r="r" b="b"/>
                <a:pathLst>
                  <a:path w="144" h="8">
                    <a:moveTo>
                      <a:pt x="0" y="0"/>
                    </a:moveTo>
                    <a:lnTo>
                      <a:pt x="144" y="0"/>
                    </a:lnTo>
                    <a:lnTo>
                      <a:pt x="14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6" name="Freeform 1516"/>
              <p:cNvSpPr>
                <a:spLocks noChangeAspect="1"/>
              </p:cNvSpPr>
              <p:nvPr/>
            </p:nvSpPr>
            <p:spPr bwMode="auto">
              <a:xfrm>
                <a:off x="8223" y="3403"/>
                <a:ext cx="4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8"/>
                  </a:cxn>
                  <a:cxn ang="0">
                    <a:pos x="0" y="0"/>
                  </a:cxn>
                </a:cxnLst>
                <a:rect l="0" t="0" r="r" b="b"/>
                <a:pathLst>
                  <a:path w="144" h="8">
                    <a:moveTo>
                      <a:pt x="0" y="0"/>
                    </a:moveTo>
                    <a:lnTo>
                      <a:pt x="144" y="0"/>
                    </a:lnTo>
                    <a:lnTo>
                      <a:pt x="144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7" name="Freeform 1517"/>
              <p:cNvSpPr>
                <a:spLocks noChangeAspect="1"/>
              </p:cNvSpPr>
              <p:nvPr/>
            </p:nvSpPr>
            <p:spPr bwMode="auto">
              <a:xfrm>
                <a:off x="7829" y="3403"/>
                <a:ext cx="5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53" y="8"/>
                  </a:cxn>
                  <a:cxn ang="0">
                    <a:pos x="0" y="0"/>
                  </a:cxn>
                </a:cxnLst>
                <a:rect l="0" t="0" r="r" b="b"/>
                <a:pathLst>
                  <a:path w="153" h="8">
                    <a:moveTo>
                      <a:pt x="0" y="0"/>
                    </a:moveTo>
                    <a:lnTo>
                      <a:pt x="0" y="8"/>
                    </a:lnTo>
                    <a:lnTo>
                      <a:pt x="15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8" name="Freeform 1518"/>
              <p:cNvSpPr>
                <a:spLocks noChangeAspect="1"/>
              </p:cNvSpPr>
              <p:nvPr/>
            </p:nvSpPr>
            <p:spPr bwMode="auto">
              <a:xfrm>
                <a:off x="7829" y="3403"/>
                <a:ext cx="5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53" y="8"/>
                  </a:cxn>
                  <a:cxn ang="0">
                    <a:pos x="0" y="0"/>
                  </a:cxn>
                </a:cxnLst>
                <a:rect l="0" t="0" r="r" b="b"/>
                <a:pathLst>
                  <a:path w="153" h="8">
                    <a:moveTo>
                      <a:pt x="0" y="0"/>
                    </a:moveTo>
                    <a:lnTo>
                      <a:pt x="0" y="8"/>
                    </a:lnTo>
                    <a:lnTo>
                      <a:pt x="15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39" name="Freeform 1519"/>
              <p:cNvSpPr>
                <a:spLocks noChangeAspect="1"/>
              </p:cNvSpPr>
              <p:nvPr/>
            </p:nvSpPr>
            <p:spPr bwMode="auto">
              <a:xfrm>
                <a:off x="7829" y="3403"/>
                <a:ext cx="5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53" y="8"/>
                  </a:cxn>
                  <a:cxn ang="0">
                    <a:pos x="0" y="0"/>
                  </a:cxn>
                </a:cxnLst>
                <a:rect l="0" t="0" r="r" b="b"/>
                <a:pathLst>
                  <a:path w="153" h="8">
                    <a:moveTo>
                      <a:pt x="0" y="0"/>
                    </a:moveTo>
                    <a:lnTo>
                      <a:pt x="144" y="0"/>
                    </a:lnTo>
                    <a:lnTo>
                      <a:pt x="15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0" name="Freeform 1520"/>
              <p:cNvSpPr>
                <a:spLocks noChangeAspect="1"/>
              </p:cNvSpPr>
              <p:nvPr/>
            </p:nvSpPr>
            <p:spPr bwMode="auto">
              <a:xfrm>
                <a:off x="7829" y="3403"/>
                <a:ext cx="5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53" y="8"/>
                  </a:cxn>
                  <a:cxn ang="0">
                    <a:pos x="0" y="0"/>
                  </a:cxn>
                </a:cxnLst>
                <a:rect l="0" t="0" r="r" b="b"/>
                <a:pathLst>
                  <a:path w="153" h="8">
                    <a:moveTo>
                      <a:pt x="0" y="0"/>
                    </a:moveTo>
                    <a:lnTo>
                      <a:pt x="144" y="0"/>
                    </a:lnTo>
                    <a:lnTo>
                      <a:pt x="153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1" name="Freeform 1521"/>
              <p:cNvSpPr>
                <a:spLocks noChangeAspect="1"/>
              </p:cNvSpPr>
              <p:nvPr/>
            </p:nvSpPr>
            <p:spPr bwMode="auto">
              <a:xfrm>
                <a:off x="8217" y="3406"/>
                <a:ext cx="54" cy="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162" y="8"/>
                  </a:cxn>
                  <a:cxn ang="0">
                    <a:pos x="8" y="0"/>
                  </a:cxn>
                </a:cxnLst>
                <a:rect l="0" t="0" r="r" b="b"/>
                <a:pathLst>
                  <a:path w="162" h="8">
                    <a:moveTo>
                      <a:pt x="8" y="0"/>
                    </a:moveTo>
                    <a:lnTo>
                      <a:pt x="0" y="8"/>
                    </a:lnTo>
                    <a:lnTo>
                      <a:pt x="162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2" name="Freeform 1522"/>
              <p:cNvSpPr>
                <a:spLocks noChangeAspect="1"/>
              </p:cNvSpPr>
              <p:nvPr/>
            </p:nvSpPr>
            <p:spPr bwMode="auto">
              <a:xfrm>
                <a:off x="8217" y="3406"/>
                <a:ext cx="54" cy="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162" y="8"/>
                  </a:cxn>
                  <a:cxn ang="0">
                    <a:pos x="8" y="0"/>
                  </a:cxn>
                </a:cxnLst>
                <a:rect l="0" t="0" r="r" b="b"/>
                <a:pathLst>
                  <a:path w="162" h="8">
                    <a:moveTo>
                      <a:pt x="8" y="0"/>
                    </a:moveTo>
                    <a:lnTo>
                      <a:pt x="0" y="8"/>
                    </a:lnTo>
                    <a:lnTo>
                      <a:pt x="162" y="8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3" name="Freeform 1523"/>
              <p:cNvSpPr>
                <a:spLocks noChangeAspect="1"/>
              </p:cNvSpPr>
              <p:nvPr/>
            </p:nvSpPr>
            <p:spPr bwMode="auto">
              <a:xfrm>
                <a:off x="8219" y="3406"/>
                <a:ext cx="5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0"/>
                  </a:cxn>
                  <a:cxn ang="0">
                    <a:pos x="154" y="8"/>
                  </a:cxn>
                  <a:cxn ang="0">
                    <a:pos x="0" y="0"/>
                  </a:cxn>
                </a:cxnLst>
                <a:rect l="0" t="0" r="r" b="b"/>
                <a:pathLst>
                  <a:path w="154" h="8">
                    <a:moveTo>
                      <a:pt x="0" y="0"/>
                    </a:moveTo>
                    <a:lnTo>
                      <a:pt x="154" y="0"/>
                    </a:lnTo>
                    <a:lnTo>
                      <a:pt x="15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4" name="Freeform 1524"/>
              <p:cNvSpPr>
                <a:spLocks noChangeAspect="1"/>
              </p:cNvSpPr>
              <p:nvPr/>
            </p:nvSpPr>
            <p:spPr bwMode="auto">
              <a:xfrm>
                <a:off x="8219" y="3406"/>
                <a:ext cx="5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0"/>
                  </a:cxn>
                  <a:cxn ang="0">
                    <a:pos x="154" y="8"/>
                  </a:cxn>
                  <a:cxn ang="0">
                    <a:pos x="0" y="0"/>
                  </a:cxn>
                </a:cxnLst>
                <a:rect l="0" t="0" r="r" b="b"/>
                <a:pathLst>
                  <a:path w="154" h="8">
                    <a:moveTo>
                      <a:pt x="0" y="0"/>
                    </a:moveTo>
                    <a:lnTo>
                      <a:pt x="154" y="0"/>
                    </a:lnTo>
                    <a:lnTo>
                      <a:pt x="154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5" name="Freeform 1525"/>
              <p:cNvSpPr>
                <a:spLocks noChangeAspect="1"/>
              </p:cNvSpPr>
              <p:nvPr/>
            </p:nvSpPr>
            <p:spPr bwMode="auto">
              <a:xfrm>
                <a:off x="7829" y="3406"/>
                <a:ext cx="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61" y="8"/>
                  </a:cxn>
                  <a:cxn ang="0">
                    <a:pos x="0" y="0"/>
                  </a:cxn>
                </a:cxnLst>
                <a:rect l="0" t="0" r="r" b="b"/>
                <a:pathLst>
                  <a:path w="161" h="8">
                    <a:moveTo>
                      <a:pt x="0" y="0"/>
                    </a:moveTo>
                    <a:lnTo>
                      <a:pt x="0" y="8"/>
                    </a:lnTo>
                    <a:lnTo>
                      <a:pt x="16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6" name="Freeform 1526"/>
              <p:cNvSpPr>
                <a:spLocks noChangeAspect="1"/>
              </p:cNvSpPr>
              <p:nvPr/>
            </p:nvSpPr>
            <p:spPr bwMode="auto">
              <a:xfrm>
                <a:off x="7829" y="3406"/>
                <a:ext cx="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61" y="8"/>
                  </a:cxn>
                  <a:cxn ang="0">
                    <a:pos x="0" y="0"/>
                  </a:cxn>
                </a:cxnLst>
                <a:rect l="0" t="0" r="r" b="b"/>
                <a:pathLst>
                  <a:path w="161" h="8">
                    <a:moveTo>
                      <a:pt x="0" y="0"/>
                    </a:moveTo>
                    <a:lnTo>
                      <a:pt x="0" y="8"/>
                    </a:lnTo>
                    <a:lnTo>
                      <a:pt x="161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7" name="Freeform 1527"/>
              <p:cNvSpPr>
                <a:spLocks noChangeAspect="1"/>
              </p:cNvSpPr>
              <p:nvPr/>
            </p:nvSpPr>
            <p:spPr bwMode="auto">
              <a:xfrm>
                <a:off x="7829" y="3406"/>
                <a:ext cx="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161" y="8"/>
                  </a:cxn>
                  <a:cxn ang="0">
                    <a:pos x="0" y="0"/>
                  </a:cxn>
                </a:cxnLst>
                <a:rect l="0" t="0" r="r" b="b"/>
                <a:pathLst>
                  <a:path w="161" h="8">
                    <a:moveTo>
                      <a:pt x="0" y="0"/>
                    </a:moveTo>
                    <a:lnTo>
                      <a:pt x="153" y="0"/>
                    </a:lnTo>
                    <a:lnTo>
                      <a:pt x="16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8" name="Freeform 1528"/>
              <p:cNvSpPr>
                <a:spLocks noChangeAspect="1"/>
              </p:cNvSpPr>
              <p:nvPr/>
            </p:nvSpPr>
            <p:spPr bwMode="auto">
              <a:xfrm>
                <a:off x="7829" y="3406"/>
                <a:ext cx="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161" y="8"/>
                  </a:cxn>
                  <a:cxn ang="0">
                    <a:pos x="0" y="0"/>
                  </a:cxn>
                </a:cxnLst>
                <a:rect l="0" t="0" r="r" b="b"/>
                <a:pathLst>
                  <a:path w="161" h="8">
                    <a:moveTo>
                      <a:pt x="0" y="0"/>
                    </a:moveTo>
                    <a:lnTo>
                      <a:pt x="153" y="0"/>
                    </a:lnTo>
                    <a:lnTo>
                      <a:pt x="161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49" name="Freeform 1529"/>
              <p:cNvSpPr>
                <a:spLocks noChangeAspect="1"/>
              </p:cNvSpPr>
              <p:nvPr/>
            </p:nvSpPr>
            <p:spPr bwMode="auto">
              <a:xfrm>
                <a:off x="8214" y="3408"/>
                <a:ext cx="57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170" y="10"/>
                  </a:cxn>
                  <a:cxn ang="0">
                    <a:pos x="8" y="0"/>
                  </a:cxn>
                </a:cxnLst>
                <a:rect l="0" t="0" r="r" b="b"/>
                <a:pathLst>
                  <a:path w="170" h="10">
                    <a:moveTo>
                      <a:pt x="8" y="0"/>
                    </a:moveTo>
                    <a:lnTo>
                      <a:pt x="0" y="10"/>
                    </a:lnTo>
                    <a:lnTo>
                      <a:pt x="17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0" name="Freeform 1530"/>
              <p:cNvSpPr>
                <a:spLocks noChangeAspect="1"/>
              </p:cNvSpPr>
              <p:nvPr/>
            </p:nvSpPr>
            <p:spPr bwMode="auto">
              <a:xfrm>
                <a:off x="8214" y="3408"/>
                <a:ext cx="57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170" y="10"/>
                  </a:cxn>
                  <a:cxn ang="0">
                    <a:pos x="8" y="0"/>
                  </a:cxn>
                </a:cxnLst>
                <a:rect l="0" t="0" r="r" b="b"/>
                <a:pathLst>
                  <a:path w="170" h="10">
                    <a:moveTo>
                      <a:pt x="8" y="0"/>
                    </a:moveTo>
                    <a:lnTo>
                      <a:pt x="0" y="10"/>
                    </a:lnTo>
                    <a:lnTo>
                      <a:pt x="170" y="1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1" name="Freeform 1531"/>
              <p:cNvSpPr>
                <a:spLocks noChangeAspect="1"/>
              </p:cNvSpPr>
              <p:nvPr/>
            </p:nvSpPr>
            <p:spPr bwMode="auto">
              <a:xfrm>
                <a:off x="8217" y="3408"/>
                <a:ext cx="5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" y="0"/>
                  </a:cxn>
                  <a:cxn ang="0">
                    <a:pos x="162" y="10"/>
                  </a:cxn>
                  <a:cxn ang="0">
                    <a:pos x="0" y="0"/>
                  </a:cxn>
                </a:cxnLst>
                <a:rect l="0" t="0" r="r" b="b"/>
                <a:pathLst>
                  <a:path w="162" h="10">
                    <a:moveTo>
                      <a:pt x="0" y="0"/>
                    </a:moveTo>
                    <a:lnTo>
                      <a:pt x="162" y="0"/>
                    </a:lnTo>
                    <a:lnTo>
                      <a:pt x="16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2" name="Freeform 1532"/>
              <p:cNvSpPr>
                <a:spLocks noChangeAspect="1"/>
              </p:cNvSpPr>
              <p:nvPr/>
            </p:nvSpPr>
            <p:spPr bwMode="auto">
              <a:xfrm>
                <a:off x="8217" y="3408"/>
                <a:ext cx="5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" y="0"/>
                  </a:cxn>
                  <a:cxn ang="0">
                    <a:pos x="162" y="10"/>
                  </a:cxn>
                  <a:cxn ang="0">
                    <a:pos x="0" y="0"/>
                  </a:cxn>
                </a:cxnLst>
                <a:rect l="0" t="0" r="r" b="b"/>
                <a:pathLst>
                  <a:path w="162" h="10">
                    <a:moveTo>
                      <a:pt x="0" y="0"/>
                    </a:moveTo>
                    <a:lnTo>
                      <a:pt x="162" y="0"/>
                    </a:lnTo>
                    <a:lnTo>
                      <a:pt x="162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3" name="Freeform 1533"/>
              <p:cNvSpPr>
                <a:spLocks noChangeAspect="1"/>
              </p:cNvSpPr>
              <p:nvPr/>
            </p:nvSpPr>
            <p:spPr bwMode="auto">
              <a:xfrm>
                <a:off x="7829" y="3408"/>
                <a:ext cx="5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69" y="10"/>
                  </a:cxn>
                  <a:cxn ang="0">
                    <a:pos x="0" y="0"/>
                  </a:cxn>
                </a:cxnLst>
                <a:rect l="0" t="0" r="r" b="b"/>
                <a:pathLst>
                  <a:path w="169" h="10">
                    <a:moveTo>
                      <a:pt x="0" y="0"/>
                    </a:moveTo>
                    <a:lnTo>
                      <a:pt x="0" y="10"/>
                    </a:lnTo>
                    <a:lnTo>
                      <a:pt x="16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4" name="Freeform 1534"/>
              <p:cNvSpPr>
                <a:spLocks noChangeAspect="1"/>
              </p:cNvSpPr>
              <p:nvPr/>
            </p:nvSpPr>
            <p:spPr bwMode="auto">
              <a:xfrm>
                <a:off x="7829" y="3408"/>
                <a:ext cx="5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69" y="10"/>
                  </a:cxn>
                  <a:cxn ang="0">
                    <a:pos x="0" y="0"/>
                  </a:cxn>
                </a:cxnLst>
                <a:rect l="0" t="0" r="r" b="b"/>
                <a:pathLst>
                  <a:path w="169" h="10">
                    <a:moveTo>
                      <a:pt x="0" y="0"/>
                    </a:moveTo>
                    <a:lnTo>
                      <a:pt x="0" y="10"/>
                    </a:lnTo>
                    <a:lnTo>
                      <a:pt x="16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5" name="Freeform 1535"/>
              <p:cNvSpPr>
                <a:spLocks noChangeAspect="1"/>
              </p:cNvSpPr>
              <p:nvPr/>
            </p:nvSpPr>
            <p:spPr bwMode="auto">
              <a:xfrm>
                <a:off x="7829" y="3408"/>
                <a:ext cx="5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0"/>
                  </a:cxn>
                  <a:cxn ang="0">
                    <a:pos x="169" y="10"/>
                  </a:cxn>
                  <a:cxn ang="0">
                    <a:pos x="0" y="0"/>
                  </a:cxn>
                </a:cxnLst>
                <a:rect l="0" t="0" r="r" b="b"/>
                <a:pathLst>
                  <a:path w="169" h="10">
                    <a:moveTo>
                      <a:pt x="0" y="0"/>
                    </a:moveTo>
                    <a:lnTo>
                      <a:pt x="161" y="0"/>
                    </a:lnTo>
                    <a:lnTo>
                      <a:pt x="16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6" name="Freeform 1536"/>
              <p:cNvSpPr>
                <a:spLocks noChangeAspect="1"/>
              </p:cNvSpPr>
              <p:nvPr/>
            </p:nvSpPr>
            <p:spPr bwMode="auto">
              <a:xfrm>
                <a:off x="7829" y="3408"/>
                <a:ext cx="5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0"/>
                  </a:cxn>
                  <a:cxn ang="0">
                    <a:pos x="169" y="10"/>
                  </a:cxn>
                  <a:cxn ang="0">
                    <a:pos x="0" y="0"/>
                  </a:cxn>
                </a:cxnLst>
                <a:rect l="0" t="0" r="r" b="b"/>
                <a:pathLst>
                  <a:path w="169" h="10">
                    <a:moveTo>
                      <a:pt x="0" y="0"/>
                    </a:moveTo>
                    <a:lnTo>
                      <a:pt x="161" y="0"/>
                    </a:lnTo>
                    <a:lnTo>
                      <a:pt x="16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7" name="Freeform 1537"/>
              <p:cNvSpPr>
                <a:spLocks noChangeAspect="1"/>
              </p:cNvSpPr>
              <p:nvPr/>
            </p:nvSpPr>
            <p:spPr bwMode="auto">
              <a:xfrm>
                <a:off x="8211" y="3412"/>
                <a:ext cx="60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178" y="9"/>
                  </a:cxn>
                  <a:cxn ang="0">
                    <a:pos x="8" y="0"/>
                  </a:cxn>
                </a:cxnLst>
                <a:rect l="0" t="0" r="r" b="b"/>
                <a:pathLst>
                  <a:path w="178" h="9">
                    <a:moveTo>
                      <a:pt x="8" y="0"/>
                    </a:moveTo>
                    <a:lnTo>
                      <a:pt x="0" y="9"/>
                    </a:lnTo>
                    <a:lnTo>
                      <a:pt x="178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8" name="Freeform 1538"/>
              <p:cNvSpPr>
                <a:spLocks noChangeAspect="1"/>
              </p:cNvSpPr>
              <p:nvPr/>
            </p:nvSpPr>
            <p:spPr bwMode="auto">
              <a:xfrm>
                <a:off x="8211" y="3412"/>
                <a:ext cx="60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178" y="9"/>
                  </a:cxn>
                  <a:cxn ang="0">
                    <a:pos x="8" y="0"/>
                  </a:cxn>
                </a:cxnLst>
                <a:rect l="0" t="0" r="r" b="b"/>
                <a:pathLst>
                  <a:path w="178" h="9">
                    <a:moveTo>
                      <a:pt x="8" y="0"/>
                    </a:moveTo>
                    <a:lnTo>
                      <a:pt x="0" y="9"/>
                    </a:lnTo>
                    <a:lnTo>
                      <a:pt x="178" y="9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9" name="Freeform 1539"/>
              <p:cNvSpPr>
                <a:spLocks noChangeAspect="1"/>
              </p:cNvSpPr>
              <p:nvPr/>
            </p:nvSpPr>
            <p:spPr bwMode="auto">
              <a:xfrm>
                <a:off x="8214" y="3412"/>
                <a:ext cx="5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"/>
                  </a:cxn>
                  <a:cxn ang="0">
                    <a:pos x="0" y="0"/>
                  </a:cxn>
                </a:cxnLst>
                <a:rect l="0" t="0" r="r" b="b"/>
                <a:pathLst>
                  <a:path w="170" h="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0" name="Freeform 1540"/>
              <p:cNvSpPr>
                <a:spLocks noChangeAspect="1"/>
              </p:cNvSpPr>
              <p:nvPr/>
            </p:nvSpPr>
            <p:spPr bwMode="auto">
              <a:xfrm>
                <a:off x="8214" y="3412"/>
                <a:ext cx="5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9"/>
                  </a:cxn>
                  <a:cxn ang="0">
                    <a:pos x="0" y="0"/>
                  </a:cxn>
                </a:cxnLst>
                <a:rect l="0" t="0" r="r" b="b"/>
                <a:pathLst>
                  <a:path w="170" h="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1" name="Freeform 1541"/>
              <p:cNvSpPr>
                <a:spLocks noChangeAspect="1"/>
              </p:cNvSpPr>
              <p:nvPr/>
            </p:nvSpPr>
            <p:spPr bwMode="auto">
              <a:xfrm>
                <a:off x="7829" y="3412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77" y="9"/>
                  </a:cxn>
                  <a:cxn ang="0">
                    <a:pos x="0" y="0"/>
                  </a:cxn>
                </a:cxnLst>
                <a:rect l="0" t="0" r="r" b="b"/>
                <a:pathLst>
                  <a:path w="177" h="9">
                    <a:moveTo>
                      <a:pt x="0" y="0"/>
                    </a:moveTo>
                    <a:lnTo>
                      <a:pt x="0" y="9"/>
                    </a:lnTo>
                    <a:lnTo>
                      <a:pt x="17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2" name="Freeform 1542"/>
              <p:cNvSpPr>
                <a:spLocks noChangeAspect="1"/>
              </p:cNvSpPr>
              <p:nvPr/>
            </p:nvSpPr>
            <p:spPr bwMode="auto">
              <a:xfrm>
                <a:off x="7829" y="3412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77" y="9"/>
                  </a:cxn>
                  <a:cxn ang="0">
                    <a:pos x="0" y="0"/>
                  </a:cxn>
                </a:cxnLst>
                <a:rect l="0" t="0" r="r" b="b"/>
                <a:pathLst>
                  <a:path w="177" h="9">
                    <a:moveTo>
                      <a:pt x="0" y="0"/>
                    </a:moveTo>
                    <a:lnTo>
                      <a:pt x="0" y="9"/>
                    </a:lnTo>
                    <a:lnTo>
                      <a:pt x="177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3" name="Freeform 1543"/>
              <p:cNvSpPr>
                <a:spLocks noChangeAspect="1"/>
              </p:cNvSpPr>
              <p:nvPr/>
            </p:nvSpPr>
            <p:spPr bwMode="auto">
              <a:xfrm>
                <a:off x="7829" y="3412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9" y="0"/>
                  </a:cxn>
                  <a:cxn ang="0">
                    <a:pos x="177" y="9"/>
                  </a:cxn>
                  <a:cxn ang="0">
                    <a:pos x="0" y="0"/>
                  </a:cxn>
                </a:cxnLst>
                <a:rect l="0" t="0" r="r" b="b"/>
                <a:pathLst>
                  <a:path w="177" h="9">
                    <a:moveTo>
                      <a:pt x="0" y="0"/>
                    </a:moveTo>
                    <a:lnTo>
                      <a:pt x="169" y="0"/>
                    </a:lnTo>
                    <a:lnTo>
                      <a:pt x="17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4" name="Freeform 1544"/>
              <p:cNvSpPr>
                <a:spLocks noChangeAspect="1"/>
              </p:cNvSpPr>
              <p:nvPr/>
            </p:nvSpPr>
            <p:spPr bwMode="auto">
              <a:xfrm>
                <a:off x="7829" y="3412"/>
                <a:ext cx="5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9" y="0"/>
                  </a:cxn>
                  <a:cxn ang="0">
                    <a:pos x="177" y="9"/>
                  </a:cxn>
                  <a:cxn ang="0">
                    <a:pos x="0" y="0"/>
                  </a:cxn>
                </a:cxnLst>
                <a:rect l="0" t="0" r="r" b="b"/>
                <a:pathLst>
                  <a:path w="177" h="9">
                    <a:moveTo>
                      <a:pt x="0" y="0"/>
                    </a:moveTo>
                    <a:lnTo>
                      <a:pt x="169" y="0"/>
                    </a:lnTo>
                    <a:lnTo>
                      <a:pt x="177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5" name="Freeform 1545"/>
              <p:cNvSpPr>
                <a:spLocks noChangeAspect="1"/>
              </p:cNvSpPr>
              <p:nvPr/>
            </p:nvSpPr>
            <p:spPr bwMode="auto">
              <a:xfrm>
                <a:off x="8209" y="3415"/>
                <a:ext cx="62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0"/>
                  </a:cxn>
                  <a:cxn ang="0">
                    <a:pos x="185" y="10"/>
                  </a:cxn>
                  <a:cxn ang="0">
                    <a:pos x="7" y="0"/>
                  </a:cxn>
                </a:cxnLst>
                <a:rect l="0" t="0" r="r" b="b"/>
                <a:pathLst>
                  <a:path w="185" h="10">
                    <a:moveTo>
                      <a:pt x="7" y="0"/>
                    </a:moveTo>
                    <a:lnTo>
                      <a:pt x="0" y="10"/>
                    </a:lnTo>
                    <a:lnTo>
                      <a:pt x="185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6" name="Freeform 1546"/>
              <p:cNvSpPr>
                <a:spLocks noChangeAspect="1"/>
              </p:cNvSpPr>
              <p:nvPr/>
            </p:nvSpPr>
            <p:spPr bwMode="auto">
              <a:xfrm>
                <a:off x="8209" y="3415"/>
                <a:ext cx="62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0"/>
                  </a:cxn>
                  <a:cxn ang="0">
                    <a:pos x="185" y="10"/>
                  </a:cxn>
                  <a:cxn ang="0">
                    <a:pos x="7" y="0"/>
                  </a:cxn>
                </a:cxnLst>
                <a:rect l="0" t="0" r="r" b="b"/>
                <a:pathLst>
                  <a:path w="185" h="10">
                    <a:moveTo>
                      <a:pt x="7" y="0"/>
                    </a:moveTo>
                    <a:lnTo>
                      <a:pt x="0" y="10"/>
                    </a:lnTo>
                    <a:lnTo>
                      <a:pt x="185" y="1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7" name="Freeform 1547"/>
              <p:cNvSpPr>
                <a:spLocks noChangeAspect="1"/>
              </p:cNvSpPr>
              <p:nvPr/>
            </p:nvSpPr>
            <p:spPr bwMode="auto">
              <a:xfrm>
                <a:off x="8211" y="3415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8" y="0"/>
                  </a:cxn>
                  <a:cxn ang="0">
                    <a:pos x="178" y="10"/>
                  </a:cxn>
                  <a:cxn ang="0">
                    <a:pos x="0" y="0"/>
                  </a:cxn>
                </a:cxnLst>
                <a:rect l="0" t="0" r="r" b="b"/>
                <a:pathLst>
                  <a:path w="178" h="1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8" name="Freeform 1548"/>
              <p:cNvSpPr>
                <a:spLocks noChangeAspect="1"/>
              </p:cNvSpPr>
              <p:nvPr/>
            </p:nvSpPr>
            <p:spPr bwMode="auto">
              <a:xfrm>
                <a:off x="8211" y="3415"/>
                <a:ext cx="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8" y="0"/>
                  </a:cxn>
                  <a:cxn ang="0">
                    <a:pos x="178" y="10"/>
                  </a:cxn>
                  <a:cxn ang="0">
                    <a:pos x="0" y="0"/>
                  </a:cxn>
                </a:cxnLst>
                <a:rect l="0" t="0" r="r" b="b"/>
                <a:pathLst>
                  <a:path w="178" h="1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9" name="Freeform 1549"/>
              <p:cNvSpPr>
                <a:spLocks noChangeAspect="1"/>
              </p:cNvSpPr>
              <p:nvPr/>
            </p:nvSpPr>
            <p:spPr bwMode="auto">
              <a:xfrm>
                <a:off x="7829" y="3415"/>
                <a:ext cx="6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84" y="10"/>
                  </a:cxn>
                  <a:cxn ang="0">
                    <a:pos x="0" y="0"/>
                  </a:cxn>
                </a:cxnLst>
                <a:rect l="0" t="0" r="r" b="b"/>
                <a:pathLst>
                  <a:path w="184" h="10">
                    <a:moveTo>
                      <a:pt x="0" y="0"/>
                    </a:moveTo>
                    <a:lnTo>
                      <a:pt x="0" y="10"/>
                    </a:lnTo>
                    <a:lnTo>
                      <a:pt x="18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0" name="Freeform 1550"/>
              <p:cNvSpPr>
                <a:spLocks noChangeAspect="1"/>
              </p:cNvSpPr>
              <p:nvPr/>
            </p:nvSpPr>
            <p:spPr bwMode="auto">
              <a:xfrm>
                <a:off x="7829" y="3415"/>
                <a:ext cx="6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84" y="10"/>
                  </a:cxn>
                  <a:cxn ang="0">
                    <a:pos x="0" y="0"/>
                  </a:cxn>
                </a:cxnLst>
                <a:rect l="0" t="0" r="r" b="b"/>
                <a:pathLst>
                  <a:path w="184" h="10">
                    <a:moveTo>
                      <a:pt x="0" y="0"/>
                    </a:moveTo>
                    <a:lnTo>
                      <a:pt x="0" y="10"/>
                    </a:lnTo>
                    <a:lnTo>
                      <a:pt x="184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1" name="Freeform 1551"/>
              <p:cNvSpPr>
                <a:spLocks noChangeAspect="1"/>
              </p:cNvSpPr>
              <p:nvPr/>
            </p:nvSpPr>
            <p:spPr bwMode="auto">
              <a:xfrm>
                <a:off x="7829" y="3415"/>
                <a:ext cx="6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0"/>
                  </a:cxn>
                  <a:cxn ang="0">
                    <a:pos x="184" y="10"/>
                  </a:cxn>
                  <a:cxn ang="0">
                    <a:pos x="0" y="0"/>
                  </a:cxn>
                </a:cxnLst>
                <a:rect l="0" t="0" r="r" b="b"/>
                <a:pathLst>
                  <a:path w="184" h="10">
                    <a:moveTo>
                      <a:pt x="0" y="0"/>
                    </a:moveTo>
                    <a:lnTo>
                      <a:pt x="177" y="0"/>
                    </a:lnTo>
                    <a:lnTo>
                      <a:pt x="18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2" name="Freeform 1552"/>
              <p:cNvSpPr>
                <a:spLocks noChangeAspect="1"/>
              </p:cNvSpPr>
              <p:nvPr/>
            </p:nvSpPr>
            <p:spPr bwMode="auto">
              <a:xfrm>
                <a:off x="7829" y="3415"/>
                <a:ext cx="6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0"/>
                  </a:cxn>
                  <a:cxn ang="0">
                    <a:pos x="184" y="10"/>
                  </a:cxn>
                  <a:cxn ang="0">
                    <a:pos x="0" y="0"/>
                  </a:cxn>
                </a:cxnLst>
                <a:rect l="0" t="0" r="r" b="b"/>
                <a:pathLst>
                  <a:path w="184" h="10">
                    <a:moveTo>
                      <a:pt x="0" y="0"/>
                    </a:moveTo>
                    <a:lnTo>
                      <a:pt x="177" y="0"/>
                    </a:lnTo>
                    <a:lnTo>
                      <a:pt x="184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3" name="Freeform 1553"/>
              <p:cNvSpPr>
                <a:spLocks noChangeAspect="1"/>
              </p:cNvSpPr>
              <p:nvPr/>
            </p:nvSpPr>
            <p:spPr bwMode="auto">
              <a:xfrm>
                <a:off x="8207" y="3418"/>
                <a:ext cx="64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0"/>
                  </a:cxn>
                  <a:cxn ang="0">
                    <a:pos x="190" y="10"/>
                  </a:cxn>
                  <a:cxn ang="0">
                    <a:pos x="5" y="0"/>
                  </a:cxn>
                </a:cxnLst>
                <a:rect l="0" t="0" r="r" b="b"/>
                <a:pathLst>
                  <a:path w="190" h="10">
                    <a:moveTo>
                      <a:pt x="5" y="0"/>
                    </a:moveTo>
                    <a:lnTo>
                      <a:pt x="0" y="10"/>
                    </a:lnTo>
                    <a:lnTo>
                      <a:pt x="19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4" name="Freeform 1554"/>
              <p:cNvSpPr>
                <a:spLocks noChangeAspect="1"/>
              </p:cNvSpPr>
              <p:nvPr/>
            </p:nvSpPr>
            <p:spPr bwMode="auto">
              <a:xfrm>
                <a:off x="8207" y="3418"/>
                <a:ext cx="64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0"/>
                  </a:cxn>
                  <a:cxn ang="0">
                    <a:pos x="190" y="10"/>
                  </a:cxn>
                  <a:cxn ang="0">
                    <a:pos x="5" y="0"/>
                  </a:cxn>
                </a:cxnLst>
                <a:rect l="0" t="0" r="r" b="b"/>
                <a:pathLst>
                  <a:path w="190" h="10">
                    <a:moveTo>
                      <a:pt x="5" y="0"/>
                    </a:moveTo>
                    <a:lnTo>
                      <a:pt x="0" y="10"/>
                    </a:lnTo>
                    <a:lnTo>
                      <a:pt x="190" y="1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5" name="Freeform 1555"/>
              <p:cNvSpPr>
                <a:spLocks noChangeAspect="1"/>
              </p:cNvSpPr>
              <p:nvPr/>
            </p:nvSpPr>
            <p:spPr bwMode="auto">
              <a:xfrm>
                <a:off x="8209" y="3418"/>
                <a:ext cx="6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5" y="0"/>
                  </a:cxn>
                  <a:cxn ang="0">
                    <a:pos x="185" y="10"/>
                  </a:cxn>
                  <a:cxn ang="0">
                    <a:pos x="0" y="0"/>
                  </a:cxn>
                </a:cxnLst>
                <a:rect l="0" t="0" r="r" b="b"/>
                <a:pathLst>
                  <a:path w="185" h="10">
                    <a:moveTo>
                      <a:pt x="0" y="0"/>
                    </a:moveTo>
                    <a:lnTo>
                      <a:pt x="185" y="0"/>
                    </a:lnTo>
                    <a:lnTo>
                      <a:pt x="18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6" name="Freeform 1556"/>
              <p:cNvSpPr>
                <a:spLocks noChangeAspect="1"/>
              </p:cNvSpPr>
              <p:nvPr/>
            </p:nvSpPr>
            <p:spPr bwMode="auto">
              <a:xfrm>
                <a:off x="8209" y="3418"/>
                <a:ext cx="6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5" y="0"/>
                  </a:cxn>
                  <a:cxn ang="0">
                    <a:pos x="185" y="10"/>
                  </a:cxn>
                  <a:cxn ang="0">
                    <a:pos x="0" y="0"/>
                  </a:cxn>
                </a:cxnLst>
                <a:rect l="0" t="0" r="r" b="b"/>
                <a:pathLst>
                  <a:path w="185" h="10">
                    <a:moveTo>
                      <a:pt x="0" y="0"/>
                    </a:moveTo>
                    <a:lnTo>
                      <a:pt x="185" y="0"/>
                    </a:lnTo>
                    <a:lnTo>
                      <a:pt x="185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7" name="Freeform 1557"/>
              <p:cNvSpPr>
                <a:spLocks noChangeAspect="1"/>
              </p:cNvSpPr>
              <p:nvPr/>
            </p:nvSpPr>
            <p:spPr bwMode="auto">
              <a:xfrm>
                <a:off x="7829" y="3418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0" y="1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8" name="Freeform 1558"/>
              <p:cNvSpPr>
                <a:spLocks noChangeAspect="1"/>
              </p:cNvSpPr>
              <p:nvPr/>
            </p:nvSpPr>
            <p:spPr bwMode="auto">
              <a:xfrm>
                <a:off x="7829" y="3418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0" y="1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79" name="Freeform 1559"/>
              <p:cNvSpPr>
                <a:spLocks noChangeAspect="1"/>
              </p:cNvSpPr>
              <p:nvPr/>
            </p:nvSpPr>
            <p:spPr bwMode="auto">
              <a:xfrm>
                <a:off x="7829" y="3418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" y="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184" y="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0" name="Freeform 1560"/>
              <p:cNvSpPr>
                <a:spLocks noChangeAspect="1"/>
              </p:cNvSpPr>
              <p:nvPr/>
            </p:nvSpPr>
            <p:spPr bwMode="auto">
              <a:xfrm>
                <a:off x="7829" y="3418"/>
                <a:ext cx="6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" y="0"/>
                  </a:cxn>
                  <a:cxn ang="0">
                    <a:pos x="189" y="10"/>
                  </a:cxn>
                  <a:cxn ang="0">
                    <a:pos x="0" y="0"/>
                  </a:cxn>
                </a:cxnLst>
                <a:rect l="0" t="0" r="r" b="b"/>
                <a:pathLst>
                  <a:path w="189" h="10">
                    <a:moveTo>
                      <a:pt x="0" y="0"/>
                    </a:moveTo>
                    <a:lnTo>
                      <a:pt x="184" y="0"/>
                    </a:lnTo>
                    <a:lnTo>
                      <a:pt x="189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1" name="Freeform 1561"/>
              <p:cNvSpPr>
                <a:spLocks noChangeAspect="1"/>
              </p:cNvSpPr>
              <p:nvPr/>
            </p:nvSpPr>
            <p:spPr bwMode="auto">
              <a:xfrm>
                <a:off x="8206" y="3421"/>
                <a:ext cx="6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1"/>
                  </a:cxn>
                  <a:cxn ang="0">
                    <a:pos x="195" y="11"/>
                  </a:cxn>
                  <a:cxn ang="0">
                    <a:pos x="5" y="0"/>
                  </a:cxn>
                </a:cxnLst>
                <a:rect l="0" t="0" r="r" b="b"/>
                <a:pathLst>
                  <a:path w="195" h="11">
                    <a:moveTo>
                      <a:pt x="5" y="0"/>
                    </a:moveTo>
                    <a:lnTo>
                      <a:pt x="0" y="11"/>
                    </a:lnTo>
                    <a:lnTo>
                      <a:pt x="195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2" name="Freeform 1562"/>
              <p:cNvSpPr>
                <a:spLocks noChangeAspect="1"/>
              </p:cNvSpPr>
              <p:nvPr/>
            </p:nvSpPr>
            <p:spPr bwMode="auto">
              <a:xfrm>
                <a:off x="8206" y="3421"/>
                <a:ext cx="6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1"/>
                  </a:cxn>
                  <a:cxn ang="0">
                    <a:pos x="195" y="11"/>
                  </a:cxn>
                  <a:cxn ang="0">
                    <a:pos x="5" y="0"/>
                  </a:cxn>
                </a:cxnLst>
                <a:rect l="0" t="0" r="r" b="b"/>
                <a:pathLst>
                  <a:path w="195" h="11">
                    <a:moveTo>
                      <a:pt x="5" y="0"/>
                    </a:moveTo>
                    <a:lnTo>
                      <a:pt x="0" y="11"/>
                    </a:lnTo>
                    <a:lnTo>
                      <a:pt x="195" y="1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3" name="Freeform 1563"/>
              <p:cNvSpPr>
                <a:spLocks noChangeAspect="1"/>
              </p:cNvSpPr>
              <p:nvPr/>
            </p:nvSpPr>
            <p:spPr bwMode="auto">
              <a:xfrm>
                <a:off x="8207" y="3421"/>
                <a:ext cx="6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190" y="11"/>
                  </a:cxn>
                  <a:cxn ang="0">
                    <a:pos x="0" y="0"/>
                  </a:cxn>
                </a:cxnLst>
                <a:rect l="0" t="0" r="r" b="b"/>
                <a:pathLst>
                  <a:path w="190" h="11">
                    <a:moveTo>
                      <a:pt x="0" y="0"/>
                    </a:moveTo>
                    <a:lnTo>
                      <a:pt x="190" y="0"/>
                    </a:lnTo>
                    <a:lnTo>
                      <a:pt x="19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4" name="Freeform 1564"/>
              <p:cNvSpPr>
                <a:spLocks noChangeAspect="1"/>
              </p:cNvSpPr>
              <p:nvPr/>
            </p:nvSpPr>
            <p:spPr bwMode="auto">
              <a:xfrm>
                <a:off x="8207" y="3421"/>
                <a:ext cx="6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0" y="0"/>
                  </a:cxn>
                  <a:cxn ang="0">
                    <a:pos x="190" y="11"/>
                  </a:cxn>
                  <a:cxn ang="0">
                    <a:pos x="0" y="0"/>
                  </a:cxn>
                </a:cxnLst>
                <a:rect l="0" t="0" r="r" b="b"/>
                <a:pathLst>
                  <a:path w="190" h="11">
                    <a:moveTo>
                      <a:pt x="0" y="0"/>
                    </a:moveTo>
                    <a:lnTo>
                      <a:pt x="190" y="0"/>
                    </a:lnTo>
                    <a:lnTo>
                      <a:pt x="19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5" name="Freeform 1565"/>
              <p:cNvSpPr>
                <a:spLocks noChangeAspect="1"/>
              </p:cNvSpPr>
              <p:nvPr/>
            </p:nvSpPr>
            <p:spPr bwMode="auto">
              <a:xfrm>
                <a:off x="7829" y="3421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0" y="11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6" name="Freeform 1566"/>
              <p:cNvSpPr>
                <a:spLocks noChangeAspect="1"/>
              </p:cNvSpPr>
              <p:nvPr/>
            </p:nvSpPr>
            <p:spPr bwMode="auto">
              <a:xfrm>
                <a:off x="7829" y="3421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0" y="11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7" name="Freeform 1567"/>
              <p:cNvSpPr>
                <a:spLocks noChangeAspect="1"/>
              </p:cNvSpPr>
              <p:nvPr/>
            </p:nvSpPr>
            <p:spPr bwMode="auto">
              <a:xfrm>
                <a:off x="7829" y="3421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189" y="0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8" name="Freeform 1568"/>
              <p:cNvSpPr>
                <a:spLocks noChangeAspect="1"/>
              </p:cNvSpPr>
              <p:nvPr/>
            </p:nvSpPr>
            <p:spPr bwMode="auto">
              <a:xfrm>
                <a:off x="7829" y="3421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189" y="0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89" name="Freeform 1569"/>
              <p:cNvSpPr>
                <a:spLocks noChangeAspect="1"/>
              </p:cNvSpPr>
              <p:nvPr/>
            </p:nvSpPr>
            <p:spPr bwMode="auto">
              <a:xfrm>
                <a:off x="8204" y="3425"/>
                <a:ext cx="67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1"/>
                  </a:cxn>
                  <a:cxn ang="0">
                    <a:pos x="201" y="11"/>
                  </a:cxn>
                  <a:cxn ang="0">
                    <a:pos x="6" y="0"/>
                  </a:cxn>
                </a:cxnLst>
                <a:rect l="0" t="0" r="r" b="b"/>
                <a:pathLst>
                  <a:path w="201" h="11">
                    <a:moveTo>
                      <a:pt x="6" y="0"/>
                    </a:moveTo>
                    <a:lnTo>
                      <a:pt x="0" y="11"/>
                    </a:lnTo>
                    <a:lnTo>
                      <a:pt x="201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0" name="Freeform 1570"/>
              <p:cNvSpPr>
                <a:spLocks noChangeAspect="1"/>
              </p:cNvSpPr>
              <p:nvPr/>
            </p:nvSpPr>
            <p:spPr bwMode="auto">
              <a:xfrm>
                <a:off x="8204" y="3425"/>
                <a:ext cx="67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1"/>
                  </a:cxn>
                  <a:cxn ang="0">
                    <a:pos x="201" y="11"/>
                  </a:cxn>
                  <a:cxn ang="0">
                    <a:pos x="6" y="0"/>
                  </a:cxn>
                </a:cxnLst>
                <a:rect l="0" t="0" r="r" b="b"/>
                <a:pathLst>
                  <a:path w="201" h="11">
                    <a:moveTo>
                      <a:pt x="6" y="0"/>
                    </a:moveTo>
                    <a:lnTo>
                      <a:pt x="0" y="11"/>
                    </a:lnTo>
                    <a:lnTo>
                      <a:pt x="201" y="1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1" name="Freeform 1571"/>
              <p:cNvSpPr>
                <a:spLocks noChangeAspect="1"/>
              </p:cNvSpPr>
              <p:nvPr/>
            </p:nvSpPr>
            <p:spPr bwMode="auto">
              <a:xfrm>
                <a:off x="8206" y="3425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0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195" y="0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2" name="Freeform 1572"/>
              <p:cNvSpPr>
                <a:spLocks noChangeAspect="1"/>
              </p:cNvSpPr>
              <p:nvPr/>
            </p:nvSpPr>
            <p:spPr bwMode="auto">
              <a:xfrm>
                <a:off x="8206" y="3425"/>
                <a:ext cx="6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0"/>
                  </a:cxn>
                  <a:cxn ang="0">
                    <a:pos x="195" y="11"/>
                  </a:cxn>
                  <a:cxn ang="0">
                    <a:pos x="0" y="0"/>
                  </a:cxn>
                </a:cxnLst>
                <a:rect l="0" t="0" r="r" b="b"/>
                <a:pathLst>
                  <a:path w="195" h="11">
                    <a:moveTo>
                      <a:pt x="0" y="0"/>
                    </a:moveTo>
                    <a:lnTo>
                      <a:pt x="195" y="0"/>
                    </a:lnTo>
                    <a:lnTo>
                      <a:pt x="195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" name="Freeform 1573"/>
              <p:cNvSpPr>
                <a:spLocks noChangeAspect="1"/>
              </p:cNvSpPr>
              <p:nvPr/>
            </p:nvSpPr>
            <p:spPr bwMode="auto">
              <a:xfrm>
                <a:off x="7829" y="3425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00" y="11"/>
                  </a:cxn>
                  <a:cxn ang="0">
                    <a:pos x="0" y="0"/>
                  </a:cxn>
                </a:cxnLst>
                <a:rect l="0" t="0" r="r" b="b"/>
                <a:pathLst>
                  <a:path w="200" h="11">
                    <a:moveTo>
                      <a:pt x="0" y="0"/>
                    </a:moveTo>
                    <a:lnTo>
                      <a:pt x="0" y="11"/>
                    </a:lnTo>
                    <a:lnTo>
                      <a:pt x="20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4" name="Freeform 1574"/>
              <p:cNvSpPr>
                <a:spLocks noChangeAspect="1"/>
              </p:cNvSpPr>
              <p:nvPr/>
            </p:nvSpPr>
            <p:spPr bwMode="auto">
              <a:xfrm>
                <a:off x="7829" y="3425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00" y="11"/>
                  </a:cxn>
                  <a:cxn ang="0">
                    <a:pos x="0" y="0"/>
                  </a:cxn>
                </a:cxnLst>
                <a:rect l="0" t="0" r="r" b="b"/>
                <a:pathLst>
                  <a:path w="200" h="11">
                    <a:moveTo>
                      <a:pt x="0" y="0"/>
                    </a:moveTo>
                    <a:lnTo>
                      <a:pt x="0" y="11"/>
                    </a:lnTo>
                    <a:lnTo>
                      <a:pt x="20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5" name="Freeform 1575"/>
              <p:cNvSpPr>
                <a:spLocks noChangeAspect="1"/>
              </p:cNvSpPr>
              <p:nvPr/>
            </p:nvSpPr>
            <p:spPr bwMode="auto">
              <a:xfrm>
                <a:off x="7829" y="3425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0"/>
                  </a:cxn>
                  <a:cxn ang="0">
                    <a:pos x="200" y="11"/>
                  </a:cxn>
                  <a:cxn ang="0">
                    <a:pos x="0" y="0"/>
                  </a:cxn>
                </a:cxnLst>
                <a:rect l="0" t="0" r="r" b="b"/>
                <a:pathLst>
                  <a:path w="200" h="11">
                    <a:moveTo>
                      <a:pt x="0" y="0"/>
                    </a:moveTo>
                    <a:lnTo>
                      <a:pt x="195" y="0"/>
                    </a:lnTo>
                    <a:lnTo>
                      <a:pt x="20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6" name="Freeform 1576"/>
              <p:cNvSpPr>
                <a:spLocks noChangeAspect="1"/>
              </p:cNvSpPr>
              <p:nvPr/>
            </p:nvSpPr>
            <p:spPr bwMode="auto">
              <a:xfrm>
                <a:off x="7829" y="3425"/>
                <a:ext cx="6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0"/>
                  </a:cxn>
                  <a:cxn ang="0">
                    <a:pos x="200" y="11"/>
                  </a:cxn>
                  <a:cxn ang="0">
                    <a:pos x="0" y="0"/>
                  </a:cxn>
                </a:cxnLst>
                <a:rect l="0" t="0" r="r" b="b"/>
                <a:pathLst>
                  <a:path w="200" h="11">
                    <a:moveTo>
                      <a:pt x="0" y="0"/>
                    </a:moveTo>
                    <a:lnTo>
                      <a:pt x="195" y="0"/>
                    </a:lnTo>
                    <a:lnTo>
                      <a:pt x="20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" name="Freeform 1577"/>
              <p:cNvSpPr>
                <a:spLocks noChangeAspect="1"/>
              </p:cNvSpPr>
              <p:nvPr/>
            </p:nvSpPr>
            <p:spPr bwMode="auto">
              <a:xfrm>
                <a:off x="8202" y="3429"/>
                <a:ext cx="69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1"/>
                  </a:cxn>
                  <a:cxn ang="0">
                    <a:pos x="205" y="11"/>
                  </a:cxn>
                  <a:cxn ang="0">
                    <a:pos x="4" y="0"/>
                  </a:cxn>
                </a:cxnLst>
                <a:rect l="0" t="0" r="r" b="b"/>
                <a:pathLst>
                  <a:path w="205" h="11">
                    <a:moveTo>
                      <a:pt x="4" y="0"/>
                    </a:moveTo>
                    <a:lnTo>
                      <a:pt x="0" y="11"/>
                    </a:lnTo>
                    <a:lnTo>
                      <a:pt x="205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" name="Freeform 1578"/>
              <p:cNvSpPr>
                <a:spLocks noChangeAspect="1"/>
              </p:cNvSpPr>
              <p:nvPr/>
            </p:nvSpPr>
            <p:spPr bwMode="auto">
              <a:xfrm>
                <a:off x="8202" y="3429"/>
                <a:ext cx="69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1"/>
                  </a:cxn>
                  <a:cxn ang="0">
                    <a:pos x="205" y="11"/>
                  </a:cxn>
                  <a:cxn ang="0">
                    <a:pos x="4" y="0"/>
                  </a:cxn>
                </a:cxnLst>
                <a:rect l="0" t="0" r="r" b="b"/>
                <a:pathLst>
                  <a:path w="205" h="11">
                    <a:moveTo>
                      <a:pt x="4" y="0"/>
                    </a:moveTo>
                    <a:lnTo>
                      <a:pt x="0" y="11"/>
                    </a:lnTo>
                    <a:lnTo>
                      <a:pt x="205" y="1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9" name="Freeform 1579"/>
              <p:cNvSpPr>
                <a:spLocks noChangeAspect="1"/>
              </p:cNvSpPr>
              <p:nvPr/>
            </p:nvSpPr>
            <p:spPr bwMode="auto">
              <a:xfrm>
                <a:off x="8204" y="3429"/>
                <a:ext cx="6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0"/>
                  </a:cxn>
                  <a:cxn ang="0">
                    <a:pos x="201" y="11"/>
                  </a:cxn>
                  <a:cxn ang="0">
                    <a:pos x="0" y="0"/>
                  </a:cxn>
                </a:cxnLst>
                <a:rect l="0" t="0" r="r" b="b"/>
                <a:pathLst>
                  <a:path w="201" h="11">
                    <a:moveTo>
                      <a:pt x="0" y="0"/>
                    </a:moveTo>
                    <a:lnTo>
                      <a:pt x="201" y="0"/>
                    </a:lnTo>
                    <a:lnTo>
                      <a:pt x="20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0" name="Freeform 1580"/>
              <p:cNvSpPr>
                <a:spLocks noChangeAspect="1"/>
              </p:cNvSpPr>
              <p:nvPr/>
            </p:nvSpPr>
            <p:spPr bwMode="auto">
              <a:xfrm>
                <a:off x="8204" y="3429"/>
                <a:ext cx="6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0"/>
                  </a:cxn>
                  <a:cxn ang="0">
                    <a:pos x="201" y="11"/>
                  </a:cxn>
                  <a:cxn ang="0">
                    <a:pos x="0" y="0"/>
                  </a:cxn>
                </a:cxnLst>
                <a:rect l="0" t="0" r="r" b="b"/>
                <a:pathLst>
                  <a:path w="201" h="11">
                    <a:moveTo>
                      <a:pt x="0" y="0"/>
                    </a:moveTo>
                    <a:lnTo>
                      <a:pt x="201" y="0"/>
                    </a:lnTo>
                    <a:lnTo>
                      <a:pt x="201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1" name="Freeform 1581"/>
              <p:cNvSpPr>
                <a:spLocks noChangeAspect="1"/>
              </p:cNvSpPr>
              <p:nvPr/>
            </p:nvSpPr>
            <p:spPr bwMode="auto">
              <a:xfrm>
                <a:off x="7829" y="3429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04" y="11"/>
                  </a:cxn>
                  <a:cxn ang="0">
                    <a:pos x="0" y="0"/>
                  </a:cxn>
                </a:cxnLst>
                <a:rect l="0" t="0" r="r" b="b"/>
                <a:pathLst>
                  <a:path w="204" h="11">
                    <a:moveTo>
                      <a:pt x="0" y="0"/>
                    </a:moveTo>
                    <a:lnTo>
                      <a:pt x="0" y="11"/>
                    </a:lnTo>
                    <a:lnTo>
                      <a:pt x="20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" name="Freeform 1582"/>
              <p:cNvSpPr>
                <a:spLocks noChangeAspect="1"/>
              </p:cNvSpPr>
              <p:nvPr/>
            </p:nvSpPr>
            <p:spPr bwMode="auto">
              <a:xfrm>
                <a:off x="7829" y="3429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04" y="11"/>
                  </a:cxn>
                  <a:cxn ang="0">
                    <a:pos x="0" y="0"/>
                  </a:cxn>
                </a:cxnLst>
                <a:rect l="0" t="0" r="r" b="b"/>
                <a:pathLst>
                  <a:path w="204" h="11">
                    <a:moveTo>
                      <a:pt x="0" y="0"/>
                    </a:moveTo>
                    <a:lnTo>
                      <a:pt x="0" y="11"/>
                    </a:lnTo>
                    <a:lnTo>
                      <a:pt x="204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" name="Freeform 1583"/>
              <p:cNvSpPr>
                <a:spLocks noChangeAspect="1"/>
              </p:cNvSpPr>
              <p:nvPr/>
            </p:nvSpPr>
            <p:spPr bwMode="auto">
              <a:xfrm>
                <a:off x="7829" y="3429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0" y="0"/>
                  </a:cxn>
                  <a:cxn ang="0">
                    <a:pos x="204" y="11"/>
                  </a:cxn>
                  <a:cxn ang="0">
                    <a:pos x="0" y="0"/>
                  </a:cxn>
                </a:cxnLst>
                <a:rect l="0" t="0" r="r" b="b"/>
                <a:pathLst>
                  <a:path w="204" h="11">
                    <a:moveTo>
                      <a:pt x="0" y="0"/>
                    </a:moveTo>
                    <a:lnTo>
                      <a:pt x="200" y="0"/>
                    </a:lnTo>
                    <a:lnTo>
                      <a:pt x="20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4" name="Freeform 1584"/>
              <p:cNvSpPr>
                <a:spLocks noChangeAspect="1"/>
              </p:cNvSpPr>
              <p:nvPr/>
            </p:nvSpPr>
            <p:spPr bwMode="auto">
              <a:xfrm>
                <a:off x="7829" y="3429"/>
                <a:ext cx="6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0" y="0"/>
                  </a:cxn>
                  <a:cxn ang="0">
                    <a:pos x="204" y="11"/>
                  </a:cxn>
                  <a:cxn ang="0">
                    <a:pos x="0" y="0"/>
                  </a:cxn>
                </a:cxnLst>
                <a:rect l="0" t="0" r="r" b="b"/>
                <a:pathLst>
                  <a:path w="204" h="11">
                    <a:moveTo>
                      <a:pt x="0" y="0"/>
                    </a:moveTo>
                    <a:lnTo>
                      <a:pt x="200" y="0"/>
                    </a:lnTo>
                    <a:lnTo>
                      <a:pt x="204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5" name="Freeform 1585"/>
              <p:cNvSpPr>
                <a:spLocks noChangeAspect="1"/>
              </p:cNvSpPr>
              <p:nvPr/>
            </p:nvSpPr>
            <p:spPr bwMode="auto">
              <a:xfrm>
                <a:off x="8202" y="3432"/>
                <a:ext cx="69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207" y="12"/>
                  </a:cxn>
                  <a:cxn ang="0">
                    <a:pos x="2" y="0"/>
                  </a:cxn>
                </a:cxnLst>
                <a:rect l="0" t="0" r="r" b="b"/>
                <a:pathLst>
                  <a:path w="207" h="12">
                    <a:moveTo>
                      <a:pt x="2" y="0"/>
                    </a:moveTo>
                    <a:lnTo>
                      <a:pt x="0" y="12"/>
                    </a:lnTo>
                    <a:lnTo>
                      <a:pt x="207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6" name="Freeform 1586"/>
              <p:cNvSpPr>
                <a:spLocks noChangeAspect="1"/>
              </p:cNvSpPr>
              <p:nvPr/>
            </p:nvSpPr>
            <p:spPr bwMode="auto">
              <a:xfrm>
                <a:off x="8202" y="3432"/>
                <a:ext cx="69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207" y="12"/>
                  </a:cxn>
                  <a:cxn ang="0">
                    <a:pos x="2" y="0"/>
                  </a:cxn>
                </a:cxnLst>
                <a:rect l="0" t="0" r="r" b="b"/>
                <a:pathLst>
                  <a:path w="207" h="12">
                    <a:moveTo>
                      <a:pt x="2" y="0"/>
                    </a:moveTo>
                    <a:lnTo>
                      <a:pt x="0" y="12"/>
                    </a:lnTo>
                    <a:lnTo>
                      <a:pt x="207" y="1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" name="Freeform 1587"/>
              <p:cNvSpPr>
                <a:spLocks noChangeAspect="1"/>
              </p:cNvSpPr>
              <p:nvPr/>
            </p:nvSpPr>
            <p:spPr bwMode="auto">
              <a:xfrm>
                <a:off x="8202" y="3432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5" y="0"/>
                  </a:cxn>
                  <a:cxn ang="0">
                    <a:pos x="205" y="12"/>
                  </a:cxn>
                  <a:cxn ang="0">
                    <a:pos x="0" y="0"/>
                  </a:cxn>
                </a:cxnLst>
                <a:rect l="0" t="0" r="r" b="b"/>
                <a:pathLst>
                  <a:path w="205" h="12">
                    <a:moveTo>
                      <a:pt x="0" y="0"/>
                    </a:moveTo>
                    <a:lnTo>
                      <a:pt x="205" y="0"/>
                    </a:lnTo>
                    <a:lnTo>
                      <a:pt x="20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" name="Freeform 1588"/>
              <p:cNvSpPr>
                <a:spLocks noChangeAspect="1"/>
              </p:cNvSpPr>
              <p:nvPr/>
            </p:nvSpPr>
            <p:spPr bwMode="auto">
              <a:xfrm>
                <a:off x="8202" y="3432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5" y="0"/>
                  </a:cxn>
                  <a:cxn ang="0">
                    <a:pos x="205" y="12"/>
                  </a:cxn>
                  <a:cxn ang="0">
                    <a:pos x="0" y="0"/>
                  </a:cxn>
                </a:cxnLst>
                <a:rect l="0" t="0" r="r" b="b"/>
                <a:pathLst>
                  <a:path w="205" h="12">
                    <a:moveTo>
                      <a:pt x="0" y="0"/>
                    </a:moveTo>
                    <a:lnTo>
                      <a:pt x="205" y="0"/>
                    </a:lnTo>
                    <a:lnTo>
                      <a:pt x="20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9" name="Freeform 1589"/>
              <p:cNvSpPr>
                <a:spLocks noChangeAspect="1"/>
              </p:cNvSpPr>
              <p:nvPr/>
            </p:nvSpPr>
            <p:spPr bwMode="auto">
              <a:xfrm>
                <a:off x="7829" y="3432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07" y="12"/>
                  </a:cxn>
                  <a:cxn ang="0">
                    <a:pos x="0" y="0"/>
                  </a:cxn>
                </a:cxnLst>
                <a:rect l="0" t="0" r="r" b="b"/>
                <a:pathLst>
                  <a:path w="207" h="12">
                    <a:moveTo>
                      <a:pt x="0" y="0"/>
                    </a:moveTo>
                    <a:lnTo>
                      <a:pt x="0" y="12"/>
                    </a:lnTo>
                    <a:lnTo>
                      <a:pt x="20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0" name="Freeform 1590"/>
              <p:cNvSpPr>
                <a:spLocks noChangeAspect="1"/>
              </p:cNvSpPr>
              <p:nvPr/>
            </p:nvSpPr>
            <p:spPr bwMode="auto">
              <a:xfrm>
                <a:off x="7829" y="3432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07" y="12"/>
                  </a:cxn>
                  <a:cxn ang="0">
                    <a:pos x="0" y="0"/>
                  </a:cxn>
                </a:cxnLst>
                <a:rect l="0" t="0" r="r" b="b"/>
                <a:pathLst>
                  <a:path w="207" h="12">
                    <a:moveTo>
                      <a:pt x="0" y="0"/>
                    </a:moveTo>
                    <a:lnTo>
                      <a:pt x="0" y="12"/>
                    </a:lnTo>
                    <a:lnTo>
                      <a:pt x="20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1" name="Freeform 1591"/>
              <p:cNvSpPr>
                <a:spLocks noChangeAspect="1"/>
              </p:cNvSpPr>
              <p:nvPr/>
            </p:nvSpPr>
            <p:spPr bwMode="auto">
              <a:xfrm>
                <a:off x="7829" y="3432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0"/>
                  </a:cxn>
                  <a:cxn ang="0">
                    <a:pos x="207" y="12"/>
                  </a:cxn>
                  <a:cxn ang="0">
                    <a:pos x="0" y="0"/>
                  </a:cxn>
                </a:cxnLst>
                <a:rect l="0" t="0" r="r" b="b"/>
                <a:pathLst>
                  <a:path w="207" h="12">
                    <a:moveTo>
                      <a:pt x="0" y="0"/>
                    </a:moveTo>
                    <a:lnTo>
                      <a:pt x="204" y="0"/>
                    </a:lnTo>
                    <a:lnTo>
                      <a:pt x="20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2" name="Freeform 1592"/>
              <p:cNvSpPr>
                <a:spLocks noChangeAspect="1"/>
              </p:cNvSpPr>
              <p:nvPr/>
            </p:nvSpPr>
            <p:spPr bwMode="auto">
              <a:xfrm>
                <a:off x="7829" y="3432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0"/>
                  </a:cxn>
                  <a:cxn ang="0">
                    <a:pos x="207" y="12"/>
                  </a:cxn>
                  <a:cxn ang="0">
                    <a:pos x="0" y="0"/>
                  </a:cxn>
                </a:cxnLst>
                <a:rect l="0" t="0" r="r" b="b"/>
                <a:pathLst>
                  <a:path w="207" h="12">
                    <a:moveTo>
                      <a:pt x="0" y="0"/>
                    </a:moveTo>
                    <a:lnTo>
                      <a:pt x="204" y="0"/>
                    </a:lnTo>
                    <a:lnTo>
                      <a:pt x="207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3" name="Freeform 1593"/>
              <p:cNvSpPr>
                <a:spLocks noChangeAspect="1"/>
              </p:cNvSpPr>
              <p:nvPr/>
            </p:nvSpPr>
            <p:spPr bwMode="auto">
              <a:xfrm>
                <a:off x="8201" y="3436"/>
                <a:ext cx="70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3" y="0"/>
                  </a:cxn>
                </a:cxnLst>
                <a:rect l="0" t="0" r="r" b="b"/>
                <a:pathLst>
                  <a:path w="210" h="11">
                    <a:moveTo>
                      <a:pt x="3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4" name="Freeform 1594"/>
              <p:cNvSpPr>
                <a:spLocks noChangeAspect="1"/>
              </p:cNvSpPr>
              <p:nvPr/>
            </p:nvSpPr>
            <p:spPr bwMode="auto">
              <a:xfrm>
                <a:off x="8201" y="3436"/>
                <a:ext cx="70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3" y="0"/>
                  </a:cxn>
                </a:cxnLst>
                <a:rect l="0" t="0" r="r" b="b"/>
                <a:pathLst>
                  <a:path w="210" h="11">
                    <a:moveTo>
                      <a:pt x="3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5" name="Freeform 1595"/>
              <p:cNvSpPr>
                <a:spLocks noChangeAspect="1"/>
              </p:cNvSpPr>
              <p:nvPr/>
            </p:nvSpPr>
            <p:spPr bwMode="auto">
              <a:xfrm>
                <a:off x="8202" y="3436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0"/>
                  </a:cxn>
                  <a:cxn ang="0">
                    <a:pos x="207" y="11"/>
                  </a:cxn>
                  <a:cxn ang="0">
                    <a:pos x="0" y="0"/>
                  </a:cxn>
                </a:cxnLst>
                <a:rect l="0" t="0" r="r" b="b"/>
                <a:pathLst>
                  <a:path w="207" h="11">
                    <a:moveTo>
                      <a:pt x="0" y="0"/>
                    </a:moveTo>
                    <a:lnTo>
                      <a:pt x="207" y="0"/>
                    </a:lnTo>
                    <a:lnTo>
                      <a:pt x="20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6" name="Freeform 1596"/>
              <p:cNvSpPr>
                <a:spLocks noChangeAspect="1"/>
              </p:cNvSpPr>
              <p:nvPr/>
            </p:nvSpPr>
            <p:spPr bwMode="auto">
              <a:xfrm>
                <a:off x="8202" y="3436"/>
                <a:ext cx="6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0"/>
                  </a:cxn>
                  <a:cxn ang="0">
                    <a:pos x="207" y="11"/>
                  </a:cxn>
                  <a:cxn ang="0">
                    <a:pos x="0" y="0"/>
                  </a:cxn>
                </a:cxnLst>
                <a:rect l="0" t="0" r="r" b="b"/>
                <a:pathLst>
                  <a:path w="207" h="11">
                    <a:moveTo>
                      <a:pt x="0" y="0"/>
                    </a:moveTo>
                    <a:lnTo>
                      <a:pt x="207" y="0"/>
                    </a:lnTo>
                    <a:lnTo>
                      <a:pt x="207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7" name="Freeform 1597"/>
              <p:cNvSpPr>
                <a:spLocks noChangeAspect="1"/>
              </p:cNvSpPr>
              <p:nvPr/>
            </p:nvSpPr>
            <p:spPr bwMode="auto">
              <a:xfrm>
                <a:off x="7829" y="3436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8" name="Freeform 1598"/>
              <p:cNvSpPr>
                <a:spLocks noChangeAspect="1"/>
              </p:cNvSpPr>
              <p:nvPr/>
            </p:nvSpPr>
            <p:spPr bwMode="auto">
              <a:xfrm>
                <a:off x="7829" y="3436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0" y="11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19" name="Freeform 1599"/>
              <p:cNvSpPr>
                <a:spLocks noChangeAspect="1"/>
              </p:cNvSpPr>
              <p:nvPr/>
            </p:nvSpPr>
            <p:spPr bwMode="auto">
              <a:xfrm>
                <a:off x="7829" y="3436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0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207" y="0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0" name="Freeform 1600"/>
              <p:cNvSpPr>
                <a:spLocks noChangeAspect="1"/>
              </p:cNvSpPr>
              <p:nvPr/>
            </p:nvSpPr>
            <p:spPr bwMode="auto">
              <a:xfrm>
                <a:off x="7829" y="3436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0"/>
                  </a:cxn>
                  <a:cxn ang="0">
                    <a:pos x="210" y="11"/>
                  </a:cxn>
                  <a:cxn ang="0">
                    <a:pos x="0" y="0"/>
                  </a:cxn>
                </a:cxnLst>
                <a:rect l="0" t="0" r="r" b="b"/>
                <a:pathLst>
                  <a:path w="210" h="11">
                    <a:moveTo>
                      <a:pt x="0" y="0"/>
                    </a:moveTo>
                    <a:lnTo>
                      <a:pt x="207" y="0"/>
                    </a:lnTo>
                    <a:lnTo>
                      <a:pt x="210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1" name="Freeform 1601"/>
              <p:cNvSpPr>
                <a:spLocks noChangeAspect="1"/>
              </p:cNvSpPr>
              <p:nvPr/>
            </p:nvSpPr>
            <p:spPr bwMode="auto">
              <a:xfrm>
                <a:off x="8200" y="3440"/>
                <a:ext cx="71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2" y="0"/>
                  </a:cxn>
                </a:cxnLst>
                <a:rect l="0" t="0" r="r" b="b"/>
                <a:pathLst>
                  <a:path w="212" h="12">
                    <a:moveTo>
                      <a:pt x="2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2" name="Freeform 1602"/>
              <p:cNvSpPr>
                <a:spLocks noChangeAspect="1"/>
              </p:cNvSpPr>
              <p:nvPr/>
            </p:nvSpPr>
            <p:spPr bwMode="auto">
              <a:xfrm>
                <a:off x="8200" y="3440"/>
                <a:ext cx="71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2" y="0"/>
                  </a:cxn>
                </a:cxnLst>
                <a:rect l="0" t="0" r="r" b="b"/>
                <a:pathLst>
                  <a:path w="212" h="12">
                    <a:moveTo>
                      <a:pt x="2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3" name="Freeform 1603"/>
              <p:cNvSpPr>
                <a:spLocks noChangeAspect="1"/>
              </p:cNvSpPr>
              <p:nvPr/>
            </p:nvSpPr>
            <p:spPr bwMode="auto">
              <a:xfrm>
                <a:off x="8201" y="344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0" y="12"/>
                  </a:cxn>
                  <a:cxn ang="0">
                    <a:pos x="0" y="0"/>
                  </a:cxn>
                </a:cxnLst>
                <a:rect l="0" t="0" r="r" b="b"/>
                <a:pathLst>
                  <a:path w="210" h="12">
                    <a:moveTo>
                      <a:pt x="0" y="0"/>
                    </a:moveTo>
                    <a:lnTo>
                      <a:pt x="210" y="0"/>
                    </a:lnTo>
                    <a:lnTo>
                      <a:pt x="21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4" name="Freeform 1604"/>
              <p:cNvSpPr>
                <a:spLocks noChangeAspect="1"/>
              </p:cNvSpPr>
              <p:nvPr/>
            </p:nvSpPr>
            <p:spPr bwMode="auto">
              <a:xfrm>
                <a:off x="8201" y="344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0" y="12"/>
                  </a:cxn>
                  <a:cxn ang="0">
                    <a:pos x="0" y="0"/>
                  </a:cxn>
                </a:cxnLst>
                <a:rect l="0" t="0" r="r" b="b"/>
                <a:pathLst>
                  <a:path w="210" h="12">
                    <a:moveTo>
                      <a:pt x="0" y="0"/>
                    </a:moveTo>
                    <a:lnTo>
                      <a:pt x="210" y="0"/>
                    </a:lnTo>
                    <a:lnTo>
                      <a:pt x="21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5" name="Freeform 1605"/>
              <p:cNvSpPr>
                <a:spLocks noChangeAspect="1"/>
              </p:cNvSpPr>
              <p:nvPr/>
            </p:nvSpPr>
            <p:spPr bwMode="auto">
              <a:xfrm>
                <a:off x="7829" y="344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1" y="12"/>
                  </a:cxn>
                  <a:cxn ang="0">
                    <a:pos x="0" y="0"/>
                  </a:cxn>
                </a:cxnLst>
                <a:rect l="0" t="0" r="r" b="b"/>
                <a:pathLst>
                  <a:path w="211" h="12">
                    <a:moveTo>
                      <a:pt x="0" y="0"/>
                    </a:moveTo>
                    <a:lnTo>
                      <a:pt x="0" y="12"/>
                    </a:lnTo>
                    <a:lnTo>
                      <a:pt x="2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6" name="Freeform 1606"/>
              <p:cNvSpPr>
                <a:spLocks noChangeAspect="1"/>
              </p:cNvSpPr>
              <p:nvPr/>
            </p:nvSpPr>
            <p:spPr bwMode="auto">
              <a:xfrm>
                <a:off x="7829" y="344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1" y="12"/>
                  </a:cxn>
                  <a:cxn ang="0">
                    <a:pos x="0" y="0"/>
                  </a:cxn>
                </a:cxnLst>
                <a:rect l="0" t="0" r="r" b="b"/>
                <a:pathLst>
                  <a:path w="211" h="12">
                    <a:moveTo>
                      <a:pt x="0" y="0"/>
                    </a:moveTo>
                    <a:lnTo>
                      <a:pt x="0" y="12"/>
                    </a:lnTo>
                    <a:lnTo>
                      <a:pt x="211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7" name="Freeform 1607"/>
              <p:cNvSpPr>
                <a:spLocks noChangeAspect="1"/>
              </p:cNvSpPr>
              <p:nvPr/>
            </p:nvSpPr>
            <p:spPr bwMode="auto">
              <a:xfrm>
                <a:off x="7829" y="344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1" y="12"/>
                  </a:cxn>
                  <a:cxn ang="0">
                    <a:pos x="0" y="0"/>
                  </a:cxn>
                </a:cxnLst>
                <a:rect l="0" t="0" r="r" b="b"/>
                <a:pathLst>
                  <a:path w="211" h="12">
                    <a:moveTo>
                      <a:pt x="0" y="0"/>
                    </a:moveTo>
                    <a:lnTo>
                      <a:pt x="210" y="0"/>
                    </a:lnTo>
                    <a:lnTo>
                      <a:pt x="2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8" name="Freeform 1608"/>
              <p:cNvSpPr>
                <a:spLocks noChangeAspect="1"/>
              </p:cNvSpPr>
              <p:nvPr/>
            </p:nvSpPr>
            <p:spPr bwMode="auto">
              <a:xfrm>
                <a:off x="7829" y="3440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211" y="12"/>
                  </a:cxn>
                  <a:cxn ang="0">
                    <a:pos x="0" y="0"/>
                  </a:cxn>
                </a:cxnLst>
                <a:rect l="0" t="0" r="r" b="b"/>
                <a:pathLst>
                  <a:path w="211" h="12">
                    <a:moveTo>
                      <a:pt x="0" y="0"/>
                    </a:moveTo>
                    <a:lnTo>
                      <a:pt x="210" y="0"/>
                    </a:lnTo>
                    <a:lnTo>
                      <a:pt x="211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29" name="Freeform 1609"/>
              <p:cNvSpPr>
                <a:spLocks noChangeAspect="1"/>
              </p:cNvSpPr>
              <p:nvPr/>
            </p:nvSpPr>
            <p:spPr bwMode="auto">
              <a:xfrm>
                <a:off x="8200" y="3444"/>
                <a:ext cx="7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2"/>
                  </a:cxn>
                  <a:cxn ang="0">
                    <a:pos x="213" y="12"/>
                  </a:cxn>
                  <a:cxn ang="0">
                    <a:pos x="1" y="0"/>
                  </a:cxn>
                </a:cxnLst>
                <a:rect l="0" t="0" r="r" b="b"/>
                <a:pathLst>
                  <a:path w="213" h="12">
                    <a:moveTo>
                      <a:pt x="1" y="0"/>
                    </a:moveTo>
                    <a:lnTo>
                      <a:pt x="0" y="12"/>
                    </a:lnTo>
                    <a:lnTo>
                      <a:pt x="213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30" name="Freeform 1610"/>
              <p:cNvSpPr>
                <a:spLocks noChangeAspect="1"/>
              </p:cNvSpPr>
              <p:nvPr/>
            </p:nvSpPr>
            <p:spPr bwMode="auto">
              <a:xfrm>
                <a:off x="8200" y="3444"/>
                <a:ext cx="7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2"/>
                  </a:cxn>
                  <a:cxn ang="0">
                    <a:pos x="213" y="12"/>
                  </a:cxn>
                  <a:cxn ang="0">
                    <a:pos x="1" y="0"/>
                  </a:cxn>
                </a:cxnLst>
                <a:rect l="0" t="0" r="r" b="b"/>
                <a:pathLst>
                  <a:path w="213" h="12">
                    <a:moveTo>
                      <a:pt x="1" y="0"/>
                    </a:moveTo>
                    <a:lnTo>
                      <a:pt x="0" y="12"/>
                    </a:lnTo>
                    <a:lnTo>
                      <a:pt x="213" y="12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31" name="Group 1611"/>
            <p:cNvGrpSpPr>
              <a:grpSpLocks noChangeAspect="1"/>
            </p:cNvGrpSpPr>
            <p:nvPr/>
          </p:nvGrpSpPr>
          <p:grpSpPr bwMode="auto">
            <a:xfrm>
              <a:off x="7829" y="3278"/>
              <a:ext cx="442" cy="300"/>
              <a:chOff x="7829" y="3278"/>
              <a:chExt cx="442" cy="300"/>
            </a:xfrm>
          </p:grpSpPr>
          <p:sp>
            <p:nvSpPr>
              <p:cNvPr id="6732" name="Freeform 1612"/>
              <p:cNvSpPr>
                <a:spLocks noChangeAspect="1"/>
              </p:cNvSpPr>
              <p:nvPr/>
            </p:nvSpPr>
            <p:spPr bwMode="auto">
              <a:xfrm>
                <a:off x="8200" y="3444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33" name="Freeform 1613"/>
              <p:cNvSpPr>
                <a:spLocks noChangeAspect="1"/>
              </p:cNvSpPr>
              <p:nvPr/>
            </p:nvSpPr>
            <p:spPr bwMode="auto">
              <a:xfrm>
                <a:off x="8200" y="3444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34" name="Freeform 1614"/>
              <p:cNvSpPr>
                <a:spLocks noChangeAspect="1"/>
              </p:cNvSpPr>
              <p:nvPr/>
            </p:nvSpPr>
            <p:spPr bwMode="auto">
              <a:xfrm>
                <a:off x="7829" y="3444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35" name="Freeform 1615"/>
              <p:cNvSpPr>
                <a:spLocks noChangeAspect="1"/>
              </p:cNvSpPr>
              <p:nvPr/>
            </p:nvSpPr>
            <p:spPr bwMode="auto">
              <a:xfrm>
                <a:off x="7829" y="3444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36" name="Freeform 1616"/>
              <p:cNvSpPr>
                <a:spLocks noChangeAspect="1"/>
              </p:cNvSpPr>
              <p:nvPr/>
            </p:nvSpPr>
            <p:spPr bwMode="auto">
              <a:xfrm>
                <a:off x="7829" y="3444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1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1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37" name="Freeform 1617"/>
              <p:cNvSpPr>
                <a:spLocks noChangeAspect="1"/>
              </p:cNvSpPr>
              <p:nvPr/>
            </p:nvSpPr>
            <p:spPr bwMode="auto">
              <a:xfrm>
                <a:off x="7829" y="3444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1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1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38" name="Freeform 1618"/>
              <p:cNvSpPr>
                <a:spLocks noChangeAspect="1"/>
              </p:cNvSpPr>
              <p:nvPr/>
            </p:nvSpPr>
            <p:spPr bwMode="auto">
              <a:xfrm>
                <a:off x="8200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3" y="12"/>
                  </a:cxn>
                  <a:cxn ang="0">
                    <a:pos x="0" y="0"/>
                  </a:cxn>
                </a:cxnLst>
                <a:rect l="0" t="0" r="r" b="b"/>
                <a:pathLst>
                  <a:path w="213" h="12">
                    <a:moveTo>
                      <a:pt x="0" y="0"/>
                    </a:moveTo>
                    <a:lnTo>
                      <a:pt x="0" y="12"/>
                    </a:lnTo>
                    <a:lnTo>
                      <a:pt x="2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39" name="Freeform 1619"/>
              <p:cNvSpPr>
                <a:spLocks noChangeAspect="1"/>
              </p:cNvSpPr>
              <p:nvPr/>
            </p:nvSpPr>
            <p:spPr bwMode="auto">
              <a:xfrm>
                <a:off x="8200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3" y="12"/>
                  </a:cxn>
                  <a:cxn ang="0">
                    <a:pos x="0" y="0"/>
                  </a:cxn>
                </a:cxnLst>
                <a:rect l="0" t="0" r="r" b="b"/>
                <a:pathLst>
                  <a:path w="213" h="12">
                    <a:moveTo>
                      <a:pt x="0" y="0"/>
                    </a:moveTo>
                    <a:lnTo>
                      <a:pt x="0" y="12"/>
                    </a:lnTo>
                    <a:lnTo>
                      <a:pt x="21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0" name="Freeform 1620"/>
              <p:cNvSpPr>
                <a:spLocks noChangeAspect="1"/>
              </p:cNvSpPr>
              <p:nvPr/>
            </p:nvSpPr>
            <p:spPr bwMode="auto">
              <a:xfrm>
                <a:off x="8200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3" y="0"/>
                  </a:cxn>
                  <a:cxn ang="0">
                    <a:pos x="213" y="12"/>
                  </a:cxn>
                  <a:cxn ang="0">
                    <a:pos x="0" y="0"/>
                  </a:cxn>
                </a:cxnLst>
                <a:rect l="0" t="0" r="r" b="b"/>
                <a:pathLst>
                  <a:path w="213" h="12">
                    <a:moveTo>
                      <a:pt x="0" y="0"/>
                    </a:moveTo>
                    <a:lnTo>
                      <a:pt x="213" y="0"/>
                    </a:lnTo>
                    <a:lnTo>
                      <a:pt x="2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1" name="Freeform 1621"/>
              <p:cNvSpPr>
                <a:spLocks noChangeAspect="1"/>
              </p:cNvSpPr>
              <p:nvPr/>
            </p:nvSpPr>
            <p:spPr bwMode="auto">
              <a:xfrm>
                <a:off x="8200" y="3448"/>
                <a:ext cx="7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3" y="0"/>
                  </a:cxn>
                  <a:cxn ang="0">
                    <a:pos x="213" y="12"/>
                  </a:cxn>
                  <a:cxn ang="0">
                    <a:pos x="0" y="0"/>
                  </a:cxn>
                </a:cxnLst>
                <a:rect l="0" t="0" r="r" b="b"/>
                <a:pathLst>
                  <a:path w="213" h="12">
                    <a:moveTo>
                      <a:pt x="0" y="0"/>
                    </a:moveTo>
                    <a:lnTo>
                      <a:pt x="213" y="0"/>
                    </a:lnTo>
                    <a:lnTo>
                      <a:pt x="213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2" name="Freeform 1622"/>
              <p:cNvSpPr>
                <a:spLocks noChangeAspect="1"/>
              </p:cNvSpPr>
              <p:nvPr/>
            </p:nvSpPr>
            <p:spPr bwMode="auto">
              <a:xfrm>
                <a:off x="7829" y="3448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3" name="Freeform 1623"/>
              <p:cNvSpPr>
                <a:spLocks noChangeAspect="1"/>
              </p:cNvSpPr>
              <p:nvPr/>
            </p:nvSpPr>
            <p:spPr bwMode="auto">
              <a:xfrm>
                <a:off x="7829" y="3448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0" y="12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4" name="Freeform 1624"/>
              <p:cNvSpPr>
                <a:spLocks noChangeAspect="1"/>
              </p:cNvSpPr>
              <p:nvPr/>
            </p:nvSpPr>
            <p:spPr bwMode="auto">
              <a:xfrm>
                <a:off x="7829" y="3448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5" name="Freeform 1625"/>
              <p:cNvSpPr>
                <a:spLocks noChangeAspect="1"/>
              </p:cNvSpPr>
              <p:nvPr/>
            </p:nvSpPr>
            <p:spPr bwMode="auto">
              <a:xfrm>
                <a:off x="7829" y="3448"/>
                <a:ext cx="7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0"/>
                  </a:cxn>
                  <a:cxn ang="0">
                    <a:pos x="212" y="12"/>
                  </a:cxn>
                  <a:cxn ang="0">
                    <a:pos x="0" y="0"/>
                  </a:cxn>
                </a:cxnLst>
                <a:rect l="0" t="0" r="r" b="b"/>
                <a:pathLst>
                  <a:path w="212" h="12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6" name="Freeform 1626"/>
              <p:cNvSpPr>
                <a:spLocks noChangeAspect="1"/>
              </p:cNvSpPr>
              <p:nvPr/>
            </p:nvSpPr>
            <p:spPr bwMode="auto">
              <a:xfrm>
                <a:off x="7829" y="3452"/>
                <a:ext cx="442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9"/>
                  </a:cxn>
                  <a:cxn ang="0">
                    <a:pos x="1326" y="379"/>
                  </a:cxn>
                  <a:cxn ang="0">
                    <a:pos x="0" y="0"/>
                  </a:cxn>
                </a:cxnLst>
                <a:rect l="0" t="0" r="r" b="b"/>
                <a:pathLst>
                  <a:path w="1326" h="379">
                    <a:moveTo>
                      <a:pt x="0" y="0"/>
                    </a:moveTo>
                    <a:lnTo>
                      <a:pt x="0" y="379"/>
                    </a:lnTo>
                    <a:lnTo>
                      <a:pt x="1326" y="3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7" name="Freeform 1627"/>
              <p:cNvSpPr>
                <a:spLocks noChangeAspect="1"/>
              </p:cNvSpPr>
              <p:nvPr/>
            </p:nvSpPr>
            <p:spPr bwMode="auto">
              <a:xfrm>
                <a:off x="7829" y="3452"/>
                <a:ext cx="442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9"/>
                  </a:cxn>
                  <a:cxn ang="0">
                    <a:pos x="1326" y="379"/>
                  </a:cxn>
                  <a:cxn ang="0">
                    <a:pos x="0" y="0"/>
                  </a:cxn>
                </a:cxnLst>
                <a:rect l="0" t="0" r="r" b="b"/>
                <a:pathLst>
                  <a:path w="1326" h="379">
                    <a:moveTo>
                      <a:pt x="0" y="0"/>
                    </a:moveTo>
                    <a:lnTo>
                      <a:pt x="0" y="379"/>
                    </a:lnTo>
                    <a:lnTo>
                      <a:pt x="1326" y="3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8" name="Freeform 1628"/>
              <p:cNvSpPr>
                <a:spLocks noChangeAspect="1"/>
              </p:cNvSpPr>
              <p:nvPr/>
            </p:nvSpPr>
            <p:spPr bwMode="auto">
              <a:xfrm>
                <a:off x="7829" y="3452"/>
                <a:ext cx="442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6" y="0"/>
                  </a:cxn>
                  <a:cxn ang="0">
                    <a:pos x="1326" y="379"/>
                  </a:cxn>
                  <a:cxn ang="0">
                    <a:pos x="0" y="0"/>
                  </a:cxn>
                </a:cxnLst>
                <a:rect l="0" t="0" r="r" b="b"/>
                <a:pathLst>
                  <a:path w="1326" h="379">
                    <a:moveTo>
                      <a:pt x="0" y="0"/>
                    </a:moveTo>
                    <a:lnTo>
                      <a:pt x="1326" y="0"/>
                    </a:lnTo>
                    <a:lnTo>
                      <a:pt x="1326" y="3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49" name="Freeform 1629"/>
              <p:cNvSpPr>
                <a:spLocks noChangeAspect="1"/>
              </p:cNvSpPr>
              <p:nvPr/>
            </p:nvSpPr>
            <p:spPr bwMode="auto">
              <a:xfrm>
                <a:off x="7829" y="3452"/>
                <a:ext cx="442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6" y="0"/>
                  </a:cxn>
                  <a:cxn ang="0">
                    <a:pos x="1326" y="379"/>
                  </a:cxn>
                  <a:cxn ang="0">
                    <a:pos x="0" y="0"/>
                  </a:cxn>
                </a:cxnLst>
                <a:rect l="0" t="0" r="r" b="b"/>
                <a:pathLst>
                  <a:path w="1326" h="379">
                    <a:moveTo>
                      <a:pt x="0" y="0"/>
                    </a:moveTo>
                    <a:lnTo>
                      <a:pt x="1326" y="0"/>
                    </a:lnTo>
                    <a:lnTo>
                      <a:pt x="1326" y="3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0" name="Line 1630"/>
              <p:cNvSpPr>
                <a:spLocks noChangeAspect="1" noChangeShapeType="1"/>
              </p:cNvSpPr>
              <p:nvPr/>
            </p:nvSpPr>
            <p:spPr bwMode="auto">
              <a:xfrm>
                <a:off x="7852" y="3305"/>
                <a:ext cx="1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1" name="Line 1631"/>
              <p:cNvSpPr>
                <a:spLocks noChangeAspect="1" noChangeShapeType="1"/>
              </p:cNvSpPr>
              <p:nvPr/>
            </p:nvSpPr>
            <p:spPr bwMode="auto">
              <a:xfrm>
                <a:off x="7905" y="330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2" name="Line 1632"/>
              <p:cNvSpPr>
                <a:spLocks noChangeAspect="1" noChangeShapeType="1"/>
              </p:cNvSpPr>
              <p:nvPr/>
            </p:nvSpPr>
            <p:spPr bwMode="auto">
              <a:xfrm>
                <a:off x="7965" y="3305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3" name="Line 1633"/>
              <p:cNvSpPr>
                <a:spLocks noChangeAspect="1" noChangeShapeType="1"/>
              </p:cNvSpPr>
              <p:nvPr/>
            </p:nvSpPr>
            <p:spPr bwMode="auto">
              <a:xfrm>
                <a:off x="8024" y="330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4" name="Line 1634"/>
              <p:cNvSpPr>
                <a:spLocks noChangeAspect="1" noChangeShapeType="1"/>
              </p:cNvSpPr>
              <p:nvPr/>
            </p:nvSpPr>
            <p:spPr bwMode="auto">
              <a:xfrm>
                <a:off x="8083" y="330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5" name="Line 1635"/>
              <p:cNvSpPr>
                <a:spLocks noChangeAspect="1" noChangeShapeType="1"/>
              </p:cNvSpPr>
              <p:nvPr/>
            </p:nvSpPr>
            <p:spPr bwMode="auto">
              <a:xfrm>
                <a:off x="8142" y="330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6" name="Line 1636"/>
              <p:cNvSpPr>
                <a:spLocks noChangeAspect="1" noChangeShapeType="1"/>
              </p:cNvSpPr>
              <p:nvPr/>
            </p:nvSpPr>
            <p:spPr bwMode="auto">
              <a:xfrm>
                <a:off x="8202" y="3305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7" name="Line 1637"/>
              <p:cNvSpPr>
                <a:spLocks noChangeAspect="1" noChangeShapeType="1"/>
              </p:cNvSpPr>
              <p:nvPr/>
            </p:nvSpPr>
            <p:spPr bwMode="auto">
              <a:xfrm>
                <a:off x="7876" y="3322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8" name="Line 1638"/>
              <p:cNvSpPr>
                <a:spLocks noChangeAspect="1" noChangeShapeType="1"/>
              </p:cNvSpPr>
              <p:nvPr/>
            </p:nvSpPr>
            <p:spPr bwMode="auto">
              <a:xfrm>
                <a:off x="7935" y="332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59" name="Line 1639"/>
              <p:cNvSpPr>
                <a:spLocks noChangeAspect="1" noChangeShapeType="1"/>
              </p:cNvSpPr>
              <p:nvPr/>
            </p:nvSpPr>
            <p:spPr bwMode="auto">
              <a:xfrm>
                <a:off x="7994" y="332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0" name="Line 1640"/>
              <p:cNvSpPr>
                <a:spLocks noChangeAspect="1" noChangeShapeType="1"/>
              </p:cNvSpPr>
              <p:nvPr/>
            </p:nvSpPr>
            <p:spPr bwMode="auto">
              <a:xfrm>
                <a:off x="8053" y="332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1" name="Line 1641"/>
              <p:cNvSpPr>
                <a:spLocks noChangeAspect="1" noChangeShapeType="1"/>
              </p:cNvSpPr>
              <p:nvPr/>
            </p:nvSpPr>
            <p:spPr bwMode="auto">
              <a:xfrm>
                <a:off x="8113" y="3322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2" name="Line 1642"/>
              <p:cNvSpPr>
                <a:spLocks noChangeAspect="1" noChangeShapeType="1"/>
              </p:cNvSpPr>
              <p:nvPr/>
            </p:nvSpPr>
            <p:spPr bwMode="auto">
              <a:xfrm>
                <a:off x="8172" y="3322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3" name="Line 1643"/>
              <p:cNvSpPr>
                <a:spLocks noChangeAspect="1" noChangeShapeType="1"/>
              </p:cNvSpPr>
              <p:nvPr/>
            </p:nvSpPr>
            <p:spPr bwMode="auto">
              <a:xfrm>
                <a:off x="8231" y="3322"/>
                <a:ext cx="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4" name="Line 1644"/>
              <p:cNvSpPr>
                <a:spLocks noChangeAspect="1" noChangeShapeType="1"/>
              </p:cNvSpPr>
              <p:nvPr/>
            </p:nvSpPr>
            <p:spPr bwMode="auto">
              <a:xfrm>
                <a:off x="7852" y="3339"/>
                <a:ext cx="1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5" name="Line 1645"/>
              <p:cNvSpPr>
                <a:spLocks noChangeAspect="1" noChangeShapeType="1"/>
              </p:cNvSpPr>
              <p:nvPr/>
            </p:nvSpPr>
            <p:spPr bwMode="auto">
              <a:xfrm>
                <a:off x="7905" y="333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6" name="Line 1646"/>
              <p:cNvSpPr>
                <a:spLocks noChangeAspect="1" noChangeShapeType="1"/>
              </p:cNvSpPr>
              <p:nvPr/>
            </p:nvSpPr>
            <p:spPr bwMode="auto">
              <a:xfrm>
                <a:off x="7965" y="3339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7" name="Line 1647"/>
              <p:cNvSpPr>
                <a:spLocks noChangeAspect="1" noChangeShapeType="1"/>
              </p:cNvSpPr>
              <p:nvPr/>
            </p:nvSpPr>
            <p:spPr bwMode="auto">
              <a:xfrm>
                <a:off x="8024" y="333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8" name="Line 1648"/>
              <p:cNvSpPr>
                <a:spLocks noChangeAspect="1" noChangeShapeType="1"/>
              </p:cNvSpPr>
              <p:nvPr/>
            </p:nvSpPr>
            <p:spPr bwMode="auto">
              <a:xfrm>
                <a:off x="8083" y="333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69" name="Line 1649"/>
              <p:cNvSpPr>
                <a:spLocks noChangeAspect="1" noChangeShapeType="1"/>
              </p:cNvSpPr>
              <p:nvPr/>
            </p:nvSpPr>
            <p:spPr bwMode="auto">
              <a:xfrm>
                <a:off x="8142" y="3339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0" name="Line 1650"/>
              <p:cNvSpPr>
                <a:spLocks noChangeAspect="1" noChangeShapeType="1"/>
              </p:cNvSpPr>
              <p:nvPr/>
            </p:nvSpPr>
            <p:spPr bwMode="auto">
              <a:xfrm>
                <a:off x="8202" y="3339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1" name="Line 1651"/>
              <p:cNvSpPr>
                <a:spLocks noChangeAspect="1" noChangeShapeType="1"/>
              </p:cNvSpPr>
              <p:nvPr/>
            </p:nvSpPr>
            <p:spPr bwMode="auto">
              <a:xfrm>
                <a:off x="7876" y="3356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2" name="Line 1652"/>
              <p:cNvSpPr>
                <a:spLocks noChangeAspect="1" noChangeShapeType="1"/>
              </p:cNvSpPr>
              <p:nvPr/>
            </p:nvSpPr>
            <p:spPr bwMode="auto">
              <a:xfrm>
                <a:off x="7935" y="335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3" name="Line 1653"/>
              <p:cNvSpPr>
                <a:spLocks noChangeAspect="1" noChangeShapeType="1"/>
              </p:cNvSpPr>
              <p:nvPr/>
            </p:nvSpPr>
            <p:spPr bwMode="auto">
              <a:xfrm>
                <a:off x="7994" y="335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4" name="Line 1654"/>
              <p:cNvSpPr>
                <a:spLocks noChangeAspect="1" noChangeShapeType="1"/>
              </p:cNvSpPr>
              <p:nvPr/>
            </p:nvSpPr>
            <p:spPr bwMode="auto">
              <a:xfrm>
                <a:off x="8053" y="335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5" name="Line 1655"/>
              <p:cNvSpPr>
                <a:spLocks noChangeAspect="1" noChangeShapeType="1"/>
              </p:cNvSpPr>
              <p:nvPr/>
            </p:nvSpPr>
            <p:spPr bwMode="auto">
              <a:xfrm>
                <a:off x="8113" y="3356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6" name="Line 1656"/>
              <p:cNvSpPr>
                <a:spLocks noChangeAspect="1" noChangeShapeType="1"/>
              </p:cNvSpPr>
              <p:nvPr/>
            </p:nvSpPr>
            <p:spPr bwMode="auto">
              <a:xfrm>
                <a:off x="8172" y="3356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7" name="Line 1657"/>
              <p:cNvSpPr>
                <a:spLocks noChangeAspect="1" noChangeShapeType="1"/>
              </p:cNvSpPr>
              <p:nvPr/>
            </p:nvSpPr>
            <p:spPr bwMode="auto">
              <a:xfrm>
                <a:off x="8231" y="3356"/>
                <a:ext cx="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8" name="Line 1658"/>
              <p:cNvSpPr>
                <a:spLocks noChangeAspect="1" noChangeShapeType="1"/>
              </p:cNvSpPr>
              <p:nvPr/>
            </p:nvSpPr>
            <p:spPr bwMode="auto">
              <a:xfrm>
                <a:off x="7852" y="3373"/>
                <a:ext cx="1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79" name="Line 1659"/>
              <p:cNvSpPr>
                <a:spLocks noChangeAspect="1" noChangeShapeType="1"/>
              </p:cNvSpPr>
              <p:nvPr/>
            </p:nvSpPr>
            <p:spPr bwMode="auto">
              <a:xfrm>
                <a:off x="7905" y="337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0" name="Line 1660"/>
              <p:cNvSpPr>
                <a:spLocks noChangeAspect="1" noChangeShapeType="1"/>
              </p:cNvSpPr>
              <p:nvPr/>
            </p:nvSpPr>
            <p:spPr bwMode="auto">
              <a:xfrm>
                <a:off x="7965" y="3373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1" name="Line 1661"/>
              <p:cNvSpPr>
                <a:spLocks noChangeAspect="1" noChangeShapeType="1"/>
              </p:cNvSpPr>
              <p:nvPr/>
            </p:nvSpPr>
            <p:spPr bwMode="auto">
              <a:xfrm>
                <a:off x="8024" y="337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2" name="Line 1662"/>
              <p:cNvSpPr>
                <a:spLocks noChangeAspect="1" noChangeShapeType="1"/>
              </p:cNvSpPr>
              <p:nvPr/>
            </p:nvSpPr>
            <p:spPr bwMode="auto">
              <a:xfrm>
                <a:off x="8083" y="337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3" name="Line 1663"/>
              <p:cNvSpPr>
                <a:spLocks noChangeAspect="1" noChangeShapeType="1"/>
              </p:cNvSpPr>
              <p:nvPr/>
            </p:nvSpPr>
            <p:spPr bwMode="auto">
              <a:xfrm>
                <a:off x="8142" y="3373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4" name="Line 1664"/>
              <p:cNvSpPr>
                <a:spLocks noChangeAspect="1" noChangeShapeType="1"/>
              </p:cNvSpPr>
              <p:nvPr/>
            </p:nvSpPr>
            <p:spPr bwMode="auto">
              <a:xfrm>
                <a:off x="8202" y="3373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5" name="Line 1665"/>
              <p:cNvSpPr>
                <a:spLocks noChangeAspect="1" noChangeShapeType="1"/>
              </p:cNvSpPr>
              <p:nvPr/>
            </p:nvSpPr>
            <p:spPr bwMode="auto">
              <a:xfrm>
                <a:off x="7886" y="3391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6" name="Line 1666"/>
              <p:cNvSpPr>
                <a:spLocks noChangeAspect="1" noChangeShapeType="1"/>
              </p:cNvSpPr>
              <p:nvPr/>
            </p:nvSpPr>
            <p:spPr bwMode="auto">
              <a:xfrm>
                <a:off x="7935" y="339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7" name="Line 1667"/>
              <p:cNvSpPr>
                <a:spLocks noChangeAspect="1" noChangeShapeType="1"/>
              </p:cNvSpPr>
              <p:nvPr/>
            </p:nvSpPr>
            <p:spPr bwMode="auto">
              <a:xfrm>
                <a:off x="7994" y="339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8" name="Line 1668"/>
              <p:cNvSpPr>
                <a:spLocks noChangeAspect="1" noChangeShapeType="1"/>
              </p:cNvSpPr>
              <p:nvPr/>
            </p:nvSpPr>
            <p:spPr bwMode="auto">
              <a:xfrm>
                <a:off x="8053" y="339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89" name="Line 1669"/>
              <p:cNvSpPr>
                <a:spLocks noChangeAspect="1" noChangeShapeType="1"/>
              </p:cNvSpPr>
              <p:nvPr/>
            </p:nvSpPr>
            <p:spPr bwMode="auto">
              <a:xfrm>
                <a:off x="8113" y="3391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0" name="Line 1670"/>
              <p:cNvSpPr>
                <a:spLocks noChangeAspect="1" noChangeShapeType="1"/>
              </p:cNvSpPr>
              <p:nvPr/>
            </p:nvSpPr>
            <p:spPr bwMode="auto">
              <a:xfrm>
                <a:off x="8172" y="3391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1" name="Line 1671"/>
              <p:cNvSpPr>
                <a:spLocks noChangeAspect="1" noChangeShapeType="1"/>
              </p:cNvSpPr>
              <p:nvPr/>
            </p:nvSpPr>
            <p:spPr bwMode="auto">
              <a:xfrm>
                <a:off x="7905" y="3408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2" name="Line 1672"/>
              <p:cNvSpPr>
                <a:spLocks noChangeAspect="1" noChangeShapeType="1"/>
              </p:cNvSpPr>
              <p:nvPr/>
            </p:nvSpPr>
            <p:spPr bwMode="auto">
              <a:xfrm>
                <a:off x="7965" y="3408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3" name="Line 1673"/>
              <p:cNvSpPr>
                <a:spLocks noChangeAspect="1" noChangeShapeType="1"/>
              </p:cNvSpPr>
              <p:nvPr/>
            </p:nvSpPr>
            <p:spPr bwMode="auto">
              <a:xfrm>
                <a:off x="8024" y="3408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4" name="Line 1674"/>
              <p:cNvSpPr>
                <a:spLocks noChangeAspect="1" noChangeShapeType="1"/>
              </p:cNvSpPr>
              <p:nvPr/>
            </p:nvSpPr>
            <p:spPr bwMode="auto">
              <a:xfrm>
                <a:off x="8083" y="3408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5" name="Line 1675"/>
              <p:cNvSpPr>
                <a:spLocks noChangeAspect="1" noChangeShapeType="1"/>
              </p:cNvSpPr>
              <p:nvPr/>
            </p:nvSpPr>
            <p:spPr bwMode="auto">
              <a:xfrm>
                <a:off x="8142" y="3408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6" name="Line 1676"/>
              <p:cNvSpPr>
                <a:spLocks noChangeAspect="1" noChangeShapeType="1"/>
              </p:cNvSpPr>
              <p:nvPr/>
            </p:nvSpPr>
            <p:spPr bwMode="auto">
              <a:xfrm>
                <a:off x="7935" y="342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7" name="Line 1677"/>
              <p:cNvSpPr>
                <a:spLocks noChangeAspect="1" noChangeShapeType="1"/>
              </p:cNvSpPr>
              <p:nvPr/>
            </p:nvSpPr>
            <p:spPr bwMode="auto">
              <a:xfrm>
                <a:off x="7994" y="342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8" name="Line 1678"/>
              <p:cNvSpPr>
                <a:spLocks noChangeAspect="1" noChangeShapeType="1"/>
              </p:cNvSpPr>
              <p:nvPr/>
            </p:nvSpPr>
            <p:spPr bwMode="auto">
              <a:xfrm>
                <a:off x="8053" y="3425"/>
                <a:ext cx="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99" name="Line 1679"/>
              <p:cNvSpPr>
                <a:spLocks noChangeAspect="1" noChangeShapeType="1"/>
              </p:cNvSpPr>
              <p:nvPr/>
            </p:nvSpPr>
            <p:spPr bwMode="auto">
              <a:xfrm>
                <a:off x="8113" y="3425"/>
                <a:ext cx="1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0" name="Line 1680"/>
              <p:cNvSpPr>
                <a:spLocks noChangeAspect="1" noChangeShapeType="1"/>
              </p:cNvSpPr>
              <p:nvPr/>
            </p:nvSpPr>
            <p:spPr bwMode="auto">
              <a:xfrm>
                <a:off x="8172" y="3425"/>
                <a:ext cx="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1" name="Line 16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66" y="3373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2" name="Line 16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95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3" name="Line 16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66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4" name="Line 16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25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5" name="Line 16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95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6" name="Line 16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66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7" name="Line 16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55" y="3425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8" name="Line 16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25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09" name="Line 16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95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0" name="Line 16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55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1" name="Line 16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25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2" name="Line 16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899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3" name="Line 16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84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4" name="Line 16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55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5" name="Line 16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25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6" name="Line 16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14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7" name="Line 16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84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8" name="Line 16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55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19" name="Line 16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14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0" name="Line 17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84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1" name="Line 17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58" y="3294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2" name="Line 17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44" y="3408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3" name="Line 17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14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4" name="Line 17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84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5" name="Line 17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73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6" name="Line 17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44" y="3373"/>
                <a:ext cx="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7" name="Line 17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14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8" name="Line 17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73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29" name="Line 17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44" y="3339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0" name="Line 17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17" y="3294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1" name="Line 17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03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2" name="Line 17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73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3" name="Line 17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44" y="3305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4" name="Line 17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32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5" name="Line 17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03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6" name="Line 17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73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7" name="Line 17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32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8" name="Line 17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03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39" name="Line 17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77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0" name="Line 17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62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1" name="Line 17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32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2" name="Line 17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03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3" name="Line 17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62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4" name="Line 17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32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5" name="Line 17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92" y="3391"/>
                <a:ext cx="8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6" name="Line 17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62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7" name="Line 17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36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8" name="Line 17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92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49" name="Line 17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62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0" name="Line 17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221" y="3373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1" name="Line 17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92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2" name="Line 17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221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3" name="Line 17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95" y="3294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4" name="Line 17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221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5" name="Line 1735"/>
              <p:cNvSpPr>
                <a:spLocks noChangeAspect="1" noChangeShapeType="1"/>
              </p:cNvSpPr>
              <p:nvPr/>
            </p:nvSpPr>
            <p:spPr bwMode="auto">
              <a:xfrm flipV="1">
                <a:off x="7866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6" name="Line 1736"/>
              <p:cNvSpPr>
                <a:spLocks noChangeAspect="1" noChangeShapeType="1"/>
              </p:cNvSpPr>
              <p:nvPr/>
            </p:nvSpPr>
            <p:spPr bwMode="auto">
              <a:xfrm flipV="1">
                <a:off x="7866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7" name="Line 1737"/>
              <p:cNvSpPr>
                <a:spLocks noChangeAspect="1" noChangeShapeType="1"/>
              </p:cNvSpPr>
              <p:nvPr/>
            </p:nvSpPr>
            <p:spPr bwMode="auto">
              <a:xfrm flipV="1">
                <a:off x="7866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8" name="Line 1738"/>
              <p:cNvSpPr>
                <a:spLocks noChangeAspect="1" noChangeShapeType="1"/>
              </p:cNvSpPr>
              <p:nvPr/>
            </p:nvSpPr>
            <p:spPr bwMode="auto">
              <a:xfrm flipV="1">
                <a:off x="7895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59" name="Line 1739"/>
              <p:cNvSpPr>
                <a:spLocks noChangeAspect="1" noChangeShapeType="1"/>
              </p:cNvSpPr>
              <p:nvPr/>
            </p:nvSpPr>
            <p:spPr bwMode="auto">
              <a:xfrm flipV="1">
                <a:off x="7895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0" name="Line 1740"/>
              <p:cNvSpPr>
                <a:spLocks noChangeAspect="1" noChangeShapeType="1"/>
              </p:cNvSpPr>
              <p:nvPr/>
            </p:nvSpPr>
            <p:spPr bwMode="auto">
              <a:xfrm flipV="1">
                <a:off x="7925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1" name="Line 1741"/>
              <p:cNvSpPr>
                <a:spLocks noChangeAspect="1" noChangeShapeType="1"/>
              </p:cNvSpPr>
              <p:nvPr/>
            </p:nvSpPr>
            <p:spPr bwMode="auto">
              <a:xfrm flipV="1">
                <a:off x="7895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2" name="Line 1742"/>
              <p:cNvSpPr>
                <a:spLocks noChangeAspect="1" noChangeShapeType="1"/>
              </p:cNvSpPr>
              <p:nvPr/>
            </p:nvSpPr>
            <p:spPr bwMode="auto">
              <a:xfrm flipV="1">
                <a:off x="7925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3" name="Line 1743"/>
              <p:cNvSpPr>
                <a:spLocks noChangeAspect="1" noChangeShapeType="1"/>
              </p:cNvSpPr>
              <p:nvPr/>
            </p:nvSpPr>
            <p:spPr bwMode="auto">
              <a:xfrm flipV="1">
                <a:off x="7903" y="340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4" name="Line 1744"/>
              <p:cNvSpPr>
                <a:spLocks noChangeAspect="1" noChangeShapeType="1"/>
              </p:cNvSpPr>
              <p:nvPr/>
            </p:nvSpPr>
            <p:spPr bwMode="auto">
              <a:xfrm flipV="1">
                <a:off x="7925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5" name="Line 1745"/>
              <p:cNvSpPr>
                <a:spLocks noChangeAspect="1" noChangeShapeType="1"/>
              </p:cNvSpPr>
              <p:nvPr/>
            </p:nvSpPr>
            <p:spPr bwMode="auto">
              <a:xfrm flipV="1">
                <a:off x="7955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6" name="Line 1746"/>
              <p:cNvSpPr>
                <a:spLocks noChangeAspect="1" noChangeShapeType="1"/>
              </p:cNvSpPr>
              <p:nvPr/>
            </p:nvSpPr>
            <p:spPr bwMode="auto">
              <a:xfrm flipV="1">
                <a:off x="7925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7" name="Line 1747"/>
              <p:cNvSpPr>
                <a:spLocks noChangeAspect="1" noChangeShapeType="1"/>
              </p:cNvSpPr>
              <p:nvPr/>
            </p:nvSpPr>
            <p:spPr bwMode="auto">
              <a:xfrm flipV="1">
                <a:off x="7955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8" name="Line 1748"/>
              <p:cNvSpPr>
                <a:spLocks noChangeAspect="1" noChangeShapeType="1"/>
              </p:cNvSpPr>
              <p:nvPr/>
            </p:nvSpPr>
            <p:spPr bwMode="auto">
              <a:xfrm flipV="1">
                <a:off x="7984" y="3294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69" name="Line 1749"/>
              <p:cNvSpPr>
                <a:spLocks noChangeAspect="1" noChangeShapeType="1"/>
              </p:cNvSpPr>
              <p:nvPr/>
            </p:nvSpPr>
            <p:spPr bwMode="auto">
              <a:xfrm flipV="1">
                <a:off x="7928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0" name="Line 1750"/>
              <p:cNvSpPr>
                <a:spLocks noChangeAspect="1" noChangeShapeType="1"/>
              </p:cNvSpPr>
              <p:nvPr/>
            </p:nvSpPr>
            <p:spPr bwMode="auto">
              <a:xfrm flipV="1">
                <a:off x="7955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1" name="Line 1751"/>
              <p:cNvSpPr>
                <a:spLocks noChangeAspect="1" noChangeShapeType="1"/>
              </p:cNvSpPr>
              <p:nvPr/>
            </p:nvSpPr>
            <p:spPr bwMode="auto">
              <a:xfrm flipV="1">
                <a:off x="7984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2" name="Line 1752"/>
              <p:cNvSpPr>
                <a:spLocks noChangeAspect="1" noChangeShapeType="1"/>
              </p:cNvSpPr>
              <p:nvPr/>
            </p:nvSpPr>
            <p:spPr bwMode="auto">
              <a:xfrm flipV="1">
                <a:off x="7955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3" name="Line 1753"/>
              <p:cNvSpPr>
                <a:spLocks noChangeAspect="1" noChangeShapeType="1"/>
              </p:cNvSpPr>
              <p:nvPr/>
            </p:nvSpPr>
            <p:spPr bwMode="auto">
              <a:xfrm flipV="1">
                <a:off x="7984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4" name="Line 1754"/>
              <p:cNvSpPr>
                <a:spLocks noChangeAspect="1" noChangeShapeType="1"/>
              </p:cNvSpPr>
              <p:nvPr/>
            </p:nvSpPr>
            <p:spPr bwMode="auto">
              <a:xfrm flipV="1">
                <a:off x="8014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5" name="Line 1755"/>
              <p:cNvSpPr>
                <a:spLocks noChangeAspect="1" noChangeShapeType="1"/>
              </p:cNvSpPr>
              <p:nvPr/>
            </p:nvSpPr>
            <p:spPr bwMode="auto">
              <a:xfrm flipV="1">
                <a:off x="7984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6" name="Line 1756"/>
              <p:cNvSpPr>
                <a:spLocks noChangeAspect="1" noChangeShapeType="1"/>
              </p:cNvSpPr>
              <p:nvPr/>
            </p:nvSpPr>
            <p:spPr bwMode="auto">
              <a:xfrm flipV="1">
                <a:off x="8014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7" name="Line 1757"/>
              <p:cNvSpPr>
                <a:spLocks noChangeAspect="1" noChangeShapeType="1"/>
              </p:cNvSpPr>
              <p:nvPr/>
            </p:nvSpPr>
            <p:spPr bwMode="auto">
              <a:xfrm flipV="1">
                <a:off x="8044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8" name="Line 1758"/>
              <p:cNvSpPr>
                <a:spLocks noChangeAspect="1" noChangeShapeType="1"/>
              </p:cNvSpPr>
              <p:nvPr/>
            </p:nvSpPr>
            <p:spPr bwMode="auto">
              <a:xfrm flipV="1">
                <a:off x="7987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79" name="Line 1759"/>
              <p:cNvSpPr>
                <a:spLocks noChangeAspect="1" noChangeShapeType="1"/>
              </p:cNvSpPr>
              <p:nvPr/>
            </p:nvSpPr>
            <p:spPr bwMode="auto">
              <a:xfrm flipV="1">
                <a:off x="8014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0" name="Line 1760"/>
              <p:cNvSpPr>
                <a:spLocks noChangeAspect="1" noChangeShapeType="1"/>
              </p:cNvSpPr>
              <p:nvPr/>
            </p:nvSpPr>
            <p:spPr bwMode="auto">
              <a:xfrm flipV="1">
                <a:off x="8044" y="3322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1" name="Line 1761"/>
              <p:cNvSpPr>
                <a:spLocks noChangeAspect="1" noChangeShapeType="1"/>
              </p:cNvSpPr>
              <p:nvPr/>
            </p:nvSpPr>
            <p:spPr bwMode="auto">
              <a:xfrm flipV="1">
                <a:off x="8014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2" name="Line 1762"/>
              <p:cNvSpPr>
                <a:spLocks noChangeAspect="1" noChangeShapeType="1"/>
              </p:cNvSpPr>
              <p:nvPr/>
            </p:nvSpPr>
            <p:spPr bwMode="auto">
              <a:xfrm flipV="1">
                <a:off x="8044" y="3356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3" name="Line 1763"/>
              <p:cNvSpPr>
                <a:spLocks noChangeAspect="1" noChangeShapeType="1"/>
              </p:cNvSpPr>
              <p:nvPr/>
            </p:nvSpPr>
            <p:spPr bwMode="auto">
              <a:xfrm flipV="1">
                <a:off x="8073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4" name="Line 1764"/>
              <p:cNvSpPr>
                <a:spLocks noChangeAspect="1" noChangeShapeType="1"/>
              </p:cNvSpPr>
              <p:nvPr/>
            </p:nvSpPr>
            <p:spPr bwMode="auto">
              <a:xfrm flipV="1">
                <a:off x="8044" y="3391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5" name="Line 1765"/>
              <p:cNvSpPr>
                <a:spLocks noChangeAspect="1" noChangeShapeType="1"/>
              </p:cNvSpPr>
              <p:nvPr/>
            </p:nvSpPr>
            <p:spPr bwMode="auto">
              <a:xfrm flipV="1">
                <a:off x="8073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6" name="Line 1766"/>
              <p:cNvSpPr>
                <a:spLocks noChangeAspect="1" noChangeShapeType="1"/>
              </p:cNvSpPr>
              <p:nvPr/>
            </p:nvSpPr>
            <p:spPr bwMode="auto">
              <a:xfrm flipV="1">
                <a:off x="8103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7" name="Line 1767"/>
              <p:cNvSpPr>
                <a:spLocks noChangeAspect="1" noChangeShapeType="1"/>
              </p:cNvSpPr>
              <p:nvPr/>
            </p:nvSpPr>
            <p:spPr bwMode="auto">
              <a:xfrm flipV="1">
                <a:off x="8047" y="3425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8" name="Line 1768"/>
              <p:cNvSpPr>
                <a:spLocks noChangeAspect="1" noChangeShapeType="1"/>
              </p:cNvSpPr>
              <p:nvPr/>
            </p:nvSpPr>
            <p:spPr bwMode="auto">
              <a:xfrm flipV="1">
                <a:off x="8073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89" name="Line 1769"/>
              <p:cNvSpPr>
                <a:spLocks noChangeAspect="1" noChangeShapeType="1"/>
              </p:cNvSpPr>
              <p:nvPr/>
            </p:nvSpPr>
            <p:spPr bwMode="auto">
              <a:xfrm flipV="1">
                <a:off x="8103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0" name="Line 1770"/>
              <p:cNvSpPr>
                <a:spLocks noChangeAspect="1" noChangeShapeType="1"/>
              </p:cNvSpPr>
              <p:nvPr/>
            </p:nvSpPr>
            <p:spPr bwMode="auto">
              <a:xfrm flipV="1">
                <a:off x="8073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1" name="Line 1771"/>
              <p:cNvSpPr>
                <a:spLocks noChangeAspect="1" noChangeShapeType="1"/>
              </p:cNvSpPr>
              <p:nvPr/>
            </p:nvSpPr>
            <p:spPr bwMode="auto">
              <a:xfrm flipV="1">
                <a:off x="8103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2" name="Line 1772"/>
              <p:cNvSpPr>
                <a:spLocks noChangeAspect="1" noChangeShapeType="1"/>
              </p:cNvSpPr>
              <p:nvPr/>
            </p:nvSpPr>
            <p:spPr bwMode="auto">
              <a:xfrm flipV="1">
                <a:off x="8132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3" name="Line 1773"/>
              <p:cNvSpPr>
                <a:spLocks noChangeAspect="1" noChangeShapeType="1"/>
              </p:cNvSpPr>
              <p:nvPr/>
            </p:nvSpPr>
            <p:spPr bwMode="auto">
              <a:xfrm flipV="1">
                <a:off x="8103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4" name="Line 1774"/>
              <p:cNvSpPr>
                <a:spLocks noChangeAspect="1" noChangeShapeType="1"/>
              </p:cNvSpPr>
              <p:nvPr/>
            </p:nvSpPr>
            <p:spPr bwMode="auto">
              <a:xfrm flipV="1">
                <a:off x="8132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5" name="Line 1775"/>
              <p:cNvSpPr>
                <a:spLocks noChangeAspect="1" noChangeShapeType="1"/>
              </p:cNvSpPr>
              <p:nvPr/>
            </p:nvSpPr>
            <p:spPr bwMode="auto">
              <a:xfrm flipV="1">
                <a:off x="8162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6" name="Line 1776"/>
              <p:cNvSpPr>
                <a:spLocks noChangeAspect="1" noChangeShapeType="1"/>
              </p:cNvSpPr>
              <p:nvPr/>
            </p:nvSpPr>
            <p:spPr bwMode="auto">
              <a:xfrm flipV="1">
                <a:off x="8106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7" name="Line 1777"/>
              <p:cNvSpPr>
                <a:spLocks noChangeAspect="1" noChangeShapeType="1"/>
              </p:cNvSpPr>
              <p:nvPr/>
            </p:nvSpPr>
            <p:spPr bwMode="auto">
              <a:xfrm flipV="1">
                <a:off x="8132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8" name="Line 1778"/>
              <p:cNvSpPr>
                <a:spLocks noChangeAspect="1" noChangeShapeType="1"/>
              </p:cNvSpPr>
              <p:nvPr/>
            </p:nvSpPr>
            <p:spPr bwMode="auto">
              <a:xfrm flipV="1">
                <a:off x="8162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99" name="Line 1779"/>
              <p:cNvSpPr>
                <a:spLocks noChangeAspect="1" noChangeShapeType="1"/>
              </p:cNvSpPr>
              <p:nvPr/>
            </p:nvSpPr>
            <p:spPr bwMode="auto">
              <a:xfrm flipV="1">
                <a:off x="8132" y="3408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0" name="Line 1780"/>
              <p:cNvSpPr>
                <a:spLocks noChangeAspect="1" noChangeShapeType="1"/>
              </p:cNvSpPr>
              <p:nvPr/>
            </p:nvSpPr>
            <p:spPr bwMode="auto">
              <a:xfrm flipV="1">
                <a:off x="8162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1" name="Line 1781"/>
              <p:cNvSpPr>
                <a:spLocks noChangeAspect="1" noChangeShapeType="1"/>
              </p:cNvSpPr>
              <p:nvPr/>
            </p:nvSpPr>
            <p:spPr bwMode="auto">
              <a:xfrm flipV="1">
                <a:off x="8192" y="3305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2" name="Line 1782"/>
              <p:cNvSpPr>
                <a:spLocks noChangeAspect="1" noChangeShapeType="1"/>
              </p:cNvSpPr>
              <p:nvPr/>
            </p:nvSpPr>
            <p:spPr bwMode="auto">
              <a:xfrm flipV="1">
                <a:off x="8162" y="3391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3" name="Line 1783"/>
              <p:cNvSpPr>
                <a:spLocks noChangeAspect="1" noChangeShapeType="1"/>
              </p:cNvSpPr>
              <p:nvPr/>
            </p:nvSpPr>
            <p:spPr bwMode="auto">
              <a:xfrm flipV="1">
                <a:off x="8192" y="3339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4" name="Line 1784"/>
              <p:cNvSpPr>
                <a:spLocks noChangeAspect="1" noChangeShapeType="1"/>
              </p:cNvSpPr>
              <p:nvPr/>
            </p:nvSpPr>
            <p:spPr bwMode="auto">
              <a:xfrm flipV="1">
                <a:off x="8221" y="3294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5" name="Line 1785"/>
              <p:cNvSpPr>
                <a:spLocks noChangeAspect="1" noChangeShapeType="1"/>
              </p:cNvSpPr>
              <p:nvPr/>
            </p:nvSpPr>
            <p:spPr bwMode="auto">
              <a:xfrm flipV="1">
                <a:off x="8165" y="3425"/>
                <a:ext cx="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6" name="Line 1786"/>
              <p:cNvSpPr>
                <a:spLocks noChangeAspect="1" noChangeShapeType="1"/>
              </p:cNvSpPr>
              <p:nvPr/>
            </p:nvSpPr>
            <p:spPr bwMode="auto">
              <a:xfrm flipV="1">
                <a:off x="8192" y="3373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7" name="Line 1787"/>
              <p:cNvSpPr>
                <a:spLocks noChangeAspect="1" noChangeShapeType="1"/>
              </p:cNvSpPr>
              <p:nvPr/>
            </p:nvSpPr>
            <p:spPr bwMode="auto">
              <a:xfrm flipV="1">
                <a:off x="8221" y="3322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8" name="Line 1788"/>
              <p:cNvSpPr>
                <a:spLocks noChangeAspect="1" noChangeShapeType="1"/>
              </p:cNvSpPr>
              <p:nvPr/>
            </p:nvSpPr>
            <p:spPr bwMode="auto">
              <a:xfrm flipV="1">
                <a:off x="8221" y="3356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09" name="Line 1789"/>
              <p:cNvSpPr>
                <a:spLocks noChangeAspect="1" noChangeShapeType="1"/>
              </p:cNvSpPr>
              <p:nvPr/>
            </p:nvSpPr>
            <p:spPr bwMode="auto">
              <a:xfrm flipV="1">
                <a:off x="7837" y="3303"/>
                <a:ext cx="1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0" name="Line 1790"/>
              <p:cNvSpPr>
                <a:spLocks noChangeAspect="1" noChangeShapeType="1"/>
              </p:cNvSpPr>
              <p:nvPr/>
            </p:nvSpPr>
            <p:spPr bwMode="auto">
              <a:xfrm flipV="1">
                <a:off x="7862" y="3278"/>
                <a:ext cx="1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1" name="Line 1791"/>
              <p:cNvSpPr>
                <a:spLocks noChangeAspect="1" noChangeShapeType="1"/>
              </p:cNvSpPr>
              <p:nvPr/>
            </p:nvSpPr>
            <p:spPr bwMode="auto">
              <a:xfrm flipV="1">
                <a:off x="7837" y="3359"/>
                <a:ext cx="1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2" name="Line 1792"/>
              <p:cNvSpPr>
                <a:spLocks noChangeAspect="1" noChangeShapeType="1"/>
              </p:cNvSpPr>
              <p:nvPr/>
            </p:nvSpPr>
            <p:spPr bwMode="auto">
              <a:xfrm flipV="1">
                <a:off x="7917" y="3278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3" name="Line 1793"/>
              <p:cNvSpPr>
                <a:spLocks noChangeAspect="1" noChangeShapeType="1"/>
              </p:cNvSpPr>
              <p:nvPr/>
            </p:nvSpPr>
            <p:spPr bwMode="auto">
              <a:xfrm flipV="1">
                <a:off x="7869" y="338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4" name="Line 1794"/>
              <p:cNvSpPr>
                <a:spLocks noChangeAspect="1" noChangeShapeType="1"/>
              </p:cNvSpPr>
              <p:nvPr/>
            </p:nvSpPr>
            <p:spPr bwMode="auto">
              <a:xfrm flipV="1">
                <a:off x="7973" y="3278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5" name="Line 1795"/>
              <p:cNvSpPr>
                <a:spLocks noChangeAspect="1" noChangeShapeType="1"/>
              </p:cNvSpPr>
              <p:nvPr/>
            </p:nvSpPr>
            <p:spPr bwMode="auto">
              <a:xfrm flipV="1">
                <a:off x="7895" y="341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6" name="Line 1796"/>
              <p:cNvSpPr>
                <a:spLocks noChangeAspect="1" noChangeShapeType="1"/>
              </p:cNvSpPr>
              <p:nvPr/>
            </p:nvSpPr>
            <p:spPr bwMode="auto">
              <a:xfrm flipV="1">
                <a:off x="8029" y="3278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7" name="Line 1797"/>
              <p:cNvSpPr>
                <a:spLocks noChangeAspect="1" noChangeShapeType="1"/>
              </p:cNvSpPr>
              <p:nvPr/>
            </p:nvSpPr>
            <p:spPr bwMode="auto">
              <a:xfrm flipV="1">
                <a:off x="7927" y="3436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8" name="Line 1798"/>
              <p:cNvSpPr>
                <a:spLocks noChangeAspect="1" noChangeShapeType="1"/>
              </p:cNvSpPr>
              <p:nvPr/>
            </p:nvSpPr>
            <p:spPr bwMode="auto">
              <a:xfrm flipV="1">
                <a:off x="8085" y="3278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19" name="Line 1799"/>
              <p:cNvSpPr>
                <a:spLocks noChangeAspect="1" noChangeShapeType="1"/>
              </p:cNvSpPr>
              <p:nvPr/>
            </p:nvSpPr>
            <p:spPr bwMode="auto">
              <a:xfrm flipV="1">
                <a:off x="7983" y="3436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0" name="Line 1800"/>
              <p:cNvSpPr>
                <a:spLocks noChangeAspect="1" noChangeShapeType="1"/>
              </p:cNvSpPr>
              <p:nvPr/>
            </p:nvSpPr>
            <p:spPr bwMode="auto">
              <a:xfrm flipV="1">
                <a:off x="8140" y="3278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1" name="Line 1801"/>
              <p:cNvSpPr>
                <a:spLocks noChangeAspect="1" noChangeShapeType="1"/>
              </p:cNvSpPr>
              <p:nvPr/>
            </p:nvSpPr>
            <p:spPr bwMode="auto">
              <a:xfrm flipV="1">
                <a:off x="8039" y="3436"/>
                <a:ext cx="1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2" name="Line 1802"/>
              <p:cNvSpPr>
                <a:spLocks noChangeAspect="1" noChangeShapeType="1"/>
              </p:cNvSpPr>
              <p:nvPr/>
            </p:nvSpPr>
            <p:spPr bwMode="auto">
              <a:xfrm flipV="1">
                <a:off x="8197" y="3278"/>
                <a:ext cx="1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3" name="Line 1803"/>
              <p:cNvSpPr>
                <a:spLocks noChangeAspect="1" noChangeShapeType="1"/>
              </p:cNvSpPr>
              <p:nvPr/>
            </p:nvSpPr>
            <p:spPr bwMode="auto">
              <a:xfrm flipV="1">
                <a:off x="8095" y="3436"/>
                <a:ext cx="1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4" name="Line 1804"/>
              <p:cNvSpPr>
                <a:spLocks noChangeAspect="1" noChangeShapeType="1"/>
              </p:cNvSpPr>
              <p:nvPr/>
            </p:nvSpPr>
            <p:spPr bwMode="auto">
              <a:xfrm flipV="1">
                <a:off x="8247" y="3284"/>
                <a:ext cx="16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5" name="Line 1805"/>
              <p:cNvSpPr>
                <a:spLocks noChangeAspect="1" noChangeShapeType="1"/>
              </p:cNvSpPr>
              <p:nvPr/>
            </p:nvSpPr>
            <p:spPr bwMode="auto">
              <a:xfrm flipV="1">
                <a:off x="8150" y="3436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6" name="Line 1806"/>
              <p:cNvSpPr>
                <a:spLocks noChangeAspect="1" noChangeShapeType="1"/>
              </p:cNvSpPr>
              <p:nvPr/>
            </p:nvSpPr>
            <p:spPr bwMode="auto">
              <a:xfrm flipV="1">
                <a:off x="8247" y="3339"/>
                <a:ext cx="16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7" name="Freeform 1807"/>
              <p:cNvSpPr>
                <a:spLocks noChangeAspect="1"/>
              </p:cNvSpPr>
              <p:nvPr/>
            </p:nvSpPr>
            <p:spPr bwMode="auto">
              <a:xfrm>
                <a:off x="7829" y="3278"/>
                <a:ext cx="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24" y="331"/>
                  </a:cxn>
                </a:cxnLst>
                <a:rect l="0" t="0" r="r" b="b"/>
                <a:pathLst>
                  <a:path w="24" h="331">
                    <a:moveTo>
                      <a:pt x="0" y="0"/>
                    </a:moveTo>
                    <a:lnTo>
                      <a:pt x="24" y="0"/>
                    </a:lnTo>
                    <a:lnTo>
                      <a:pt x="24" y="33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8" name="Freeform 1808"/>
              <p:cNvSpPr>
                <a:spLocks noChangeAspect="1"/>
              </p:cNvSpPr>
              <p:nvPr/>
            </p:nvSpPr>
            <p:spPr bwMode="auto">
              <a:xfrm>
                <a:off x="7837" y="3389"/>
                <a:ext cx="62" cy="63"/>
              </a:xfrm>
              <a:custGeom>
                <a:avLst/>
                <a:gdLst/>
                <a:ahLst/>
                <a:cxnLst>
                  <a:cxn ang="0">
                    <a:pos x="188" y="190"/>
                  </a:cxn>
                  <a:cxn ang="0">
                    <a:pos x="188" y="178"/>
                  </a:cxn>
                  <a:cxn ang="0">
                    <a:pos x="187" y="166"/>
                  </a:cxn>
                  <a:cxn ang="0">
                    <a:pos x="186" y="154"/>
                  </a:cxn>
                  <a:cxn ang="0">
                    <a:pos x="183" y="143"/>
                  </a:cxn>
                  <a:cxn ang="0">
                    <a:pos x="180" y="131"/>
                  </a:cxn>
                  <a:cxn ang="0">
                    <a:pos x="176" y="120"/>
                  </a:cxn>
                  <a:cxn ang="0">
                    <a:pos x="171" y="109"/>
                  </a:cxn>
                  <a:cxn ang="0">
                    <a:pos x="165" y="98"/>
                  </a:cxn>
                  <a:cxn ang="0">
                    <a:pos x="160" y="88"/>
                  </a:cxn>
                  <a:cxn ang="0">
                    <a:pos x="153" y="78"/>
                  </a:cxn>
                  <a:cxn ang="0">
                    <a:pos x="145" y="69"/>
                  </a:cxn>
                  <a:cxn ang="0">
                    <a:pos x="137" y="59"/>
                  </a:cxn>
                  <a:cxn ang="0">
                    <a:pos x="129" y="51"/>
                  </a:cxn>
                  <a:cxn ang="0">
                    <a:pos x="120" y="43"/>
                  </a:cxn>
                  <a:cxn ang="0">
                    <a:pos x="110" y="36"/>
                  </a:cxn>
                  <a:cxn ang="0">
                    <a:pos x="101" y="30"/>
                  </a:cxn>
                  <a:cxn ang="0">
                    <a:pos x="91" y="23"/>
                  </a:cxn>
                  <a:cxn ang="0">
                    <a:pos x="81" y="18"/>
                  </a:cxn>
                  <a:cxn ang="0">
                    <a:pos x="70" y="14"/>
                  </a:cxn>
                  <a:cxn ang="0">
                    <a:pos x="58" y="10"/>
                  </a:cxn>
                  <a:cxn ang="0">
                    <a:pos x="47" y="7"/>
                  </a:cxn>
                  <a:cxn ang="0">
                    <a:pos x="35" y="4"/>
                  </a:cxn>
                  <a:cxn ang="0">
                    <a:pos x="23" y="1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88" h="190">
                    <a:moveTo>
                      <a:pt x="188" y="190"/>
                    </a:moveTo>
                    <a:lnTo>
                      <a:pt x="188" y="178"/>
                    </a:lnTo>
                    <a:lnTo>
                      <a:pt x="187" y="166"/>
                    </a:lnTo>
                    <a:lnTo>
                      <a:pt x="186" y="154"/>
                    </a:lnTo>
                    <a:lnTo>
                      <a:pt x="183" y="143"/>
                    </a:lnTo>
                    <a:lnTo>
                      <a:pt x="180" y="131"/>
                    </a:lnTo>
                    <a:lnTo>
                      <a:pt x="176" y="120"/>
                    </a:lnTo>
                    <a:lnTo>
                      <a:pt x="171" y="109"/>
                    </a:lnTo>
                    <a:lnTo>
                      <a:pt x="165" y="98"/>
                    </a:lnTo>
                    <a:lnTo>
                      <a:pt x="160" y="88"/>
                    </a:lnTo>
                    <a:lnTo>
                      <a:pt x="153" y="78"/>
                    </a:lnTo>
                    <a:lnTo>
                      <a:pt x="145" y="69"/>
                    </a:lnTo>
                    <a:lnTo>
                      <a:pt x="137" y="59"/>
                    </a:lnTo>
                    <a:lnTo>
                      <a:pt x="129" y="51"/>
                    </a:lnTo>
                    <a:lnTo>
                      <a:pt x="120" y="43"/>
                    </a:lnTo>
                    <a:lnTo>
                      <a:pt x="110" y="36"/>
                    </a:lnTo>
                    <a:lnTo>
                      <a:pt x="101" y="30"/>
                    </a:lnTo>
                    <a:lnTo>
                      <a:pt x="91" y="23"/>
                    </a:lnTo>
                    <a:lnTo>
                      <a:pt x="81" y="18"/>
                    </a:lnTo>
                    <a:lnTo>
                      <a:pt x="70" y="14"/>
                    </a:lnTo>
                    <a:lnTo>
                      <a:pt x="58" y="10"/>
                    </a:lnTo>
                    <a:lnTo>
                      <a:pt x="47" y="7"/>
                    </a:lnTo>
                    <a:lnTo>
                      <a:pt x="35" y="4"/>
                    </a:lnTo>
                    <a:lnTo>
                      <a:pt x="23" y="1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29" name="Line 1809"/>
              <p:cNvSpPr>
                <a:spLocks noChangeAspect="1" noChangeShapeType="1"/>
              </p:cNvSpPr>
              <p:nvPr/>
            </p:nvSpPr>
            <p:spPr bwMode="auto">
              <a:xfrm>
                <a:off x="7899" y="3452"/>
                <a:ext cx="30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30" name="Freeform 1810"/>
              <p:cNvSpPr>
                <a:spLocks noChangeAspect="1"/>
              </p:cNvSpPr>
              <p:nvPr/>
            </p:nvSpPr>
            <p:spPr bwMode="auto">
              <a:xfrm>
                <a:off x="8200" y="3389"/>
                <a:ext cx="63" cy="63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177" y="0"/>
                  </a:cxn>
                  <a:cxn ang="0">
                    <a:pos x="166" y="1"/>
                  </a:cxn>
                  <a:cxn ang="0">
                    <a:pos x="154" y="4"/>
                  </a:cxn>
                  <a:cxn ang="0">
                    <a:pos x="142" y="7"/>
                  </a:cxn>
                  <a:cxn ang="0">
                    <a:pos x="131" y="10"/>
                  </a:cxn>
                  <a:cxn ang="0">
                    <a:pos x="119" y="14"/>
                  </a:cxn>
                  <a:cxn ang="0">
                    <a:pos x="108" y="18"/>
                  </a:cxn>
                  <a:cxn ang="0">
                    <a:pos x="98" y="23"/>
                  </a:cxn>
                  <a:cxn ang="0">
                    <a:pos x="88" y="30"/>
                  </a:cxn>
                  <a:cxn ang="0">
                    <a:pos x="78" y="36"/>
                  </a:cxn>
                  <a:cxn ang="0">
                    <a:pos x="69" y="43"/>
                  </a:cxn>
                  <a:cxn ang="0">
                    <a:pos x="59" y="51"/>
                  </a:cxn>
                  <a:cxn ang="0">
                    <a:pos x="51" y="59"/>
                  </a:cxn>
                  <a:cxn ang="0">
                    <a:pos x="43" y="69"/>
                  </a:cxn>
                  <a:cxn ang="0">
                    <a:pos x="35" y="78"/>
                  </a:cxn>
                  <a:cxn ang="0">
                    <a:pos x="28" y="88"/>
                  </a:cxn>
                  <a:cxn ang="0">
                    <a:pos x="23" y="98"/>
                  </a:cxn>
                  <a:cxn ang="0">
                    <a:pos x="18" y="109"/>
                  </a:cxn>
                  <a:cxn ang="0">
                    <a:pos x="12" y="120"/>
                  </a:cxn>
                  <a:cxn ang="0">
                    <a:pos x="8" y="131"/>
                  </a:cxn>
                  <a:cxn ang="0">
                    <a:pos x="6" y="143"/>
                  </a:cxn>
                  <a:cxn ang="0">
                    <a:pos x="3" y="154"/>
                  </a:cxn>
                  <a:cxn ang="0">
                    <a:pos x="1" y="166"/>
                  </a:cxn>
                  <a:cxn ang="0">
                    <a:pos x="0" y="178"/>
                  </a:cxn>
                  <a:cxn ang="0">
                    <a:pos x="0" y="190"/>
                  </a:cxn>
                </a:cxnLst>
                <a:rect l="0" t="0" r="r" b="b"/>
                <a:pathLst>
                  <a:path w="189" h="190">
                    <a:moveTo>
                      <a:pt x="189" y="0"/>
                    </a:moveTo>
                    <a:lnTo>
                      <a:pt x="177" y="0"/>
                    </a:lnTo>
                    <a:lnTo>
                      <a:pt x="166" y="1"/>
                    </a:lnTo>
                    <a:lnTo>
                      <a:pt x="154" y="4"/>
                    </a:lnTo>
                    <a:lnTo>
                      <a:pt x="142" y="7"/>
                    </a:lnTo>
                    <a:lnTo>
                      <a:pt x="131" y="10"/>
                    </a:lnTo>
                    <a:lnTo>
                      <a:pt x="119" y="14"/>
                    </a:lnTo>
                    <a:lnTo>
                      <a:pt x="108" y="18"/>
                    </a:lnTo>
                    <a:lnTo>
                      <a:pt x="98" y="23"/>
                    </a:lnTo>
                    <a:lnTo>
                      <a:pt x="88" y="30"/>
                    </a:lnTo>
                    <a:lnTo>
                      <a:pt x="78" y="36"/>
                    </a:lnTo>
                    <a:lnTo>
                      <a:pt x="69" y="43"/>
                    </a:lnTo>
                    <a:lnTo>
                      <a:pt x="59" y="51"/>
                    </a:lnTo>
                    <a:lnTo>
                      <a:pt x="51" y="59"/>
                    </a:lnTo>
                    <a:lnTo>
                      <a:pt x="43" y="69"/>
                    </a:lnTo>
                    <a:lnTo>
                      <a:pt x="35" y="78"/>
                    </a:lnTo>
                    <a:lnTo>
                      <a:pt x="28" y="88"/>
                    </a:lnTo>
                    <a:lnTo>
                      <a:pt x="23" y="98"/>
                    </a:lnTo>
                    <a:lnTo>
                      <a:pt x="18" y="109"/>
                    </a:lnTo>
                    <a:lnTo>
                      <a:pt x="12" y="120"/>
                    </a:lnTo>
                    <a:lnTo>
                      <a:pt x="8" y="131"/>
                    </a:lnTo>
                    <a:lnTo>
                      <a:pt x="6" y="143"/>
                    </a:lnTo>
                    <a:lnTo>
                      <a:pt x="3" y="154"/>
                    </a:lnTo>
                    <a:lnTo>
                      <a:pt x="1" y="166"/>
                    </a:lnTo>
                    <a:lnTo>
                      <a:pt x="0" y="178"/>
                    </a:lnTo>
                    <a:lnTo>
                      <a:pt x="0" y="19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31" name="Freeform 1811"/>
              <p:cNvSpPr>
                <a:spLocks noChangeAspect="1"/>
              </p:cNvSpPr>
              <p:nvPr/>
            </p:nvSpPr>
            <p:spPr bwMode="auto">
              <a:xfrm>
                <a:off x="7829" y="3278"/>
                <a:ext cx="442" cy="300"/>
              </a:xfrm>
              <a:custGeom>
                <a:avLst/>
                <a:gdLst/>
                <a:ahLst/>
                <a:cxnLst>
                  <a:cxn ang="0">
                    <a:pos x="1302" y="331"/>
                  </a:cxn>
                  <a:cxn ang="0">
                    <a:pos x="1302" y="0"/>
                  </a:cxn>
                  <a:cxn ang="0">
                    <a:pos x="1326" y="0"/>
                  </a:cxn>
                  <a:cxn ang="0">
                    <a:pos x="1326" y="900"/>
                  </a:cxn>
                  <a:cxn ang="0">
                    <a:pos x="0" y="900"/>
                  </a:cxn>
                  <a:cxn ang="0">
                    <a:pos x="0" y="0"/>
                  </a:cxn>
                </a:cxnLst>
                <a:rect l="0" t="0" r="r" b="b"/>
                <a:pathLst>
                  <a:path w="1326" h="900">
                    <a:moveTo>
                      <a:pt x="1302" y="331"/>
                    </a:moveTo>
                    <a:lnTo>
                      <a:pt x="1302" y="0"/>
                    </a:lnTo>
                    <a:lnTo>
                      <a:pt x="1326" y="0"/>
                    </a:lnTo>
                    <a:lnTo>
                      <a:pt x="1326" y="900"/>
                    </a:lnTo>
                    <a:lnTo>
                      <a:pt x="0" y="90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32" name="Group 1812"/>
            <p:cNvGrpSpPr>
              <a:grpSpLocks noChangeAspect="1"/>
            </p:cNvGrpSpPr>
            <p:nvPr/>
          </p:nvGrpSpPr>
          <p:grpSpPr bwMode="auto">
            <a:xfrm>
              <a:off x="6885" y="2663"/>
              <a:ext cx="1387" cy="2097"/>
              <a:chOff x="6885" y="2663"/>
              <a:chExt cx="1387" cy="2097"/>
            </a:xfrm>
          </p:grpSpPr>
          <p:sp>
            <p:nvSpPr>
              <p:cNvPr id="6933" name="Line 1813"/>
              <p:cNvSpPr>
                <a:spLocks noChangeAspect="1" noChangeShapeType="1"/>
              </p:cNvSpPr>
              <p:nvPr/>
            </p:nvSpPr>
            <p:spPr bwMode="auto">
              <a:xfrm>
                <a:off x="7702" y="3578"/>
                <a:ext cx="56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34" name="Freeform 1814"/>
              <p:cNvSpPr>
                <a:spLocks noChangeAspect="1"/>
              </p:cNvSpPr>
              <p:nvPr/>
            </p:nvSpPr>
            <p:spPr bwMode="auto">
              <a:xfrm>
                <a:off x="7852" y="3374"/>
                <a:ext cx="62" cy="62"/>
              </a:xfrm>
              <a:custGeom>
                <a:avLst/>
                <a:gdLst/>
                <a:ahLst/>
                <a:cxnLst>
                  <a:cxn ang="0">
                    <a:pos x="184" y="186"/>
                  </a:cxn>
                  <a:cxn ang="0">
                    <a:pos x="182" y="172"/>
                  </a:cxn>
                  <a:cxn ang="0">
                    <a:pos x="178" y="160"/>
                  </a:cxn>
                  <a:cxn ang="0">
                    <a:pos x="174" y="148"/>
                  </a:cxn>
                  <a:cxn ang="0">
                    <a:pos x="168" y="135"/>
                  </a:cxn>
                  <a:cxn ang="0">
                    <a:pos x="163" y="124"/>
                  </a:cxn>
                  <a:cxn ang="0">
                    <a:pos x="156" y="112"/>
                  </a:cxn>
                  <a:cxn ang="0">
                    <a:pos x="149" y="101"/>
                  </a:cxn>
                  <a:cxn ang="0">
                    <a:pos x="141" y="90"/>
                  </a:cxn>
                  <a:cxn ang="0">
                    <a:pos x="133" y="79"/>
                  </a:cxn>
                  <a:cxn ang="0">
                    <a:pos x="125" y="70"/>
                  </a:cxn>
                  <a:cxn ang="0">
                    <a:pos x="116" y="61"/>
                  </a:cxn>
                  <a:cxn ang="0">
                    <a:pos x="105" y="51"/>
                  </a:cxn>
                  <a:cxn ang="0">
                    <a:pos x="96" y="43"/>
                  </a:cxn>
                  <a:cxn ang="0">
                    <a:pos x="85" y="36"/>
                  </a:cxn>
                  <a:cxn ang="0">
                    <a:pos x="73" y="28"/>
                  </a:cxn>
                  <a:cxn ang="0">
                    <a:pos x="62" y="23"/>
                  </a:cxn>
                  <a:cxn ang="0">
                    <a:pos x="50" y="16"/>
                  </a:cxn>
                  <a:cxn ang="0">
                    <a:pos x="38" y="12"/>
                  </a:cxn>
                  <a:cxn ang="0">
                    <a:pos x="26" y="7"/>
                  </a:cxn>
                  <a:cxn ang="0">
                    <a:pos x="12" y="4"/>
                  </a:cxn>
                  <a:cxn ang="0">
                    <a:pos x="0" y="0"/>
                  </a:cxn>
                </a:cxnLst>
                <a:rect l="0" t="0" r="r" b="b"/>
                <a:pathLst>
                  <a:path w="184" h="186">
                    <a:moveTo>
                      <a:pt x="184" y="186"/>
                    </a:moveTo>
                    <a:lnTo>
                      <a:pt x="182" y="172"/>
                    </a:lnTo>
                    <a:lnTo>
                      <a:pt x="178" y="160"/>
                    </a:lnTo>
                    <a:lnTo>
                      <a:pt x="174" y="148"/>
                    </a:lnTo>
                    <a:lnTo>
                      <a:pt x="168" y="135"/>
                    </a:lnTo>
                    <a:lnTo>
                      <a:pt x="163" y="124"/>
                    </a:lnTo>
                    <a:lnTo>
                      <a:pt x="156" y="112"/>
                    </a:lnTo>
                    <a:lnTo>
                      <a:pt x="149" y="101"/>
                    </a:lnTo>
                    <a:lnTo>
                      <a:pt x="141" y="90"/>
                    </a:lnTo>
                    <a:lnTo>
                      <a:pt x="133" y="79"/>
                    </a:lnTo>
                    <a:lnTo>
                      <a:pt x="125" y="70"/>
                    </a:lnTo>
                    <a:lnTo>
                      <a:pt x="116" y="61"/>
                    </a:lnTo>
                    <a:lnTo>
                      <a:pt x="105" y="51"/>
                    </a:lnTo>
                    <a:lnTo>
                      <a:pt x="96" y="43"/>
                    </a:lnTo>
                    <a:lnTo>
                      <a:pt x="85" y="36"/>
                    </a:lnTo>
                    <a:lnTo>
                      <a:pt x="73" y="28"/>
                    </a:lnTo>
                    <a:lnTo>
                      <a:pt x="62" y="23"/>
                    </a:lnTo>
                    <a:lnTo>
                      <a:pt x="50" y="16"/>
                    </a:lnTo>
                    <a:lnTo>
                      <a:pt x="38" y="12"/>
                    </a:lnTo>
                    <a:lnTo>
                      <a:pt x="26" y="7"/>
                    </a:lnTo>
                    <a:lnTo>
                      <a:pt x="12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35" name="Line 1815"/>
              <p:cNvSpPr>
                <a:spLocks noChangeAspect="1" noChangeShapeType="1"/>
              </p:cNvSpPr>
              <p:nvPr/>
            </p:nvSpPr>
            <p:spPr bwMode="auto">
              <a:xfrm>
                <a:off x="7914" y="3436"/>
                <a:ext cx="27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36" name="Freeform 1816"/>
              <p:cNvSpPr>
                <a:spLocks noChangeAspect="1"/>
              </p:cNvSpPr>
              <p:nvPr/>
            </p:nvSpPr>
            <p:spPr bwMode="auto">
              <a:xfrm>
                <a:off x="8185" y="3374"/>
                <a:ext cx="62" cy="62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172" y="4"/>
                  </a:cxn>
                  <a:cxn ang="0">
                    <a:pos x="159" y="7"/>
                  </a:cxn>
                  <a:cxn ang="0">
                    <a:pos x="147" y="12"/>
                  </a:cxn>
                  <a:cxn ang="0">
                    <a:pos x="135" y="16"/>
                  </a:cxn>
                  <a:cxn ang="0">
                    <a:pos x="123" y="23"/>
                  </a:cxn>
                  <a:cxn ang="0">
                    <a:pos x="112" y="28"/>
                  </a:cxn>
                  <a:cxn ang="0">
                    <a:pos x="100" y="36"/>
                  </a:cxn>
                  <a:cxn ang="0">
                    <a:pos x="89" y="43"/>
                  </a:cxn>
                  <a:cxn ang="0">
                    <a:pos x="79" y="51"/>
                  </a:cxn>
                  <a:cxn ang="0">
                    <a:pos x="69" y="61"/>
                  </a:cxn>
                  <a:cxn ang="0">
                    <a:pos x="61" y="70"/>
                  </a:cxn>
                  <a:cxn ang="0">
                    <a:pos x="51" y="79"/>
                  </a:cxn>
                  <a:cxn ang="0">
                    <a:pos x="43" y="90"/>
                  </a:cxn>
                  <a:cxn ang="0">
                    <a:pos x="35" y="101"/>
                  </a:cxn>
                  <a:cxn ang="0">
                    <a:pos x="28" y="112"/>
                  </a:cxn>
                  <a:cxn ang="0">
                    <a:pos x="22" y="124"/>
                  </a:cxn>
                  <a:cxn ang="0">
                    <a:pos x="16" y="135"/>
                  </a:cxn>
                  <a:cxn ang="0">
                    <a:pos x="11" y="148"/>
                  </a:cxn>
                  <a:cxn ang="0">
                    <a:pos x="7" y="160"/>
                  </a:cxn>
                  <a:cxn ang="0">
                    <a:pos x="3" y="172"/>
                  </a:cxn>
                  <a:cxn ang="0">
                    <a:pos x="0" y="186"/>
                  </a:cxn>
                </a:cxnLst>
                <a:rect l="0" t="0" r="r" b="b"/>
                <a:pathLst>
                  <a:path w="185" h="186">
                    <a:moveTo>
                      <a:pt x="185" y="0"/>
                    </a:moveTo>
                    <a:lnTo>
                      <a:pt x="172" y="4"/>
                    </a:lnTo>
                    <a:lnTo>
                      <a:pt x="159" y="7"/>
                    </a:lnTo>
                    <a:lnTo>
                      <a:pt x="147" y="12"/>
                    </a:lnTo>
                    <a:lnTo>
                      <a:pt x="135" y="16"/>
                    </a:lnTo>
                    <a:lnTo>
                      <a:pt x="123" y="23"/>
                    </a:lnTo>
                    <a:lnTo>
                      <a:pt x="112" y="28"/>
                    </a:lnTo>
                    <a:lnTo>
                      <a:pt x="100" y="36"/>
                    </a:lnTo>
                    <a:lnTo>
                      <a:pt x="89" y="43"/>
                    </a:lnTo>
                    <a:lnTo>
                      <a:pt x="79" y="51"/>
                    </a:lnTo>
                    <a:lnTo>
                      <a:pt x="69" y="61"/>
                    </a:lnTo>
                    <a:lnTo>
                      <a:pt x="61" y="70"/>
                    </a:lnTo>
                    <a:lnTo>
                      <a:pt x="51" y="79"/>
                    </a:lnTo>
                    <a:lnTo>
                      <a:pt x="43" y="90"/>
                    </a:lnTo>
                    <a:lnTo>
                      <a:pt x="35" y="101"/>
                    </a:lnTo>
                    <a:lnTo>
                      <a:pt x="28" y="112"/>
                    </a:lnTo>
                    <a:lnTo>
                      <a:pt x="22" y="124"/>
                    </a:lnTo>
                    <a:lnTo>
                      <a:pt x="16" y="135"/>
                    </a:lnTo>
                    <a:lnTo>
                      <a:pt x="11" y="148"/>
                    </a:lnTo>
                    <a:lnTo>
                      <a:pt x="7" y="160"/>
                    </a:lnTo>
                    <a:lnTo>
                      <a:pt x="3" y="172"/>
                    </a:lnTo>
                    <a:lnTo>
                      <a:pt x="0" y="18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37" name="Freeform 1817"/>
              <p:cNvSpPr>
                <a:spLocks noChangeAspect="1"/>
              </p:cNvSpPr>
              <p:nvPr/>
            </p:nvSpPr>
            <p:spPr bwMode="auto">
              <a:xfrm>
                <a:off x="7852" y="3294"/>
                <a:ext cx="395" cy="80"/>
              </a:xfrm>
              <a:custGeom>
                <a:avLst/>
                <a:gdLst/>
                <a:ahLst/>
                <a:cxnLst>
                  <a:cxn ang="0">
                    <a:pos x="1184" y="241"/>
                  </a:cxn>
                  <a:cxn ang="0">
                    <a:pos x="1184" y="0"/>
                  </a:cxn>
                  <a:cxn ang="0">
                    <a:pos x="0" y="0"/>
                  </a:cxn>
                </a:cxnLst>
                <a:rect l="0" t="0" r="r" b="b"/>
                <a:pathLst>
                  <a:path w="1184" h="241">
                    <a:moveTo>
                      <a:pt x="1184" y="241"/>
                    </a:moveTo>
                    <a:lnTo>
                      <a:pt x="118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38" name="Line 1818"/>
              <p:cNvSpPr>
                <a:spLocks noChangeAspect="1" noChangeShapeType="1"/>
              </p:cNvSpPr>
              <p:nvPr/>
            </p:nvSpPr>
            <p:spPr bwMode="auto">
              <a:xfrm>
                <a:off x="7852" y="3294"/>
                <a:ext cx="1" cy="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39" name="Line 1819"/>
              <p:cNvSpPr>
                <a:spLocks noChangeAspect="1" noChangeShapeType="1"/>
              </p:cNvSpPr>
              <p:nvPr/>
            </p:nvSpPr>
            <p:spPr bwMode="auto">
              <a:xfrm>
                <a:off x="7837" y="3278"/>
                <a:ext cx="1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0" name="Freeform 1820"/>
              <p:cNvSpPr>
                <a:spLocks noChangeAspect="1"/>
              </p:cNvSpPr>
              <p:nvPr/>
            </p:nvSpPr>
            <p:spPr bwMode="auto">
              <a:xfrm>
                <a:off x="7837" y="3389"/>
                <a:ext cx="62" cy="63"/>
              </a:xfrm>
              <a:custGeom>
                <a:avLst/>
                <a:gdLst/>
                <a:ahLst/>
                <a:cxnLst>
                  <a:cxn ang="0">
                    <a:pos x="188" y="190"/>
                  </a:cxn>
                  <a:cxn ang="0">
                    <a:pos x="188" y="178"/>
                  </a:cxn>
                  <a:cxn ang="0">
                    <a:pos x="187" y="166"/>
                  </a:cxn>
                  <a:cxn ang="0">
                    <a:pos x="186" y="154"/>
                  </a:cxn>
                  <a:cxn ang="0">
                    <a:pos x="183" y="143"/>
                  </a:cxn>
                  <a:cxn ang="0">
                    <a:pos x="180" y="131"/>
                  </a:cxn>
                  <a:cxn ang="0">
                    <a:pos x="176" y="120"/>
                  </a:cxn>
                  <a:cxn ang="0">
                    <a:pos x="171" y="109"/>
                  </a:cxn>
                  <a:cxn ang="0">
                    <a:pos x="165" y="98"/>
                  </a:cxn>
                  <a:cxn ang="0">
                    <a:pos x="160" y="88"/>
                  </a:cxn>
                  <a:cxn ang="0">
                    <a:pos x="153" y="78"/>
                  </a:cxn>
                  <a:cxn ang="0">
                    <a:pos x="145" y="69"/>
                  </a:cxn>
                  <a:cxn ang="0">
                    <a:pos x="137" y="59"/>
                  </a:cxn>
                  <a:cxn ang="0">
                    <a:pos x="129" y="51"/>
                  </a:cxn>
                  <a:cxn ang="0">
                    <a:pos x="120" y="43"/>
                  </a:cxn>
                  <a:cxn ang="0">
                    <a:pos x="110" y="36"/>
                  </a:cxn>
                  <a:cxn ang="0">
                    <a:pos x="101" y="30"/>
                  </a:cxn>
                  <a:cxn ang="0">
                    <a:pos x="91" y="23"/>
                  </a:cxn>
                  <a:cxn ang="0">
                    <a:pos x="81" y="18"/>
                  </a:cxn>
                  <a:cxn ang="0">
                    <a:pos x="70" y="14"/>
                  </a:cxn>
                  <a:cxn ang="0">
                    <a:pos x="58" y="10"/>
                  </a:cxn>
                  <a:cxn ang="0">
                    <a:pos x="47" y="7"/>
                  </a:cxn>
                  <a:cxn ang="0">
                    <a:pos x="35" y="4"/>
                  </a:cxn>
                  <a:cxn ang="0">
                    <a:pos x="23" y="1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88" h="190">
                    <a:moveTo>
                      <a:pt x="188" y="190"/>
                    </a:moveTo>
                    <a:lnTo>
                      <a:pt x="188" y="178"/>
                    </a:lnTo>
                    <a:lnTo>
                      <a:pt x="187" y="166"/>
                    </a:lnTo>
                    <a:lnTo>
                      <a:pt x="186" y="154"/>
                    </a:lnTo>
                    <a:lnTo>
                      <a:pt x="183" y="143"/>
                    </a:lnTo>
                    <a:lnTo>
                      <a:pt x="180" y="131"/>
                    </a:lnTo>
                    <a:lnTo>
                      <a:pt x="176" y="120"/>
                    </a:lnTo>
                    <a:lnTo>
                      <a:pt x="171" y="109"/>
                    </a:lnTo>
                    <a:lnTo>
                      <a:pt x="165" y="98"/>
                    </a:lnTo>
                    <a:lnTo>
                      <a:pt x="160" y="88"/>
                    </a:lnTo>
                    <a:lnTo>
                      <a:pt x="153" y="78"/>
                    </a:lnTo>
                    <a:lnTo>
                      <a:pt x="145" y="69"/>
                    </a:lnTo>
                    <a:lnTo>
                      <a:pt x="137" y="59"/>
                    </a:lnTo>
                    <a:lnTo>
                      <a:pt x="129" y="51"/>
                    </a:lnTo>
                    <a:lnTo>
                      <a:pt x="120" y="43"/>
                    </a:lnTo>
                    <a:lnTo>
                      <a:pt x="110" y="36"/>
                    </a:lnTo>
                    <a:lnTo>
                      <a:pt x="101" y="30"/>
                    </a:lnTo>
                    <a:lnTo>
                      <a:pt x="91" y="23"/>
                    </a:lnTo>
                    <a:lnTo>
                      <a:pt x="81" y="18"/>
                    </a:lnTo>
                    <a:lnTo>
                      <a:pt x="70" y="14"/>
                    </a:lnTo>
                    <a:lnTo>
                      <a:pt x="58" y="10"/>
                    </a:lnTo>
                    <a:lnTo>
                      <a:pt x="47" y="7"/>
                    </a:lnTo>
                    <a:lnTo>
                      <a:pt x="35" y="4"/>
                    </a:lnTo>
                    <a:lnTo>
                      <a:pt x="23" y="1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1" name="Line 1821"/>
              <p:cNvSpPr>
                <a:spLocks noChangeAspect="1" noChangeShapeType="1"/>
              </p:cNvSpPr>
              <p:nvPr/>
            </p:nvSpPr>
            <p:spPr bwMode="auto">
              <a:xfrm>
                <a:off x="7899" y="3452"/>
                <a:ext cx="30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2" name="Freeform 1822"/>
              <p:cNvSpPr>
                <a:spLocks noChangeAspect="1"/>
              </p:cNvSpPr>
              <p:nvPr/>
            </p:nvSpPr>
            <p:spPr bwMode="auto">
              <a:xfrm>
                <a:off x="8200" y="3389"/>
                <a:ext cx="63" cy="63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177" y="0"/>
                  </a:cxn>
                  <a:cxn ang="0">
                    <a:pos x="166" y="1"/>
                  </a:cxn>
                  <a:cxn ang="0">
                    <a:pos x="154" y="4"/>
                  </a:cxn>
                  <a:cxn ang="0">
                    <a:pos x="142" y="7"/>
                  </a:cxn>
                  <a:cxn ang="0">
                    <a:pos x="131" y="10"/>
                  </a:cxn>
                  <a:cxn ang="0">
                    <a:pos x="119" y="14"/>
                  </a:cxn>
                  <a:cxn ang="0">
                    <a:pos x="108" y="18"/>
                  </a:cxn>
                  <a:cxn ang="0">
                    <a:pos x="98" y="23"/>
                  </a:cxn>
                  <a:cxn ang="0">
                    <a:pos x="88" y="30"/>
                  </a:cxn>
                  <a:cxn ang="0">
                    <a:pos x="78" y="36"/>
                  </a:cxn>
                  <a:cxn ang="0">
                    <a:pos x="69" y="43"/>
                  </a:cxn>
                  <a:cxn ang="0">
                    <a:pos x="59" y="51"/>
                  </a:cxn>
                  <a:cxn ang="0">
                    <a:pos x="51" y="59"/>
                  </a:cxn>
                  <a:cxn ang="0">
                    <a:pos x="43" y="69"/>
                  </a:cxn>
                  <a:cxn ang="0">
                    <a:pos x="35" y="78"/>
                  </a:cxn>
                  <a:cxn ang="0">
                    <a:pos x="28" y="88"/>
                  </a:cxn>
                  <a:cxn ang="0">
                    <a:pos x="23" y="98"/>
                  </a:cxn>
                  <a:cxn ang="0">
                    <a:pos x="18" y="109"/>
                  </a:cxn>
                  <a:cxn ang="0">
                    <a:pos x="12" y="120"/>
                  </a:cxn>
                  <a:cxn ang="0">
                    <a:pos x="8" y="131"/>
                  </a:cxn>
                  <a:cxn ang="0">
                    <a:pos x="6" y="143"/>
                  </a:cxn>
                  <a:cxn ang="0">
                    <a:pos x="3" y="154"/>
                  </a:cxn>
                  <a:cxn ang="0">
                    <a:pos x="1" y="166"/>
                  </a:cxn>
                  <a:cxn ang="0">
                    <a:pos x="0" y="178"/>
                  </a:cxn>
                  <a:cxn ang="0">
                    <a:pos x="0" y="190"/>
                  </a:cxn>
                </a:cxnLst>
                <a:rect l="0" t="0" r="r" b="b"/>
                <a:pathLst>
                  <a:path w="189" h="190">
                    <a:moveTo>
                      <a:pt x="189" y="0"/>
                    </a:moveTo>
                    <a:lnTo>
                      <a:pt x="177" y="0"/>
                    </a:lnTo>
                    <a:lnTo>
                      <a:pt x="166" y="1"/>
                    </a:lnTo>
                    <a:lnTo>
                      <a:pt x="154" y="4"/>
                    </a:lnTo>
                    <a:lnTo>
                      <a:pt x="142" y="7"/>
                    </a:lnTo>
                    <a:lnTo>
                      <a:pt x="131" y="10"/>
                    </a:lnTo>
                    <a:lnTo>
                      <a:pt x="119" y="14"/>
                    </a:lnTo>
                    <a:lnTo>
                      <a:pt x="108" y="18"/>
                    </a:lnTo>
                    <a:lnTo>
                      <a:pt x="98" y="23"/>
                    </a:lnTo>
                    <a:lnTo>
                      <a:pt x="88" y="30"/>
                    </a:lnTo>
                    <a:lnTo>
                      <a:pt x="78" y="36"/>
                    </a:lnTo>
                    <a:lnTo>
                      <a:pt x="69" y="43"/>
                    </a:lnTo>
                    <a:lnTo>
                      <a:pt x="59" y="51"/>
                    </a:lnTo>
                    <a:lnTo>
                      <a:pt x="51" y="59"/>
                    </a:lnTo>
                    <a:lnTo>
                      <a:pt x="43" y="69"/>
                    </a:lnTo>
                    <a:lnTo>
                      <a:pt x="35" y="78"/>
                    </a:lnTo>
                    <a:lnTo>
                      <a:pt x="28" y="88"/>
                    </a:lnTo>
                    <a:lnTo>
                      <a:pt x="23" y="98"/>
                    </a:lnTo>
                    <a:lnTo>
                      <a:pt x="18" y="109"/>
                    </a:lnTo>
                    <a:lnTo>
                      <a:pt x="12" y="120"/>
                    </a:lnTo>
                    <a:lnTo>
                      <a:pt x="8" y="131"/>
                    </a:lnTo>
                    <a:lnTo>
                      <a:pt x="6" y="143"/>
                    </a:lnTo>
                    <a:lnTo>
                      <a:pt x="3" y="154"/>
                    </a:lnTo>
                    <a:lnTo>
                      <a:pt x="1" y="166"/>
                    </a:lnTo>
                    <a:lnTo>
                      <a:pt x="0" y="178"/>
                    </a:lnTo>
                    <a:lnTo>
                      <a:pt x="0" y="19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3" name="Freeform 1823"/>
              <p:cNvSpPr>
                <a:spLocks noChangeAspect="1"/>
              </p:cNvSpPr>
              <p:nvPr/>
            </p:nvSpPr>
            <p:spPr bwMode="auto">
              <a:xfrm>
                <a:off x="7837" y="3278"/>
                <a:ext cx="426" cy="111"/>
              </a:xfrm>
              <a:custGeom>
                <a:avLst/>
                <a:gdLst/>
                <a:ahLst/>
                <a:cxnLst>
                  <a:cxn ang="0">
                    <a:pos x="1278" y="331"/>
                  </a:cxn>
                  <a:cxn ang="0">
                    <a:pos x="1278" y="0"/>
                  </a:cxn>
                  <a:cxn ang="0">
                    <a:pos x="0" y="0"/>
                  </a:cxn>
                </a:cxnLst>
                <a:rect l="0" t="0" r="r" b="b"/>
                <a:pathLst>
                  <a:path w="1278" h="331">
                    <a:moveTo>
                      <a:pt x="1278" y="331"/>
                    </a:moveTo>
                    <a:lnTo>
                      <a:pt x="1278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4" name="Line 1824"/>
              <p:cNvSpPr>
                <a:spLocks noChangeAspect="1" noChangeShapeType="1"/>
              </p:cNvSpPr>
              <p:nvPr/>
            </p:nvSpPr>
            <p:spPr bwMode="auto">
              <a:xfrm flipH="1">
                <a:off x="7829" y="3278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5" name="Line 1825"/>
              <p:cNvSpPr>
                <a:spLocks noChangeAspect="1" noChangeShapeType="1"/>
              </p:cNvSpPr>
              <p:nvPr/>
            </p:nvSpPr>
            <p:spPr bwMode="auto">
              <a:xfrm>
                <a:off x="7829" y="3278"/>
                <a:ext cx="1" cy="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6" name="Line 1826"/>
              <p:cNvSpPr>
                <a:spLocks noChangeAspect="1" noChangeShapeType="1"/>
              </p:cNvSpPr>
              <p:nvPr/>
            </p:nvSpPr>
            <p:spPr bwMode="auto">
              <a:xfrm flipV="1">
                <a:off x="8271" y="3278"/>
                <a:ext cx="1" cy="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7" name="Line 1827"/>
              <p:cNvSpPr>
                <a:spLocks noChangeAspect="1" noChangeShapeType="1"/>
              </p:cNvSpPr>
              <p:nvPr/>
            </p:nvSpPr>
            <p:spPr bwMode="auto">
              <a:xfrm flipH="1">
                <a:off x="8263" y="3278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8" name="Line 1828"/>
              <p:cNvSpPr>
                <a:spLocks noChangeAspect="1" noChangeShapeType="1"/>
              </p:cNvSpPr>
              <p:nvPr/>
            </p:nvSpPr>
            <p:spPr bwMode="auto">
              <a:xfrm>
                <a:off x="8271" y="2663"/>
                <a:ext cx="1" cy="9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9" name="Line 1829"/>
              <p:cNvSpPr>
                <a:spLocks noChangeAspect="1" noChangeShapeType="1"/>
              </p:cNvSpPr>
              <p:nvPr/>
            </p:nvSpPr>
            <p:spPr bwMode="auto">
              <a:xfrm>
                <a:off x="7702" y="2668"/>
                <a:ext cx="1" cy="9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0" name="Line 1830"/>
              <p:cNvSpPr>
                <a:spLocks noChangeAspect="1" noChangeShapeType="1"/>
              </p:cNvSpPr>
              <p:nvPr/>
            </p:nvSpPr>
            <p:spPr bwMode="auto">
              <a:xfrm>
                <a:off x="7732" y="2668"/>
                <a:ext cx="1" cy="1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1" name="Line 1831"/>
              <p:cNvSpPr>
                <a:spLocks noChangeAspect="1" noChangeShapeType="1"/>
              </p:cNvSpPr>
              <p:nvPr/>
            </p:nvSpPr>
            <p:spPr bwMode="auto">
              <a:xfrm>
                <a:off x="7732" y="2819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2" name="Line 1832"/>
              <p:cNvSpPr>
                <a:spLocks noChangeAspect="1" noChangeShapeType="1"/>
              </p:cNvSpPr>
              <p:nvPr/>
            </p:nvSpPr>
            <p:spPr bwMode="auto">
              <a:xfrm>
                <a:off x="7732" y="2889"/>
                <a:ext cx="1" cy="1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3" name="Line 1833"/>
              <p:cNvSpPr>
                <a:spLocks noChangeAspect="1" noChangeShapeType="1"/>
              </p:cNvSpPr>
              <p:nvPr/>
            </p:nvSpPr>
            <p:spPr bwMode="auto">
              <a:xfrm>
                <a:off x="7732" y="3103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4" name="Line 1834"/>
              <p:cNvSpPr>
                <a:spLocks noChangeAspect="1" noChangeShapeType="1"/>
              </p:cNvSpPr>
              <p:nvPr/>
            </p:nvSpPr>
            <p:spPr bwMode="auto">
              <a:xfrm>
                <a:off x="7732" y="3173"/>
                <a:ext cx="1" cy="1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5" name="Line 1835"/>
              <p:cNvSpPr>
                <a:spLocks noChangeAspect="1" noChangeShapeType="1"/>
              </p:cNvSpPr>
              <p:nvPr/>
            </p:nvSpPr>
            <p:spPr bwMode="auto">
              <a:xfrm>
                <a:off x="7732" y="3386"/>
                <a:ext cx="1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6" name="Line 1836"/>
              <p:cNvSpPr>
                <a:spLocks noChangeAspect="1" noChangeShapeType="1"/>
              </p:cNvSpPr>
              <p:nvPr/>
            </p:nvSpPr>
            <p:spPr bwMode="auto">
              <a:xfrm>
                <a:off x="7732" y="3458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7" name="Line 1837"/>
              <p:cNvSpPr>
                <a:spLocks noChangeAspect="1" noChangeShapeType="1"/>
              </p:cNvSpPr>
              <p:nvPr/>
            </p:nvSpPr>
            <p:spPr bwMode="auto">
              <a:xfrm>
                <a:off x="7763" y="2668"/>
                <a:ext cx="1" cy="1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8" name="Line 1838"/>
              <p:cNvSpPr>
                <a:spLocks noChangeAspect="1" noChangeShapeType="1"/>
              </p:cNvSpPr>
              <p:nvPr/>
            </p:nvSpPr>
            <p:spPr bwMode="auto">
              <a:xfrm>
                <a:off x="7763" y="2819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9" name="Line 1839"/>
              <p:cNvSpPr>
                <a:spLocks noChangeAspect="1" noChangeShapeType="1"/>
              </p:cNvSpPr>
              <p:nvPr/>
            </p:nvSpPr>
            <p:spPr bwMode="auto">
              <a:xfrm>
                <a:off x="7763" y="2889"/>
                <a:ext cx="1" cy="1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0" name="Line 1840"/>
              <p:cNvSpPr>
                <a:spLocks noChangeAspect="1" noChangeShapeType="1"/>
              </p:cNvSpPr>
              <p:nvPr/>
            </p:nvSpPr>
            <p:spPr bwMode="auto">
              <a:xfrm>
                <a:off x="7763" y="3103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1" name="Line 1841"/>
              <p:cNvSpPr>
                <a:spLocks noChangeAspect="1" noChangeShapeType="1"/>
              </p:cNvSpPr>
              <p:nvPr/>
            </p:nvSpPr>
            <p:spPr bwMode="auto">
              <a:xfrm>
                <a:off x="7763" y="3173"/>
                <a:ext cx="1" cy="1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2" name="Line 1842"/>
              <p:cNvSpPr>
                <a:spLocks noChangeAspect="1" noChangeShapeType="1"/>
              </p:cNvSpPr>
              <p:nvPr/>
            </p:nvSpPr>
            <p:spPr bwMode="auto">
              <a:xfrm>
                <a:off x="7763" y="3386"/>
                <a:ext cx="1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3" name="Line 1843"/>
              <p:cNvSpPr>
                <a:spLocks noChangeAspect="1" noChangeShapeType="1"/>
              </p:cNvSpPr>
              <p:nvPr/>
            </p:nvSpPr>
            <p:spPr bwMode="auto">
              <a:xfrm>
                <a:off x="7763" y="3458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4" name="Line 1844"/>
              <p:cNvSpPr>
                <a:spLocks noChangeAspect="1" noChangeShapeType="1"/>
              </p:cNvSpPr>
              <p:nvPr/>
            </p:nvSpPr>
            <p:spPr bwMode="auto">
              <a:xfrm>
                <a:off x="7795" y="2668"/>
                <a:ext cx="1" cy="1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5" name="Line 1845"/>
              <p:cNvSpPr>
                <a:spLocks noChangeAspect="1" noChangeShapeType="1"/>
              </p:cNvSpPr>
              <p:nvPr/>
            </p:nvSpPr>
            <p:spPr bwMode="auto">
              <a:xfrm>
                <a:off x="7795" y="2819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6" name="Line 1846"/>
              <p:cNvSpPr>
                <a:spLocks noChangeAspect="1" noChangeShapeType="1"/>
              </p:cNvSpPr>
              <p:nvPr/>
            </p:nvSpPr>
            <p:spPr bwMode="auto">
              <a:xfrm>
                <a:off x="7795" y="2889"/>
                <a:ext cx="1" cy="1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7" name="Line 1847"/>
              <p:cNvSpPr>
                <a:spLocks noChangeAspect="1" noChangeShapeType="1"/>
              </p:cNvSpPr>
              <p:nvPr/>
            </p:nvSpPr>
            <p:spPr bwMode="auto">
              <a:xfrm>
                <a:off x="7795" y="3103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8" name="Line 1848"/>
              <p:cNvSpPr>
                <a:spLocks noChangeAspect="1" noChangeShapeType="1"/>
              </p:cNvSpPr>
              <p:nvPr/>
            </p:nvSpPr>
            <p:spPr bwMode="auto">
              <a:xfrm>
                <a:off x="7795" y="3173"/>
                <a:ext cx="1" cy="1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9" name="Line 1849"/>
              <p:cNvSpPr>
                <a:spLocks noChangeAspect="1" noChangeShapeType="1"/>
              </p:cNvSpPr>
              <p:nvPr/>
            </p:nvSpPr>
            <p:spPr bwMode="auto">
              <a:xfrm>
                <a:off x="7795" y="3386"/>
                <a:ext cx="1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0" name="Line 1850"/>
              <p:cNvSpPr>
                <a:spLocks noChangeAspect="1" noChangeShapeType="1"/>
              </p:cNvSpPr>
              <p:nvPr/>
            </p:nvSpPr>
            <p:spPr bwMode="auto">
              <a:xfrm>
                <a:off x="7795" y="3458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1" name="Line 1851"/>
              <p:cNvSpPr>
                <a:spLocks noChangeAspect="1" noChangeShapeType="1"/>
              </p:cNvSpPr>
              <p:nvPr/>
            </p:nvSpPr>
            <p:spPr bwMode="auto">
              <a:xfrm>
                <a:off x="7829" y="2663"/>
                <a:ext cx="1" cy="9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2" name="Line 1852"/>
              <p:cNvSpPr>
                <a:spLocks noChangeAspect="1" noChangeShapeType="1"/>
              </p:cNvSpPr>
              <p:nvPr/>
            </p:nvSpPr>
            <p:spPr bwMode="auto">
              <a:xfrm flipV="1">
                <a:off x="7618" y="2876"/>
                <a:ext cx="57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3" name="Line 1853"/>
              <p:cNvSpPr>
                <a:spLocks noChangeAspect="1" noChangeShapeType="1"/>
              </p:cNvSpPr>
              <p:nvPr/>
            </p:nvSpPr>
            <p:spPr bwMode="auto">
              <a:xfrm flipV="1">
                <a:off x="7491" y="3029"/>
                <a:ext cx="70" cy="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4" name="Line 1854"/>
              <p:cNvSpPr>
                <a:spLocks noChangeAspect="1" noChangeShapeType="1"/>
              </p:cNvSpPr>
              <p:nvPr/>
            </p:nvSpPr>
            <p:spPr bwMode="auto">
              <a:xfrm flipV="1">
                <a:off x="7662" y="2888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5" name="Line 1855"/>
              <p:cNvSpPr>
                <a:spLocks noChangeAspect="1" noChangeShapeType="1"/>
              </p:cNvSpPr>
              <p:nvPr/>
            </p:nvSpPr>
            <p:spPr bwMode="auto">
              <a:xfrm flipV="1">
                <a:off x="7618" y="2949"/>
                <a:ext cx="23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6" name="Line 1856"/>
              <p:cNvSpPr>
                <a:spLocks noChangeAspect="1" noChangeShapeType="1"/>
              </p:cNvSpPr>
              <p:nvPr/>
            </p:nvSpPr>
            <p:spPr bwMode="auto">
              <a:xfrm flipV="1">
                <a:off x="7504" y="3094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7" name="Line 1857"/>
              <p:cNvSpPr>
                <a:spLocks noChangeAspect="1" noChangeShapeType="1"/>
              </p:cNvSpPr>
              <p:nvPr/>
            </p:nvSpPr>
            <p:spPr bwMode="auto">
              <a:xfrm flipV="1">
                <a:off x="7673" y="2931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8" name="Line 1858"/>
              <p:cNvSpPr>
                <a:spLocks noChangeAspect="1" noChangeShapeType="1"/>
              </p:cNvSpPr>
              <p:nvPr/>
            </p:nvSpPr>
            <p:spPr bwMode="auto">
              <a:xfrm flipV="1">
                <a:off x="7559" y="3041"/>
                <a:ext cx="30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9" name="Line 1859"/>
              <p:cNvSpPr>
                <a:spLocks noChangeAspect="1" noChangeShapeType="1"/>
              </p:cNvSpPr>
              <p:nvPr/>
            </p:nvSpPr>
            <p:spPr bwMode="auto">
              <a:xfrm flipV="1">
                <a:off x="7618" y="2988"/>
                <a:ext cx="23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0" name="Line 1860"/>
              <p:cNvSpPr>
                <a:spLocks noChangeAspect="1" noChangeShapeType="1"/>
              </p:cNvSpPr>
              <p:nvPr/>
            </p:nvSpPr>
            <p:spPr bwMode="auto">
              <a:xfrm flipV="1">
                <a:off x="7522" y="3115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1" name="Line 1861"/>
              <p:cNvSpPr>
                <a:spLocks noChangeAspect="1" noChangeShapeType="1"/>
              </p:cNvSpPr>
              <p:nvPr/>
            </p:nvSpPr>
            <p:spPr bwMode="auto">
              <a:xfrm flipV="1">
                <a:off x="7598" y="2966"/>
                <a:ext cx="104" cy="1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2" name="Line 1862"/>
              <p:cNvSpPr>
                <a:spLocks noChangeAspect="1" noChangeShapeType="1"/>
              </p:cNvSpPr>
              <p:nvPr/>
            </p:nvSpPr>
            <p:spPr bwMode="auto">
              <a:xfrm flipV="1">
                <a:off x="7539" y="3146"/>
                <a:ext cx="2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3" name="Line 1863"/>
              <p:cNvSpPr>
                <a:spLocks noChangeAspect="1" noChangeShapeType="1"/>
              </p:cNvSpPr>
              <p:nvPr/>
            </p:nvSpPr>
            <p:spPr bwMode="auto">
              <a:xfrm flipV="1">
                <a:off x="7618" y="3021"/>
                <a:ext cx="68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4" name="Line 1864"/>
              <p:cNvSpPr>
                <a:spLocks noChangeAspect="1" noChangeShapeType="1"/>
              </p:cNvSpPr>
              <p:nvPr/>
            </p:nvSpPr>
            <p:spPr bwMode="auto">
              <a:xfrm flipV="1">
                <a:off x="7562" y="3115"/>
                <a:ext cx="31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5" name="Line 1865"/>
              <p:cNvSpPr>
                <a:spLocks noChangeAspect="1" noChangeShapeType="1"/>
              </p:cNvSpPr>
              <p:nvPr/>
            </p:nvSpPr>
            <p:spPr bwMode="auto">
              <a:xfrm flipV="1">
                <a:off x="7602" y="3098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6" name="Line 1866"/>
              <p:cNvSpPr>
                <a:spLocks noChangeAspect="1" noChangeShapeType="1"/>
              </p:cNvSpPr>
              <p:nvPr/>
            </p:nvSpPr>
            <p:spPr bwMode="auto">
              <a:xfrm flipV="1">
                <a:off x="7663" y="3067"/>
                <a:ext cx="17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7" name="Line 1867"/>
              <p:cNvSpPr>
                <a:spLocks noChangeAspect="1" noChangeShapeType="1"/>
              </p:cNvSpPr>
              <p:nvPr/>
            </p:nvSpPr>
            <p:spPr bwMode="auto">
              <a:xfrm flipV="1">
                <a:off x="7618" y="3137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8" name="Line 1868"/>
              <p:cNvSpPr>
                <a:spLocks noChangeAspect="1" noChangeShapeType="1"/>
              </p:cNvSpPr>
              <p:nvPr/>
            </p:nvSpPr>
            <p:spPr bwMode="auto">
              <a:xfrm flipV="1">
                <a:off x="7677" y="3089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9" name="Line 1869"/>
              <p:cNvSpPr>
                <a:spLocks noChangeAspect="1" noChangeShapeType="1"/>
              </p:cNvSpPr>
              <p:nvPr/>
            </p:nvSpPr>
            <p:spPr bwMode="auto">
              <a:xfrm flipV="1">
                <a:off x="7636" y="3176"/>
                <a:ext cx="13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0" name="Line 18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93" y="3107"/>
                <a:ext cx="62" cy="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1" name="Line 18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39" y="3115"/>
                <a:ext cx="30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2" name="Line 18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496" y="3071"/>
                <a:ext cx="39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3" name="Line 18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18" y="3154"/>
                <a:ext cx="3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4" name="Line 18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13" y="3049"/>
                <a:ext cx="23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5" name="Line 18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78" y="3115"/>
                <a:ext cx="30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6" name="Line 18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17" y="3114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7" name="Line 18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31" y="3028"/>
                <a:ext cx="42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8" name="Line 18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18" y="3076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9" name="Line 18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82" y="3041"/>
                <a:ext cx="30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0" name="Line 18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63" y="3082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1" name="Line 18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18" y="3037"/>
                <a:ext cx="38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2" name="Line 18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18" y="2998"/>
                <a:ext cx="55" cy="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3" name="Line 18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62" y="3003"/>
                <a:ext cx="2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4" name="Line 18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18" y="2959"/>
                <a:ext cx="23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5" name="Line 18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73" y="2975"/>
                <a:ext cx="23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6" name="Line 18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18" y="2920"/>
                <a:ext cx="23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7" name="Line 18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35" y="2898"/>
                <a:ext cx="67" cy="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8" name="Line 18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58" y="2882"/>
                <a:ext cx="38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9" name="Line 18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9" y="2874"/>
                <a:ext cx="13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0" name="Line 1890"/>
              <p:cNvSpPr>
                <a:spLocks noChangeAspect="1" noChangeShapeType="1"/>
              </p:cNvSpPr>
              <p:nvPr/>
            </p:nvSpPr>
            <p:spPr bwMode="auto">
              <a:xfrm>
                <a:off x="7618" y="3074"/>
                <a:ext cx="1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1" name="Freeform 1891"/>
              <p:cNvSpPr>
                <a:spLocks noChangeAspect="1"/>
              </p:cNvSpPr>
              <p:nvPr/>
            </p:nvSpPr>
            <p:spPr bwMode="auto">
              <a:xfrm>
                <a:off x="7614" y="3112"/>
                <a:ext cx="4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2"/>
                  </a:cxn>
                  <a:cxn ang="0">
                    <a:pos x="8" y="5"/>
                  </a:cxn>
                  <a:cxn ang="0">
                    <a:pos x="7" y="6"/>
                  </a:cxn>
                  <a:cxn ang="0">
                    <a:pos x="6" y="8"/>
                  </a:cxn>
                  <a:cxn ang="0">
                    <a:pos x="3" y="9"/>
                  </a:cxn>
                  <a:cxn ang="0">
                    <a:pos x="0" y="9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lnTo>
                      <a:pt x="10" y="2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0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2" name="Line 1892"/>
              <p:cNvSpPr>
                <a:spLocks noChangeAspect="1" noChangeShapeType="1"/>
              </p:cNvSpPr>
              <p:nvPr/>
            </p:nvSpPr>
            <p:spPr bwMode="auto">
              <a:xfrm flipH="1">
                <a:off x="7539" y="3115"/>
                <a:ext cx="7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3" name="Freeform 1893"/>
              <p:cNvSpPr>
                <a:spLocks noChangeAspect="1"/>
              </p:cNvSpPr>
              <p:nvPr/>
            </p:nvSpPr>
            <p:spPr bwMode="auto">
              <a:xfrm>
                <a:off x="7535" y="3112"/>
                <a:ext cx="4" cy="3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7" y="9"/>
                  </a:cxn>
                  <a:cxn ang="0">
                    <a:pos x="6" y="8"/>
                  </a:cxn>
                  <a:cxn ang="0">
                    <a:pos x="3" y="6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9">
                    <a:moveTo>
                      <a:pt x="10" y="9"/>
                    </a:moveTo>
                    <a:lnTo>
                      <a:pt x="7" y="9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4" name="Line 1894"/>
              <p:cNvSpPr>
                <a:spLocks noChangeAspect="1" noChangeShapeType="1"/>
              </p:cNvSpPr>
              <p:nvPr/>
            </p:nvSpPr>
            <p:spPr bwMode="auto">
              <a:xfrm flipV="1">
                <a:off x="7535" y="3074"/>
                <a:ext cx="1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5" name="Freeform 1895"/>
              <p:cNvSpPr>
                <a:spLocks noChangeAspect="1"/>
              </p:cNvSpPr>
              <p:nvPr/>
            </p:nvSpPr>
            <p:spPr bwMode="auto">
              <a:xfrm>
                <a:off x="7535" y="3071"/>
                <a:ext cx="4" cy="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6" name="Line 1896"/>
              <p:cNvSpPr>
                <a:spLocks noChangeAspect="1" noChangeShapeType="1"/>
              </p:cNvSpPr>
              <p:nvPr/>
            </p:nvSpPr>
            <p:spPr bwMode="auto">
              <a:xfrm>
                <a:off x="7539" y="3071"/>
                <a:ext cx="7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7" name="Freeform 1897"/>
              <p:cNvSpPr>
                <a:spLocks noChangeAspect="1"/>
              </p:cNvSpPr>
              <p:nvPr/>
            </p:nvSpPr>
            <p:spPr bwMode="auto">
              <a:xfrm>
                <a:off x="7614" y="3071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7" y="3"/>
                  </a:cxn>
                  <a:cxn ang="0">
                    <a:pos x="8" y="4"/>
                  </a:cxn>
                  <a:cxn ang="0">
                    <a:pos x="10" y="7"/>
                  </a:cxn>
                  <a:cxn ang="0">
                    <a:pos x="10" y="9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10" y="7"/>
                    </a:lnTo>
                    <a:lnTo>
                      <a:pt x="10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8" name="Line 1898"/>
              <p:cNvSpPr>
                <a:spLocks noChangeAspect="1" noChangeShapeType="1"/>
              </p:cNvSpPr>
              <p:nvPr/>
            </p:nvSpPr>
            <p:spPr bwMode="auto">
              <a:xfrm>
                <a:off x="7673" y="2944"/>
                <a:ext cx="1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9" name="Freeform 1899"/>
              <p:cNvSpPr>
                <a:spLocks noChangeAspect="1"/>
              </p:cNvSpPr>
              <p:nvPr/>
            </p:nvSpPr>
            <p:spPr bwMode="auto">
              <a:xfrm>
                <a:off x="7641" y="2988"/>
                <a:ext cx="32" cy="15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5"/>
                  </a:cxn>
                  <a:cxn ang="0">
                    <a:pos x="93" y="11"/>
                  </a:cxn>
                  <a:cxn ang="0">
                    <a:pos x="92" y="16"/>
                  </a:cxn>
                  <a:cxn ang="0">
                    <a:pos x="89" y="22"/>
                  </a:cxn>
                  <a:cxn ang="0">
                    <a:pos x="86" y="27"/>
                  </a:cxn>
                  <a:cxn ang="0">
                    <a:pos x="82" y="31"/>
                  </a:cxn>
                  <a:cxn ang="0">
                    <a:pos x="78" y="35"/>
                  </a:cxn>
                  <a:cxn ang="0">
                    <a:pos x="74" y="39"/>
                  </a:cxn>
                  <a:cxn ang="0">
                    <a:pos x="69" y="42"/>
                  </a:cxn>
                  <a:cxn ang="0">
                    <a:pos x="63" y="45"/>
                  </a:cxn>
                  <a:cxn ang="0">
                    <a:pos x="58" y="46"/>
                  </a:cxn>
                  <a:cxn ang="0">
                    <a:pos x="53" y="47"/>
                  </a:cxn>
                  <a:cxn ang="0">
                    <a:pos x="47" y="47"/>
                  </a:cxn>
                  <a:cxn ang="0">
                    <a:pos x="42" y="47"/>
                  </a:cxn>
                  <a:cxn ang="0">
                    <a:pos x="36" y="46"/>
                  </a:cxn>
                  <a:cxn ang="0">
                    <a:pos x="30" y="45"/>
                  </a:cxn>
                  <a:cxn ang="0">
                    <a:pos x="26" y="42"/>
                  </a:cxn>
                  <a:cxn ang="0">
                    <a:pos x="20" y="39"/>
                  </a:cxn>
                  <a:cxn ang="0">
                    <a:pos x="16" y="35"/>
                  </a:cxn>
                  <a:cxn ang="0">
                    <a:pos x="12" y="31"/>
                  </a:cxn>
                  <a:cxn ang="0">
                    <a:pos x="8" y="27"/>
                  </a:cxn>
                  <a:cxn ang="0">
                    <a:pos x="6" y="22"/>
                  </a:cxn>
                  <a:cxn ang="0">
                    <a:pos x="3" y="16"/>
                  </a:cxn>
                  <a:cxn ang="0">
                    <a:pos x="1" y="11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4" h="47">
                    <a:moveTo>
                      <a:pt x="94" y="0"/>
                    </a:moveTo>
                    <a:lnTo>
                      <a:pt x="94" y="5"/>
                    </a:lnTo>
                    <a:lnTo>
                      <a:pt x="93" y="11"/>
                    </a:lnTo>
                    <a:lnTo>
                      <a:pt x="92" y="16"/>
                    </a:lnTo>
                    <a:lnTo>
                      <a:pt x="89" y="22"/>
                    </a:lnTo>
                    <a:lnTo>
                      <a:pt x="86" y="27"/>
                    </a:lnTo>
                    <a:lnTo>
                      <a:pt x="82" y="31"/>
                    </a:lnTo>
                    <a:lnTo>
                      <a:pt x="78" y="35"/>
                    </a:lnTo>
                    <a:lnTo>
                      <a:pt x="74" y="39"/>
                    </a:lnTo>
                    <a:lnTo>
                      <a:pt x="69" y="42"/>
                    </a:lnTo>
                    <a:lnTo>
                      <a:pt x="63" y="45"/>
                    </a:lnTo>
                    <a:lnTo>
                      <a:pt x="58" y="46"/>
                    </a:lnTo>
                    <a:lnTo>
                      <a:pt x="53" y="47"/>
                    </a:lnTo>
                    <a:lnTo>
                      <a:pt x="47" y="47"/>
                    </a:lnTo>
                    <a:lnTo>
                      <a:pt x="42" y="47"/>
                    </a:lnTo>
                    <a:lnTo>
                      <a:pt x="36" y="46"/>
                    </a:lnTo>
                    <a:lnTo>
                      <a:pt x="30" y="45"/>
                    </a:lnTo>
                    <a:lnTo>
                      <a:pt x="26" y="42"/>
                    </a:lnTo>
                    <a:lnTo>
                      <a:pt x="20" y="39"/>
                    </a:lnTo>
                    <a:lnTo>
                      <a:pt x="16" y="35"/>
                    </a:lnTo>
                    <a:lnTo>
                      <a:pt x="12" y="31"/>
                    </a:lnTo>
                    <a:lnTo>
                      <a:pt x="8" y="27"/>
                    </a:lnTo>
                    <a:lnTo>
                      <a:pt x="6" y="22"/>
                    </a:lnTo>
                    <a:lnTo>
                      <a:pt x="3" y="16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0" name="Line 1900"/>
              <p:cNvSpPr>
                <a:spLocks noChangeAspect="1" noChangeShapeType="1"/>
              </p:cNvSpPr>
              <p:nvPr/>
            </p:nvSpPr>
            <p:spPr bwMode="auto">
              <a:xfrm flipV="1">
                <a:off x="7641" y="2944"/>
                <a:ext cx="1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1" name="Freeform 1901"/>
              <p:cNvSpPr>
                <a:spLocks noChangeAspect="1"/>
              </p:cNvSpPr>
              <p:nvPr/>
            </p:nvSpPr>
            <p:spPr bwMode="auto">
              <a:xfrm>
                <a:off x="7641" y="2928"/>
                <a:ext cx="32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2"/>
                  </a:cxn>
                  <a:cxn ang="0">
                    <a:pos x="1" y="35"/>
                  </a:cxn>
                  <a:cxn ang="0">
                    <a:pos x="3" y="30"/>
                  </a:cxn>
                  <a:cxn ang="0">
                    <a:pos x="6" y="26"/>
                  </a:cxn>
                  <a:cxn ang="0">
                    <a:pos x="8" y="20"/>
                  </a:cxn>
                  <a:cxn ang="0">
                    <a:pos x="12" y="16"/>
                  </a:cxn>
                  <a:cxn ang="0">
                    <a:pos x="16" y="12"/>
                  </a:cxn>
                  <a:cxn ang="0">
                    <a:pos x="20" y="8"/>
                  </a:cxn>
                  <a:cxn ang="0">
                    <a:pos x="26" y="6"/>
                  </a:cxn>
                  <a:cxn ang="0">
                    <a:pos x="30" y="3"/>
                  </a:cxn>
                  <a:cxn ang="0">
                    <a:pos x="36" y="1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3" y="0"/>
                  </a:cxn>
                  <a:cxn ang="0">
                    <a:pos x="58" y="1"/>
                  </a:cxn>
                  <a:cxn ang="0">
                    <a:pos x="63" y="3"/>
                  </a:cxn>
                  <a:cxn ang="0">
                    <a:pos x="69" y="6"/>
                  </a:cxn>
                  <a:cxn ang="0">
                    <a:pos x="74" y="8"/>
                  </a:cxn>
                  <a:cxn ang="0">
                    <a:pos x="78" y="12"/>
                  </a:cxn>
                  <a:cxn ang="0">
                    <a:pos x="82" y="16"/>
                  </a:cxn>
                  <a:cxn ang="0">
                    <a:pos x="86" y="20"/>
                  </a:cxn>
                  <a:cxn ang="0">
                    <a:pos x="89" y="26"/>
                  </a:cxn>
                  <a:cxn ang="0">
                    <a:pos x="92" y="30"/>
                  </a:cxn>
                  <a:cxn ang="0">
                    <a:pos x="93" y="35"/>
                  </a:cxn>
                  <a:cxn ang="0">
                    <a:pos x="94" y="42"/>
                  </a:cxn>
                  <a:cxn ang="0">
                    <a:pos x="94" y="47"/>
                  </a:cxn>
                </a:cxnLst>
                <a:rect l="0" t="0" r="r" b="b"/>
                <a:pathLst>
                  <a:path w="94" h="47">
                    <a:moveTo>
                      <a:pt x="0" y="47"/>
                    </a:moveTo>
                    <a:lnTo>
                      <a:pt x="0" y="42"/>
                    </a:lnTo>
                    <a:lnTo>
                      <a:pt x="1" y="35"/>
                    </a:lnTo>
                    <a:lnTo>
                      <a:pt x="3" y="30"/>
                    </a:lnTo>
                    <a:lnTo>
                      <a:pt x="6" y="26"/>
                    </a:lnTo>
                    <a:lnTo>
                      <a:pt x="8" y="20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8"/>
                    </a:lnTo>
                    <a:lnTo>
                      <a:pt x="26" y="6"/>
                    </a:lnTo>
                    <a:lnTo>
                      <a:pt x="30" y="3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8" y="1"/>
                    </a:lnTo>
                    <a:lnTo>
                      <a:pt x="63" y="3"/>
                    </a:lnTo>
                    <a:lnTo>
                      <a:pt x="69" y="6"/>
                    </a:lnTo>
                    <a:lnTo>
                      <a:pt x="74" y="8"/>
                    </a:lnTo>
                    <a:lnTo>
                      <a:pt x="78" y="12"/>
                    </a:lnTo>
                    <a:lnTo>
                      <a:pt x="82" y="16"/>
                    </a:lnTo>
                    <a:lnTo>
                      <a:pt x="86" y="20"/>
                    </a:lnTo>
                    <a:lnTo>
                      <a:pt x="89" y="26"/>
                    </a:lnTo>
                    <a:lnTo>
                      <a:pt x="92" y="30"/>
                    </a:lnTo>
                    <a:lnTo>
                      <a:pt x="93" y="35"/>
                    </a:lnTo>
                    <a:lnTo>
                      <a:pt x="94" y="42"/>
                    </a:lnTo>
                    <a:lnTo>
                      <a:pt x="94" y="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2" name="Freeform 1902"/>
              <p:cNvSpPr>
                <a:spLocks noChangeAspect="1"/>
              </p:cNvSpPr>
              <p:nvPr/>
            </p:nvSpPr>
            <p:spPr bwMode="auto">
              <a:xfrm>
                <a:off x="7699" y="2873"/>
                <a:ext cx="6" cy="9"/>
              </a:xfrm>
              <a:custGeom>
                <a:avLst/>
                <a:gdLst/>
                <a:ahLst/>
                <a:cxnLst>
                  <a:cxn ang="0">
                    <a:pos x="16" y="26"/>
                  </a:cxn>
                  <a:cxn ang="0">
                    <a:pos x="17" y="21"/>
                  </a:cxn>
                  <a:cxn ang="0">
                    <a:pos x="17" y="19"/>
                  </a:cxn>
                  <a:cxn ang="0">
                    <a:pos x="17" y="15"/>
                  </a:cxn>
                  <a:cxn ang="0">
                    <a:pos x="16" y="11"/>
                  </a:cxn>
                  <a:cxn ang="0">
                    <a:pos x="15" y="8"/>
                  </a:cxn>
                  <a:cxn ang="0">
                    <a:pos x="12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26">
                    <a:moveTo>
                      <a:pt x="16" y="26"/>
                    </a:moveTo>
                    <a:lnTo>
                      <a:pt x="17" y="21"/>
                    </a:lnTo>
                    <a:lnTo>
                      <a:pt x="17" y="19"/>
                    </a:lnTo>
                    <a:lnTo>
                      <a:pt x="17" y="15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2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3" name="Freeform 1903"/>
              <p:cNvSpPr>
                <a:spLocks noChangeAspect="1"/>
              </p:cNvSpPr>
              <p:nvPr/>
            </p:nvSpPr>
            <p:spPr bwMode="auto">
              <a:xfrm>
                <a:off x="7618" y="2873"/>
                <a:ext cx="81" cy="47"/>
              </a:xfrm>
              <a:custGeom>
                <a:avLst/>
                <a:gdLst/>
                <a:ahLst/>
                <a:cxnLst>
                  <a:cxn ang="0">
                    <a:pos x="243" y="0"/>
                  </a:cxn>
                  <a:cxn ang="0">
                    <a:pos x="228" y="0"/>
                  </a:cxn>
                  <a:cxn ang="0">
                    <a:pos x="215" y="0"/>
                  </a:cxn>
                  <a:cxn ang="0">
                    <a:pos x="200" y="3"/>
                  </a:cxn>
                  <a:cxn ang="0">
                    <a:pos x="186" y="4"/>
                  </a:cxn>
                  <a:cxn ang="0">
                    <a:pos x="173" y="7"/>
                  </a:cxn>
                  <a:cxn ang="0">
                    <a:pos x="159" y="11"/>
                  </a:cxn>
                  <a:cxn ang="0">
                    <a:pos x="146" y="15"/>
                  </a:cxn>
                  <a:cxn ang="0">
                    <a:pos x="132" y="20"/>
                  </a:cxn>
                  <a:cxn ang="0">
                    <a:pos x="120" y="26"/>
                  </a:cxn>
                  <a:cxn ang="0">
                    <a:pos x="108" y="32"/>
                  </a:cxn>
                  <a:cxn ang="0">
                    <a:pos x="96" y="39"/>
                  </a:cxn>
                  <a:cxn ang="0">
                    <a:pos x="84" y="47"/>
                  </a:cxn>
                  <a:cxn ang="0">
                    <a:pos x="73" y="55"/>
                  </a:cxn>
                  <a:cxn ang="0">
                    <a:pos x="61" y="65"/>
                  </a:cxn>
                  <a:cxn ang="0">
                    <a:pos x="52" y="74"/>
                  </a:cxn>
                  <a:cxn ang="0">
                    <a:pos x="41" y="83"/>
                  </a:cxn>
                  <a:cxn ang="0">
                    <a:pos x="31" y="94"/>
                  </a:cxn>
                  <a:cxn ang="0">
                    <a:pos x="23" y="105"/>
                  </a:cxn>
                  <a:cxn ang="0">
                    <a:pos x="15" y="116"/>
                  </a:cxn>
                  <a:cxn ang="0">
                    <a:pos x="7" y="128"/>
                  </a:cxn>
                  <a:cxn ang="0">
                    <a:pos x="0" y="140"/>
                  </a:cxn>
                </a:cxnLst>
                <a:rect l="0" t="0" r="r" b="b"/>
                <a:pathLst>
                  <a:path w="243" h="140">
                    <a:moveTo>
                      <a:pt x="243" y="0"/>
                    </a:moveTo>
                    <a:lnTo>
                      <a:pt x="228" y="0"/>
                    </a:lnTo>
                    <a:lnTo>
                      <a:pt x="215" y="0"/>
                    </a:lnTo>
                    <a:lnTo>
                      <a:pt x="200" y="3"/>
                    </a:lnTo>
                    <a:lnTo>
                      <a:pt x="186" y="4"/>
                    </a:lnTo>
                    <a:lnTo>
                      <a:pt x="173" y="7"/>
                    </a:lnTo>
                    <a:lnTo>
                      <a:pt x="159" y="11"/>
                    </a:lnTo>
                    <a:lnTo>
                      <a:pt x="146" y="15"/>
                    </a:lnTo>
                    <a:lnTo>
                      <a:pt x="132" y="20"/>
                    </a:lnTo>
                    <a:lnTo>
                      <a:pt x="120" y="26"/>
                    </a:lnTo>
                    <a:lnTo>
                      <a:pt x="108" y="32"/>
                    </a:lnTo>
                    <a:lnTo>
                      <a:pt x="96" y="39"/>
                    </a:lnTo>
                    <a:lnTo>
                      <a:pt x="84" y="47"/>
                    </a:lnTo>
                    <a:lnTo>
                      <a:pt x="73" y="55"/>
                    </a:lnTo>
                    <a:lnTo>
                      <a:pt x="61" y="65"/>
                    </a:lnTo>
                    <a:lnTo>
                      <a:pt x="52" y="74"/>
                    </a:lnTo>
                    <a:lnTo>
                      <a:pt x="41" y="83"/>
                    </a:lnTo>
                    <a:lnTo>
                      <a:pt x="31" y="94"/>
                    </a:lnTo>
                    <a:lnTo>
                      <a:pt x="23" y="105"/>
                    </a:lnTo>
                    <a:lnTo>
                      <a:pt x="15" y="116"/>
                    </a:lnTo>
                    <a:lnTo>
                      <a:pt x="7" y="128"/>
                    </a:lnTo>
                    <a:lnTo>
                      <a:pt x="0" y="1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4" name="Freeform 1904"/>
              <p:cNvSpPr>
                <a:spLocks noChangeAspect="1"/>
              </p:cNvSpPr>
              <p:nvPr/>
            </p:nvSpPr>
            <p:spPr bwMode="auto">
              <a:xfrm>
                <a:off x="7618" y="2920"/>
                <a:ext cx="1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9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1" y="3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5" name="Line 1905"/>
              <p:cNvSpPr>
                <a:spLocks noChangeAspect="1" noChangeShapeType="1"/>
              </p:cNvSpPr>
              <p:nvPr/>
            </p:nvSpPr>
            <p:spPr bwMode="auto">
              <a:xfrm flipV="1">
                <a:off x="7618" y="2923"/>
                <a:ext cx="1" cy="1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6" name="Freeform 1906"/>
              <p:cNvSpPr>
                <a:spLocks noChangeAspect="1"/>
              </p:cNvSpPr>
              <p:nvPr/>
            </p:nvSpPr>
            <p:spPr bwMode="auto">
              <a:xfrm>
                <a:off x="7614" y="3037"/>
                <a:ext cx="4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0"/>
                  </a:cxn>
                  <a:cxn ang="0">
                    <a:pos x="6" y="9"/>
                  </a:cxn>
                  <a:cxn ang="0">
                    <a:pos x="7" y="7"/>
                  </a:cxn>
                  <a:cxn ang="0">
                    <a:pos x="8" y="5"/>
                  </a:cxn>
                  <a:cxn ang="0">
                    <a:pos x="1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3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10" y="3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7" name="Line 1907"/>
              <p:cNvSpPr>
                <a:spLocks noChangeAspect="1" noChangeShapeType="1"/>
              </p:cNvSpPr>
              <p:nvPr/>
            </p:nvSpPr>
            <p:spPr bwMode="auto">
              <a:xfrm>
                <a:off x="7564" y="3041"/>
                <a:ext cx="5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8" name="Freeform 1908"/>
              <p:cNvSpPr>
                <a:spLocks noChangeAspect="1"/>
              </p:cNvSpPr>
              <p:nvPr/>
            </p:nvSpPr>
            <p:spPr bwMode="auto">
              <a:xfrm>
                <a:off x="7561" y="3037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5" y="9"/>
                  </a:cxn>
                  <a:cxn ang="0">
                    <a:pos x="8" y="10"/>
                  </a:cxn>
                  <a:cxn ang="0">
                    <a:pos x="9" y="10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8" y="10"/>
                    </a:lnTo>
                    <a:lnTo>
                      <a:pt x="9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9" name="Line 1909"/>
              <p:cNvSpPr>
                <a:spLocks noChangeAspect="1" noChangeShapeType="1"/>
              </p:cNvSpPr>
              <p:nvPr/>
            </p:nvSpPr>
            <p:spPr bwMode="auto">
              <a:xfrm>
                <a:off x="7561" y="3026"/>
                <a:ext cx="1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0" name="Freeform 1910"/>
              <p:cNvSpPr>
                <a:spLocks noChangeAspect="1"/>
              </p:cNvSpPr>
              <p:nvPr/>
            </p:nvSpPr>
            <p:spPr bwMode="auto">
              <a:xfrm>
                <a:off x="7539" y="3014"/>
                <a:ext cx="22" cy="12"/>
              </a:xfrm>
              <a:custGeom>
                <a:avLst/>
                <a:gdLst/>
                <a:ahLst/>
                <a:cxnLst>
                  <a:cxn ang="0">
                    <a:pos x="66" y="38"/>
                  </a:cxn>
                  <a:cxn ang="0">
                    <a:pos x="66" y="32"/>
                  </a:cxn>
                  <a:cxn ang="0">
                    <a:pos x="64" y="27"/>
                  </a:cxn>
                  <a:cxn ang="0">
                    <a:pos x="63" y="23"/>
                  </a:cxn>
                  <a:cxn ang="0">
                    <a:pos x="60" y="18"/>
                  </a:cxn>
                  <a:cxn ang="0">
                    <a:pos x="56" y="14"/>
                  </a:cxn>
                  <a:cxn ang="0">
                    <a:pos x="54" y="10"/>
                  </a:cxn>
                  <a:cxn ang="0">
                    <a:pos x="48" y="6"/>
                  </a:cxn>
                  <a:cxn ang="0">
                    <a:pos x="44" y="4"/>
                  </a:cxn>
                  <a:cxn ang="0">
                    <a:pos x="39" y="1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7" y="1"/>
                  </a:cxn>
                  <a:cxn ang="0">
                    <a:pos x="12" y="4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0" y="14"/>
                  </a:cxn>
                </a:cxnLst>
                <a:rect l="0" t="0" r="r" b="b"/>
                <a:pathLst>
                  <a:path w="66" h="38">
                    <a:moveTo>
                      <a:pt x="66" y="38"/>
                    </a:moveTo>
                    <a:lnTo>
                      <a:pt x="66" y="32"/>
                    </a:lnTo>
                    <a:lnTo>
                      <a:pt x="64" y="27"/>
                    </a:lnTo>
                    <a:lnTo>
                      <a:pt x="63" y="23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4" y="10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2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1" name="Line 1911"/>
              <p:cNvSpPr>
                <a:spLocks noChangeAspect="1" noChangeShapeType="1"/>
              </p:cNvSpPr>
              <p:nvPr/>
            </p:nvSpPr>
            <p:spPr bwMode="auto">
              <a:xfrm flipH="1">
                <a:off x="7502" y="3018"/>
                <a:ext cx="37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2" name="Freeform 1912"/>
              <p:cNvSpPr>
                <a:spLocks noChangeAspect="1"/>
              </p:cNvSpPr>
              <p:nvPr/>
            </p:nvSpPr>
            <p:spPr bwMode="auto">
              <a:xfrm>
                <a:off x="7491" y="3062"/>
                <a:ext cx="11" cy="6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7" y="9"/>
                  </a:cxn>
                  <a:cxn ang="0">
                    <a:pos x="21" y="17"/>
                  </a:cxn>
                  <a:cxn ang="0">
                    <a:pos x="16" y="25"/>
                  </a:cxn>
                  <a:cxn ang="0">
                    <a:pos x="12" y="34"/>
                  </a:cxn>
                  <a:cxn ang="0">
                    <a:pos x="8" y="44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1" y="72"/>
                  </a:cxn>
                  <a:cxn ang="0">
                    <a:pos x="0" y="83"/>
                  </a:cxn>
                  <a:cxn ang="0">
                    <a:pos x="0" y="92"/>
                  </a:cxn>
                  <a:cxn ang="0">
                    <a:pos x="0" y="101"/>
                  </a:cxn>
                  <a:cxn ang="0">
                    <a:pos x="1" y="112"/>
                  </a:cxn>
                  <a:cxn ang="0">
                    <a:pos x="2" y="122"/>
                  </a:cxn>
                  <a:cxn ang="0">
                    <a:pos x="5" y="131"/>
                  </a:cxn>
                  <a:cxn ang="0">
                    <a:pos x="8" y="140"/>
                  </a:cxn>
                  <a:cxn ang="0">
                    <a:pos x="12" y="150"/>
                  </a:cxn>
                  <a:cxn ang="0">
                    <a:pos x="16" y="158"/>
                  </a:cxn>
                  <a:cxn ang="0">
                    <a:pos x="21" y="167"/>
                  </a:cxn>
                  <a:cxn ang="0">
                    <a:pos x="27" y="175"/>
                  </a:cxn>
                  <a:cxn ang="0">
                    <a:pos x="33" y="183"/>
                  </a:cxn>
                </a:cxnLst>
                <a:rect l="0" t="0" r="r" b="b"/>
                <a:pathLst>
                  <a:path w="33" h="183">
                    <a:moveTo>
                      <a:pt x="33" y="0"/>
                    </a:moveTo>
                    <a:lnTo>
                      <a:pt x="27" y="9"/>
                    </a:lnTo>
                    <a:lnTo>
                      <a:pt x="21" y="17"/>
                    </a:lnTo>
                    <a:lnTo>
                      <a:pt x="16" y="25"/>
                    </a:lnTo>
                    <a:lnTo>
                      <a:pt x="12" y="34"/>
                    </a:lnTo>
                    <a:lnTo>
                      <a:pt x="8" y="44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1" y="72"/>
                    </a:lnTo>
                    <a:lnTo>
                      <a:pt x="0" y="83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1" y="112"/>
                    </a:lnTo>
                    <a:lnTo>
                      <a:pt x="2" y="122"/>
                    </a:lnTo>
                    <a:lnTo>
                      <a:pt x="5" y="131"/>
                    </a:lnTo>
                    <a:lnTo>
                      <a:pt x="8" y="140"/>
                    </a:lnTo>
                    <a:lnTo>
                      <a:pt x="12" y="150"/>
                    </a:lnTo>
                    <a:lnTo>
                      <a:pt x="16" y="158"/>
                    </a:lnTo>
                    <a:lnTo>
                      <a:pt x="21" y="167"/>
                    </a:lnTo>
                    <a:lnTo>
                      <a:pt x="27" y="175"/>
                    </a:lnTo>
                    <a:lnTo>
                      <a:pt x="33" y="18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3" name="Line 19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02" y="3123"/>
                <a:ext cx="37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4" name="Freeform 1914"/>
              <p:cNvSpPr>
                <a:spLocks noChangeAspect="1"/>
              </p:cNvSpPr>
              <p:nvPr/>
            </p:nvSpPr>
            <p:spPr bwMode="auto">
              <a:xfrm>
                <a:off x="7539" y="3159"/>
                <a:ext cx="22" cy="1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4" y="28"/>
                  </a:cxn>
                  <a:cxn ang="0">
                    <a:pos x="8" y="32"/>
                  </a:cxn>
                  <a:cxn ang="0">
                    <a:pos x="12" y="35"/>
                  </a:cxn>
                  <a:cxn ang="0">
                    <a:pos x="17" y="36"/>
                  </a:cxn>
                  <a:cxn ang="0">
                    <a:pos x="23" y="37"/>
                  </a:cxn>
                  <a:cxn ang="0">
                    <a:pos x="28" y="39"/>
                  </a:cxn>
                  <a:cxn ang="0">
                    <a:pos x="33" y="37"/>
                  </a:cxn>
                  <a:cxn ang="0">
                    <a:pos x="39" y="37"/>
                  </a:cxn>
                  <a:cxn ang="0">
                    <a:pos x="44" y="35"/>
                  </a:cxn>
                  <a:cxn ang="0">
                    <a:pos x="48" y="32"/>
                  </a:cxn>
                  <a:cxn ang="0">
                    <a:pos x="54" y="29"/>
                  </a:cxn>
                  <a:cxn ang="0">
                    <a:pos x="56" y="25"/>
                  </a:cxn>
                  <a:cxn ang="0">
                    <a:pos x="60" y="21"/>
                  </a:cxn>
                  <a:cxn ang="0">
                    <a:pos x="63" y="16"/>
                  </a:cxn>
                  <a:cxn ang="0">
                    <a:pos x="64" y="11"/>
                  </a:cxn>
                  <a:cxn ang="0">
                    <a:pos x="66" y="7"/>
                  </a:cxn>
                  <a:cxn ang="0">
                    <a:pos x="66" y="0"/>
                  </a:cxn>
                </a:cxnLst>
                <a:rect l="0" t="0" r="r" b="b"/>
                <a:pathLst>
                  <a:path w="66" h="39">
                    <a:moveTo>
                      <a:pt x="0" y="25"/>
                    </a:moveTo>
                    <a:lnTo>
                      <a:pt x="4" y="28"/>
                    </a:lnTo>
                    <a:lnTo>
                      <a:pt x="8" y="32"/>
                    </a:lnTo>
                    <a:lnTo>
                      <a:pt x="12" y="35"/>
                    </a:lnTo>
                    <a:lnTo>
                      <a:pt x="17" y="36"/>
                    </a:lnTo>
                    <a:lnTo>
                      <a:pt x="23" y="37"/>
                    </a:lnTo>
                    <a:lnTo>
                      <a:pt x="28" y="39"/>
                    </a:lnTo>
                    <a:lnTo>
                      <a:pt x="33" y="37"/>
                    </a:lnTo>
                    <a:lnTo>
                      <a:pt x="39" y="37"/>
                    </a:lnTo>
                    <a:lnTo>
                      <a:pt x="44" y="35"/>
                    </a:lnTo>
                    <a:lnTo>
                      <a:pt x="48" y="32"/>
                    </a:lnTo>
                    <a:lnTo>
                      <a:pt x="54" y="29"/>
                    </a:lnTo>
                    <a:lnTo>
                      <a:pt x="56" y="25"/>
                    </a:lnTo>
                    <a:lnTo>
                      <a:pt x="60" y="21"/>
                    </a:lnTo>
                    <a:lnTo>
                      <a:pt x="63" y="16"/>
                    </a:lnTo>
                    <a:lnTo>
                      <a:pt x="64" y="11"/>
                    </a:lnTo>
                    <a:lnTo>
                      <a:pt x="66" y="7"/>
                    </a:lnTo>
                    <a:lnTo>
                      <a:pt x="6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5" name="Line 1915"/>
              <p:cNvSpPr>
                <a:spLocks noChangeAspect="1" noChangeShapeType="1"/>
              </p:cNvSpPr>
              <p:nvPr/>
            </p:nvSpPr>
            <p:spPr bwMode="auto">
              <a:xfrm>
                <a:off x="7561" y="3148"/>
                <a:ext cx="1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6" name="Freeform 1916"/>
              <p:cNvSpPr>
                <a:spLocks noChangeAspect="1"/>
              </p:cNvSpPr>
              <p:nvPr/>
            </p:nvSpPr>
            <p:spPr bwMode="auto">
              <a:xfrm>
                <a:off x="7561" y="3145"/>
                <a:ext cx="3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0"/>
                  </a:cxn>
                  <a:cxn ang="0">
                    <a:pos x="5" y="1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0" y="10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7" name="Line 1917"/>
              <p:cNvSpPr>
                <a:spLocks noChangeAspect="1" noChangeShapeType="1"/>
              </p:cNvSpPr>
              <p:nvPr/>
            </p:nvSpPr>
            <p:spPr bwMode="auto">
              <a:xfrm flipH="1">
                <a:off x="7564" y="3145"/>
                <a:ext cx="5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8" name="Freeform 1918"/>
              <p:cNvSpPr>
                <a:spLocks noChangeAspect="1"/>
              </p:cNvSpPr>
              <p:nvPr/>
            </p:nvSpPr>
            <p:spPr bwMode="auto">
              <a:xfrm>
                <a:off x="7614" y="3145"/>
                <a:ext cx="4" cy="3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7"/>
                  </a:cxn>
                  <a:cxn ang="0">
                    <a:pos x="8" y="5"/>
                  </a:cxn>
                  <a:cxn ang="0">
                    <a:pos x="7" y="3"/>
                  </a:cxn>
                  <a:cxn ang="0">
                    <a:pos x="6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7"/>
                    </a:lnTo>
                    <a:lnTo>
                      <a:pt x="8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9" name="Line 1919"/>
              <p:cNvSpPr>
                <a:spLocks noChangeAspect="1" noChangeShapeType="1"/>
              </p:cNvSpPr>
              <p:nvPr/>
            </p:nvSpPr>
            <p:spPr bwMode="auto">
              <a:xfrm>
                <a:off x="7618" y="3148"/>
                <a:ext cx="1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0" name="Freeform 1920"/>
              <p:cNvSpPr>
                <a:spLocks noChangeAspect="1"/>
              </p:cNvSpPr>
              <p:nvPr/>
            </p:nvSpPr>
            <p:spPr bwMode="auto">
              <a:xfrm>
                <a:off x="7618" y="3186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10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1" name="Line 1921"/>
              <p:cNvSpPr>
                <a:spLocks noChangeAspect="1" noChangeShapeType="1"/>
              </p:cNvSpPr>
              <p:nvPr/>
            </p:nvSpPr>
            <p:spPr bwMode="auto">
              <a:xfrm>
                <a:off x="7621" y="3189"/>
                <a:ext cx="2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2" name="Freeform 1922"/>
              <p:cNvSpPr>
                <a:spLocks noChangeAspect="1"/>
              </p:cNvSpPr>
              <p:nvPr/>
            </p:nvSpPr>
            <p:spPr bwMode="auto">
              <a:xfrm>
                <a:off x="7646" y="3186"/>
                <a:ext cx="3" cy="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9"/>
                  </a:cxn>
                  <a:cxn ang="0">
                    <a:pos x="5" y="9"/>
                  </a:cxn>
                  <a:cxn ang="0">
                    <a:pos x="6" y="6"/>
                  </a:cxn>
                  <a:cxn ang="0">
                    <a:pos x="8" y="5"/>
                  </a:cxn>
                  <a:cxn ang="0">
                    <a:pos x="9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lnTo>
                      <a:pt x="2" y="9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3" name="Line 1923"/>
              <p:cNvSpPr>
                <a:spLocks noChangeAspect="1" noChangeShapeType="1"/>
              </p:cNvSpPr>
              <p:nvPr/>
            </p:nvSpPr>
            <p:spPr bwMode="auto">
              <a:xfrm>
                <a:off x="7649" y="3081"/>
                <a:ext cx="1" cy="1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4" name="Freeform 1924"/>
              <p:cNvSpPr>
                <a:spLocks noChangeAspect="1"/>
              </p:cNvSpPr>
              <p:nvPr/>
            </p:nvSpPr>
            <p:spPr bwMode="auto">
              <a:xfrm>
                <a:off x="7649" y="3075"/>
                <a:ext cx="12" cy="6"/>
              </a:xfrm>
              <a:custGeom>
                <a:avLst/>
                <a:gdLst/>
                <a:ahLst/>
                <a:cxnLst>
                  <a:cxn ang="0">
                    <a:pos x="36" y="10"/>
                  </a:cxn>
                  <a:cxn ang="0">
                    <a:pos x="34" y="8"/>
                  </a:cxn>
                  <a:cxn ang="0">
                    <a:pos x="32" y="5"/>
                  </a:cxn>
                  <a:cxn ang="0">
                    <a:pos x="28" y="2"/>
                  </a:cxn>
                  <a:cxn ang="0">
                    <a:pos x="26" y="1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5" y="1"/>
                  </a:cxn>
                  <a:cxn ang="0">
                    <a:pos x="12" y="1"/>
                  </a:cxn>
                  <a:cxn ang="0">
                    <a:pos x="8" y="4"/>
                  </a:cxn>
                  <a:cxn ang="0">
                    <a:pos x="5" y="6"/>
                  </a:cxn>
                  <a:cxn ang="0">
                    <a:pos x="4" y="9"/>
                  </a:cxn>
                  <a:cxn ang="0">
                    <a:pos x="1" y="12"/>
                  </a:cxn>
                  <a:cxn ang="0">
                    <a:pos x="1" y="16"/>
                  </a:cxn>
                  <a:cxn ang="0">
                    <a:pos x="0" y="18"/>
                  </a:cxn>
                </a:cxnLst>
                <a:rect l="0" t="0" r="r" b="b"/>
                <a:pathLst>
                  <a:path w="36" h="18">
                    <a:moveTo>
                      <a:pt x="36" y="10"/>
                    </a:moveTo>
                    <a:lnTo>
                      <a:pt x="34" y="8"/>
                    </a:lnTo>
                    <a:lnTo>
                      <a:pt x="32" y="5"/>
                    </a:lnTo>
                    <a:lnTo>
                      <a:pt x="28" y="2"/>
                    </a:lnTo>
                    <a:lnTo>
                      <a:pt x="26" y="1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4" y="9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5" name="Line 19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61" y="3079"/>
                <a:ext cx="19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6" name="Freeform 1926"/>
              <p:cNvSpPr>
                <a:spLocks noChangeAspect="1"/>
              </p:cNvSpPr>
              <p:nvPr/>
            </p:nvSpPr>
            <p:spPr bwMode="auto">
              <a:xfrm>
                <a:off x="7680" y="3087"/>
                <a:ext cx="26" cy="32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5" y="87"/>
                  </a:cxn>
                  <a:cxn ang="0">
                    <a:pos x="9" y="90"/>
                  </a:cxn>
                  <a:cxn ang="0">
                    <a:pos x="15" y="93"/>
                  </a:cxn>
                  <a:cxn ang="0">
                    <a:pos x="20" y="94"/>
                  </a:cxn>
                  <a:cxn ang="0">
                    <a:pos x="26" y="95"/>
                  </a:cxn>
                  <a:cxn ang="0">
                    <a:pos x="31" y="95"/>
                  </a:cxn>
                  <a:cxn ang="0">
                    <a:pos x="38" y="95"/>
                  </a:cxn>
                  <a:cxn ang="0">
                    <a:pos x="43" y="94"/>
                  </a:cxn>
                  <a:cxn ang="0">
                    <a:pos x="48" y="91"/>
                  </a:cxn>
                  <a:cxn ang="0">
                    <a:pos x="54" y="90"/>
                  </a:cxn>
                  <a:cxn ang="0">
                    <a:pos x="58" y="86"/>
                  </a:cxn>
                  <a:cxn ang="0">
                    <a:pos x="62" y="83"/>
                  </a:cxn>
                  <a:cxn ang="0">
                    <a:pos x="66" y="79"/>
                  </a:cxn>
                  <a:cxn ang="0">
                    <a:pos x="70" y="74"/>
                  </a:cxn>
                  <a:cxn ang="0">
                    <a:pos x="73" y="70"/>
                  </a:cxn>
                  <a:cxn ang="0">
                    <a:pos x="75" y="64"/>
                  </a:cxn>
                  <a:cxn ang="0">
                    <a:pos x="77" y="59"/>
                  </a:cxn>
                  <a:cxn ang="0">
                    <a:pos x="78" y="54"/>
                  </a:cxn>
                  <a:cxn ang="0">
                    <a:pos x="78" y="48"/>
                  </a:cxn>
                  <a:cxn ang="0">
                    <a:pos x="78" y="43"/>
                  </a:cxn>
                  <a:cxn ang="0">
                    <a:pos x="77" y="36"/>
                  </a:cxn>
                  <a:cxn ang="0">
                    <a:pos x="75" y="31"/>
                  </a:cxn>
                  <a:cxn ang="0">
                    <a:pos x="73" y="27"/>
                  </a:cxn>
                  <a:cxn ang="0">
                    <a:pos x="70" y="21"/>
                  </a:cxn>
                  <a:cxn ang="0">
                    <a:pos x="66" y="17"/>
                  </a:cxn>
                  <a:cxn ang="0">
                    <a:pos x="62" y="13"/>
                  </a:cxn>
                  <a:cxn ang="0">
                    <a:pos x="58" y="9"/>
                  </a:cxn>
                  <a:cxn ang="0">
                    <a:pos x="54" y="7"/>
                  </a:cxn>
                  <a:cxn ang="0">
                    <a:pos x="48" y="4"/>
                  </a:cxn>
                  <a:cxn ang="0">
                    <a:pos x="43" y="3"/>
                  </a:cxn>
                  <a:cxn ang="0">
                    <a:pos x="38" y="1"/>
                  </a:cxn>
                  <a:cxn ang="0">
                    <a:pos x="32" y="0"/>
                  </a:cxn>
                </a:cxnLst>
                <a:rect l="0" t="0" r="r" b="b"/>
                <a:pathLst>
                  <a:path w="78" h="95">
                    <a:moveTo>
                      <a:pt x="0" y="85"/>
                    </a:moveTo>
                    <a:lnTo>
                      <a:pt x="5" y="87"/>
                    </a:lnTo>
                    <a:lnTo>
                      <a:pt x="9" y="90"/>
                    </a:lnTo>
                    <a:lnTo>
                      <a:pt x="15" y="93"/>
                    </a:lnTo>
                    <a:lnTo>
                      <a:pt x="20" y="94"/>
                    </a:lnTo>
                    <a:lnTo>
                      <a:pt x="26" y="95"/>
                    </a:lnTo>
                    <a:lnTo>
                      <a:pt x="31" y="95"/>
                    </a:lnTo>
                    <a:lnTo>
                      <a:pt x="38" y="95"/>
                    </a:lnTo>
                    <a:lnTo>
                      <a:pt x="43" y="94"/>
                    </a:lnTo>
                    <a:lnTo>
                      <a:pt x="48" y="91"/>
                    </a:lnTo>
                    <a:lnTo>
                      <a:pt x="54" y="90"/>
                    </a:lnTo>
                    <a:lnTo>
                      <a:pt x="58" y="86"/>
                    </a:lnTo>
                    <a:lnTo>
                      <a:pt x="62" y="83"/>
                    </a:lnTo>
                    <a:lnTo>
                      <a:pt x="66" y="79"/>
                    </a:lnTo>
                    <a:lnTo>
                      <a:pt x="70" y="74"/>
                    </a:lnTo>
                    <a:lnTo>
                      <a:pt x="73" y="70"/>
                    </a:lnTo>
                    <a:lnTo>
                      <a:pt x="75" y="64"/>
                    </a:lnTo>
                    <a:lnTo>
                      <a:pt x="77" y="59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78" y="43"/>
                    </a:lnTo>
                    <a:lnTo>
                      <a:pt x="77" y="36"/>
                    </a:lnTo>
                    <a:lnTo>
                      <a:pt x="75" y="31"/>
                    </a:lnTo>
                    <a:lnTo>
                      <a:pt x="73" y="27"/>
                    </a:lnTo>
                    <a:lnTo>
                      <a:pt x="70" y="21"/>
                    </a:lnTo>
                    <a:lnTo>
                      <a:pt x="66" y="17"/>
                    </a:lnTo>
                    <a:lnTo>
                      <a:pt x="62" y="13"/>
                    </a:lnTo>
                    <a:lnTo>
                      <a:pt x="58" y="9"/>
                    </a:lnTo>
                    <a:lnTo>
                      <a:pt x="54" y="7"/>
                    </a:lnTo>
                    <a:lnTo>
                      <a:pt x="48" y="4"/>
                    </a:lnTo>
                    <a:lnTo>
                      <a:pt x="43" y="3"/>
                    </a:lnTo>
                    <a:lnTo>
                      <a:pt x="38" y="1"/>
                    </a:lnTo>
                    <a:lnTo>
                      <a:pt x="3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7" name="Line 19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71" y="3049"/>
                <a:ext cx="20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8" name="Freeform 1928"/>
              <p:cNvSpPr>
                <a:spLocks noChangeAspect="1"/>
              </p:cNvSpPr>
              <p:nvPr/>
            </p:nvSpPr>
            <p:spPr bwMode="auto">
              <a:xfrm>
                <a:off x="7670" y="3042"/>
                <a:ext cx="1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3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3" y="20"/>
                  </a:cxn>
                </a:cxnLst>
                <a:rect l="0" t="0" r="r" b="b"/>
                <a:pathLst>
                  <a:path w="4" h="20">
                    <a:moveTo>
                      <a:pt x="4" y="0"/>
                    </a:moveTo>
                    <a:lnTo>
                      <a:pt x="3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3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9" name="Freeform 1929"/>
              <p:cNvSpPr>
                <a:spLocks noChangeAspect="1"/>
              </p:cNvSpPr>
              <p:nvPr/>
            </p:nvSpPr>
            <p:spPr bwMode="auto">
              <a:xfrm>
                <a:off x="7671" y="2914"/>
                <a:ext cx="31" cy="128"/>
              </a:xfrm>
              <a:custGeom>
                <a:avLst/>
                <a:gdLst/>
                <a:ahLst/>
                <a:cxnLst>
                  <a:cxn ang="0">
                    <a:pos x="0" y="385"/>
                  </a:cxn>
                  <a:cxn ang="0">
                    <a:pos x="12" y="372"/>
                  </a:cxn>
                  <a:cxn ang="0">
                    <a:pos x="22" y="358"/>
                  </a:cxn>
                  <a:cxn ang="0">
                    <a:pos x="31" y="344"/>
                  </a:cxn>
                  <a:cxn ang="0">
                    <a:pos x="41" y="329"/>
                  </a:cxn>
                  <a:cxn ang="0">
                    <a:pos x="49" y="314"/>
                  </a:cxn>
                  <a:cxn ang="0">
                    <a:pos x="57" y="299"/>
                  </a:cxn>
                  <a:cxn ang="0">
                    <a:pos x="64" y="283"/>
                  </a:cxn>
                  <a:cxn ang="0">
                    <a:pos x="70" y="268"/>
                  </a:cxn>
                  <a:cxn ang="0">
                    <a:pos x="76" y="252"/>
                  </a:cxn>
                  <a:cxn ang="0">
                    <a:pos x="80" y="235"/>
                  </a:cxn>
                  <a:cxn ang="0">
                    <a:pos x="84" y="218"/>
                  </a:cxn>
                  <a:cxn ang="0">
                    <a:pos x="88" y="202"/>
                  </a:cxn>
                  <a:cxn ang="0">
                    <a:pos x="91" y="185"/>
                  </a:cxn>
                  <a:cxn ang="0">
                    <a:pos x="92" y="167"/>
                  </a:cxn>
                  <a:cxn ang="0">
                    <a:pos x="93" y="151"/>
                  </a:cxn>
                  <a:cxn ang="0">
                    <a:pos x="93" y="134"/>
                  </a:cxn>
                  <a:cxn ang="0">
                    <a:pos x="92" y="116"/>
                  </a:cxn>
                  <a:cxn ang="0">
                    <a:pos x="91" y="100"/>
                  </a:cxn>
                  <a:cxn ang="0">
                    <a:pos x="89" y="82"/>
                  </a:cxn>
                  <a:cxn ang="0">
                    <a:pos x="87" y="66"/>
                  </a:cxn>
                  <a:cxn ang="0">
                    <a:pos x="82" y="49"/>
                  </a:cxn>
                  <a:cxn ang="0">
                    <a:pos x="78" y="33"/>
                  </a:cxn>
                  <a:cxn ang="0">
                    <a:pos x="73" y="17"/>
                  </a:cxn>
                  <a:cxn ang="0">
                    <a:pos x="68" y="0"/>
                  </a:cxn>
                </a:cxnLst>
                <a:rect l="0" t="0" r="r" b="b"/>
                <a:pathLst>
                  <a:path w="93" h="385">
                    <a:moveTo>
                      <a:pt x="0" y="385"/>
                    </a:moveTo>
                    <a:lnTo>
                      <a:pt x="12" y="372"/>
                    </a:lnTo>
                    <a:lnTo>
                      <a:pt x="22" y="358"/>
                    </a:lnTo>
                    <a:lnTo>
                      <a:pt x="31" y="344"/>
                    </a:lnTo>
                    <a:lnTo>
                      <a:pt x="41" y="329"/>
                    </a:lnTo>
                    <a:lnTo>
                      <a:pt x="49" y="314"/>
                    </a:lnTo>
                    <a:lnTo>
                      <a:pt x="57" y="299"/>
                    </a:lnTo>
                    <a:lnTo>
                      <a:pt x="64" y="283"/>
                    </a:lnTo>
                    <a:lnTo>
                      <a:pt x="70" y="268"/>
                    </a:lnTo>
                    <a:lnTo>
                      <a:pt x="76" y="252"/>
                    </a:lnTo>
                    <a:lnTo>
                      <a:pt x="80" y="235"/>
                    </a:lnTo>
                    <a:lnTo>
                      <a:pt x="84" y="218"/>
                    </a:lnTo>
                    <a:lnTo>
                      <a:pt x="88" y="202"/>
                    </a:lnTo>
                    <a:lnTo>
                      <a:pt x="91" y="185"/>
                    </a:lnTo>
                    <a:lnTo>
                      <a:pt x="92" y="167"/>
                    </a:lnTo>
                    <a:lnTo>
                      <a:pt x="93" y="151"/>
                    </a:lnTo>
                    <a:lnTo>
                      <a:pt x="93" y="134"/>
                    </a:lnTo>
                    <a:lnTo>
                      <a:pt x="92" y="116"/>
                    </a:lnTo>
                    <a:lnTo>
                      <a:pt x="91" y="100"/>
                    </a:lnTo>
                    <a:lnTo>
                      <a:pt x="89" y="82"/>
                    </a:lnTo>
                    <a:lnTo>
                      <a:pt x="87" y="66"/>
                    </a:lnTo>
                    <a:lnTo>
                      <a:pt x="82" y="49"/>
                    </a:lnTo>
                    <a:lnTo>
                      <a:pt x="78" y="33"/>
                    </a:lnTo>
                    <a:lnTo>
                      <a:pt x="73" y="17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0" name="Freeform 1930"/>
              <p:cNvSpPr>
                <a:spLocks noChangeAspect="1"/>
              </p:cNvSpPr>
              <p:nvPr/>
            </p:nvSpPr>
            <p:spPr bwMode="auto">
              <a:xfrm>
                <a:off x="7693" y="2909"/>
                <a:ext cx="1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</a:cxnLst>
                <a:rect l="0" t="0" r="r" b="b"/>
                <a:pathLst>
                  <a:path w="2" h="14">
                    <a:moveTo>
                      <a:pt x="2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1" name="Line 1931"/>
              <p:cNvSpPr>
                <a:spLocks noChangeAspect="1" noChangeShapeType="1"/>
              </p:cNvSpPr>
              <p:nvPr/>
            </p:nvSpPr>
            <p:spPr bwMode="auto">
              <a:xfrm flipH="1">
                <a:off x="7694" y="2882"/>
                <a:ext cx="11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2" name="Line 1932"/>
              <p:cNvSpPr>
                <a:spLocks noChangeAspect="1" noChangeShapeType="1"/>
              </p:cNvSpPr>
              <p:nvPr/>
            </p:nvSpPr>
            <p:spPr bwMode="auto">
              <a:xfrm flipV="1">
                <a:off x="7002" y="4462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3" name="Line 1933"/>
              <p:cNvSpPr>
                <a:spLocks noChangeAspect="1" noChangeShapeType="1"/>
              </p:cNvSpPr>
              <p:nvPr/>
            </p:nvSpPr>
            <p:spPr bwMode="auto">
              <a:xfrm flipV="1">
                <a:off x="6891" y="4556"/>
                <a:ext cx="61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4" name="Line 1934"/>
              <p:cNvSpPr>
                <a:spLocks noChangeAspect="1" noChangeShapeType="1"/>
              </p:cNvSpPr>
              <p:nvPr/>
            </p:nvSpPr>
            <p:spPr bwMode="auto">
              <a:xfrm flipV="1">
                <a:off x="7002" y="4461"/>
                <a:ext cx="45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5" name="Line 1935"/>
              <p:cNvSpPr>
                <a:spLocks noChangeAspect="1" noChangeShapeType="1"/>
              </p:cNvSpPr>
              <p:nvPr/>
            </p:nvSpPr>
            <p:spPr bwMode="auto">
              <a:xfrm flipV="1">
                <a:off x="6891" y="4629"/>
                <a:ext cx="27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6" name="Line 1936"/>
              <p:cNvSpPr>
                <a:spLocks noChangeAspect="1" noChangeShapeType="1"/>
              </p:cNvSpPr>
              <p:nvPr/>
            </p:nvSpPr>
            <p:spPr bwMode="auto">
              <a:xfrm flipV="1">
                <a:off x="7044" y="4460"/>
                <a:ext cx="42" cy="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7" name="Line 1937"/>
              <p:cNvSpPr>
                <a:spLocks noChangeAspect="1" noChangeShapeType="1"/>
              </p:cNvSpPr>
              <p:nvPr/>
            </p:nvSpPr>
            <p:spPr bwMode="auto">
              <a:xfrm flipV="1">
                <a:off x="6940" y="4581"/>
                <a:ext cx="2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8" name="Line 1938"/>
              <p:cNvSpPr>
                <a:spLocks noChangeAspect="1" noChangeShapeType="1"/>
              </p:cNvSpPr>
              <p:nvPr/>
            </p:nvSpPr>
            <p:spPr bwMode="auto">
              <a:xfrm flipV="1">
                <a:off x="7002" y="4510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9" name="Line 1939"/>
              <p:cNvSpPr>
                <a:spLocks noChangeAspect="1" noChangeShapeType="1"/>
              </p:cNvSpPr>
              <p:nvPr/>
            </p:nvSpPr>
            <p:spPr bwMode="auto">
              <a:xfrm flipV="1">
                <a:off x="6905" y="4660"/>
                <a:ext cx="21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0" name="Line 1940"/>
              <p:cNvSpPr>
                <a:spLocks noChangeAspect="1" noChangeShapeType="1"/>
              </p:cNvSpPr>
              <p:nvPr/>
            </p:nvSpPr>
            <p:spPr bwMode="auto">
              <a:xfrm flipV="1">
                <a:off x="7063" y="4473"/>
                <a:ext cx="50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1" name="Line 1941"/>
              <p:cNvSpPr>
                <a:spLocks noChangeAspect="1" noChangeShapeType="1"/>
              </p:cNvSpPr>
              <p:nvPr/>
            </p:nvSpPr>
            <p:spPr bwMode="auto">
              <a:xfrm flipV="1">
                <a:off x="6970" y="4552"/>
                <a:ext cx="64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2" name="Line 1942"/>
              <p:cNvSpPr>
                <a:spLocks noChangeAspect="1" noChangeShapeType="1"/>
              </p:cNvSpPr>
              <p:nvPr/>
            </p:nvSpPr>
            <p:spPr bwMode="auto">
              <a:xfrm flipV="1">
                <a:off x="6920" y="4661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3" name="Line 1943"/>
              <p:cNvSpPr>
                <a:spLocks noChangeAspect="1" noChangeShapeType="1"/>
              </p:cNvSpPr>
              <p:nvPr/>
            </p:nvSpPr>
            <p:spPr bwMode="auto">
              <a:xfrm flipV="1">
                <a:off x="7087" y="4512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4" name="Line 1944"/>
              <p:cNvSpPr>
                <a:spLocks noChangeAspect="1" noChangeShapeType="1"/>
              </p:cNvSpPr>
              <p:nvPr/>
            </p:nvSpPr>
            <p:spPr bwMode="auto">
              <a:xfrm flipV="1">
                <a:off x="7005" y="4591"/>
                <a:ext cx="29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5" name="Line 1945"/>
              <p:cNvSpPr>
                <a:spLocks noChangeAspect="1" noChangeShapeType="1"/>
              </p:cNvSpPr>
              <p:nvPr/>
            </p:nvSpPr>
            <p:spPr bwMode="auto">
              <a:xfrm flipV="1">
                <a:off x="7053" y="4539"/>
                <a:ext cx="33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6" name="Line 1946"/>
              <p:cNvSpPr>
                <a:spLocks noChangeAspect="1" noChangeShapeType="1"/>
              </p:cNvSpPr>
              <p:nvPr/>
            </p:nvSpPr>
            <p:spPr bwMode="auto">
              <a:xfrm flipV="1">
                <a:off x="6935" y="4712"/>
                <a:ext cx="17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7" name="Line 1947"/>
              <p:cNvSpPr>
                <a:spLocks noChangeAspect="1" noChangeShapeType="1"/>
              </p:cNvSpPr>
              <p:nvPr/>
            </p:nvSpPr>
            <p:spPr bwMode="auto">
              <a:xfrm flipV="1">
                <a:off x="7087" y="4551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8" name="Line 1948"/>
              <p:cNvSpPr>
                <a:spLocks noChangeAspect="1" noChangeShapeType="1"/>
              </p:cNvSpPr>
              <p:nvPr/>
            </p:nvSpPr>
            <p:spPr bwMode="auto">
              <a:xfrm flipV="1">
                <a:off x="6973" y="4630"/>
                <a:ext cx="61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9" name="Line 1949"/>
              <p:cNvSpPr>
                <a:spLocks noChangeAspect="1" noChangeShapeType="1"/>
              </p:cNvSpPr>
              <p:nvPr/>
            </p:nvSpPr>
            <p:spPr bwMode="auto">
              <a:xfrm flipV="1">
                <a:off x="7049" y="4583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0" name="Line 1950"/>
              <p:cNvSpPr>
                <a:spLocks noChangeAspect="1" noChangeShapeType="1"/>
              </p:cNvSpPr>
              <p:nvPr/>
            </p:nvSpPr>
            <p:spPr bwMode="auto">
              <a:xfrm flipV="1">
                <a:off x="7002" y="4669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1" name="Line 1951"/>
              <p:cNvSpPr>
                <a:spLocks noChangeAspect="1" noChangeShapeType="1"/>
              </p:cNvSpPr>
              <p:nvPr/>
            </p:nvSpPr>
            <p:spPr bwMode="auto">
              <a:xfrm flipV="1">
                <a:off x="7087" y="4590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2" name="Line 1952"/>
              <p:cNvSpPr>
                <a:spLocks noChangeAspect="1" noChangeShapeType="1"/>
              </p:cNvSpPr>
              <p:nvPr/>
            </p:nvSpPr>
            <p:spPr bwMode="auto">
              <a:xfrm flipV="1">
                <a:off x="7046" y="4628"/>
                <a:ext cx="29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3" name="Line 1953"/>
              <p:cNvSpPr>
                <a:spLocks noChangeAspect="1" noChangeShapeType="1"/>
              </p:cNvSpPr>
              <p:nvPr/>
            </p:nvSpPr>
            <p:spPr bwMode="auto">
              <a:xfrm flipV="1">
                <a:off x="7002" y="4709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4" name="Line 1954"/>
              <p:cNvSpPr>
                <a:spLocks noChangeAspect="1" noChangeShapeType="1"/>
              </p:cNvSpPr>
              <p:nvPr/>
            </p:nvSpPr>
            <p:spPr bwMode="auto">
              <a:xfrm flipV="1">
                <a:off x="7087" y="4629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5" name="Line 1955"/>
              <p:cNvSpPr>
                <a:spLocks noChangeAspect="1" noChangeShapeType="1"/>
              </p:cNvSpPr>
              <p:nvPr/>
            </p:nvSpPr>
            <p:spPr bwMode="auto">
              <a:xfrm flipV="1">
                <a:off x="7042" y="4672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6" name="Line 1956"/>
              <p:cNvSpPr>
                <a:spLocks noChangeAspect="1" noChangeShapeType="1"/>
              </p:cNvSpPr>
              <p:nvPr/>
            </p:nvSpPr>
            <p:spPr bwMode="auto">
              <a:xfrm flipV="1">
                <a:off x="7021" y="4716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7" name="Line 19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03" y="4677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8" name="Line 19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2" y="4737"/>
                <a:ext cx="24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9" name="Line 19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88" y="4623"/>
                <a:ext cx="72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0" name="Line 19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38" y="4733"/>
                <a:ext cx="20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1" name="Line 19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03" y="4598"/>
                <a:ext cx="2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2" name="Line 19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2" y="4698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3" name="Line 19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65" y="4660"/>
                <a:ext cx="35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4" name="Line 19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42" y="4699"/>
                <a:ext cx="23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5" name="Line 19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17" y="4574"/>
                <a:ext cx="38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6" name="Line 19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3" y="4659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7" name="Line 19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45" y="4663"/>
                <a:ext cx="24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8" name="Line 19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32" y="4550"/>
                <a:ext cx="2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9" name="Line 19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10" y="4627"/>
                <a:ext cx="24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0" name="Line 19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63" y="4581"/>
                <a:ext cx="33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1" name="Line 19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88" y="4667"/>
                <a:ext cx="8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2" name="Line 19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0" y="4578"/>
                <a:ext cx="34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3" name="Line 19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48" y="4627"/>
                <a:ext cx="25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4" name="Line 19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87" y="4627"/>
                <a:ext cx="26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5" name="Line 19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2" y="4542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6" name="Line 19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52" y="4591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7" name="Line 19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87" y="4588"/>
                <a:ext cx="26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8" name="Line 19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2" y="4502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9" name="Line 19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56" y="4556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0" name="Line 19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87" y="4549"/>
                <a:ext cx="26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1" name="Line 19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03" y="4464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2" name="Line 19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63" y="4524"/>
                <a:ext cx="2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3" name="Line 19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74" y="4497"/>
                <a:ext cx="39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4" name="Line 19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39" y="4461"/>
                <a:ext cx="27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5" name="Line 19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077" y="4461"/>
                <a:ext cx="36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6" name="Freeform 1986"/>
              <p:cNvSpPr>
                <a:spLocks noChangeAspect="1"/>
              </p:cNvSpPr>
              <p:nvPr/>
            </p:nvSpPr>
            <p:spPr bwMode="auto">
              <a:xfrm>
                <a:off x="7110" y="4460"/>
                <a:ext cx="3" cy="3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6" y="2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8" y="8"/>
                    </a:lnTo>
                    <a:lnTo>
                      <a:pt x="8" y="5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7" name="Line 1987"/>
              <p:cNvSpPr>
                <a:spLocks noChangeAspect="1" noChangeShapeType="1"/>
              </p:cNvSpPr>
              <p:nvPr/>
            </p:nvSpPr>
            <p:spPr bwMode="auto">
              <a:xfrm flipV="1">
                <a:off x="6952" y="4552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8" name="Freeform 1988"/>
              <p:cNvSpPr>
                <a:spLocks noChangeAspect="1"/>
              </p:cNvSpPr>
              <p:nvPr/>
            </p:nvSpPr>
            <p:spPr bwMode="auto">
              <a:xfrm>
                <a:off x="6934" y="4542"/>
                <a:ext cx="18" cy="10"/>
              </a:xfrm>
              <a:custGeom>
                <a:avLst/>
                <a:gdLst/>
                <a:ahLst/>
                <a:cxnLst>
                  <a:cxn ang="0">
                    <a:pos x="53" y="28"/>
                  </a:cxn>
                  <a:cxn ang="0">
                    <a:pos x="53" y="24"/>
                  </a:cxn>
                  <a:cxn ang="0">
                    <a:pos x="51" y="20"/>
                  </a:cxn>
                  <a:cxn ang="0">
                    <a:pos x="50" y="15"/>
                  </a:cxn>
                  <a:cxn ang="0">
                    <a:pos x="47" y="12"/>
                  </a:cxn>
                  <a:cxn ang="0">
                    <a:pos x="43" y="8"/>
                  </a:cxn>
                  <a:cxn ang="0">
                    <a:pos x="41" y="6"/>
                  </a:cxn>
                  <a:cxn ang="0">
                    <a:pos x="36" y="3"/>
                  </a:cxn>
                  <a:cxn ang="0">
                    <a:pos x="32" y="2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10" y="4"/>
                  </a:cxn>
                  <a:cxn ang="0">
                    <a:pos x="6" y="7"/>
                  </a:cxn>
                  <a:cxn ang="0">
                    <a:pos x="3" y="10"/>
                  </a:cxn>
                  <a:cxn ang="0">
                    <a:pos x="0" y="14"/>
                  </a:cxn>
                </a:cxnLst>
                <a:rect l="0" t="0" r="r" b="b"/>
                <a:pathLst>
                  <a:path w="53" h="28">
                    <a:moveTo>
                      <a:pt x="53" y="28"/>
                    </a:moveTo>
                    <a:lnTo>
                      <a:pt x="53" y="24"/>
                    </a:lnTo>
                    <a:lnTo>
                      <a:pt x="51" y="20"/>
                    </a:lnTo>
                    <a:lnTo>
                      <a:pt x="50" y="15"/>
                    </a:lnTo>
                    <a:lnTo>
                      <a:pt x="47" y="12"/>
                    </a:lnTo>
                    <a:lnTo>
                      <a:pt x="43" y="8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10" y="4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9" name="Line 1989"/>
              <p:cNvSpPr>
                <a:spLocks noChangeAspect="1" noChangeShapeType="1"/>
              </p:cNvSpPr>
              <p:nvPr/>
            </p:nvSpPr>
            <p:spPr bwMode="auto">
              <a:xfrm flipH="1">
                <a:off x="6891" y="4547"/>
                <a:ext cx="43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0" name="Freeform 1990"/>
              <p:cNvSpPr>
                <a:spLocks noChangeAspect="1"/>
              </p:cNvSpPr>
              <p:nvPr/>
            </p:nvSpPr>
            <p:spPr bwMode="auto">
              <a:xfrm>
                <a:off x="6885" y="4616"/>
                <a:ext cx="6" cy="4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8"/>
                  </a:cxn>
                  <a:cxn ang="0">
                    <a:pos x="10" y="16"/>
                  </a:cxn>
                  <a:cxn ang="0">
                    <a:pos x="7" y="26"/>
                  </a:cxn>
                  <a:cxn ang="0">
                    <a:pos x="4" y="35"/>
                  </a:cxn>
                  <a:cxn ang="0">
                    <a:pos x="2" y="43"/>
                  </a:cxn>
                  <a:cxn ang="0">
                    <a:pos x="2" y="53"/>
                  </a:cxn>
                  <a:cxn ang="0">
                    <a:pos x="0" y="62"/>
                  </a:cxn>
                  <a:cxn ang="0">
                    <a:pos x="2" y="72"/>
                  </a:cxn>
                  <a:cxn ang="0">
                    <a:pos x="2" y="81"/>
                  </a:cxn>
                  <a:cxn ang="0">
                    <a:pos x="4" y="90"/>
                  </a:cxn>
                  <a:cxn ang="0">
                    <a:pos x="7" y="100"/>
                  </a:cxn>
                  <a:cxn ang="0">
                    <a:pos x="10" y="108"/>
                  </a:cxn>
                  <a:cxn ang="0">
                    <a:pos x="14" y="116"/>
                  </a:cxn>
                  <a:cxn ang="0">
                    <a:pos x="18" y="124"/>
                  </a:cxn>
                </a:cxnLst>
                <a:rect l="0" t="0" r="r" b="b"/>
                <a:pathLst>
                  <a:path w="18" h="124">
                    <a:moveTo>
                      <a:pt x="18" y="0"/>
                    </a:moveTo>
                    <a:lnTo>
                      <a:pt x="14" y="8"/>
                    </a:lnTo>
                    <a:lnTo>
                      <a:pt x="10" y="16"/>
                    </a:lnTo>
                    <a:lnTo>
                      <a:pt x="7" y="26"/>
                    </a:lnTo>
                    <a:lnTo>
                      <a:pt x="4" y="35"/>
                    </a:lnTo>
                    <a:lnTo>
                      <a:pt x="2" y="43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2" y="72"/>
                    </a:lnTo>
                    <a:lnTo>
                      <a:pt x="2" y="81"/>
                    </a:lnTo>
                    <a:lnTo>
                      <a:pt x="4" y="90"/>
                    </a:lnTo>
                    <a:lnTo>
                      <a:pt x="7" y="100"/>
                    </a:lnTo>
                    <a:lnTo>
                      <a:pt x="10" y="108"/>
                    </a:lnTo>
                    <a:lnTo>
                      <a:pt x="14" y="116"/>
                    </a:lnTo>
                    <a:lnTo>
                      <a:pt x="18" y="1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1" name="Line 1991"/>
              <p:cNvSpPr>
                <a:spLocks noChangeAspect="1" noChangeShapeType="1"/>
              </p:cNvSpPr>
              <p:nvPr/>
            </p:nvSpPr>
            <p:spPr bwMode="auto">
              <a:xfrm>
                <a:off x="6891" y="4658"/>
                <a:ext cx="43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2" name="Freeform 1992"/>
              <p:cNvSpPr>
                <a:spLocks noChangeAspect="1"/>
              </p:cNvSpPr>
              <p:nvPr/>
            </p:nvSpPr>
            <p:spPr bwMode="auto">
              <a:xfrm>
                <a:off x="6934" y="4722"/>
                <a:ext cx="18" cy="1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9"/>
                  </a:cxn>
                  <a:cxn ang="0">
                    <a:pos x="6" y="23"/>
                  </a:cxn>
                  <a:cxn ang="0">
                    <a:pos x="10" y="24"/>
                  </a:cxn>
                  <a:cxn ang="0">
                    <a:pos x="14" y="27"/>
                  </a:cxn>
                  <a:cxn ang="0">
                    <a:pos x="19" y="28"/>
                  </a:cxn>
                  <a:cxn ang="0">
                    <a:pos x="23" y="28"/>
                  </a:cxn>
                  <a:cxn ang="0">
                    <a:pos x="27" y="28"/>
                  </a:cxn>
                  <a:cxn ang="0">
                    <a:pos x="32" y="28"/>
                  </a:cxn>
                  <a:cxn ang="0">
                    <a:pos x="36" y="25"/>
                  </a:cxn>
                  <a:cxn ang="0">
                    <a:pos x="41" y="24"/>
                  </a:cxn>
                  <a:cxn ang="0">
                    <a:pos x="43" y="21"/>
                  </a:cxn>
                  <a:cxn ang="0">
                    <a:pos x="47" y="17"/>
                  </a:cxn>
                  <a:cxn ang="0">
                    <a:pos x="50" y="13"/>
                  </a:cxn>
                  <a:cxn ang="0">
                    <a:pos x="51" y="9"/>
                  </a:cxn>
                  <a:cxn ang="0">
                    <a:pos x="53" y="5"/>
                  </a:cxn>
                  <a:cxn ang="0">
                    <a:pos x="53" y="0"/>
                  </a:cxn>
                </a:cxnLst>
                <a:rect l="0" t="0" r="r" b="b"/>
                <a:pathLst>
                  <a:path w="53" h="28">
                    <a:moveTo>
                      <a:pt x="0" y="15"/>
                    </a:moveTo>
                    <a:lnTo>
                      <a:pt x="3" y="19"/>
                    </a:lnTo>
                    <a:lnTo>
                      <a:pt x="6" y="23"/>
                    </a:lnTo>
                    <a:lnTo>
                      <a:pt x="10" y="24"/>
                    </a:lnTo>
                    <a:lnTo>
                      <a:pt x="14" y="27"/>
                    </a:lnTo>
                    <a:lnTo>
                      <a:pt x="19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32" y="28"/>
                    </a:lnTo>
                    <a:lnTo>
                      <a:pt x="36" y="25"/>
                    </a:lnTo>
                    <a:lnTo>
                      <a:pt x="41" y="24"/>
                    </a:lnTo>
                    <a:lnTo>
                      <a:pt x="43" y="21"/>
                    </a:lnTo>
                    <a:lnTo>
                      <a:pt x="47" y="17"/>
                    </a:lnTo>
                    <a:lnTo>
                      <a:pt x="50" y="13"/>
                    </a:lnTo>
                    <a:lnTo>
                      <a:pt x="51" y="9"/>
                    </a:lnTo>
                    <a:lnTo>
                      <a:pt x="53" y="5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3" name="Freeform 1993"/>
              <p:cNvSpPr>
                <a:spLocks noChangeAspect="1"/>
              </p:cNvSpPr>
              <p:nvPr/>
            </p:nvSpPr>
            <p:spPr bwMode="auto">
              <a:xfrm>
                <a:off x="6952" y="4690"/>
                <a:ext cx="50" cy="32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24"/>
                  </a:cxn>
                  <a:cxn ang="0">
                    <a:pos x="74" y="0"/>
                  </a:cxn>
                  <a:cxn ang="0">
                    <a:pos x="152" y="19"/>
                  </a:cxn>
                </a:cxnLst>
                <a:rect l="0" t="0" r="r" b="b"/>
                <a:pathLst>
                  <a:path w="152" h="97">
                    <a:moveTo>
                      <a:pt x="0" y="97"/>
                    </a:moveTo>
                    <a:lnTo>
                      <a:pt x="0" y="24"/>
                    </a:lnTo>
                    <a:lnTo>
                      <a:pt x="74" y="0"/>
                    </a:lnTo>
                    <a:lnTo>
                      <a:pt x="152" y="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4" name="Freeform 1994"/>
              <p:cNvSpPr>
                <a:spLocks noChangeAspect="1"/>
              </p:cNvSpPr>
              <p:nvPr/>
            </p:nvSpPr>
            <p:spPr bwMode="auto">
              <a:xfrm>
                <a:off x="6952" y="4576"/>
                <a:ext cx="50" cy="9"/>
              </a:xfrm>
              <a:custGeom>
                <a:avLst/>
                <a:gdLst/>
                <a:ahLst/>
                <a:cxnLst>
                  <a:cxn ang="0">
                    <a:pos x="152" y="5"/>
                  </a:cxn>
                  <a:cxn ang="0">
                    <a:pos x="67" y="26"/>
                  </a:cxn>
                  <a:cxn ang="0">
                    <a:pos x="0" y="0"/>
                  </a:cxn>
                </a:cxnLst>
                <a:rect l="0" t="0" r="r" b="b"/>
                <a:pathLst>
                  <a:path w="152" h="26">
                    <a:moveTo>
                      <a:pt x="152" y="5"/>
                    </a:moveTo>
                    <a:lnTo>
                      <a:pt x="67" y="2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5" name="Freeform 1995"/>
              <p:cNvSpPr>
                <a:spLocks noChangeAspect="1"/>
              </p:cNvSpPr>
              <p:nvPr/>
            </p:nvSpPr>
            <p:spPr bwMode="auto">
              <a:xfrm>
                <a:off x="6931" y="4665"/>
                <a:ext cx="1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4"/>
                  </a:cxn>
                  <a:cxn ang="0">
                    <a:pos x="14" y="6"/>
                  </a:cxn>
                  <a:cxn ang="0">
                    <a:pos x="19" y="8"/>
                  </a:cxn>
                  <a:cxn ang="0">
                    <a:pos x="24" y="8"/>
                  </a:cxn>
                  <a:cxn ang="0">
                    <a:pos x="30" y="8"/>
                  </a:cxn>
                  <a:cxn ang="0">
                    <a:pos x="35" y="6"/>
                  </a:cxn>
                  <a:cxn ang="0">
                    <a:pos x="40" y="5"/>
                  </a:cxn>
                </a:cxnLst>
                <a:rect l="0" t="0" r="r" b="b"/>
                <a:pathLst>
                  <a:path w="40" h="8">
                    <a:moveTo>
                      <a:pt x="0" y="0"/>
                    </a:moveTo>
                    <a:lnTo>
                      <a:pt x="4" y="2"/>
                    </a:lnTo>
                    <a:lnTo>
                      <a:pt x="9" y="4"/>
                    </a:lnTo>
                    <a:lnTo>
                      <a:pt x="14" y="6"/>
                    </a:lnTo>
                    <a:lnTo>
                      <a:pt x="19" y="8"/>
                    </a:lnTo>
                    <a:lnTo>
                      <a:pt x="24" y="8"/>
                    </a:lnTo>
                    <a:lnTo>
                      <a:pt x="30" y="8"/>
                    </a:lnTo>
                    <a:lnTo>
                      <a:pt x="35" y="6"/>
                    </a:lnTo>
                    <a:lnTo>
                      <a:pt x="40" y="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6" name="Line 1996"/>
              <p:cNvSpPr>
                <a:spLocks noChangeAspect="1" noChangeShapeType="1"/>
              </p:cNvSpPr>
              <p:nvPr/>
            </p:nvSpPr>
            <p:spPr bwMode="auto">
              <a:xfrm flipV="1">
                <a:off x="6945" y="4659"/>
                <a:ext cx="26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7" name="Freeform 1997"/>
              <p:cNvSpPr>
                <a:spLocks noChangeAspect="1"/>
              </p:cNvSpPr>
              <p:nvPr/>
            </p:nvSpPr>
            <p:spPr bwMode="auto">
              <a:xfrm>
                <a:off x="6971" y="4658"/>
                <a:ext cx="8" cy="1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0" y="1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25" h="3">
                    <a:moveTo>
                      <a:pt x="25" y="1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0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8" name="Line 1998"/>
              <p:cNvSpPr>
                <a:spLocks noChangeAspect="1" noChangeShapeType="1"/>
              </p:cNvSpPr>
              <p:nvPr/>
            </p:nvSpPr>
            <p:spPr bwMode="auto">
              <a:xfrm>
                <a:off x="6979" y="4658"/>
                <a:ext cx="1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9" name="Freeform 1999"/>
              <p:cNvSpPr>
                <a:spLocks noChangeAspect="1"/>
              </p:cNvSpPr>
              <p:nvPr/>
            </p:nvSpPr>
            <p:spPr bwMode="auto">
              <a:xfrm>
                <a:off x="6991" y="4652"/>
                <a:ext cx="18" cy="9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5" y="28"/>
                  </a:cxn>
                  <a:cxn ang="0">
                    <a:pos x="11" y="28"/>
                  </a:cxn>
                  <a:cxn ang="0">
                    <a:pos x="16" y="28"/>
                  </a:cxn>
                  <a:cxn ang="0">
                    <a:pos x="21" y="28"/>
                  </a:cxn>
                  <a:cxn ang="0">
                    <a:pos x="27" y="25"/>
                  </a:cxn>
                  <a:cxn ang="0">
                    <a:pos x="32" y="24"/>
                  </a:cxn>
                  <a:cxn ang="0">
                    <a:pos x="36" y="21"/>
                  </a:cxn>
                  <a:cxn ang="0">
                    <a:pos x="42" y="17"/>
                  </a:cxn>
                  <a:cxn ang="0">
                    <a:pos x="46" y="14"/>
                  </a:cxn>
                  <a:cxn ang="0">
                    <a:pos x="48" y="10"/>
                  </a:cxn>
                  <a:cxn ang="0">
                    <a:pos x="52" y="5"/>
                  </a:cxn>
                  <a:cxn ang="0">
                    <a:pos x="55" y="0"/>
                  </a:cxn>
                </a:cxnLst>
                <a:rect l="0" t="0" r="r" b="b"/>
                <a:pathLst>
                  <a:path w="55" h="28">
                    <a:moveTo>
                      <a:pt x="0" y="26"/>
                    </a:moveTo>
                    <a:lnTo>
                      <a:pt x="5" y="28"/>
                    </a:lnTo>
                    <a:lnTo>
                      <a:pt x="11" y="28"/>
                    </a:lnTo>
                    <a:lnTo>
                      <a:pt x="16" y="28"/>
                    </a:lnTo>
                    <a:lnTo>
                      <a:pt x="21" y="28"/>
                    </a:lnTo>
                    <a:lnTo>
                      <a:pt x="27" y="25"/>
                    </a:lnTo>
                    <a:lnTo>
                      <a:pt x="32" y="24"/>
                    </a:lnTo>
                    <a:lnTo>
                      <a:pt x="36" y="21"/>
                    </a:lnTo>
                    <a:lnTo>
                      <a:pt x="42" y="17"/>
                    </a:lnTo>
                    <a:lnTo>
                      <a:pt x="46" y="14"/>
                    </a:lnTo>
                    <a:lnTo>
                      <a:pt x="48" y="10"/>
                    </a:lnTo>
                    <a:lnTo>
                      <a:pt x="52" y="5"/>
                    </a:lnTo>
                    <a:lnTo>
                      <a:pt x="5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0" name="Freeform 2000"/>
              <p:cNvSpPr>
                <a:spLocks noChangeAspect="1"/>
              </p:cNvSpPr>
              <p:nvPr/>
            </p:nvSpPr>
            <p:spPr bwMode="auto">
              <a:xfrm>
                <a:off x="7006" y="4620"/>
                <a:ext cx="6" cy="32"/>
              </a:xfrm>
              <a:custGeom>
                <a:avLst/>
                <a:gdLst/>
                <a:ahLst/>
                <a:cxnLst>
                  <a:cxn ang="0">
                    <a:pos x="8" y="95"/>
                  </a:cxn>
                  <a:cxn ang="0">
                    <a:pos x="11" y="86"/>
                  </a:cxn>
                  <a:cxn ang="0">
                    <a:pos x="13" y="78"/>
                  </a:cxn>
                  <a:cxn ang="0">
                    <a:pos x="15" y="69"/>
                  </a:cxn>
                  <a:cxn ang="0">
                    <a:pos x="16" y="61"/>
                  </a:cxn>
                  <a:cxn ang="0">
                    <a:pos x="16" y="51"/>
                  </a:cxn>
                  <a:cxn ang="0">
                    <a:pos x="15" y="42"/>
                  </a:cxn>
                  <a:cxn ang="0">
                    <a:pos x="13" y="34"/>
                  </a:cxn>
                  <a:cxn ang="0">
                    <a:pos x="12" y="25"/>
                  </a:cxn>
                  <a:cxn ang="0">
                    <a:pos x="8" y="16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16" h="95">
                    <a:moveTo>
                      <a:pt x="8" y="95"/>
                    </a:moveTo>
                    <a:lnTo>
                      <a:pt x="11" y="86"/>
                    </a:lnTo>
                    <a:lnTo>
                      <a:pt x="13" y="78"/>
                    </a:lnTo>
                    <a:lnTo>
                      <a:pt x="15" y="69"/>
                    </a:lnTo>
                    <a:lnTo>
                      <a:pt x="16" y="61"/>
                    </a:lnTo>
                    <a:lnTo>
                      <a:pt x="16" y="51"/>
                    </a:lnTo>
                    <a:lnTo>
                      <a:pt x="15" y="42"/>
                    </a:lnTo>
                    <a:lnTo>
                      <a:pt x="13" y="34"/>
                    </a:lnTo>
                    <a:lnTo>
                      <a:pt x="12" y="25"/>
                    </a:lnTo>
                    <a:lnTo>
                      <a:pt x="8" y="16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1" name="Freeform 2001"/>
              <p:cNvSpPr>
                <a:spLocks noChangeAspect="1"/>
              </p:cNvSpPr>
              <p:nvPr/>
            </p:nvSpPr>
            <p:spPr bwMode="auto">
              <a:xfrm>
                <a:off x="6989" y="4613"/>
                <a:ext cx="17" cy="7"/>
              </a:xfrm>
              <a:custGeom>
                <a:avLst/>
                <a:gdLst/>
                <a:ahLst/>
                <a:cxnLst>
                  <a:cxn ang="0">
                    <a:pos x="51" y="21"/>
                  </a:cxn>
                  <a:cxn ang="0">
                    <a:pos x="48" y="16"/>
                  </a:cxn>
                  <a:cxn ang="0">
                    <a:pos x="44" y="12"/>
                  </a:cxn>
                  <a:cxn ang="0">
                    <a:pos x="39" y="8"/>
                  </a:cxn>
                  <a:cxn ang="0">
                    <a:pos x="33" y="5"/>
                  </a:cxn>
                  <a:cxn ang="0">
                    <a:pos x="29" y="3"/>
                  </a:cxn>
                  <a:cxn ang="0">
                    <a:pos x="23" y="1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r" b="b"/>
                <a:pathLst>
                  <a:path w="51" h="21">
                    <a:moveTo>
                      <a:pt x="51" y="21"/>
                    </a:moveTo>
                    <a:lnTo>
                      <a:pt x="48" y="16"/>
                    </a:lnTo>
                    <a:lnTo>
                      <a:pt x="44" y="12"/>
                    </a:lnTo>
                    <a:lnTo>
                      <a:pt x="39" y="8"/>
                    </a:lnTo>
                    <a:lnTo>
                      <a:pt x="33" y="5"/>
                    </a:lnTo>
                    <a:lnTo>
                      <a:pt x="29" y="3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2" name="Line 2002"/>
              <p:cNvSpPr>
                <a:spLocks noChangeAspect="1" noChangeShapeType="1"/>
              </p:cNvSpPr>
              <p:nvPr/>
            </p:nvSpPr>
            <p:spPr bwMode="auto">
              <a:xfrm flipH="1">
                <a:off x="6977" y="4614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3" name="Freeform 2003"/>
              <p:cNvSpPr>
                <a:spLocks noChangeAspect="1"/>
              </p:cNvSpPr>
              <p:nvPr/>
            </p:nvSpPr>
            <p:spPr bwMode="auto">
              <a:xfrm>
                <a:off x="6968" y="4616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12" y="3"/>
                  </a:cxn>
                  <a:cxn ang="0">
                    <a:pos x="18" y="3"/>
                  </a:cxn>
                  <a:cxn ang="0">
                    <a:pos x="23" y="3"/>
                  </a:cxn>
                  <a:cxn ang="0">
                    <a:pos x="28" y="1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6" y="3"/>
                    </a:lnTo>
                    <a:lnTo>
                      <a:pt x="12" y="3"/>
                    </a:lnTo>
                    <a:lnTo>
                      <a:pt x="18" y="3"/>
                    </a:lnTo>
                    <a:lnTo>
                      <a:pt x="23" y="3"/>
                    </a:lnTo>
                    <a:lnTo>
                      <a:pt x="28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4" name="Line 20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45" y="4608"/>
                <a:ext cx="2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5" name="Freeform 2005"/>
              <p:cNvSpPr>
                <a:spLocks noChangeAspect="1"/>
              </p:cNvSpPr>
              <p:nvPr/>
            </p:nvSpPr>
            <p:spPr bwMode="auto">
              <a:xfrm>
                <a:off x="6930" y="4607"/>
                <a:ext cx="15" cy="3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39" y="1"/>
                  </a:cxn>
                  <a:cxn ang="0">
                    <a:pos x="34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4"/>
                  </a:cxn>
                  <a:cxn ang="0">
                    <a:pos x="6" y="5"/>
                  </a:cxn>
                  <a:cxn ang="0">
                    <a:pos x="0" y="9"/>
                  </a:cxn>
                </a:cxnLst>
                <a:rect l="0" t="0" r="r" b="b"/>
                <a:pathLst>
                  <a:path w="45" h="9">
                    <a:moveTo>
                      <a:pt x="45" y="3"/>
                    </a:moveTo>
                    <a:lnTo>
                      <a:pt x="39" y="1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4"/>
                    </a:lnTo>
                    <a:lnTo>
                      <a:pt x="6" y="5"/>
                    </a:lnTo>
                    <a:lnTo>
                      <a:pt x="0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6" name="Freeform 2006"/>
              <p:cNvSpPr>
                <a:spLocks noChangeAspect="1"/>
              </p:cNvSpPr>
              <p:nvPr/>
            </p:nvSpPr>
            <p:spPr bwMode="auto">
              <a:xfrm>
                <a:off x="6917" y="4610"/>
                <a:ext cx="14" cy="5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4" y="6"/>
                  </a:cxn>
                  <a:cxn ang="0">
                    <a:pos x="28" y="11"/>
                  </a:cxn>
                  <a:cxn ang="0">
                    <a:pos x="22" y="18"/>
                  </a:cxn>
                  <a:cxn ang="0">
                    <a:pos x="17" y="25"/>
                  </a:cxn>
                  <a:cxn ang="0">
                    <a:pos x="12" y="33"/>
                  </a:cxn>
                  <a:cxn ang="0">
                    <a:pos x="8" y="41"/>
                  </a:cxn>
                  <a:cxn ang="0">
                    <a:pos x="5" y="49"/>
                  </a:cxn>
                  <a:cxn ang="0">
                    <a:pos x="3" y="57"/>
                  </a:cxn>
                  <a:cxn ang="0">
                    <a:pos x="1" y="65"/>
                  </a:cxn>
                  <a:cxn ang="0">
                    <a:pos x="0" y="73"/>
                  </a:cxn>
                  <a:cxn ang="0">
                    <a:pos x="0" y="82"/>
                  </a:cxn>
                  <a:cxn ang="0">
                    <a:pos x="0" y="91"/>
                  </a:cxn>
                  <a:cxn ang="0">
                    <a:pos x="1" y="100"/>
                  </a:cxn>
                  <a:cxn ang="0">
                    <a:pos x="3" y="108"/>
                  </a:cxn>
                  <a:cxn ang="0">
                    <a:pos x="5" y="116"/>
                  </a:cxn>
                  <a:cxn ang="0">
                    <a:pos x="9" y="124"/>
                  </a:cxn>
                  <a:cxn ang="0">
                    <a:pos x="13" y="132"/>
                  </a:cxn>
                  <a:cxn ang="0">
                    <a:pos x="17" y="139"/>
                  </a:cxn>
                  <a:cxn ang="0">
                    <a:pos x="23" y="147"/>
                  </a:cxn>
                  <a:cxn ang="0">
                    <a:pos x="30" y="152"/>
                  </a:cxn>
                  <a:cxn ang="0">
                    <a:pos x="35" y="159"/>
                  </a:cxn>
                  <a:cxn ang="0">
                    <a:pos x="43" y="165"/>
                  </a:cxn>
                </a:cxnLst>
                <a:rect l="0" t="0" r="r" b="b"/>
                <a:pathLst>
                  <a:path w="43" h="165">
                    <a:moveTo>
                      <a:pt x="40" y="0"/>
                    </a:moveTo>
                    <a:lnTo>
                      <a:pt x="34" y="6"/>
                    </a:lnTo>
                    <a:lnTo>
                      <a:pt x="28" y="11"/>
                    </a:lnTo>
                    <a:lnTo>
                      <a:pt x="22" y="18"/>
                    </a:lnTo>
                    <a:lnTo>
                      <a:pt x="17" y="25"/>
                    </a:lnTo>
                    <a:lnTo>
                      <a:pt x="12" y="33"/>
                    </a:lnTo>
                    <a:lnTo>
                      <a:pt x="8" y="41"/>
                    </a:lnTo>
                    <a:lnTo>
                      <a:pt x="5" y="49"/>
                    </a:lnTo>
                    <a:lnTo>
                      <a:pt x="3" y="57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1" y="100"/>
                    </a:lnTo>
                    <a:lnTo>
                      <a:pt x="3" y="108"/>
                    </a:lnTo>
                    <a:lnTo>
                      <a:pt x="5" y="116"/>
                    </a:lnTo>
                    <a:lnTo>
                      <a:pt x="9" y="124"/>
                    </a:lnTo>
                    <a:lnTo>
                      <a:pt x="13" y="132"/>
                    </a:lnTo>
                    <a:lnTo>
                      <a:pt x="17" y="139"/>
                    </a:lnTo>
                    <a:lnTo>
                      <a:pt x="23" y="147"/>
                    </a:lnTo>
                    <a:lnTo>
                      <a:pt x="30" y="152"/>
                    </a:lnTo>
                    <a:lnTo>
                      <a:pt x="35" y="159"/>
                    </a:lnTo>
                    <a:lnTo>
                      <a:pt x="43" y="16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7" name="Freeform 2007"/>
              <p:cNvSpPr>
                <a:spLocks noChangeAspect="1"/>
              </p:cNvSpPr>
              <p:nvPr/>
            </p:nvSpPr>
            <p:spPr bwMode="auto">
              <a:xfrm>
                <a:off x="7087" y="4663"/>
                <a:ext cx="2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3" y="11"/>
                  </a:cxn>
                  <a:cxn ang="0">
                    <a:pos x="4" y="15"/>
                  </a:cxn>
                  <a:cxn ang="0">
                    <a:pos x="7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1"/>
                  </a:cxn>
                  <a:cxn ang="0">
                    <a:pos x="23" y="33"/>
                  </a:cxn>
                  <a:cxn ang="0">
                    <a:pos x="29" y="36"/>
                  </a:cxn>
                  <a:cxn ang="0">
                    <a:pos x="34" y="38"/>
                  </a:cxn>
                  <a:cxn ang="0">
                    <a:pos x="39" y="38"/>
                  </a:cxn>
                  <a:cxn ang="0">
                    <a:pos x="45" y="38"/>
                  </a:cxn>
                  <a:cxn ang="0">
                    <a:pos x="49" y="36"/>
                  </a:cxn>
                  <a:cxn ang="0">
                    <a:pos x="54" y="33"/>
                  </a:cxn>
                  <a:cxn ang="0">
                    <a:pos x="60" y="31"/>
                  </a:cxn>
                  <a:cxn ang="0">
                    <a:pos x="64" y="28"/>
                  </a:cxn>
                  <a:cxn ang="0">
                    <a:pos x="68" y="24"/>
                  </a:cxn>
                  <a:cxn ang="0">
                    <a:pos x="70" y="20"/>
                  </a:cxn>
                  <a:cxn ang="0">
                    <a:pos x="73" y="15"/>
                  </a:cxn>
                  <a:cxn ang="0">
                    <a:pos x="76" y="11"/>
                  </a:cxn>
                  <a:cxn ang="0">
                    <a:pos x="76" y="5"/>
                  </a:cxn>
                  <a:cxn ang="0">
                    <a:pos x="77" y="0"/>
                  </a:cxn>
                </a:cxnLst>
                <a:rect l="0" t="0" r="r" b="b"/>
                <a:pathLst>
                  <a:path w="77" h="38">
                    <a:moveTo>
                      <a:pt x="0" y="0"/>
                    </a:moveTo>
                    <a:lnTo>
                      <a:pt x="2" y="5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7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1"/>
                    </a:lnTo>
                    <a:lnTo>
                      <a:pt x="23" y="33"/>
                    </a:lnTo>
                    <a:lnTo>
                      <a:pt x="29" y="36"/>
                    </a:lnTo>
                    <a:lnTo>
                      <a:pt x="34" y="38"/>
                    </a:lnTo>
                    <a:lnTo>
                      <a:pt x="39" y="38"/>
                    </a:lnTo>
                    <a:lnTo>
                      <a:pt x="45" y="38"/>
                    </a:lnTo>
                    <a:lnTo>
                      <a:pt x="49" y="36"/>
                    </a:lnTo>
                    <a:lnTo>
                      <a:pt x="54" y="33"/>
                    </a:lnTo>
                    <a:lnTo>
                      <a:pt x="60" y="31"/>
                    </a:lnTo>
                    <a:lnTo>
                      <a:pt x="64" y="28"/>
                    </a:lnTo>
                    <a:lnTo>
                      <a:pt x="68" y="24"/>
                    </a:lnTo>
                    <a:lnTo>
                      <a:pt x="70" y="20"/>
                    </a:lnTo>
                    <a:lnTo>
                      <a:pt x="73" y="15"/>
                    </a:lnTo>
                    <a:lnTo>
                      <a:pt x="76" y="11"/>
                    </a:lnTo>
                    <a:lnTo>
                      <a:pt x="76" y="5"/>
                    </a:lnTo>
                    <a:lnTo>
                      <a:pt x="7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8" name="Line 2008"/>
              <p:cNvSpPr>
                <a:spLocks noChangeAspect="1" noChangeShapeType="1"/>
              </p:cNvSpPr>
              <p:nvPr/>
            </p:nvSpPr>
            <p:spPr bwMode="auto">
              <a:xfrm>
                <a:off x="7002" y="4468"/>
                <a:ext cx="1" cy="1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9" name="Freeform 2009"/>
              <p:cNvSpPr>
                <a:spLocks noChangeAspect="1"/>
              </p:cNvSpPr>
              <p:nvPr/>
            </p:nvSpPr>
            <p:spPr bwMode="auto">
              <a:xfrm>
                <a:off x="7002" y="4462"/>
                <a:ext cx="7" cy="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1"/>
                  </a:cxn>
                  <a:cxn ang="0">
                    <a:pos x="11" y="3"/>
                  </a:cxn>
                  <a:cxn ang="0">
                    <a:pos x="8" y="4"/>
                  </a:cxn>
                  <a:cxn ang="0">
                    <a:pos x="5" y="7"/>
                  </a:cxn>
                  <a:cxn ang="0">
                    <a:pos x="2" y="9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0" y="20"/>
                  </a:cxn>
                </a:cxnLst>
                <a:rect l="0" t="0" r="r" b="b"/>
                <a:pathLst>
                  <a:path w="19" h="20">
                    <a:moveTo>
                      <a:pt x="19" y="0"/>
                    </a:moveTo>
                    <a:lnTo>
                      <a:pt x="15" y="1"/>
                    </a:lnTo>
                    <a:lnTo>
                      <a:pt x="11" y="3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30" name="Line 2010"/>
              <p:cNvSpPr>
                <a:spLocks noChangeAspect="1" noChangeShapeType="1"/>
              </p:cNvSpPr>
              <p:nvPr/>
            </p:nvSpPr>
            <p:spPr bwMode="auto">
              <a:xfrm flipH="1">
                <a:off x="7009" y="4460"/>
                <a:ext cx="10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31" name="Line 2011"/>
              <p:cNvSpPr>
                <a:spLocks noChangeAspect="1" noChangeShapeType="1"/>
              </p:cNvSpPr>
              <p:nvPr/>
            </p:nvSpPr>
            <p:spPr bwMode="auto">
              <a:xfrm flipV="1">
                <a:off x="7113" y="4463"/>
                <a:ext cx="1" cy="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32" name="Line 2012"/>
              <p:cNvSpPr>
                <a:spLocks noChangeAspect="1" noChangeShapeType="1"/>
              </p:cNvSpPr>
              <p:nvPr/>
            </p:nvSpPr>
            <p:spPr bwMode="auto">
              <a:xfrm flipV="1">
                <a:off x="7113" y="4554"/>
                <a:ext cx="1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133" name="Group 2013"/>
            <p:cNvGrpSpPr>
              <a:grpSpLocks noChangeAspect="1"/>
            </p:cNvGrpSpPr>
            <p:nvPr/>
          </p:nvGrpSpPr>
          <p:grpSpPr bwMode="auto">
            <a:xfrm>
              <a:off x="7002" y="2663"/>
              <a:ext cx="1985" cy="2495"/>
              <a:chOff x="7002" y="2663"/>
              <a:chExt cx="1985" cy="2495"/>
            </a:xfrm>
          </p:grpSpPr>
          <p:sp>
            <p:nvSpPr>
              <p:cNvPr id="7134" name="Line 2014"/>
              <p:cNvSpPr>
                <a:spLocks noChangeAspect="1" noChangeShapeType="1"/>
              </p:cNvSpPr>
              <p:nvPr/>
            </p:nvSpPr>
            <p:spPr bwMode="auto">
              <a:xfrm>
                <a:off x="7087" y="4532"/>
                <a:ext cx="1" cy="1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35" name="Freeform 2015"/>
              <p:cNvSpPr>
                <a:spLocks noChangeAspect="1"/>
              </p:cNvSpPr>
              <p:nvPr/>
            </p:nvSpPr>
            <p:spPr bwMode="auto">
              <a:xfrm>
                <a:off x="7087" y="4532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36" name="Line 2016"/>
              <p:cNvSpPr>
                <a:spLocks noChangeAspect="1" noChangeShapeType="1"/>
              </p:cNvSpPr>
              <p:nvPr/>
            </p:nvSpPr>
            <p:spPr bwMode="auto">
              <a:xfrm flipV="1">
                <a:off x="7062" y="4532"/>
                <a:ext cx="25" cy="2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37" name="Freeform 2017"/>
              <p:cNvSpPr>
                <a:spLocks noChangeAspect="1"/>
              </p:cNvSpPr>
              <p:nvPr/>
            </p:nvSpPr>
            <p:spPr bwMode="auto">
              <a:xfrm>
                <a:off x="7046" y="4748"/>
                <a:ext cx="16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36"/>
                  </a:cxn>
                  <a:cxn ang="0">
                    <a:pos x="13" y="35"/>
                  </a:cxn>
                  <a:cxn ang="0">
                    <a:pos x="18" y="34"/>
                  </a:cxn>
                  <a:cxn ang="0">
                    <a:pos x="23" y="31"/>
                  </a:cxn>
                  <a:cxn ang="0">
                    <a:pos x="29" y="28"/>
                  </a:cxn>
                  <a:cxn ang="0">
                    <a:pos x="33" y="24"/>
                  </a:cxn>
                  <a:cxn ang="0">
                    <a:pos x="37" y="20"/>
                  </a:cxn>
                  <a:cxn ang="0">
                    <a:pos x="41" y="15"/>
                  </a:cxn>
                  <a:cxn ang="0">
                    <a:pos x="43" y="11"/>
                  </a:cxn>
                  <a:cxn ang="0">
                    <a:pos x="45" y="5"/>
                  </a:cxn>
                  <a:cxn ang="0">
                    <a:pos x="48" y="0"/>
                  </a:cxn>
                </a:cxnLst>
                <a:rect l="0" t="0" r="r" b="b"/>
                <a:pathLst>
                  <a:path w="48" h="36">
                    <a:moveTo>
                      <a:pt x="0" y="36"/>
                    </a:moveTo>
                    <a:lnTo>
                      <a:pt x="7" y="36"/>
                    </a:lnTo>
                    <a:lnTo>
                      <a:pt x="13" y="35"/>
                    </a:lnTo>
                    <a:lnTo>
                      <a:pt x="18" y="34"/>
                    </a:lnTo>
                    <a:lnTo>
                      <a:pt x="23" y="31"/>
                    </a:lnTo>
                    <a:lnTo>
                      <a:pt x="29" y="28"/>
                    </a:lnTo>
                    <a:lnTo>
                      <a:pt x="33" y="24"/>
                    </a:lnTo>
                    <a:lnTo>
                      <a:pt x="37" y="20"/>
                    </a:lnTo>
                    <a:lnTo>
                      <a:pt x="41" y="15"/>
                    </a:lnTo>
                    <a:lnTo>
                      <a:pt x="43" y="11"/>
                    </a:lnTo>
                    <a:lnTo>
                      <a:pt x="45" y="5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38" name="Line 2018"/>
              <p:cNvSpPr>
                <a:spLocks noChangeAspect="1" noChangeShapeType="1"/>
              </p:cNvSpPr>
              <p:nvPr/>
            </p:nvSpPr>
            <p:spPr bwMode="auto">
              <a:xfrm>
                <a:off x="7009" y="4760"/>
                <a:ext cx="3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39" name="Freeform 2019"/>
              <p:cNvSpPr>
                <a:spLocks noChangeAspect="1"/>
              </p:cNvSpPr>
              <p:nvPr/>
            </p:nvSpPr>
            <p:spPr bwMode="auto">
              <a:xfrm>
                <a:off x="7002" y="4754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2" y="11"/>
                  </a:cxn>
                  <a:cxn ang="0">
                    <a:pos x="5" y="14"/>
                  </a:cxn>
                  <a:cxn ang="0">
                    <a:pos x="8" y="17"/>
                  </a:cxn>
                  <a:cxn ang="0">
                    <a:pos x="11" y="18"/>
                  </a:cxn>
                  <a:cxn ang="0">
                    <a:pos x="15" y="19"/>
                  </a:cxn>
                  <a:cxn ang="0">
                    <a:pos x="19" y="19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0" y="4"/>
                    </a:lnTo>
                    <a:lnTo>
                      <a:pt x="1" y="7"/>
                    </a:lnTo>
                    <a:lnTo>
                      <a:pt x="2" y="11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1" y="18"/>
                    </a:lnTo>
                    <a:lnTo>
                      <a:pt x="15" y="19"/>
                    </a:lnTo>
                    <a:lnTo>
                      <a:pt x="19" y="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0" name="Line 2020"/>
              <p:cNvSpPr>
                <a:spLocks noChangeAspect="1" noChangeShapeType="1"/>
              </p:cNvSpPr>
              <p:nvPr/>
            </p:nvSpPr>
            <p:spPr bwMode="auto">
              <a:xfrm>
                <a:off x="7002" y="4696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1" name="Freeform 2021"/>
              <p:cNvSpPr>
                <a:spLocks noChangeAspect="1"/>
              </p:cNvSpPr>
              <p:nvPr/>
            </p:nvSpPr>
            <p:spPr bwMode="auto">
              <a:xfrm>
                <a:off x="7037" y="4559"/>
                <a:ext cx="17" cy="174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" y="524"/>
                  </a:cxn>
                  <a:cxn ang="0">
                    <a:pos x="0" y="524"/>
                  </a:cxn>
                </a:cxnLst>
                <a:rect l="0" t="0" r="r" b="b"/>
                <a:pathLst>
                  <a:path w="53" h="524">
                    <a:moveTo>
                      <a:pt x="53" y="0"/>
                    </a:moveTo>
                    <a:lnTo>
                      <a:pt x="7" y="524"/>
                    </a:lnTo>
                    <a:lnTo>
                      <a:pt x="0" y="5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2" name="Freeform 2022"/>
              <p:cNvSpPr>
                <a:spLocks noChangeAspect="1"/>
              </p:cNvSpPr>
              <p:nvPr/>
            </p:nvSpPr>
            <p:spPr bwMode="auto">
              <a:xfrm>
                <a:off x="7034" y="4730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7" y="9"/>
                  </a:cxn>
                  <a:cxn ang="0">
                    <a:pos x="9" y="9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7" y="9"/>
                    </a:lnTo>
                    <a:lnTo>
                      <a:pt x="9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3" name="Line 2023"/>
              <p:cNvSpPr>
                <a:spLocks noChangeAspect="1" noChangeShapeType="1"/>
              </p:cNvSpPr>
              <p:nvPr/>
            </p:nvSpPr>
            <p:spPr bwMode="auto">
              <a:xfrm flipV="1">
                <a:off x="7034" y="4514"/>
                <a:ext cx="1" cy="2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4" name="Freeform 2024"/>
              <p:cNvSpPr>
                <a:spLocks noChangeAspect="1"/>
              </p:cNvSpPr>
              <p:nvPr/>
            </p:nvSpPr>
            <p:spPr bwMode="auto">
              <a:xfrm>
                <a:off x="7034" y="4489"/>
                <a:ext cx="32" cy="25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84" y="5"/>
                  </a:cxn>
                  <a:cxn ang="0">
                    <a:pos x="71" y="12"/>
                  </a:cxn>
                  <a:cxn ang="0">
                    <a:pos x="61" y="20"/>
                  </a:cxn>
                  <a:cxn ang="0">
                    <a:pos x="49" y="28"/>
                  </a:cxn>
                  <a:cxn ang="0">
                    <a:pos x="38" y="36"/>
                  </a:cxn>
                  <a:cxn ang="0">
                    <a:pos x="28" y="45"/>
                  </a:cxn>
                  <a:cxn ang="0">
                    <a:pos x="18" y="55"/>
                  </a:cxn>
                  <a:cxn ang="0">
                    <a:pos x="8" y="66"/>
                  </a:cxn>
                  <a:cxn ang="0">
                    <a:pos x="0" y="76"/>
                  </a:cxn>
                </a:cxnLst>
                <a:rect l="0" t="0" r="r" b="b"/>
                <a:pathLst>
                  <a:path w="97" h="76">
                    <a:moveTo>
                      <a:pt x="97" y="0"/>
                    </a:moveTo>
                    <a:lnTo>
                      <a:pt x="84" y="5"/>
                    </a:lnTo>
                    <a:lnTo>
                      <a:pt x="71" y="12"/>
                    </a:lnTo>
                    <a:lnTo>
                      <a:pt x="61" y="20"/>
                    </a:lnTo>
                    <a:lnTo>
                      <a:pt x="49" y="28"/>
                    </a:lnTo>
                    <a:lnTo>
                      <a:pt x="38" y="36"/>
                    </a:lnTo>
                    <a:lnTo>
                      <a:pt x="28" y="45"/>
                    </a:lnTo>
                    <a:lnTo>
                      <a:pt x="18" y="55"/>
                    </a:lnTo>
                    <a:lnTo>
                      <a:pt x="8" y="66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5" name="Freeform 2025"/>
              <p:cNvSpPr>
                <a:spLocks noChangeAspect="1"/>
              </p:cNvSpPr>
              <p:nvPr/>
            </p:nvSpPr>
            <p:spPr bwMode="auto">
              <a:xfrm>
                <a:off x="7066" y="4488"/>
                <a:ext cx="9" cy="9"/>
              </a:xfrm>
              <a:custGeom>
                <a:avLst/>
                <a:gdLst/>
                <a:ahLst/>
                <a:cxnLst>
                  <a:cxn ang="0">
                    <a:pos x="24" y="28"/>
                  </a:cxn>
                  <a:cxn ang="0">
                    <a:pos x="26" y="26"/>
                  </a:cxn>
                  <a:cxn ang="0">
                    <a:pos x="26" y="22"/>
                  </a:cxn>
                  <a:cxn ang="0">
                    <a:pos x="27" y="18"/>
                  </a:cxn>
                  <a:cxn ang="0">
                    <a:pos x="26" y="15"/>
                  </a:cxn>
                  <a:cxn ang="0">
                    <a:pos x="24" y="11"/>
                  </a:cxn>
                  <a:cxn ang="0">
                    <a:pos x="23" y="8"/>
                  </a:cxn>
                  <a:cxn ang="0">
                    <a:pos x="20" y="5"/>
                  </a:cxn>
                  <a:cxn ang="0">
                    <a:pos x="17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</a:cxnLst>
                <a:rect l="0" t="0" r="r" b="b"/>
                <a:pathLst>
                  <a:path w="27" h="28">
                    <a:moveTo>
                      <a:pt x="24" y="28"/>
                    </a:moveTo>
                    <a:lnTo>
                      <a:pt x="26" y="26"/>
                    </a:lnTo>
                    <a:lnTo>
                      <a:pt x="26" y="22"/>
                    </a:lnTo>
                    <a:lnTo>
                      <a:pt x="27" y="18"/>
                    </a:lnTo>
                    <a:lnTo>
                      <a:pt x="26" y="15"/>
                    </a:lnTo>
                    <a:lnTo>
                      <a:pt x="24" y="11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6" name="Freeform 2026"/>
              <p:cNvSpPr>
                <a:spLocks noChangeAspect="1"/>
              </p:cNvSpPr>
              <p:nvPr/>
            </p:nvSpPr>
            <p:spPr bwMode="auto">
              <a:xfrm>
                <a:off x="7061" y="4497"/>
                <a:ext cx="13" cy="5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9" y="54"/>
                  </a:cxn>
                  <a:cxn ang="0">
                    <a:pos x="0" y="158"/>
                  </a:cxn>
                </a:cxnLst>
                <a:rect l="0" t="0" r="r" b="b"/>
                <a:pathLst>
                  <a:path w="40" h="158">
                    <a:moveTo>
                      <a:pt x="40" y="0"/>
                    </a:moveTo>
                    <a:lnTo>
                      <a:pt x="9" y="54"/>
                    </a:lnTo>
                    <a:lnTo>
                      <a:pt x="0" y="1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7" name="Line 2027"/>
              <p:cNvSpPr>
                <a:spLocks noChangeAspect="1" noChangeShapeType="1"/>
              </p:cNvSpPr>
              <p:nvPr/>
            </p:nvSpPr>
            <p:spPr bwMode="auto">
              <a:xfrm flipH="1">
                <a:off x="7054" y="4550"/>
                <a:ext cx="7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8" name="Line 2028"/>
              <p:cNvSpPr>
                <a:spLocks noChangeAspect="1" noChangeShapeType="1"/>
              </p:cNvSpPr>
              <p:nvPr/>
            </p:nvSpPr>
            <p:spPr bwMode="auto">
              <a:xfrm>
                <a:off x="7002" y="4546"/>
                <a:ext cx="1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9" name="Line 2029"/>
              <p:cNvSpPr>
                <a:spLocks noChangeAspect="1" noChangeShapeType="1"/>
              </p:cNvSpPr>
              <p:nvPr/>
            </p:nvSpPr>
            <p:spPr bwMode="auto">
              <a:xfrm flipV="1">
                <a:off x="7640" y="4859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0" name="Line 2030"/>
              <p:cNvSpPr>
                <a:spLocks noChangeAspect="1" noChangeShapeType="1"/>
              </p:cNvSpPr>
              <p:nvPr/>
            </p:nvSpPr>
            <p:spPr bwMode="auto">
              <a:xfrm flipV="1">
                <a:off x="7529" y="4953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1" name="Line 2031"/>
              <p:cNvSpPr>
                <a:spLocks noChangeAspect="1" noChangeShapeType="1"/>
              </p:cNvSpPr>
              <p:nvPr/>
            </p:nvSpPr>
            <p:spPr bwMode="auto">
              <a:xfrm flipV="1">
                <a:off x="7640" y="4858"/>
                <a:ext cx="44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2" name="Line 2032"/>
              <p:cNvSpPr>
                <a:spLocks noChangeAspect="1" noChangeShapeType="1"/>
              </p:cNvSpPr>
              <p:nvPr/>
            </p:nvSpPr>
            <p:spPr bwMode="auto">
              <a:xfrm flipV="1">
                <a:off x="7528" y="5026"/>
                <a:ext cx="28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3" name="Line 2033"/>
              <p:cNvSpPr>
                <a:spLocks noChangeAspect="1" noChangeShapeType="1"/>
              </p:cNvSpPr>
              <p:nvPr/>
            </p:nvSpPr>
            <p:spPr bwMode="auto">
              <a:xfrm flipV="1">
                <a:off x="7682" y="4857"/>
                <a:ext cx="42" cy="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4" name="Line 2034"/>
              <p:cNvSpPr>
                <a:spLocks noChangeAspect="1" noChangeShapeType="1"/>
              </p:cNvSpPr>
              <p:nvPr/>
            </p:nvSpPr>
            <p:spPr bwMode="auto">
              <a:xfrm flipV="1">
                <a:off x="7578" y="4978"/>
                <a:ext cx="2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5" name="Line 2035"/>
              <p:cNvSpPr>
                <a:spLocks noChangeAspect="1" noChangeShapeType="1"/>
              </p:cNvSpPr>
              <p:nvPr/>
            </p:nvSpPr>
            <p:spPr bwMode="auto">
              <a:xfrm flipV="1">
                <a:off x="7640" y="4907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6" name="Line 2036"/>
              <p:cNvSpPr>
                <a:spLocks noChangeAspect="1" noChangeShapeType="1"/>
              </p:cNvSpPr>
              <p:nvPr/>
            </p:nvSpPr>
            <p:spPr bwMode="auto">
              <a:xfrm flipV="1">
                <a:off x="7543" y="5057"/>
                <a:ext cx="21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7" name="Line 2037"/>
              <p:cNvSpPr>
                <a:spLocks noChangeAspect="1" noChangeShapeType="1"/>
              </p:cNvSpPr>
              <p:nvPr/>
            </p:nvSpPr>
            <p:spPr bwMode="auto">
              <a:xfrm flipV="1">
                <a:off x="7701" y="4870"/>
                <a:ext cx="49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8" name="Line 2038"/>
              <p:cNvSpPr>
                <a:spLocks noChangeAspect="1" noChangeShapeType="1"/>
              </p:cNvSpPr>
              <p:nvPr/>
            </p:nvSpPr>
            <p:spPr bwMode="auto">
              <a:xfrm flipV="1">
                <a:off x="7607" y="4949"/>
                <a:ext cx="64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9" name="Line 2039"/>
              <p:cNvSpPr>
                <a:spLocks noChangeAspect="1" noChangeShapeType="1"/>
              </p:cNvSpPr>
              <p:nvPr/>
            </p:nvSpPr>
            <p:spPr bwMode="auto">
              <a:xfrm flipV="1">
                <a:off x="7558" y="5057"/>
                <a:ext cx="44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0" name="Line 2040"/>
              <p:cNvSpPr>
                <a:spLocks noChangeAspect="1" noChangeShapeType="1"/>
              </p:cNvSpPr>
              <p:nvPr/>
            </p:nvSpPr>
            <p:spPr bwMode="auto">
              <a:xfrm flipV="1">
                <a:off x="7725" y="4909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1" name="Line 2041"/>
              <p:cNvSpPr>
                <a:spLocks noChangeAspect="1" noChangeShapeType="1"/>
              </p:cNvSpPr>
              <p:nvPr/>
            </p:nvSpPr>
            <p:spPr bwMode="auto">
              <a:xfrm flipV="1">
                <a:off x="7644" y="4988"/>
                <a:ext cx="27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2" name="Line 2042"/>
              <p:cNvSpPr>
                <a:spLocks noChangeAspect="1" noChangeShapeType="1"/>
              </p:cNvSpPr>
              <p:nvPr/>
            </p:nvSpPr>
            <p:spPr bwMode="auto">
              <a:xfrm flipV="1">
                <a:off x="7691" y="4936"/>
                <a:ext cx="33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3" name="Line 2043"/>
              <p:cNvSpPr>
                <a:spLocks noChangeAspect="1" noChangeShapeType="1"/>
              </p:cNvSpPr>
              <p:nvPr/>
            </p:nvSpPr>
            <p:spPr bwMode="auto">
              <a:xfrm flipV="1">
                <a:off x="7573" y="5109"/>
                <a:ext cx="16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4" name="Line 2044"/>
              <p:cNvSpPr>
                <a:spLocks noChangeAspect="1" noChangeShapeType="1"/>
              </p:cNvSpPr>
              <p:nvPr/>
            </p:nvSpPr>
            <p:spPr bwMode="auto">
              <a:xfrm flipV="1">
                <a:off x="7725" y="4948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5" name="Line 2045"/>
              <p:cNvSpPr>
                <a:spLocks noChangeAspect="1" noChangeShapeType="1"/>
              </p:cNvSpPr>
              <p:nvPr/>
            </p:nvSpPr>
            <p:spPr bwMode="auto">
              <a:xfrm flipV="1">
                <a:off x="7611" y="5027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6" name="Line 2046"/>
              <p:cNvSpPr>
                <a:spLocks noChangeAspect="1" noChangeShapeType="1"/>
              </p:cNvSpPr>
              <p:nvPr/>
            </p:nvSpPr>
            <p:spPr bwMode="auto">
              <a:xfrm flipV="1">
                <a:off x="7688" y="4980"/>
                <a:ext cx="3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7" name="Line 2047"/>
              <p:cNvSpPr>
                <a:spLocks noChangeAspect="1" noChangeShapeType="1"/>
              </p:cNvSpPr>
              <p:nvPr/>
            </p:nvSpPr>
            <p:spPr bwMode="auto">
              <a:xfrm flipV="1">
                <a:off x="7640" y="5066"/>
                <a:ext cx="3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8" name="Line 2048"/>
              <p:cNvSpPr>
                <a:spLocks noChangeAspect="1" noChangeShapeType="1"/>
              </p:cNvSpPr>
              <p:nvPr/>
            </p:nvSpPr>
            <p:spPr bwMode="auto">
              <a:xfrm flipV="1">
                <a:off x="7725" y="4987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9" name="Line 2049"/>
              <p:cNvSpPr>
                <a:spLocks noChangeAspect="1" noChangeShapeType="1"/>
              </p:cNvSpPr>
              <p:nvPr/>
            </p:nvSpPr>
            <p:spPr bwMode="auto">
              <a:xfrm flipV="1">
                <a:off x="7684" y="5025"/>
                <a:ext cx="30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0" name="Line 2050"/>
              <p:cNvSpPr>
                <a:spLocks noChangeAspect="1" noChangeShapeType="1"/>
              </p:cNvSpPr>
              <p:nvPr/>
            </p:nvSpPr>
            <p:spPr bwMode="auto">
              <a:xfrm flipV="1">
                <a:off x="7640" y="5105"/>
                <a:ext cx="3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1" name="Line 2051"/>
              <p:cNvSpPr>
                <a:spLocks noChangeAspect="1" noChangeShapeType="1"/>
              </p:cNvSpPr>
              <p:nvPr/>
            </p:nvSpPr>
            <p:spPr bwMode="auto">
              <a:xfrm flipV="1">
                <a:off x="7725" y="5026"/>
                <a:ext cx="2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2" name="Line 2052"/>
              <p:cNvSpPr>
                <a:spLocks noChangeAspect="1" noChangeShapeType="1"/>
              </p:cNvSpPr>
              <p:nvPr/>
            </p:nvSpPr>
            <p:spPr bwMode="auto">
              <a:xfrm flipV="1">
                <a:off x="7680" y="5069"/>
                <a:ext cx="28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3" name="Line 2053"/>
              <p:cNvSpPr>
                <a:spLocks noChangeAspect="1" noChangeShapeType="1"/>
              </p:cNvSpPr>
              <p:nvPr/>
            </p:nvSpPr>
            <p:spPr bwMode="auto">
              <a:xfrm flipV="1">
                <a:off x="7659" y="5113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4" name="Line 20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40" y="5073"/>
                <a:ext cx="49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5" name="Line 20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40" y="5134"/>
                <a:ext cx="24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6" name="Line 20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26" y="5020"/>
                <a:ext cx="72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7" name="Line 20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76" y="5130"/>
                <a:ext cx="21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8" name="Line 20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40" y="4995"/>
                <a:ext cx="21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9" name="Line 20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40" y="5095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0" name="Line 20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03" y="5057"/>
                <a:ext cx="35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1" name="Line 20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0" y="5095"/>
                <a:ext cx="22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2" name="Line 20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55" y="4971"/>
                <a:ext cx="37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3" name="Line 20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40" y="5056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4" name="Line 20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3" y="5060"/>
                <a:ext cx="23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5" name="Line 20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70" y="4947"/>
                <a:ext cx="1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6" name="Line 20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48" y="5024"/>
                <a:ext cx="23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7" name="Line 20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01" y="4978"/>
                <a:ext cx="33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8" name="Line 20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26" y="5063"/>
                <a:ext cx="8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9" name="Line 20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38" y="4975"/>
                <a:ext cx="33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0" name="Line 20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6" y="5024"/>
                <a:ext cx="24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1" name="Line 20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25" y="5024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2" name="Line 20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40" y="4938"/>
                <a:ext cx="3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3" name="Line 20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9" y="4988"/>
                <a:ext cx="26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4" name="Line 20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25" y="4985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5" name="Line 20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40" y="4899"/>
                <a:ext cx="3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6" name="Line 20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94" y="4953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7" name="Line 20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25" y="4946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8" name="Line 20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41" y="4861"/>
                <a:ext cx="39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9" name="Line 20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01" y="4921"/>
                <a:ext cx="2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0" name="Line 20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12" y="4893"/>
                <a:ext cx="38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1" name="Line 20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77" y="4858"/>
                <a:ext cx="27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2" name="Line 20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15" y="4857"/>
                <a:ext cx="35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3" name="Freeform 2083"/>
              <p:cNvSpPr>
                <a:spLocks noChangeAspect="1"/>
              </p:cNvSpPr>
              <p:nvPr/>
            </p:nvSpPr>
            <p:spPr bwMode="auto">
              <a:xfrm>
                <a:off x="7747" y="4857"/>
                <a:ext cx="3" cy="3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6"/>
                  </a:cxn>
                  <a:cxn ang="0">
                    <a:pos x="8" y="5"/>
                  </a:cxn>
                  <a:cxn ang="0">
                    <a:pos x="7" y="2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6"/>
                    </a:lnTo>
                    <a:lnTo>
                      <a:pt x="8" y="5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4" name="Line 2084"/>
              <p:cNvSpPr>
                <a:spLocks noChangeAspect="1" noChangeShapeType="1"/>
              </p:cNvSpPr>
              <p:nvPr/>
            </p:nvSpPr>
            <p:spPr bwMode="auto">
              <a:xfrm flipV="1">
                <a:off x="7589" y="4949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5" name="Freeform 2085"/>
              <p:cNvSpPr>
                <a:spLocks noChangeAspect="1"/>
              </p:cNvSpPr>
              <p:nvPr/>
            </p:nvSpPr>
            <p:spPr bwMode="auto">
              <a:xfrm>
                <a:off x="7572" y="4939"/>
                <a:ext cx="17" cy="10"/>
              </a:xfrm>
              <a:custGeom>
                <a:avLst/>
                <a:gdLst/>
                <a:ahLst/>
                <a:cxnLst>
                  <a:cxn ang="0">
                    <a:pos x="53" y="28"/>
                  </a:cxn>
                  <a:cxn ang="0">
                    <a:pos x="53" y="24"/>
                  </a:cxn>
                  <a:cxn ang="0">
                    <a:pos x="52" y="19"/>
                  </a:cxn>
                  <a:cxn ang="0">
                    <a:pos x="50" y="15"/>
                  </a:cxn>
                  <a:cxn ang="0">
                    <a:pos x="48" y="11"/>
                  </a:cxn>
                  <a:cxn ang="0">
                    <a:pos x="45" y="8"/>
                  </a:cxn>
                  <a:cxn ang="0">
                    <a:pos x="41" y="6"/>
                  </a:cxn>
                  <a:cxn ang="0">
                    <a:pos x="37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5" y="1"/>
                  </a:cxn>
                  <a:cxn ang="0">
                    <a:pos x="11" y="4"/>
                  </a:cxn>
                  <a:cxn ang="0">
                    <a:pos x="7" y="7"/>
                  </a:cxn>
                  <a:cxn ang="0">
                    <a:pos x="3" y="10"/>
                  </a:cxn>
                  <a:cxn ang="0">
                    <a:pos x="0" y="14"/>
                  </a:cxn>
                </a:cxnLst>
                <a:rect l="0" t="0" r="r" b="b"/>
                <a:pathLst>
                  <a:path w="53" h="28">
                    <a:moveTo>
                      <a:pt x="53" y="28"/>
                    </a:moveTo>
                    <a:lnTo>
                      <a:pt x="53" y="24"/>
                    </a:lnTo>
                    <a:lnTo>
                      <a:pt x="52" y="19"/>
                    </a:lnTo>
                    <a:lnTo>
                      <a:pt x="50" y="15"/>
                    </a:lnTo>
                    <a:lnTo>
                      <a:pt x="48" y="11"/>
                    </a:lnTo>
                    <a:lnTo>
                      <a:pt x="45" y="8"/>
                    </a:lnTo>
                    <a:lnTo>
                      <a:pt x="41" y="6"/>
                    </a:lnTo>
                    <a:lnTo>
                      <a:pt x="37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3" y="10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6" name="Line 2086"/>
              <p:cNvSpPr>
                <a:spLocks noChangeAspect="1" noChangeShapeType="1"/>
              </p:cNvSpPr>
              <p:nvPr/>
            </p:nvSpPr>
            <p:spPr bwMode="auto">
              <a:xfrm flipH="1">
                <a:off x="7529" y="4944"/>
                <a:ext cx="43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7" name="Freeform 2087"/>
              <p:cNvSpPr>
                <a:spLocks noChangeAspect="1"/>
              </p:cNvSpPr>
              <p:nvPr/>
            </p:nvSpPr>
            <p:spPr bwMode="auto">
              <a:xfrm>
                <a:off x="7523" y="5013"/>
                <a:ext cx="6" cy="4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8"/>
                  </a:cxn>
                  <a:cxn ang="0">
                    <a:pos x="8" y="16"/>
                  </a:cxn>
                  <a:cxn ang="0">
                    <a:pos x="5" y="26"/>
                  </a:cxn>
                  <a:cxn ang="0">
                    <a:pos x="3" y="34"/>
                  </a:cxn>
                  <a:cxn ang="0">
                    <a:pos x="1" y="43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71"/>
                  </a:cxn>
                  <a:cxn ang="0">
                    <a:pos x="1" y="81"/>
                  </a:cxn>
                  <a:cxn ang="0">
                    <a:pos x="3" y="90"/>
                  </a:cxn>
                  <a:cxn ang="0">
                    <a:pos x="5" y="98"/>
                  </a:cxn>
                  <a:cxn ang="0">
                    <a:pos x="8" y="108"/>
                  </a:cxn>
                  <a:cxn ang="0">
                    <a:pos x="12" y="116"/>
                  </a:cxn>
                  <a:cxn ang="0">
                    <a:pos x="18" y="124"/>
                  </a:cxn>
                </a:cxnLst>
                <a:rect l="0" t="0" r="r" b="b"/>
                <a:pathLst>
                  <a:path w="18" h="124">
                    <a:moveTo>
                      <a:pt x="18" y="0"/>
                    </a:moveTo>
                    <a:lnTo>
                      <a:pt x="12" y="8"/>
                    </a:lnTo>
                    <a:lnTo>
                      <a:pt x="8" y="16"/>
                    </a:lnTo>
                    <a:lnTo>
                      <a:pt x="5" y="26"/>
                    </a:lnTo>
                    <a:lnTo>
                      <a:pt x="3" y="34"/>
                    </a:lnTo>
                    <a:lnTo>
                      <a:pt x="1" y="43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3" y="90"/>
                    </a:lnTo>
                    <a:lnTo>
                      <a:pt x="5" y="98"/>
                    </a:lnTo>
                    <a:lnTo>
                      <a:pt x="8" y="108"/>
                    </a:lnTo>
                    <a:lnTo>
                      <a:pt x="12" y="116"/>
                    </a:lnTo>
                    <a:lnTo>
                      <a:pt x="18" y="1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8" name="Line 2088"/>
              <p:cNvSpPr>
                <a:spLocks noChangeAspect="1" noChangeShapeType="1"/>
              </p:cNvSpPr>
              <p:nvPr/>
            </p:nvSpPr>
            <p:spPr bwMode="auto">
              <a:xfrm>
                <a:off x="7529" y="5055"/>
                <a:ext cx="43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9" name="Freeform 2089"/>
              <p:cNvSpPr>
                <a:spLocks noChangeAspect="1"/>
              </p:cNvSpPr>
              <p:nvPr/>
            </p:nvSpPr>
            <p:spPr bwMode="auto">
              <a:xfrm>
                <a:off x="7572" y="5119"/>
                <a:ext cx="17" cy="1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4"/>
                  </a:cxn>
                  <a:cxn ang="0">
                    <a:pos x="15" y="27"/>
                  </a:cxn>
                  <a:cxn ang="0">
                    <a:pos x="19" y="28"/>
                  </a:cxn>
                  <a:cxn ang="0">
                    <a:pos x="23" y="28"/>
                  </a:cxn>
                  <a:cxn ang="0">
                    <a:pos x="29" y="28"/>
                  </a:cxn>
                  <a:cxn ang="0">
                    <a:pos x="33" y="27"/>
                  </a:cxn>
                  <a:cxn ang="0">
                    <a:pos x="37" y="25"/>
                  </a:cxn>
                  <a:cxn ang="0">
                    <a:pos x="41" y="23"/>
                  </a:cxn>
                  <a:cxn ang="0">
                    <a:pos x="45" y="20"/>
                  </a:cxn>
                  <a:cxn ang="0">
                    <a:pos x="48" y="17"/>
                  </a:cxn>
                  <a:cxn ang="0">
                    <a:pos x="50" y="13"/>
                  </a:cxn>
                  <a:cxn ang="0">
                    <a:pos x="52" y="9"/>
                  </a:cxn>
                  <a:cxn ang="0">
                    <a:pos x="53" y="4"/>
                  </a:cxn>
                  <a:cxn ang="0">
                    <a:pos x="53" y="0"/>
                  </a:cxn>
                </a:cxnLst>
                <a:rect l="0" t="0" r="r" b="b"/>
                <a:pathLst>
                  <a:path w="53" h="28">
                    <a:moveTo>
                      <a:pt x="0" y="15"/>
                    </a:moveTo>
                    <a:lnTo>
                      <a:pt x="3" y="19"/>
                    </a:lnTo>
                    <a:lnTo>
                      <a:pt x="7" y="21"/>
                    </a:lnTo>
                    <a:lnTo>
                      <a:pt x="11" y="24"/>
                    </a:lnTo>
                    <a:lnTo>
                      <a:pt x="15" y="27"/>
                    </a:lnTo>
                    <a:lnTo>
                      <a:pt x="19" y="28"/>
                    </a:lnTo>
                    <a:lnTo>
                      <a:pt x="23" y="28"/>
                    </a:lnTo>
                    <a:lnTo>
                      <a:pt x="29" y="28"/>
                    </a:lnTo>
                    <a:lnTo>
                      <a:pt x="33" y="27"/>
                    </a:lnTo>
                    <a:lnTo>
                      <a:pt x="37" y="25"/>
                    </a:lnTo>
                    <a:lnTo>
                      <a:pt x="41" y="23"/>
                    </a:lnTo>
                    <a:lnTo>
                      <a:pt x="45" y="20"/>
                    </a:lnTo>
                    <a:lnTo>
                      <a:pt x="48" y="17"/>
                    </a:lnTo>
                    <a:lnTo>
                      <a:pt x="50" y="13"/>
                    </a:lnTo>
                    <a:lnTo>
                      <a:pt x="52" y="9"/>
                    </a:lnTo>
                    <a:lnTo>
                      <a:pt x="53" y="4"/>
                    </a:lnTo>
                    <a:lnTo>
                      <a:pt x="5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0" name="Freeform 2090"/>
              <p:cNvSpPr>
                <a:spLocks noChangeAspect="1"/>
              </p:cNvSpPr>
              <p:nvPr/>
            </p:nvSpPr>
            <p:spPr bwMode="auto">
              <a:xfrm>
                <a:off x="7589" y="5087"/>
                <a:ext cx="51" cy="32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23"/>
                  </a:cxn>
                  <a:cxn ang="0">
                    <a:pos x="74" y="0"/>
                  </a:cxn>
                  <a:cxn ang="0">
                    <a:pos x="152" y="19"/>
                  </a:cxn>
                </a:cxnLst>
                <a:rect l="0" t="0" r="r" b="b"/>
                <a:pathLst>
                  <a:path w="152" h="97">
                    <a:moveTo>
                      <a:pt x="0" y="97"/>
                    </a:moveTo>
                    <a:lnTo>
                      <a:pt x="0" y="23"/>
                    </a:lnTo>
                    <a:lnTo>
                      <a:pt x="74" y="0"/>
                    </a:lnTo>
                    <a:lnTo>
                      <a:pt x="152" y="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1" name="Freeform 2091"/>
              <p:cNvSpPr>
                <a:spLocks noChangeAspect="1"/>
              </p:cNvSpPr>
              <p:nvPr/>
            </p:nvSpPr>
            <p:spPr bwMode="auto">
              <a:xfrm>
                <a:off x="7589" y="4973"/>
                <a:ext cx="51" cy="9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69" y="25"/>
                  </a:cxn>
                  <a:cxn ang="0">
                    <a:pos x="0" y="0"/>
                  </a:cxn>
                </a:cxnLst>
                <a:rect l="0" t="0" r="r" b="b"/>
                <a:pathLst>
                  <a:path w="152" h="25">
                    <a:moveTo>
                      <a:pt x="152" y="4"/>
                    </a:moveTo>
                    <a:lnTo>
                      <a:pt x="69" y="2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2" name="Freeform 2092"/>
              <p:cNvSpPr>
                <a:spLocks noChangeAspect="1"/>
              </p:cNvSpPr>
              <p:nvPr/>
            </p:nvSpPr>
            <p:spPr bwMode="auto">
              <a:xfrm>
                <a:off x="7569" y="5061"/>
                <a:ext cx="1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10" y="6"/>
                  </a:cxn>
                  <a:cxn ang="0">
                    <a:pos x="15" y="7"/>
                  </a:cxn>
                  <a:cxn ang="0">
                    <a:pos x="21" y="8"/>
                  </a:cxn>
                  <a:cxn ang="0">
                    <a:pos x="26" y="10"/>
                  </a:cxn>
                  <a:cxn ang="0">
                    <a:pos x="31" y="10"/>
                  </a:cxn>
                  <a:cxn ang="0">
                    <a:pos x="37" y="8"/>
                  </a:cxn>
                  <a:cxn ang="0">
                    <a:pos x="42" y="7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4" y="3"/>
                    </a:lnTo>
                    <a:lnTo>
                      <a:pt x="10" y="6"/>
                    </a:lnTo>
                    <a:lnTo>
                      <a:pt x="15" y="7"/>
                    </a:lnTo>
                    <a:lnTo>
                      <a:pt x="21" y="8"/>
                    </a:lnTo>
                    <a:lnTo>
                      <a:pt x="26" y="10"/>
                    </a:lnTo>
                    <a:lnTo>
                      <a:pt x="31" y="10"/>
                    </a:lnTo>
                    <a:lnTo>
                      <a:pt x="37" y="8"/>
                    </a:lnTo>
                    <a:lnTo>
                      <a:pt x="42" y="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3" name="Line 2093"/>
              <p:cNvSpPr>
                <a:spLocks noChangeAspect="1" noChangeShapeType="1"/>
              </p:cNvSpPr>
              <p:nvPr/>
            </p:nvSpPr>
            <p:spPr bwMode="auto">
              <a:xfrm flipV="1">
                <a:off x="7583" y="5056"/>
                <a:ext cx="26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4" name="Freeform 2094"/>
              <p:cNvSpPr>
                <a:spLocks noChangeAspect="1"/>
              </p:cNvSpPr>
              <p:nvPr/>
            </p:nvSpPr>
            <p:spPr bwMode="auto">
              <a:xfrm>
                <a:off x="7609" y="5055"/>
                <a:ext cx="9" cy="1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3"/>
                  </a:cxn>
                </a:cxnLst>
                <a:rect l="0" t="0" r="r" b="b"/>
                <a:pathLst>
                  <a:path w="27" h="3">
                    <a:moveTo>
                      <a:pt x="27" y="1"/>
                    </a:moveTo>
                    <a:lnTo>
                      <a:pt x="21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5" name="Line 2095"/>
              <p:cNvSpPr>
                <a:spLocks noChangeAspect="1" noChangeShapeType="1"/>
              </p:cNvSpPr>
              <p:nvPr/>
            </p:nvSpPr>
            <p:spPr bwMode="auto">
              <a:xfrm>
                <a:off x="7618" y="5055"/>
                <a:ext cx="1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6" name="Freeform 2096"/>
              <p:cNvSpPr>
                <a:spLocks noChangeAspect="1"/>
              </p:cNvSpPr>
              <p:nvPr/>
            </p:nvSpPr>
            <p:spPr bwMode="auto">
              <a:xfrm>
                <a:off x="7628" y="5049"/>
                <a:ext cx="19" cy="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5" y="29"/>
                  </a:cxn>
                  <a:cxn ang="0">
                    <a:pos x="11" y="29"/>
                  </a:cxn>
                  <a:cxn ang="0">
                    <a:pos x="18" y="29"/>
                  </a:cxn>
                  <a:cxn ang="0">
                    <a:pos x="23" y="27"/>
                  </a:cxn>
                  <a:cxn ang="0">
                    <a:pos x="28" y="26"/>
                  </a:cxn>
                  <a:cxn ang="0">
                    <a:pos x="32" y="25"/>
                  </a:cxn>
                  <a:cxn ang="0">
                    <a:pos x="38" y="22"/>
                  </a:cxn>
                  <a:cxn ang="0">
                    <a:pos x="42" y="18"/>
                  </a:cxn>
                  <a:cxn ang="0">
                    <a:pos x="46" y="14"/>
                  </a:cxn>
                  <a:cxn ang="0">
                    <a:pos x="50" y="10"/>
                  </a:cxn>
                  <a:cxn ang="0">
                    <a:pos x="53" y="6"/>
                  </a:cxn>
                  <a:cxn ang="0">
                    <a:pos x="55" y="0"/>
                  </a:cxn>
                </a:cxnLst>
                <a:rect l="0" t="0" r="r" b="b"/>
                <a:pathLst>
                  <a:path w="55" h="29">
                    <a:moveTo>
                      <a:pt x="0" y="27"/>
                    </a:moveTo>
                    <a:lnTo>
                      <a:pt x="5" y="29"/>
                    </a:lnTo>
                    <a:lnTo>
                      <a:pt x="11" y="29"/>
                    </a:lnTo>
                    <a:lnTo>
                      <a:pt x="18" y="29"/>
                    </a:lnTo>
                    <a:lnTo>
                      <a:pt x="23" y="27"/>
                    </a:lnTo>
                    <a:lnTo>
                      <a:pt x="28" y="26"/>
                    </a:lnTo>
                    <a:lnTo>
                      <a:pt x="32" y="25"/>
                    </a:lnTo>
                    <a:lnTo>
                      <a:pt x="38" y="22"/>
                    </a:lnTo>
                    <a:lnTo>
                      <a:pt x="42" y="18"/>
                    </a:lnTo>
                    <a:lnTo>
                      <a:pt x="46" y="14"/>
                    </a:lnTo>
                    <a:lnTo>
                      <a:pt x="50" y="10"/>
                    </a:lnTo>
                    <a:lnTo>
                      <a:pt x="53" y="6"/>
                    </a:lnTo>
                    <a:lnTo>
                      <a:pt x="5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7" name="Freeform 2097"/>
              <p:cNvSpPr>
                <a:spLocks noChangeAspect="1"/>
              </p:cNvSpPr>
              <p:nvPr/>
            </p:nvSpPr>
            <p:spPr bwMode="auto">
              <a:xfrm>
                <a:off x="7645" y="5017"/>
                <a:ext cx="4" cy="32"/>
              </a:xfrm>
              <a:custGeom>
                <a:avLst/>
                <a:gdLst/>
                <a:ahLst/>
                <a:cxnLst>
                  <a:cxn ang="0">
                    <a:pos x="6" y="94"/>
                  </a:cxn>
                  <a:cxn ang="0">
                    <a:pos x="9" y="86"/>
                  </a:cxn>
                  <a:cxn ang="0">
                    <a:pos x="12" y="77"/>
                  </a:cxn>
                  <a:cxn ang="0">
                    <a:pos x="14" y="69"/>
                  </a:cxn>
                  <a:cxn ang="0">
                    <a:pos x="14" y="59"/>
                  </a:cxn>
                  <a:cxn ang="0">
                    <a:pos x="14" y="51"/>
                  </a:cxn>
                  <a:cxn ang="0">
                    <a:pos x="14" y="42"/>
                  </a:cxn>
                  <a:cxn ang="0">
                    <a:pos x="13" y="33"/>
                  </a:cxn>
                  <a:cxn ang="0">
                    <a:pos x="10" y="24"/>
                  </a:cxn>
                  <a:cxn ang="0">
                    <a:pos x="8" y="16"/>
                  </a:cxn>
                  <a:cxn ang="0">
                    <a:pos x="4" y="7"/>
                  </a:cxn>
                  <a:cxn ang="0">
                    <a:pos x="0" y="0"/>
                  </a:cxn>
                </a:cxnLst>
                <a:rect l="0" t="0" r="r" b="b"/>
                <a:pathLst>
                  <a:path w="14" h="94">
                    <a:moveTo>
                      <a:pt x="6" y="94"/>
                    </a:moveTo>
                    <a:lnTo>
                      <a:pt x="9" y="86"/>
                    </a:lnTo>
                    <a:lnTo>
                      <a:pt x="12" y="77"/>
                    </a:lnTo>
                    <a:lnTo>
                      <a:pt x="14" y="69"/>
                    </a:lnTo>
                    <a:lnTo>
                      <a:pt x="14" y="59"/>
                    </a:lnTo>
                    <a:lnTo>
                      <a:pt x="14" y="51"/>
                    </a:lnTo>
                    <a:lnTo>
                      <a:pt x="14" y="42"/>
                    </a:lnTo>
                    <a:lnTo>
                      <a:pt x="13" y="33"/>
                    </a:lnTo>
                    <a:lnTo>
                      <a:pt x="10" y="24"/>
                    </a:lnTo>
                    <a:lnTo>
                      <a:pt x="8" y="16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8" name="Freeform 2098"/>
              <p:cNvSpPr>
                <a:spLocks noChangeAspect="1"/>
              </p:cNvSpPr>
              <p:nvPr/>
            </p:nvSpPr>
            <p:spPr bwMode="auto">
              <a:xfrm>
                <a:off x="7627" y="5010"/>
                <a:ext cx="18" cy="7"/>
              </a:xfrm>
              <a:custGeom>
                <a:avLst/>
                <a:gdLst/>
                <a:ahLst/>
                <a:cxnLst>
                  <a:cxn ang="0">
                    <a:pos x="53" y="23"/>
                  </a:cxn>
                  <a:cxn ang="0">
                    <a:pos x="49" y="18"/>
                  </a:cxn>
                  <a:cxn ang="0">
                    <a:pos x="44" y="14"/>
                  </a:cxn>
                  <a:cxn ang="0">
                    <a:pos x="40" y="10"/>
                  </a:cxn>
                  <a:cxn ang="0">
                    <a:pos x="35" y="7"/>
                  </a:cxn>
                  <a:cxn ang="0">
                    <a:pos x="30" y="4"/>
                  </a:cxn>
                  <a:cxn ang="0">
                    <a:pos x="24" y="3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0" y="2"/>
                  </a:cxn>
                </a:cxnLst>
                <a:rect l="0" t="0" r="r" b="b"/>
                <a:pathLst>
                  <a:path w="53" h="23">
                    <a:moveTo>
                      <a:pt x="53" y="23"/>
                    </a:moveTo>
                    <a:lnTo>
                      <a:pt x="49" y="18"/>
                    </a:lnTo>
                    <a:lnTo>
                      <a:pt x="44" y="14"/>
                    </a:lnTo>
                    <a:lnTo>
                      <a:pt x="40" y="10"/>
                    </a:lnTo>
                    <a:lnTo>
                      <a:pt x="35" y="7"/>
                    </a:lnTo>
                    <a:lnTo>
                      <a:pt x="30" y="4"/>
                    </a:lnTo>
                    <a:lnTo>
                      <a:pt x="24" y="3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9" name="Line 2099"/>
              <p:cNvSpPr>
                <a:spLocks noChangeAspect="1" noChangeShapeType="1"/>
              </p:cNvSpPr>
              <p:nvPr/>
            </p:nvSpPr>
            <p:spPr bwMode="auto">
              <a:xfrm flipH="1">
                <a:off x="7615" y="5010"/>
                <a:ext cx="1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0" name="Freeform 2100"/>
              <p:cNvSpPr>
                <a:spLocks noChangeAspect="1"/>
              </p:cNvSpPr>
              <p:nvPr/>
            </p:nvSpPr>
            <p:spPr bwMode="auto">
              <a:xfrm>
                <a:off x="7606" y="5013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1" y="3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7" y="1"/>
                  </a:cxn>
                </a:cxnLst>
                <a:rect l="0" t="0" r="r" b="b"/>
                <a:pathLst>
                  <a:path w="27" h="3">
                    <a:moveTo>
                      <a:pt x="0" y="0"/>
                    </a:moveTo>
                    <a:lnTo>
                      <a:pt x="5" y="1"/>
                    </a:lnTo>
                    <a:lnTo>
                      <a:pt x="11" y="3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7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1" name="Line 21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83" y="5005"/>
                <a:ext cx="2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2" name="Freeform 2102"/>
              <p:cNvSpPr>
                <a:spLocks noChangeAspect="1"/>
              </p:cNvSpPr>
              <p:nvPr/>
            </p:nvSpPr>
            <p:spPr bwMode="auto">
              <a:xfrm>
                <a:off x="7569" y="5004"/>
                <a:ext cx="14" cy="3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38" y="1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5" y="1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0" y="8"/>
                  </a:cxn>
                </a:cxnLst>
                <a:rect l="0" t="0" r="r" b="b"/>
                <a:pathLst>
                  <a:path w="44" h="8">
                    <a:moveTo>
                      <a:pt x="44" y="3"/>
                    </a:moveTo>
                    <a:lnTo>
                      <a:pt x="38" y="1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5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3" name="Freeform 2103"/>
              <p:cNvSpPr>
                <a:spLocks noChangeAspect="1"/>
              </p:cNvSpPr>
              <p:nvPr/>
            </p:nvSpPr>
            <p:spPr bwMode="auto">
              <a:xfrm>
                <a:off x="7555" y="5007"/>
                <a:ext cx="14" cy="5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5"/>
                  </a:cxn>
                  <a:cxn ang="0">
                    <a:pos x="29" y="12"/>
                  </a:cxn>
                  <a:cxn ang="0">
                    <a:pos x="23" y="19"/>
                  </a:cxn>
                  <a:cxn ang="0">
                    <a:pos x="18" y="26"/>
                  </a:cxn>
                  <a:cxn ang="0">
                    <a:pos x="14" y="32"/>
                  </a:cxn>
                  <a:cxn ang="0">
                    <a:pos x="10" y="40"/>
                  </a:cxn>
                  <a:cxn ang="0">
                    <a:pos x="6" y="48"/>
                  </a:cxn>
                  <a:cxn ang="0">
                    <a:pos x="3" y="56"/>
                  </a:cxn>
                  <a:cxn ang="0">
                    <a:pos x="2" y="66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0" y="91"/>
                  </a:cxn>
                  <a:cxn ang="0">
                    <a:pos x="2" y="100"/>
                  </a:cxn>
                  <a:cxn ang="0">
                    <a:pos x="4" y="109"/>
                  </a:cxn>
                  <a:cxn ang="0">
                    <a:pos x="7" y="117"/>
                  </a:cxn>
                  <a:cxn ang="0">
                    <a:pos x="10" y="125"/>
                  </a:cxn>
                  <a:cxn ang="0">
                    <a:pos x="14" y="133"/>
                  </a:cxn>
                  <a:cxn ang="0">
                    <a:pos x="19" y="140"/>
                  </a:cxn>
                  <a:cxn ang="0">
                    <a:pos x="25" y="147"/>
                  </a:cxn>
                  <a:cxn ang="0">
                    <a:pos x="30" y="153"/>
                  </a:cxn>
                  <a:cxn ang="0">
                    <a:pos x="37" y="159"/>
                  </a:cxn>
                  <a:cxn ang="0">
                    <a:pos x="43" y="164"/>
                  </a:cxn>
                </a:cxnLst>
                <a:rect l="0" t="0" r="r" b="b"/>
                <a:pathLst>
                  <a:path w="43" h="164">
                    <a:moveTo>
                      <a:pt x="42" y="0"/>
                    </a:moveTo>
                    <a:lnTo>
                      <a:pt x="35" y="5"/>
                    </a:lnTo>
                    <a:lnTo>
                      <a:pt x="29" y="12"/>
                    </a:lnTo>
                    <a:lnTo>
                      <a:pt x="23" y="19"/>
                    </a:lnTo>
                    <a:lnTo>
                      <a:pt x="18" y="26"/>
                    </a:lnTo>
                    <a:lnTo>
                      <a:pt x="14" y="32"/>
                    </a:lnTo>
                    <a:lnTo>
                      <a:pt x="10" y="40"/>
                    </a:lnTo>
                    <a:lnTo>
                      <a:pt x="6" y="48"/>
                    </a:lnTo>
                    <a:lnTo>
                      <a:pt x="3" y="56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0" y="91"/>
                    </a:lnTo>
                    <a:lnTo>
                      <a:pt x="2" y="100"/>
                    </a:lnTo>
                    <a:lnTo>
                      <a:pt x="4" y="109"/>
                    </a:lnTo>
                    <a:lnTo>
                      <a:pt x="7" y="117"/>
                    </a:lnTo>
                    <a:lnTo>
                      <a:pt x="10" y="125"/>
                    </a:lnTo>
                    <a:lnTo>
                      <a:pt x="14" y="133"/>
                    </a:lnTo>
                    <a:lnTo>
                      <a:pt x="19" y="140"/>
                    </a:lnTo>
                    <a:lnTo>
                      <a:pt x="25" y="147"/>
                    </a:lnTo>
                    <a:lnTo>
                      <a:pt x="30" y="153"/>
                    </a:lnTo>
                    <a:lnTo>
                      <a:pt x="37" y="159"/>
                    </a:lnTo>
                    <a:lnTo>
                      <a:pt x="43" y="16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4" name="Freeform 2104"/>
              <p:cNvSpPr>
                <a:spLocks noChangeAspect="1"/>
              </p:cNvSpPr>
              <p:nvPr/>
            </p:nvSpPr>
            <p:spPr bwMode="auto">
              <a:xfrm>
                <a:off x="7725" y="5059"/>
                <a:ext cx="25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3" y="17"/>
                  </a:cxn>
                  <a:cxn ang="0">
                    <a:pos x="5" y="22"/>
                  </a:cxn>
                  <a:cxn ang="0">
                    <a:pos x="9" y="26"/>
                  </a:cxn>
                  <a:cxn ang="0">
                    <a:pos x="13" y="30"/>
                  </a:cxn>
                  <a:cxn ang="0">
                    <a:pos x="17" y="33"/>
                  </a:cxn>
                  <a:cxn ang="0">
                    <a:pos x="21" y="35"/>
                  </a:cxn>
                  <a:cxn ang="0">
                    <a:pos x="27" y="37"/>
                  </a:cxn>
                  <a:cxn ang="0">
                    <a:pos x="32" y="38"/>
                  </a:cxn>
                  <a:cxn ang="0">
                    <a:pos x="38" y="39"/>
                  </a:cxn>
                  <a:cxn ang="0">
                    <a:pos x="43" y="38"/>
                  </a:cxn>
                  <a:cxn ang="0">
                    <a:pos x="48" y="37"/>
                  </a:cxn>
                  <a:cxn ang="0">
                    <a:pos x="54" y="35"/>
                  </a:cxn>
                  <a:cxn ang="0">
                    <a:pos x="58" y="33"/>
                  </a:cxn>
                  <a:cxn ang="0">
                    <a:pos x="62" y="30"/>
                  </a:cxn>
                  <a:cxn ang="0">
                    <a:pos x="66" y="26"/>
                  </a:cxn>
                  <a:cxn ang="0">
                    <a:pos x="70" y="22"/>
                  </a:cxn>
                  <a:cxn ang="0">
                    <a:pos x="73" y="17"/>
                  </a:cxn>
                  <a:cxn ang="0">
                    <a:pos x="74" y="11"/>
                  </a:cxn>
                  <a:cxn ang="0">
                    <a:pos x="75" y="6"/>
                  </a:cxn>
                  <a:cxn ang="0">
                    <a:pos x="75" y="0"/>
                  </a:cxn>
                </a:cxnLst>
                <a:rect l="0" t="0" r="r" b="b"/>
                <a:pathLst>
                  <a:path w="75" h="39">
                    <a:moveTo>
                      <a:pt x="0" y="0"/>
                    </a:moveTo>
                    <a:lnTo>
                      <a:pt x="0" y="6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2"/>
                    </a:lnTo>
                    <a:lnTo>
                      <a:pt x="9" y="26"/>
                    </a:lnTo>
                    <a:lnTo>
                      <a:pt x="13" y="30"/>
                    </a:lnTo>
                    <a:lnTo>
                      <a:pt x="17" y="33"/>
                    </a:lnTo>
                    <a:lnTo>
                      <a:pt x="21" y="35"/>
                    </a:lnTo>
                    <a:lnTo>
                      <a:pt x="27" y="37"/>
                    </a:lnTo>
                    <a:lnTo>
                      <a:pt x="32" y="38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8" y="37"/>
                    </a:lnTo>
                    <a:lnTo>
                      <a:pt x="54" y="35"/>
                    </a:lnTo>
                    <a:lnTo>
                      <a:pt x="58" y="33"/>
                    </a:lnTo>
                    <a:lnTo>
                      <a:pt x="62" y="30"/>
                    </a:lnTo>
                    <a:lnTo>
                      <a:pt x="66" y="26"/>
                    </a:lnTo>
                    <a:lnTo>
                      <a:pt x="70" y="22"/>
                    </a:lnTo>
                    <a:lnTo>
                      <a:pt x="73" y="17"/>
                    </a:lnTo>
                    <a:lnTo>
                      <a:pt x="74" y="11"/>
                    </a:lnTo>
                    <a:lnTo>
                      <a:pt x="75" y="6"/>
                    </a:lnTo>
                    <a:lnTo>
                      <a:pt x="7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5" name="Line 2105"/>
              <p:cNvSpPr>
                <a:spLocks noChangeAspect="1" noChangeShapeType="1"/>
              </p:cNvSpPr>
              <p:nvPr/>
            </p:nvSpPr>
            <p:spPr bwMode="auto">
              <a:xfrm>
                <a:off x="7640" y="4865"/>
                <a:ext cx="1" cy="1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6" name="Freeform 2106"/>
              <p:cNvSpPr>
                <a:spLocks noChangeAspect="1"/>
              </p:cNvSpPr>
              <p:nvPr/>
            </p:nvSpPr>
            <p:spPr bwMode="auto">
              <a:xfrm>
                <a:off x="7640" y="4859"/>
                <a:ext cx="6" cy="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0"/>
                  </a:cxn>
                  <a:cxn ang="0">
                    <a:pos x="12" y="1"/>
                  </a:cxn>
                  <a:cxn ang="0">
                    <a:pos x="8" y="3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0" y="19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7" name="Line 2107"/>
              <p:cNvSpPr>
                <a:spLocks noChangeAspect="1" noChangeShapeType="1"/>
              </p:cNvSpPr>
              <p:nvPr/>
            </p:nvSpPr>
            <p:spPr bwMode="auto">
              <a:xfrm flipH="1">
                <a:off x="7646" y="4857"/>
                <a:ext cx="10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8" name="Line 2108"/>
              <p:cNvSpPr>
                <a:spLocks noChangeAspect="1" noChangeShapeType="1"/>
              </p:cNvSpPr>
              <p:nvPr/>
            </p:nvSpPr>
            <p:spPr bwMode="auto">
              <a:xfrm flipV="1">
                <a:off x="7750" y="4860"/>
                <a:ext cx="1" cy="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9" name="Line 2109"/>
              <p:cNvSpPr>
                <a:spLocks noChangeAspect="1" noChangeShapeType="1"/>
              </p:cNvSpPr>
              <p:nvPr/>
            </p:nvSpPr>
            <p:spPr bwMode="auto">
              <a:xfrm flipV="1">
                <a:off x="7750" y="4950"/>
                <a:ext cx="1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0" name="Line 2110"/>
              <p:cNvSpPr>
                <a:spLocks noChangeAspect="1" noChangeShapeType="1"/>
              </p:cNvSpPr>
              <p:nvPr/>
            </p:nvSpPr>
            <p:spPr bwMode="auto">
              <a:xfrm>
                <a:off x="7725" y="4929"/>
                <a:ext cx="1" cy="1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1" name="Freeform 2111"/>
              <p:cNvSpPr>
                <a:spLocks noChangeAspect="1"/>
              </p:cNvSpPr>
              <p:nvPr/>
            </p:nvSpPr>
            <p:spPr bwMode="auto">
              <a:xfrm>
                <a:off x="7724" y="4929"/>
                <a:ext cx="1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2" name="Line 2112"/>
              <p:cNvSpPr>
                <a:spLocks noChangeAspect="1" noChangeShapeType="1"/>
              </p:cNvSpPr>
              <p:nvPr/>
            </p:nvSpPr>
            <p:spPr bwMode="auto">
              <a:xfrm flipV="1">
                <a:off x="7699" y="4929"/>
                <a:ext cx="25" cy="2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3" name="Freeform 2113"/>
              <p:cNvSpPr>
                <a:spLocks noChangeAspect="1"/>
              </p:cNvSpPr>
              <p:nvPr/>
            </p:nvSpPr>
            <p:spPr bwMode="auto">
              <a:xfrm>
                <a:off x="7684" y="5145"/>
                <a:ext cx="15" cy="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5" y="37"/>
                  </a:cxn>
                  <a:cxn ang="0">
                    <a:pos x="11" y="37"/>
                  </a:cxn>
                  <a:cxn ang="0">
                    <a:pos x="16" y="34"/>
                  </a:cxn>
                  <a:cxn ang="0">
                    <a:pos x="22" y="33"/>
                  </a:cxn>
                  <a:cxn ang="0">
                    <a:pos x="27" y="29"/>
                  </a:cxn>
                  <a:cxn ang="0">
                    <a:pos x="31" y="26"/>
                  </a:cxn>
                  <a:cxn ang="0">
                    <a:pos x="35" y="22"/>
                  </a:cxn>
                  <a:cxn ang="0">
                    <a:pos x="39" y="17"/>
                  </a:cxn>
                  <a:cxn ang="0">
                    <a:pos x="42" y="11"/>
                  </a:cxn>
                  <a:cxn ang="0">
                    <a:pos x="44" y="6"/>
                  </a:cxn>
                  <a:cxn ang="0">
                    <a:pos x="46" y="0"/>
                  </a:cxn>
                </a:cxnLst>
                <a:rect l="0" t="0" r="r" b="b"/>
                <a:pathLst>
                  <a:path w="46" h="38">
                    <a:moveTo>
                      <a:pt x="0" y="38"/>
                    </a:moveTo>
                    <a:lnTo>
                      <a:pt x="5" y="37"/>
                    </a:lnTo>
                    <a:lnTo>
                      <a:pt x="11" y="37"/>
                    </a:lnTo>
                    <a:lnTo>
                      <a:pt x="16" y="34"/>
                    </a:lnTo>
                    <a:lnTo>
                      <a:pt x="22" y="33"/>
                    </a:lnTo>
                    <a:lnTo>
                      <a:pt x="27" y="29"/>
                    </a:lnTo>
                    <a:lnTo>
                      <a:pt x="31" y="26"/>
                    </a:lnTo>
                    <a:lnTo>
                      <a:pt x="35" y="22"/>
                    </a:lnTo>
                    <a:lnTo>
                      <a:pt x="39" y="17"/>
                    </a:lnTo>
                    <a:lnTo>
                      <a:pt x="42" y="11"/>
                    </a:lnTo>
                    <a:lnTo>
                      <a:pt x="44" y="6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4" name="Line 2114"/>
              <p:cNvSpPr>
                <a:spLocks noChangeAspect="1" noChangeShapeType="1"/>
              </p:cNvSpPr>
              <p:nvPr/>
            </p:nvSpPr>
            <p:spPr bwMode="auto">
              <a:xfrm>
                <a:off x="7646" y="5157"/>
                <a:ext cx="3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5" name="Freeform 2115"/>
              <p:cNvSpPr>
                <a:spLocks noChangeAspect="1"/>
              </p:cNvSpPr>
              <p:nvPr/>
            </p:nvSpPr>
            <p:spPr bwMode="auto">
              <a:xfrm>
                <a:off x="7640" y="5151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3" y="10"/>
                  </a:cxn>
                  <a:cxn ang="0">
                    <a:pos x="5" y="14"/>
                  </a:cxn>
                  <a:cxn ang="0">
                    <a:pos x="8" y="15"/>
                  </a:cxn>
                  <a:cxn ang="0">
                    <a:pos x="12" y="18"/>
                  </a:cxn>
                  <a:cxn ang="0">
                    <a:pos x="15" y="18"/>
                  </a:cxn>
                  <a:cxn ang="0">
                    <a:pos x="19" y="19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3" y="10"/>
                    </a:lnTo>
                    <a:lnTo>
                      <a:pt x="5" y="14"/>
                    </a:lnTo>
                    <a:lnTo>
                      <a:pt x="8" y="15"/>
                    </a:lnTo>
                    <a:lnTo>
                      <a:pt x="12" y="18"/>
                    </a:lnTo>
                    <a:lnTo>
                      <a:pt x="15" y="18"/>
                    </a:lnTo>
                    <a:lnTo>
                      <a:pt x="19" y="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6" name="Line 2116"/>
              <p:cNvSpPr>
                <a:spLocks noChangeAspect="1" noChangeShapeType="1"/>
              </p:cNvSpPr>
              <p:nvPr/>
            </p:nvSpPr>
            <p:spPr bwMode="auto">
              <a:xfrm>
                <a:off x="7640" y="5093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7" name="Freeform 2117"/>
              <p:cNvSpPr>
                <a:spLocks noChangeAspect="1"/>
              </p:cNvSpPr>
              <p:nvPr/>
            </p:nvSpPr>
            <p:spPr bwMode="auto">
              <a:xfrm>
                <a:off x="7675" y="4955"/>
                <a:ext cx="17" cy="175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7" y="526"/>
                  </a:cxn>
                  <a:cxn ang="0">
                    <a:pos x="0" y="526"/>
                  </a:cxn>
                </a:cxnLst>
                <a:rect l="0" t="0" r="r" b="b"/>
                <a:pathLst>
                  <a:path w="52" h="526">
                    <a:moveTo>
                      <a:pt x="52" y="0"/>
                    </a:moveTo>
                    <a:lnTo>
                      <a:pt x="7" y="526"/>
                    </a:lnTo>
                    <a:lnTo>
                      <a:pt x="0" y="52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8" name="Freeform 2118"/>
              <p:cNvSpPr>
                <a:spLocks noChangeAspect="1"/>
              </p:cNvSpPr>
              <p:nvPr/>
            </p:nvSpPr>
            <p:spPr bwMode="auto">
              <a:xfrm>
                <a:off x="7671" y="512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3" y="7"/>
                  </a:cxn>
                  <a:cxn ang="0">
                    <a:pos x="6" y="8"/>
                  </a:cxn>
                  <a:cxn ang="0">
                    <a:pos x="7" y="9"/>
                  </a:cxn>
                  <a:cxn ang="0">
                    <a:pos x="10" y="9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10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9" name="Line 2119"/>
              <p:cNvSpPr>
                <a:spLocks noChangeAspect="1" noChangeShapeType="1"/>
              </p:cNvSpPr>
              <p:nvPr/>
            </p:nvSpPr>
            <p:spPr bwMode="auto">
              <a:xfrm flipV="1">
                <a:off x="7671" y="4911"/>
                <a:ext cx="1" cy="2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0" name="Freeform 2120"/>
              <p:cNvSpPr>
                <a:spLocks noChangeAspect="1"/>
              </p:cNvSpPr>
              <p:nvPr/>
            </p:nvSpPr>
            <p:spPr bwMode="auto">
              <a:xfrm>
                <a:off x="7671" y="4885"/>
                <a:ext cx="33" cy="26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85" y="7"/>
                  </a:cxn>
                  <a:cxn ang="0">
                    <a:pos x="73" y="14"/>
                  </a:cxn>
                  <a:cxn ang="0">
                    <a:pos x="61" y="20"/>
                  </a:cxn>
                  <a:cxn ang="0">
                    <a:pos x="50" y="29"/>
                  </a:cxn>
                  <a:cxn ang="0">
                    <a:pos x="39" y="38"/>
                  </a:cxn>
                  <a:cxn ang="0">
                    <a:pos x="29" y="47"/>
                  </a:cxn>
                  <a:cxn ang="0">
                    <a:pos x="19" y="57"/>
                  </a:cxn>
                  <a:cxn ang="0">
                    <a:pos x="10" y="66"/>
                  </a:cxn>
                  <a:cxn ang="0">
                    <a:pos x="0" y="77"/>
                  </a:cxn>
                </a:cxnLst>
                <a:rect l="0" t="0" r="r" b="b"/>
                <a:pathLst>
                  <a:path w="97" h="77">
                    <a:moveTo>
                      <a:pt x="97" y="0"/>
                    </a:moveTo>
                    <a:lnTo>
                      <a:pt x="85" y="7"/>
                    </a:lnTo>
                    <a:lnTo>
                      <a:pt x="73" y="14"/>
                    </a:lnTo>
                    <a:lnTo>
                      <a:pt x="61" y="20"/>
                    </a:lnTo>
                    <a:lnTo>
                      <a:pt x="50" y="29"/>
                    </a:lnTo>
                    <a:lnTo>
                      <a:pt x="39" y="38"/>
                    </a:lnTo>
                    <a:lnTo>
                      <a:pt x="29" y="47"/>
                    </a:lnTo>
                    <a:lnTo>
                      <a:pt x="19" y="57"/>
                    </a:lnTo>
                    <a:lnTo>
                      <a:pt x="10" y="66"/>
                    </a:lnTo>
                    <a:lnTo>
                      <a:pt x="0" y="7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1" name="Freeform 2121"/>
              <p:cNvSpPr>
                <a:spLocks noChangeAspect="1"/>
              </p:cNvSpPr>
              <p:nvPr/>
            </p:nvSpPr>
            <p:spPr bwMode="auto">
              <a:xfrm>
                <a:off x="7704" y="4885"/>
                <a:ext cx="9" cy="9"/>
              </a:xfrm>
              <a:custGeom>
                <a:avLst/>
                <a:gdLst/>
                <a:ahLst/>
                <a:cxnLst>
                  <a:cxn ang="0">
                    <a:pos x="25" y="28"/>
                  </a:cxn>
                  <a:cxn ang="0">
                    <a:pos x="26" y="24"/>
                  </a:cxn>
                  <a:cxn ang="0">
                    <a:pos x="27" y="21"/>
                  </a:cxn>
                  <a:cxn ang="0">
                    <a:pos x="27" y="17"/>
                  </a:cxn>
                  <a:cxn ang="0">
                    <a:pos x="27" y="13"/>
                  </a:cxn>
                  <a:cxn ang="0">
                    <a:pos x="26" y="11"/>
                  </a:cxn>
                  <a:cxn ang="0">
                    <a:pos x="23" y="7"/>
                  </a:cxn>
                  <a:cxn ang="0">
                    <a:pos x="20" y="4"/>
                  </a:cxn>
                  <a:cxn ang="0">
                    <a:pos x="18" y="3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1"/>
                  </a:cxn>
                </a:cxnLst>
                <a:rect l="0" t="0" r="r" b="b"/>
                <a:pathLst>
                  <a:path w="27" h="28">
                    <a:moveTo>
                      <a:pt x="25" y="28"/>
                    </a:moveTo>
                    <a:lnTo>
                      <a:pt x="26" y="24"/>
                    </a:lnTo>
                    <a:lnTo>
                      <a:pt x="27" y="21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6" y="11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2" name="Freeform 2122"/>
              <p:cNvSpPr>
                <a:spLocks noChangeAspect="1"/>
              </p:cNvSpPr>
              <p:nvPr/>
            </p:nvSpPr>
            <p:spPr bwMode="auto">
              <a:xfrm>
                <a:off x="7699" y="4894"/>
                <a:ext cx="13" cy="5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9" y="54"/>
                  </a:cxn>
                  <a:cxn ang="0">
                    <a:pos x="0" y="158"/>
                  </a:cxn>
                </a:cxnLst>
                <a:rect l="0" t="0" r="r" b="b"/>
                <a:pathLst>
                  <a:path w="40" h="158">
                    <a:moveTo>
                      <a:pt x="40" y="0"/>
                    </a:moveTo>
                    <a:lnTo>
                      <a:pt x="9" y="54"/>
                    </a:lnTo>
                    <a:lnTo>
                      <a:pt x="0" y="1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3" name="Line 2123"/>
              <p:cNvSpPr>
                <a:spLocks noChangeAspect="1" noChangeShapeType="1"/>
              </p:cNvSpPr>
              <p:nvPr/>
            </p:nvSpPr>
            <p:spPr bwMode="auto">
              <a:xfrm flipH="1">
                <a:off x="7692" y="4947"/>
                <a:ext cx="7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4" name="Line 2124"/>
              <p:cNvSpPr>
                <a:spLocks noChangeAspect="1" noChangeShapeType="1"/>
              </p:cNvSpPr>
              <p:nvPr/>
            </p:nvSpPr>
            <p:spPr bwMode="auto">
              <a:xfrm>
                <a:off x="7640" y="4943"/>
                <a:ext cx="1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5" name="Line 2125"/>
              <p:cNvSpPr>
                <a:spLocks noChangeAspect="1" noChangeShapeType="1"/>
              </p:cNvSpPr>
              <p:nvPr/>
            </p:nvSpPr>
            <p:spPr bwMode="auto">
              <a:xfrm>
                <a:off x="8341" y="2663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6" name="Line 2126"/>
              <p:cNvSpPr>
                <a:spLocks noChangeAspect="1" noChangeShapeType="1"/>
              </p:cNvSpPr>
              <p:nvPr/>
            </p:nvSpPr>
            <p:spPr bwMode="auto">
              <a:xfrm>
                <a:off x="8341" y="2813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7" name="Line 2127"/>
              <p:cNvSpPr>
                <a:spLocks noChangeAspect="1" noChangeShapeType="1"/>
              </p:cNvSpPr>
              <p:nvPr/>
            </p:nvSpPr>
            <p:spPr bwMode="auto">
              <a:xfrm>
                <a:off x="8341" y="2884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8" name="Line 2128"/>
              <p:cNvSpPr>
                <a:spLocks noChangeAspect="1" noChangeShapeType="1"/>
              </p:cNvSpPr>
              <p:nvPr/>
            </p:nvSpPr>
            <p:spPr bwMode="auto">
              <a:xfrm>
                <a:off x="8341" y="3097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9" name="Line 2129"/>
              <p:cNvSpPr>
                <a:spLocks noChangeAspect="1" noChangeShapeType="1"/>
              </p:cNvSpPr>
              <p:nvPr/>
            </p:nvSpPr>
            <p:spPr bwMode="auto">
              <a:xfrm>
                <a:off x="8341" y="3168"/>
                <a:ext cx="1" cy="1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0" name="Line 2130"/>
              <p:cNvSpPr>
                <a:spLocks noChangeAspect="1" noChangeShapeType="1"/>
              </p:cNvSpPr>
              <p:nvPr/>
            </p:nvSpPr>
            <p:spPr bwMode="auto">
              <a:xfrm>
                <a:off x="8341" y="3381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1" name="Line 2131"/>
              <p:cNvSpPr>
                <a:spLocks noChangeAspect="1" noChangeShapeType="1"/>
              </p:cNvSpPr>
              <p:nvPr/>
            </p:nvSpPr>
            <p:spPr bwMode="auto">
              <a:xfrm>
                <a:off x="8341" y="3452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2" name="Line 2132"/>
              <p:cNvSpPr>
                <a:spLocks noChangeAspect="1" noChangeShapeType="1"/>
              </p:cNvSpPr>
              <p:nvPr/>
            </p:nvSpPr>
            <p:spPr bwMode="auto">
              <a:xfrm flipV="1">
                <a:off x="7897" y="4091"/>
                <a:ext cx="19" cy="1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3" name="Line 2133"/>
              <p:cNvSpPr>
                <a:spLocks noChangeAspect="1" noChangeShapeType="1"/>
              </p:cNvSpPr>
              <p:nvPr/>
            </p:nvSpPr>
            <p:spPr bwMode="auto">
              <a:xfrm flipV="1">
                <a:off x="7882" y="4076"/>
                <a:ext cx="93" cy="9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4" name="Line 2134"/>
              <p:cNvSpPr>
                <a:spLocks noChangeAspect="1" noChangeShapeType="1"/>
              </p:cNvSpPr>
              <p:nvPr/>
            </p:nvSpPr>
            <p:spPr bwMode="auto">
              <a:xfrm flipV="1">
                <a:off x="7882" y="416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5" name="Line 2135"/>
              <p:cNvSpPr>
                <a:spLocks noChangeAspect="1" noChangeShapeType="1"/>
              </p:cNvSpPr>
              <p:nvPr/>
            </p:nvSpPr>
            <p:spPr bwMode="auto">
              <a:xfrm flipV="1">
                <a:off x="7972" y="407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6" name="Line 2136"/>
              <p:cNvSpPr>
                <a:spLocks noChangeAspect="1" noChangeShapeType="1"/>
              </p:cNvSpPr>
              <p:nvPr/>
            </p:nvSpPr>
            <p:spPr bwMode="auto">
              <a:xfrm flipV="1">
                <a:off x="7882" y="4210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7" name="Line 2137"/>
              <p:cNvSpPr>
                <a:spLocks noChangeAspect="1" noChangeShapeType="1"/>
              </p:cNvSpPr>
              <p:nvPr/>
            </p:nvSpPr>
            <p:spPr bwMode="auto">
              <a:xfrm flipV="1">
                <a:off x="8017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8" name="Line 2138"/>
              <p:cNvSpPr>
                <a:spLocks noChangeAspect="1" noChangeShapeType="1"/>
              </p:cNvSpPr>
              <p:nvPr/>
            </p:nvSpPr>
            <p:spPr bwMode="auto">
              <a:xfrm flipV="1">
                <a:off x="7946" y="4155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9" name="Line 2139"/>
              <p:cNvSpPr>
                <a:spLocks noChangeAspect="1" noChangeShapeType="1"/>
              </p:cNvSpPr>
              <p:nvPr/>
            </p:nvSpPr>
            <p:spPr bwMode="auto">
              <a:xfrm flipV="1">
                <a:off x="7882" y="4255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0" name="Line 2140"/>
              <p:cNvSpPr>
                <a:spLocks noChangeAspect="1" noChangeShapeType="1"/>
              </p:cNvSpPr>
              <p:nvPr/>
            </p:nvSpPr>
            <p:spPr bwMode="auto">
              <a:xfrm flipV="1">
                <a:off x="8061" y="407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1" name="Line 2141"/>
              <p:cNvSpPr>
                <a:spLocks noChangeAspect="1" noChangeShapeType="1"/>
              </p:cNvSpPr>
              <p:nvPr/>
            </p:nvSpPr>
            <p:spPr bwMode="auto">
              <a:xfrm flipV="1">
                <a:off x="7946" y="4192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2" name="Line 2142"/>
              <p:cNvSpPr>
                <a:spLocks noChangeAspect="1" noChangeShapeType="1"/>
              </p:cNvSpPr>
              <p:nvPr/>
            </p:nvSpPr>
            <p:spPr bwMode="auto">
              <a:xfrm flipV="1">
                <a:off x="7882" y="4300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3" name="Line 2143"/>
              <p:cNvSpPr>
                <a:spLocks noChangeAspect="1" noChangeShapeType="1"/>
              </p:cNvSpPr>
              <p:nvPr/>
            </p:nvSpPr>
            <p:spPr bwMode="auto">
              <a:xfrm flipV="1">
                <a:off x="8106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4" name="Line 2144"/>
              <p:cNvSpPr>
                <a:spLocks noChangeAspect="1" noChangeShapeType="1"/>
              </p:cNvSpPr>
              <p:nvPr/>
            </p:nvSpPr>
            <p:spPr bwMode="auto">
              <a:xfrm flipV="1">
                <a:off x="7946" y="4236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5" name="Line 2145"/>
              <p:cNvSpPr>
                <a:spLocks noChangeAspect="1" noChangeShapeType="1"/>
              </p:cNvSpPr>
              <p:nvPr/>
            </p:nvSpPr>
            <p:spPr bwMode="auto">
              <a:xfrm flipV="1">
                <a:off x="7882" y="4344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6" name="Line 2146"/>
              <p:cNvSpPr>
                <a:spLocks noChangeAspect="1" noChangeShapeType="1"/>
              </p:cNvSpPr>
              <p:nvPr/>
            </p:nvSpPr>
            <p:spPr bwMode="auto">
              <a:xfrm flipV="1">
                <a:off x="8151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7" name="Line 2147"/>
              <p:cNvSpPr>
                <a:spLocks noChangeAspect="1" noChangeShapeType="1"/>
              </p:cNvSpPr>
              <p:nvPr/>
            </p:nvSpPr>
            <p:spPr bwMode="auto">
              <a:xfrm flipV="1">
                <a:off x="7946" y="4281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8" name="Line 2148"/>
              <p:cNvSpPr>
                <a:spLocks noChangeAspect="1" noChangeShapeType="1"/>
              </p:cNvSpPr>
              <p:nvPr/>
            </p:nvSpPr>
            <p:spPr bwMode="auto">
              <a:xfrm flipV="1">
                <a:off x="7882" y="4389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9" name="Line 2149"/>
              <p:cNvSpPr>
                <a:spLocks noChangeAspect="1" noChangeShapeType="1"/>
              </p:cNvSpPr>
              <p:nvPr/>
            </p:nvSpPr>
            <p:spPr bwMode="auto">
              <a:xfrm flipV="1">
                <a:off x="8195" y="407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0" name="Line 2150"/>
              <p:cNvSpPr>
                <a:spLocks noChangeAspect="1" noChangeShapeType="1"/>
              </p:cNvSpPr>
              <p:nvPr/>
            </p:nvSpPr>
            <p:spPr bwMode="auto">
              <a:xfrm flipV="1">
                <a:off x="7946" y="432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1" name="Line 2151"/>
              <p:cNvSpPr>
                <a:spLocks noChangeAspect="1" noChangeShapeType="1"/>
              </p:cNvSpPr>
              <p:nvPr/>
            </p:nvSpPr>
            <p:spPr bwMode="auto">
              <a:xfrm flipV="1">
                <a:off x="7882" y="4433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2" name="Line 2152"/>
              <p:cNvSpPr>
                <a:spLocks noChangeAspect="1" noChangeShapeType="1"/>
              </p:cNvSpPr>
              <p:nvPr/>
            </p:nvSpPr>
            <p:spPr bwMode="auto">
              <a:xfrm flipV="1">
                <a:off x="8240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3" name="Line 2153"/>
              <p:cNvSpPr>
                <a:spLocks noChangeAspect="1" noChangeShapeType="1"/>
              </p:cNvSpPr>
              <p:nvPr/>
            </p:nvSpPr>
            <p:spPr bwMode="auto">
              <a:xfrm flipV="1">
                <a:off x="7946" y="4370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4" name="Line 2154"/>
              <p:cNvSpPr>
                <a:spLocks noChangeAspect="1" noChangeShapeType="1"/>
              </p:cNvSpPr>
              <p:nvPr/>
            </p:nvSpPr>
            <p:spPr bwMode="auto">
              <a:xfrm flipV="1">
                <a:off x="7882" y="4478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5" name="Line 2155"/>
              <p:cNvSpPr>
                <a:spLocks noChangeAspect="1" noChangeShapeType="1"/>
              </p:cNvSpPr>
              <p:nvPr/>
            </p:nvSpPr>
            <p:spPr bwMode="auto">
              <a:xfrm flipV="1">
                <a:off x="8285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6" name="Line 2156"/>
              <p:cNvSpPr>
                <a:spLocks noChangeAspect="1" noChangeShapeType="1"/>
              </p:cNvSpPr>
              <p:nvPr/>
            </p:nvSpPr>
            <p:spPr bwMode="auto">
              <a:xfrm flipV="1">
                <a:off x="7946" y="4415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7" name="Line 2157"/>
              <p:cNvSpPr>
                <a:spLocks noChangeAspect="1" noChangeShapeType="1"/>
              </p:cNvSpPr>
              <p:nvPr/>
            </p:nvSpPr>
            <p:spPr bwMode="auto">
              <a:xfrm flipV="1">
                <a:off x="7882" y="4523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8" name="Line 2158"/>
              <p:cNvSpPr>
                <a:spLocks noChangeAspect="1" noChangeShapeType="1"/>
              </p:cNvSpPr>
              <p:nvPr/>
            </p:nvSpPr>
            <p:spPr bwMode="auto">
              <a:xfrm flipV="1">
                <a:off x="8329" y="407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9" name="Line 2159"/>
              <p:cNvSpPr>
                <a:spLocks noChangeAspect="1" noChangeShapeType="1"/>
              </p:cNvSpPr>
              <p:nvPr/>
            </p:nvSpPr>
            <p:spPr bwMode="auto">
              <a:xfrm flipV="1">
                <a:off x="7946" y="4459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0" name="Line 2160"/>
              <p:cNvSpPr>
                <a:spLocks noChangeAspect="1" noChangeShapeType="1"/>
              </p:cNvSpPr>
              <p:nvPr/>
            </p:nvSpPr>
            <p:spPr bwMode="auto">
              <a:xfrm flipV="1">
                <a:off x="7882" y="4568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1" name="Line 2161"/>
              <p:cNvSpPr>
                <a:spLocks noChangeAspect="1" noChangeShapeType="1"/>
              </p:cNvSpPr>
              <p:nvPr/>
            </p:nvSpPr>
            <p:spPr bwMode="auto">
              <a:xfrm flipV="1">
                <a:off x="8374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2" name="Line 2162"/>
              <p:cNvSpPr>
                <a:spLocks noChangeAspect="1" noChangeShapeType="1"/>
              </p:cNvSpPr>
              <p:nvPr/>
            </p:nvSpPr>
            <p:spPr bwMode="auto">
              <a:xfrm flipV="1">
                <a:off x="7946" y="4504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3" name="Line 2163"/>
              <p:cNvSpPr>
                <a:spLocks noChangeAspect="1" noChangeShapeType="1"/>
              </p:cNvSpPr>
              <p:nvPr/>
            </p:nvSpPr>
            <p:spPr bwMode="auto">
              <a:xfrm flipV="1">
                <a:off x="7882" y="4612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4" name="Line 2164"/>
              <p:cNvSpPr>
                <a:spLocks noChangeAspect="1" noChangeShapeType="1"/>
              </p:cNvSpPr>
              <p:nvPr/>
            </p:nvSpPr>
            <p:spPr bwMode="auto">
              <a:xfrm flipV="1">
                <a:off x="8419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5" name="Line 2165"/>
              <p:cNvSpPr>
                <a:spLocks noChangeAspect="1" noChangeShapeType="1"/>
              </p:cNvSpPr>
              <p:nvPr/>
            </p:nvSpPr>
            <p:spPr bwMode="auto">
              <a:xfrm flipV="1">
                <a:off x="7946" y="4549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6" name="Line 2166"/>
              <p:cNvSpPr>
                <a:spLocks noChangeAspect="1" noChangeShapeType="1"/>
              </p:cNvSpPr>
              <p:nvPr/>
            </p:nvSpPr>
            <p:spPr bwMode="auto">
              <a:xfrm flipV="1">
                <a:off x="7882" y="4657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7" name="Line 2167"/>
              <p:cNvSpPr>
                <a:spLocks noChangeAspect="1" noChangeShapeType="1"/>
              </p:cNvSpPr>
              <p:nvPr/>
            </p:nvSpPr>
            <p:spPr bwMode="auto">
              <a:xfrm flipV="1">
                <a:off x="8463" y="407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8" name="Line 2168"/>
              <p:cNvSpPr>
                <a:spLocks noChangeAspect="1" noChangeShapeType="1"/>
              </p:cNvSpPr>
              <p:nvPr/>
            </p:nvSpPr>
            <p:spPr bwMode="auto">
              <a:xfrm flipV="1">
                <a:off x="7946" y="4594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9" name="Line 2169"/>
              <p:cNvSpPr>
                <a:spLocks noChangeAspect="1" noChangeShapeType="1"/>
              </p:cNvSpPr>
              <p:nvPr/>
            </p:nvSpPr>
            <p:spPr bwMode="auto">
              <a:xfrm flipV="1">
                <a:off x="7882" y="4701"/>
                <a:ext cx="48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0" name="Line 2170"/>
              <p:cNvSpPr>
                <a:spLocks noChangeAspect="1" noChangeShapeType="1"/>
              </p:cNvSpPr>
              <p:nvPr/>
            </p:nvSpPr>
            <p:spPr bwMode="auto">
              <a:xfrm flipV="1">
                <a:off x="8508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1" name="Line 2171"/>
              <p:cNvSpPr>
                <a:spLocks noChangeAspect="1" noChangeShapeType="1"/>
              </p:cNvSpPr>
              <p:nvPr/>
            </p:nvSpPr>
            <p:spPr bwMode="auto">
              <a:xfrm flipV="1">
                <a:off x="7946" y="4638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2" name="Line 2172"/>
              <p:cNvSpPr>
                <a:spLocks noChangeAspect="1" noChangeShapeType="1"/>
              </p:cNvSpPr>
              <p:nvPr/>
            </p:nvSpPr>
            <p:spPr bwMode="auto">
              <a:xfrm flipV="1">
                <a:off x="7882" y="474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3" name="Line 2173"/>
              <p:cNvSpPr>
                <a:spLocks noChangeAspect="1" noChangeShapeType="1"/>
              </p:cNvSpPr>
              <p:nvPr/>
            </p:nvSpPr>
            <p:spPr bwMode="auto">
              <a:xfrm flipV="1">
                <a:off x="8552" y="407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4" name="Line 2174"/>
              <p:cNvSpPr>
                <a:spLocks noChangeAspect="1" noChangeShapeType="1"/>
              </p:cNvSpPr>
              <p:nvPr/>
            </p:nvSpPr>
            <p:spPr bwMode="auto">
              <a:xfrm flipV="1">
                <a:off x="7946" y="4683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5" name="Line 2175"/>
              <p:cNvSpPr>
                <a:spLocks noChangeAspect="1" noChangeShapeType="1"/>
              </p:cNvSpPr>
              <p:nvPr/>
            </p:nvSpPr>
            <p:spPr bwMode="auto">
              <a:xfrm flipV="1">
                <a:off x="7888" y="4790"/>
                <a:ext cx="42" cy="4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6" name="Line 2176"/>
              <p:cNvSpPr>
                <a:spLocks noChangeAspect="1" noChangeShapeType="1"/>
              </p:cNvSpPr>
              <p:nvPr/>
            </p:nvSpPr>
            <p:spPr bwMode="auto">
              <a:xfrm flipV="1">
                <a:off x="8597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7" name="Line 2177"/>
              <p:cNvSpPr>
                <a:spLocks noChangeAspect="1" noChangeShapeType="1"/>
              </p:cNvSpPr>
              <p:nvPr/>
            </p:nvSpPr>
            <p:spPr bwMode="auto">
              <a:xfrm flipV="1">
                <a:off x="7946" y="4728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8" name="Line 2178"/>
              <p:cNvSpPr>
                <a:spLocks noChangeAspect="1" noChangeShapeType="1"/>
              </p:cNvSpPr>
              <p:nvPr/>
            </p:nvSpPr>
            <p:spPr bwMode="auto">
              <a:xfrm flipV="1">
                <a:off x="7908" y="4772"/>
                <a:ext cx="85" cy="8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9" name="Line 2179"/>
              <p:cNvSpPr>
                <a:spLocks noChangeAspect="1" noChangeShapeType="1"/>
              </p:cNvSpPr>
              <p:nvPr/>
            </p:nvSpPr>
            <p:spPr bwMode="auto">
              <a:xfrm flipV="1">
                <a:off x="8642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0" name="Line 2180"/>
              <p:cNvSpPr>
                <a:spLocks noChangeAspect="1" noChangeShapeType="1"/>
              </p:cNvSpPr>
              <p:nvPr/>
            </p:nvSpPr>
            <p:spPr bwMode="auto">
              <a:xfrm flipV="1">
                <a:off x="7945" y="4817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1" name="Line 2181"/>
              <p:cNvSpPr>
                <a:spLocks noChangeAspect="1" noChangeShapeType="1"/>
              </p:cNvSpPr>
              <p:nvPr/>
            </p:nvSpPr>
            <p:spPr bwMode="auto">
              <a:xfrm flipV="1">
                <a:off x="8687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2" name="Line 2182"/>
              <p:cNvSpPr>
                <a:spLocks noChangeAspect="1" noChangeShapeType="1"/>
              </p:cNvSpPr>
              <p:nvPr/>
            </p:nvSpPr>
            <p:spPr bwMode="auto">
              <a:xfrm flipV="1">
                <a:off x="8731" y="407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3" name="Line 2183"/>
              <p:cNvSpPr>
                <a:spLocks noChangeAspect="1" noChangeShapeType="1"/>
              </p:cNvSpPr>
              <p:nvPr/>
            </p:nvSpPr>
            <p:spPr bwMode="auto">
              <a:xfrm flipV="1">
                <a:off x="8776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4" name="Line 2184"/>
              <p:cNvSpPr>
                <a:spLocks noChangeAspect="1" noChangeShapeType="1"/>
              </p:cNvSpPr>
              <p:nvPr/>
            </p:nvSpPr>
            <p:spPr bwMode="auto">
              <a:xfrm flipV="1">
                <a:off x="8820" y="4076"/>
                <a:ext cx="48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5" name="Line 2185"/>
              <p:cNvSpPr>
                <a:spLocks noChangeAspect="1" noChangeShapeType="1"/>
              </p:cNvSpPr>
              <p:nvPr/>
            </p:nvSpPr>
            <p:spPr bwMode="auto">
              <a:xfrm flipV="1">
                <a:off x="8865" y="407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6" name="Line 2186"/>
              <p:cNvSpPr>
                <a:spLocks noChangeAspect="1" noChangeShapeType="1"/>
              </p:cNvSpPr>
              <p:nvPr/>
            </p:nvSpPr>
            <p:spPr bwMode="auto">
              <a:xfrm flipV="1">
                <a:off x="8910" y="4086"/>
                <a:ext cx="37" cy="3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7" name="Line 2187"/>
              <p:cNvSpPr>
                <a:spLocks noChangeAspect="1" noChangeShapeType="1"/>
              </p:cNvSpPr>
              <p:nvPr/>
            </p:nvSpPr>
            <p:spPr bwMode="auto">
              <a:xfrm flipV="1">
                <a:off x="8937" y="4107"/>
                <a:ext cx="34" cy="3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8" name="Line 2188"/>
              <p:cNvSpPr>
                <a:spLocks noChangeAspect="1" noChangeShapeType="1"/>
              </p:cNvSpPr>
              <p:nvPr/>
            </p:nvSpPr>
            <p:spPr bwMode="auto">
              <a:xfrm flipV="1">
                <a:off x="8940" y="4137"/>
                <a:ext cx="45" cy="4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9" name="Line 2189"/>
              <p:cNvSpPr>
                <a:spLocks noChangeAspect="1" noChangeShapeType="1"/>
              </p:cNvSpPr>
              <p:nvPr/>
            </p:nvSpPr>
            <p:spPr bwMode="auto">
              <a:xfrm flipV="1">
                <a:off x="8940" y="4180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0" name="Line 2190"/>
              <p:cNvSpPr>
                <a:spLocks noChangeAspect="1" noChangeShapeType="1"/>
              </p:cNvSpPr>
              <p:nvPr/>
            </p:nvSpPr>
            <p:spPr bwMode="auto">
              <a:xfrm flipV="1">
                <a:off x="8940" y="4224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1" name="Line 2191"/>
              <p:cNvSpPr>
                <a:spLocks noChangeAspect="1" noChangeShapeType="1"/>
              </p:cNvSpPr>
              <p:nvPr/>
            </p:nvSpPr>
            <p:spPr bwMode="auto">
              <a:xfrm flipV="1">
                <a:off x="8940" y="4269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2" name="Line 2192"/>
              <p:cNvSpPr>
                <a:spLocks noChangeAspect="1" noChangeShapeType="1"/>
              </p:cNvSpPr>
              <p:nvPr/>
            </p:nvSpPr>
            <p:spPr bwMode="auto">
              <a:xfrm flipV="1">
                <a:off x="8940" y="4314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3" name="Line 2193"/>
              <p:cNvSpPr>
                <a:spLocks noChangeAspect="1" noChangeShapeType="1"/>
              </p:cNvSpPr>
              <p:nvPr/>
            </p:nvSpPr>
            <p:spPr bwMode="auto">
              <a:xfrm flipV="1">
                <a:off x="8940" y="4358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4" name="Line 2194"/>
              <p:cNvSpPr>
                <a:spLocks noChangeAspect="1" noChangeShapeType="1"/>
              </p:cNvSpPr>
              <p:nvPr/>
            </p:nvSpPr>
            <p:spPr bwMode="auto">
              <a:xfrm flipV="1">
                <a:off x="8940" y="4403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5" name="Line 2195"/>
              <p:cNvSpPr>
                <a:spLocks noChangeAspect="1" noChangeShapeType="1"/>
              </p:cNvSpPr>
              <p:nvPr/>
            </p:nvSpPr>
            <p:spPr bwMode="auto">
              <a:xfrm flipV="1">
                <a:off x="8940" y="4447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6" name="Line 2196"/>
              <p:cNvSpPr>
                <a:spLocks noChangeAspect="1" noChangeShapeType="1"/>
              </p:cNvSpPr>
              <p:nvPr/>
            </p:nvSpPr>
            <p:spPr bwMode="auto">
              <a:xfrm flipV="1">
                <a:off x="8940" y="4492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7" name="Line 2197"/>
              <p:cNvSpPr>
                <a:spLocks noChangeAspect="1" noChangeShapeType="1"/>
              </p:cNvSpPr>
              <p:nvPr/>
            </p:nvSpPr>
            <p:spPr bwMode="auto">
              <a:xfrm flipV="1">
                <a:off x="8940" y="4537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8" name="Line 2198"/>
              <p:cNvSpPr>
                <a:spLocks noChangeAspect="1" noChangeShapeType="1"/>
              </p:cNvSpPr>
              <p:nvPr/>
            </p:nvSpPr>
            <p:spPr bwMode="auto">
              <a:xfrm flipV="1">
                <a:off x="8940" y="4581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9" name="Line 2199"/>
              <p:cNvSpPr>
                <a:spLocks noChangeAspect="1" noChangeShapeType="1"/>
              </p:cNvSpPr>
              <p:nvPr/>
            </p:nvSpPr>
            <p:spPr bwMode="auto">
              <a:xfrm flipV="1">
                <a:off x="8940" y="4626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0" name="Line 2200"/>
              <p:cNvSpPr>
                <a:spLocks noChangeAspect="1" noChangeShapeType="1"/>
              </p:cNvSpPr>
              <p:nvPr/>
            </p:nvSpPr>
            <p:spPr bwMode="auto">
              <a:xfrm flipV="1">
                <a:off x="8940" y="4671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1" name="Line 2201"/>
              <p:cNvSpPr>
                <a:spLocks noChangeAspect="1" noChangeShapeType="1"/>
              </p:cNvSpPr>
              <p:nvPr/>
            </p:nvSpPr>
            <p:spPr bwMode="auto">
              <a:xfrm flipV="1">
                <a:off x="8940" y="4715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2" name="Line 2202"/>
              <p:cNvSpPr>
                <a:spLocks noChangeAspect="1" noChangeShapeType="1"/>
              </p:cNvSpPr>
              <p:nvPr/>
            </p:nvSpPr>
            <p:spPr bwMode="auto">
              <a:xfrm flipV="1">
                <a:off x="8940" y="4760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3" name="Line 2203"/>
              <p:cNvSpPr>
                <a:spLocks noChangeAspect="1" noChangeShapeType="1"/>
              </p:cNvSpPr>
              <p:nvPr/>
            </p:nvSpPr>
            <p:spPr bwMode="auto">
              <a:xfrm flipV="1">
                <a:off x="8940" y="4804"/>
                <a:ext cx="47" cy="4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4" name="Line 2204"/>
              <p:cNvSpPr>
                <a:spLocks noChangeAspect="1" noChangeShapeType="1"/>
              </p:cNvSpPr>
              <p:nvPr/>
            </p:nvSpPr>
            <p:spPr bwMode="auto">
              <a:xfrm flipV="1">
                <a:off x="8971" y="4849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5" name="Freeform 2205"/>
              <p:cNvSpPr>
                <a:spLocks noChangeAspect="1"/>
              </p:cNvSpPr>
              <p:nvPr/>
            </p:nvSpPr>
            <p:spPr bwMode="auto">
              <a:xfrm>
                <a:off x="7930" y="4810"/>
                <a:ext cx="16" cy="8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4"/>
                  </a:cxn>
                  <a:cxn ang="0">
                    <a:pos x="46" y="8"/>
                  </a:cxn>
                  <a:cxn ang="0">
                    <a:pos x="44" y="12"/>
                  </a:cxn>
                  <a:cxn ang="0">
                    <a:pos x="42" y="14"/>
                  </a:cxn>
                  <a:cxn ang="0">
                    <a:pos x="39" y="17"/>
                  </a:cxn>
                  <a:cxn ang="0">
                    <a:pos x="35" y="20"/>
                  </a:cxn>
                  <a:cxn ang="0">
                    <a:pos x="32" y="21"/>
                  </a:cxn>
                  <a:cxn ang="0">
                    <a:pos x="28" y="22"/>
                  </a:cxn>
                  <a:cxn ang="0">
                    <a:pos x="23" y="22"/>
                  </a:cxn>
                  <a:cxn ang="0">
                    <a:pos x="19" y="22"/>
                  </a:cxn>
                  <a:cxn ang="0">
                    <a:pos x="15" y="21"/>
                  </a:cxn>
                  <a:cxn ang="0">
                    <a:pos x="12" y="20"/>
                  </a:cxn>
                  <a:cxn ang="0">
                    <a:pos x="8" y="17"/>
                  </a:cxn>
                  <a:cxn ang="0">
                    <a:pos x="5" y="14"/>
                  </a:cxn>
                  <a:cxn ang="0">
                    <a:pos x="3" y="12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47" h="22">
                    <a:moveTo>
                      <a:pt x="47" y="0"/>
                    </a:moveTo>
                    <a:lnTo>
                      <a:pt x="47" y="4"/>
                    </a:lnTo>
                    <a:lnTo>
                      <a:pt x="46" y="8"/>
                    </a:lnTo>
                    <a:lnTo>
                      <a:pt x="44" y="12"/>
                    </a:lnTo>
                    <a:lnTo>
                      <a:pt x="42" y="14"/>
                    </a:lnTo>
                    <a:lnTo>
                      <a:pt x="39" y="17"/>
                    </a:lnTo>
                    <a:lnTo>
                      <a:pt x="35" y="20"/>
                    </a:lnTo>
                    <a:lnTo>
                      <a:pt x="32" y="21"/>
                    </a:lnTo>
                    <a:lnTo>
                      <a:pt x="28" y="22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15" y="21"/>
                    </a:lnTo>
                    <a:lnTo>
                      <a:pt x="12" y="20"/>
                    </a:lnTo>
                    <a:lnTo>
                      <a:pt x="8" y="17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6" name="Line 2206"/>
              <p:cNvSpPr>
                <a:spLocks noChangeAspect="1" noChangeShapeType="1"/>
              </p:cNvSpPr>
              <p:nvPr/>
            </p:nvSpPr>
            <p:spPr bwMode="auto">
              <a:xfrm>
                <a:off x="7930" y="4155"/>
                <a:ext cx="1" cy="65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7" name="Freeform 2207"/>
              <p:cNvSpPr>
                <a:spLocks noChangeAspect="1"/>
              </p:cNvSpPr>
              <p:nvPr/>
            </p:nvSpPr>
            <p:spPr bwMode="auto">
              <a:xfrm>
                <a:off x="7930" y="4123"/>
                <a:ext cx="31" cy="32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0" y="86"/>
                  </a:cxn>
                  <a:cxn ang="0">
                    <a:pos x="1" y="78"/>
                  </a:cxn>
                  <a:cxn ang="0">
                    <a:pos x="3" y="70"/>
                  </a:cxn>
                  <a:cxn ang="0">
                    <a:pos x="5" y="62"/>
                  </a:cxn>
                  <a:cxn ang="0">
                    <a:pos x="9" y="54"/>
                  </a:cxn>
                  <a:cxn ang="0">
                    <a:pos x="12" y="47"/>
                  </a:cxn>
                  <a:cxn ang="0">
                    <a:pos x="17" y="41"/>
                  </a:cxn>
                  <a:cxn ang="0">
                    <a:pos x="21" y="34"/>
                  </a:cxn>
                  <a:cxn ang="0">
                    <a:pos x="28" y="27"/>
                  </a:cxn>
                  <a:cxn ang="0">
                    <a:pos x="34" y="22"/>
                  </a:cxn>
                  <a:cxn ang="0">
                    <a:pos x="40" y="16"/>
                  </a:cxn>
                  <a:cxn ang="0">
                    <a:pos x="47" y="12"/>
                  </a:cxn>
                  <a:cxn ang="0">
                    <a:pos x="55" y="8"/>
                  </a:cxn>
                  <a:cxn ang="0">
                    <a:pos x="62" y="6"/>
                  </a:cxn>
                  <a:cxn ang="0">
                    <a:pos x="70" y="3"/>
                  </a:cxn>
                  <a:cxn ang="0">
                    <a:pos x="78" y="2"/>
                  </a:cxn>
                  <a:cxn ang="0">
                    <a:pos x="86" y="0"/>
                  </a:cxn>
                  <a:cxn ang="0">
                    <a:pos x="94" y="0"/>
                  </a:cxn>
                </a:cxnLst>
                <a:rect l="0" t="0" r="r" b="b"/>
                <a:pathLst>
                  <a:path w="94" h="95">
                    <a:moveTo>
                      <a:pt x="0" y="95"/>
                    </a:moveTo>
                    <a:lnTo>
                      <a:pt x="0" y="86"/>
                    </a:lnTo>
                    <a:lnTo>
                      <a:pt x="1" y="78"/>
                    </a:lnTo>
                    <a:lnTo>
                      <a:pt x="3" y="70"/>
                    </a:lnTo>
                    <a:lnTo>
                      <a:pt x="5" y="62"/>
                    </a:lnTo>
                    <a:lnTo>
                      <a:pt x="9" y="54"/>
                    </a:lnTo>
                    <a:lnTo>
                      <a:pt x="12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28" y="27"/>
                    </a:lnTo>
                    <a:lnTo>
                      <a:pt x="34" y="22"/>
                    </a:lnTo>
                    <a:lnTo>
                      <a:pt x="40" y="16"/>
                    </a:lnTo>
                    <a:lnTo>
                      <a:pt x="47" y="12"/>
                    </a:lnTo>
                    <a:lnTo>
                      <a:pt x="55" y="8"/>
                    </a:lnTo>
                    <a:lnTo>
                      <a:pt x="62" y="6"/>
                    </a:lnTo>
                    <a:lnTo>
                      <a:pt x="70" y="3"/>
                    </a:lnTo>
                    <a:lnTo>
                      <a:pt x="78" y="2"/>
                    </a:lnTo>
                    <a:lnTo>
                      <a:pt x="86" y="0"/>
                    </a:lnTo>
                    <a:lnTo>
                      <a:pt x="94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8" name="Line 2208"/>
              <p:cNvSpPr>
                <a:spLocks noChangeAspect="1" noChangeShapeType="1"/>
              </p:cNvSpPr>
              <p:nvPr/>
            </p:nvSpPr>
            <p:spPr bwMode="auto">
              <a:xfrm flipH="1">
                <a:off x="7961" y="4123"/>
                <a:ext cx="947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9" name="Freeform 2209"/>
              <p:cNvSpPr>
                <a:spLocks noChangeAspect="1"/>
              </p:cNvSpPr>
              <p:nvPr/>
            </p:nvSpPr>
            <p:spPr bwMode="auto">
              <a:xfrm>
                <a:off x="8908" y="4123"/>
                <a:ext cx="32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6" y="2"/>
                  </a:cxn>
                  <a:cxn ang="0">
                    <a:pos x="24" y="3"/>
                  </a:cxn>
                  <a:cxn ang="0">
                    <a:pos x="32" y="6"/>
                  </a:cxn>
                  <a:cxn ang="0">
                    <a:pos x="41" y="8"/>
                  </a:cxn>
                  <a:cxn ang="0">
                    <a:pos x="47" y="12"/>
                  </a:cxn>
                  <a:cxn ang="0">
                    <a:pos x="55" y="16"/>
                  </a:cxn>
                  <a:cxn ang="0">
                    <a:pos x="61" y="22"/>
                  </a:cxn>
                  <a:cxn ang="0">
                    <a:pos x="67" y="27"/>
                  </a:cxn>
                  <a:cxn ang="0">
                    <a:pos x="73" y="34"/>
                  </a:cxn>
                  <a:cxn ang="0">
                    <a:pos x="78" y="41"/>
                  </a:cxn>
                  <a:cxn ang="0">
                    <a:pos x="82" y="47"/>
                  </a:cxn>
                  <a:cxn ang="0">
                    <a:pos x="86" y="54"/>
                  </a:cxn>
                  <a:cxn ang="0">
                    <a:pos x="89" y="62"/>
                  </a:cxn>
                  <a:cxn ang="0">
                    <a:pos x="92" y="70"/>
                  </a:cxn>
                  <a:cxn ang="0">
                    <a:pos x="94" y="78"/>
                  </a:cxn>
                  <a:cxn ang="0">
                    <a:pos x="94" y="86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0" y="0"/>
                    </a:moveTo>
                    <a:lnTo>
                      <a:pt x="8" y="0"/>
                    </a:lnTo>
                    <a:lnTo>
                      <a:pt x="16" y="2"/>
                    </a:lnTo>
                    <a:lnTo>
                      <a:pt x="24" y="3"/>
                    </a:lnTo>
                    <a:lnTo>
                      <a:pt x="32" y="6"/>
                    </a:lnTo>
                    <a:lnTo>
                      <a:pt x="41" y="8"/>
                    </a:lnTo>
                    <a:lnTo>
                      <a:pt x="47" y="12"/>
                    </a:lnTo>
                    <a:lnTo>
                      <a:pt x="55" y="16"/>
                    </a:lnTo>
                    <a:lnTo>
                      <a:pt x="61" y="22"/>
                    </a:lnTo>
                    <a:lnTo>
                      <a:pt x="67" y="27"/>
                    </a:lnTo>
                    <a:lnTo>
                      <a:pt x="73" y="34"/>
                    </a:lnTo>
                    <a:lnTo>
                      <a:pt x="78" y="41"/>
                    </a:lnTo>
                    <a:lnTo>
                      <a:pt x="82" y="47"/>
                    </a:lnTo>
                    <a:lnTo>
                      <a:pt x="86" y="54"/>
                    </a:lnTo>
                    <a:lnTo>
                      <a:pt x="89" y="62"/>
                    </a:lnTo>
                    <a:lnTo>
                      <a:pt x="92" y="70"/>
                    </a:lnTo>
                    <a:lnTo>
                      <a:pt x="94" y="78"/>
                    </a:lnTo>
                    <a:lnTo>
                      <a:pt x="94" y="86"/>
                    </a:lnTo>
                    <a:lnTo>
                      <a:pt x="96" y="95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30" name="Freeform 2210"/>
              <p:cNvSpPr>
                <a:spLocks noChangeAspect="1"/>
              </p:cNvSpPr>
              <p:nvPr/>
            </p:nvSpPr>
            <p:spPr bwMode="auto">
              <a:xfrm>
                <a:off x="8940" y="4155"/>
                <a:ext cx="47" cy="7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30"/>
                  </a:cxn>
                  <a:cxn ang="0">
                    <a:pos x="141" y="2130"/>
                  </a:cxn>
                  <a:cxn ang="0">
                    <a:pos x="141" y="0"/>
                  </a:cxn>
                </a:cxnLst>
                <a:rect l="0" t="0" r="r" b="b"/>
                <a:pathLst>
                  <a:path w="141" h="2130">
                    <a:moveTo>
                      <a:pt x="0" y="0"/>
                    </a:moveTo>
                    <a:lnTo>
                      <a:pt x="0" y="2130"/>
                    </a:lnTo>
                    <a:lnTo>
                      <a:pt x="141" y="2130"/>
                    </a:lnTo>
                    <a:lnTo>
                      <a:pt x="141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31" name="Freeform 2211"/>
              <p:cNvSpPr>
                <a:spLocks noChangeAspect="1"/>
              </p:cNvSpPr>
              <p:nvPr/>
            </p:nvSpPr>
            <p:spPr bwMode="auto">
              <a:xfrm>
                <a:off x="8908" y="4076"/>
                <a:ext cx="79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27" y="1"/>
                  </a:cxn>
                  <a:cxn ang="0">
                    <a:pos x="41" y="4"/>
                  </a:cxn>
                  <a:cxn ang="0">
                    <a:pos x="53" y="6"/>
                  </a:cxn>
                  <a:cxn ang="0">
                    <a:pos x="66" y="9"/>
                  </a:cxn>
                  <a:cxn ang="0">
                    <a:pos x="78" y="13"/>
                  </a:cxn>
                  <a:cxn ang="0">
                    <a:pos x="92" y="19"/>
                  </a:cxn>
                  <a:cxn ang="0">
                    <a:pos x="104" y="24"/>
                  </a:cxn>
                  <a:cxn ang="0">
                    <a:pos x="115" y="29"/>
                  </a:cxn>
                  <a:cxn ang="0">
                    <a:pos x="127" y="36"/>
                  </a:cxn>
                  <a:cxn ang="0">
                    <a:pos x="138" y="44"/>
                  </a:cxn>
                  <a:cxn ang="0">
                    <a:pos x="148" y="52"/>
                  </a:cxn>
                  <a:cxn ang="0">
                    <a:pos x="158" y="60"/>
                  </a:cxn>
                  <a:cxn ang="0">
                    <a:pos x="168" y="70"/>
                  </a:cxn>
                  <a:cxn ang="0">
                    <a:pos x="177" y="79"/>
                  </a:cxn>
                  <a:cxn ang="0">
                    <a:pos x="186" y="89"/>
                  </a:cxn>
                  <a:cxn ang="0">
                    <a:pos x="194" y="99"/>
                  </a:cxn>
                  <a:cxn ang="0">
                    <a:pos x="201" y="110"/>
                  </a:cxn>
                  <a:cxn ang="0">
                    <a:pos x="208" y="122"/>
                  </a:cxn>
                  <a:cxn ang="0">
                    <a:pos x="214" y="134"/>
                  </a:cxn>
                  <a:cxn ang="0">
                    <a:pos x="220" y="146"/>
                  </a:cxn>
                  <a:cxn ang="0">
                    <a:pos x="224" y="158"/>
                  </a:cxn>
                  <a:cxn ang="0">
                    <a:pos x="228" y="171"/>
                  </a:cxn>
                  <a:cxn ang="0">
                    <a:pos x="232" y="184"/>
                  </a:cxn>
                  <a:cxn ang="0">
                    <a:pos x="234" y="198"/>
                  </a:cxn>
                  <a:cxn ang="0">
                    <a:pos x="236" y="210"/>
                  </a:cxn>
                  <a:cxn ang="0">
                    <a:pos x="237" y="223"/>
                  </a:cxn>
                  <a:cxn ang="0">
                    <a:pos x="237" y="237"/>
                  </a:cxn>
                </a:cxnLst>
                <a:rect l="0" t="0" r="r" b="b"/>
                <a:pathLst>
                  <a:path w="237" h="237">
                    <a:moveTo>
                      <a:pt x="0" y="0"/>
                    </a:moveTo>
                    <a:lnTo>
                      <a:pt x="14" y="0"/>
                    </a:lnTo>
                    <a:lnTo>
                      <a:pt x="27" y="1"/>
                    </a:lnTo>
                    <a:lnTo>
                      <a:pt x="41" y="4"/>
                    </a:lnTo>
                    <a:lnTo>
                      <a:pt x="53" y="6"/>
                    </a:lnTo>
                    <a:lnTo>
                      <a:pt x="66" y="9"/>
                    </a:lnTo>
                    <a:lnTo>
                      <a:pt x="78" y="13"/>
                    </a:lnTo>
                    <a:lnTo>
                      <a:pt x="92" y="19"/>
                    </a:lnTo>
                    <a:lnTo>
                      <a:pt x="104" y="24"/>
                    </a:lnTo>
                    <a:lnTo>
                      <a:pt x="115" y="29"/>
                    </a:lnTo>
                    <a:lnTo>
                      <a:pt x="127" y="36"/>
                    </a:lnTo>
                    <a:lnTo>
                      <a:pt x="138" y="44"/>
                    </a:lnTo>
                    <a:lnTo>
                      <a:pt x="148" y="52"/>
                    </a:lnTo>
                    <a:lnTo>
                      <a:pt x="158" y="60"/>
                    </a:lnTo>
                    <a:lnTo>
                      <a:pt x="168" y="70"/>
                    </a:lnTo>
                    <a:lnTo>
                      <a:pt x="177" y="79"/>
                    </a:lnTo>
                    <a:lnTo>
                      <a:pt x="186" y="89"/>
                    </a:lnTo>
                    <a:lnTo>
                      <a:pt x="194" y="99"/>
                    </a:lnTo>
                    <a:lnTo>
                      <a:pt x="201" y="110"/>
                    </a:lnTo>
                    <a:lnTo>
                      <a:pt x="208" y="122"/>
                    </a:lnTo>
                    <a:lnTo>
                      <a:pt x="214" y="134"/>
                    </a:lnTo>
                    <a:lnTo>
                      <a:pt x="220" y="146"/>
                    </a:lnTo>
                    <a:lnTo>
                      <a:pt x="224" y="158"/>
                    </a:lnTo>
                    <a:lnTo>
                      <a:pt x="228" y="171"/>
                    </a:lnTo>
                    <a:lnTo>
                      <a:pt x="232" y="184"/>
                    </a:lnTo>
                    <a:lnTo>
                      <a:pt x="234" y="198"/>
                    </a:lnTo>
                    <a:lnTo>
                      <a:pt x="236" y="210"/>
                    </a:lnTo>
                    <a:lnTo>
                      <a:pt x="237" y="223"/>
                    </a:lnTo>
                    <a:lnTo>
                      <a:pt x="237" y="237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32" name="Line 2212"/>
              <p:cNvSpPr>
                <a:spLocks noChangeAspect="1" noChangeShapeType="1"/>
              </p:cNvSpPr>
              <p:nvPr/>
            </p:nvSpPr>
            <p:spPr bwMode="auto">
              <a:xfrm flipH="1">
                <a:off x="7961" y="4076"/>
                <a:ext cx="947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33" name="Freeform 2213"/>
              <p:cNvSpPr>
                <a:spLocks noChangeAspect="1"/>
              </p:cNvSpPr>
              <p:nvPr/>
            </p:nvSpPr>
            <p:spPr bwMode="auto">
              <a:xfrm>
                <a:off x="7882" y="4076"/>
                <a:ext cx="79" cy="79"/>
              </a:xfrm>
              <a:custGeom>
                <a:avLst/>
                <a:gdLst/>
                <a:ahLst/>
                <a:cxnLst>
                  <a:cxn ang="0">
                    <a:pos x="0" y="237"/>
                  </a:cxn>
                  <a:cxn ang="0">
                    <a:pos x="2" y="223"/>
                  </a:cxn>
                  <a:cxn ang="0">
                    <a:pos x="3" y="210"/>
                  </a:cxn>
                  <a:cxn ang="0">
                    <a:pos x="4" y="198"/>
                  </a:cxn>
                  <a:cxn ang="0">
                    <a:pos x="7" y="184"/>
                  </a:cxn>
                  <a:cxn ang="0">
                    <a:pos x="10" y="171"/>
                  </a:cxn>
                  <a:cxn ang="0">
                    <a:pos x="14" y="158"/>
                  </a:cxn>
                  <a:cxn ang="0">
                    <a:pos x="19" y="146"/>
                  </a:cxn>
                  <a:cxn ang="0">
                    <a:pos x="24" y="134"/>
                  </a:cxn>
                  <a:cxn ang="0">
                    <a:pos x="30" y="122"/>
                  </a:cxn>
                  <a:cxn ang="0">
                    <a:pos x="37" y="110"/>
                  </a:cxn>
                  <a:cxn ang="0">
                    <a:pos x="45" y="99"/>
                  </a:cxn>
                  <a:cxn ang="0">
                    <a:pos x="53" y="89"/>
                  </a:cxn>
                  <a:cxn ang="0">
                    <a:pos x="61" y="79"/>
                  </a:cxn>
                  <a:cxn ang="0">
                    <a:pos x="70" y="70"/>
                  </a:cxn>
                  <a:cxn ang="0">
                    <a:pos x="80" y="60"/>
                  </a:cxn>
                  <a:cxn ang="0">
                    <a:pos x="90" y="52"/>
                  </a:cxn>
                  <a:cxn ang="0">
                    <a:pos x="100" y="44"/>
                  </a:cxn>
                  <a:cxn ang="0">
                    <a:pos x="112" y="36"/>
                  </a:cxn>
                  <a:cxn ang="0">
                    <a:pos x="123" y="29"/>
                  </a:cxn>
                  <a:cxn ang="0">
                    <a:pos x="135" y="24"/>
                  </a:cxn>
                  <a:cxn ang="0">
                    <a:pos x="147" y="19"/>
                  </a:cxn>
                  <a:cxn ang="0">
                    <a:pos x="159" y="13"/>
                  </a:cxn>
                  <a:cxn ang="0">
                    <a:pos x="173" y="9"/>
                  </a:cxn>
                  <a:cxn ang="0">
                    <a:pos x="185" y="6"/>
                  </a:cxn>
                  <a:cxn ang="0">
                    <a:pos x="198" y="4"/>
                  </a:cxn>
                  <a:cxn ang="0">
                    <a:pos x="212" y="1"/>
                  </a:cxn>
                  <a:cxn ang="0">
                    <a:pos x="224" y="0"/>
                  </a:cxn>
                  <a:cxn ang="0">
                    <a:pos x="237" y="0"/>
                  </a:cxn>
                </a:cxnLst>
                <a:rect l="0" t="0" r="r" b="b"/>
                <a:pathLst>
                  <a:path w="237" h="237">
                    <a:moveTo>
                      <a:pt x="0" y="237"/>
                    </a:moveTo>
                    <a:lnTo>
                      <a:pt x="2" y="223"/>
                    </a:lnTo>
                    <a:lnTo>
                      <a:pt x="3" y="210"/>
                    </a:lnTo>
                    <a:lnTo>
                      <a:pt x="4" y="198"/>
                    </a:lnTo>
                    <a:lnTo>
                      <a:pt x="7" y="184"/>
                    </a:lnTo>
                    <a:lnTo>
                      <a:pt x="10" y="171"/>
                    </a:lnTo>
                    <a:lnTo>
                      <a:pt x="14" y="158"/>
                    </a:lnTo>
                    <a:lnTo>
                      <a:pt x="19" y="146"/>
                    </a:lnTo>
                    <a:lnTo>
                      <a:pt x="24" y="134"/>
                    </a:lnTo>
                    <a:lnTo>
                      <a:pt x="30" y="122"/>
                    </a:lnTo>
                    <a:lnTo>
                      <a:pt x="37" y="110"/>
                    </a:lnTo>
                    <a:lnTo>
                      <a:pt x="45" y="99"/>
                    </a:lnTo>
                    <a:lnTo>
                      <a:pt x="53" y="89"/>
                    </a:lnTo>
                    <a:lnTo>
                      <a:pt x="61" y="79"/>
                    </a:lnTo>
                    <a:lnTo>
                      <a:pt x="70" y="70"/>
                    </a:lnTo>
                    <a:lnTo>
                      <a:pt x="80" y="60"/>
                    </a:lnTo>
                    <a:lnTo>
                      <a:pt x="90" y="52"/>
                    </a:lnTo>
                    <a:lnTo>
                      <a:pt x="100" y="44"/>
                    </a:lnTo>
                    <a:lnTo>
                      <a:pt x="112" y="36"/>
                    </a:lnTo>
                    <a:lnTo>
                      <a:pt x="123" y="29"/>
                    </a:lnTo>
                    <a:lnTo>
                      <a:pt x="135" y="24"/>
                    </a:lnTo>
                    <a:lnTo>
                      <a:pt x="147" y="19"/>
                    </a:lnTo>
                    <a:lnTo>
                      <a:pt x="159" y="13"/>
                    </a:lnTo>
                    <a:lnTo>
                      <a:pt x="173" y="9"/>
                    </a:lnTo>
                    <a:lnTo>
                      <a:pt x="185" y="6"/>
                    </a:lnTo>
                    <a:lnTo>
                      <a:pt x="198" y="4"/>
                    </a:lnTo>
                    <a:lnTo>
                      <a:pt x="212" y="1"/>
                    </a:lnTo>
                    <a:lnTo>
                      <a:pt x="224" y="0"/>
                    </a:lnTo>
                    <a:lnTo>
                      <a:pt x="237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334" name="Line 2214"/>
            <p:cNvSpPr>
              <a:spLocks noChangeAspect="1" noChangeShapeType="1"/>
            </p:cNvSpPr>
            <p:nvPr/>
          </p:nvSpPr>
          <p:spPr bwMode="auto">
            <a:xfrm>
              <a:off x="7882" y="4155"/>
              <a:ext cx="1" cy="6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35" name="Freeform 2215"/>
            <p:cNvSpPr>
              <a:spLocks noChangeAspect="1"/>
            </p:cNvSpPr>
            <p:nvPr/>
          </p:nvSpPr>
          <p:spPr bwMode="auto">
            <a:xfrm>
              <a:off x="7882" y="4810"/>
              <a:ext cx="111" cy="55"/>
            </a:xfrm>
            <a:custGeom>
              <a:avLst/>
              <a:gdLst/>
              <a:ahLst/>
              <a:cxnLst>
                <a:cxn ang="0">
                  <a:pos x="333" y="0"/>
                </a:cxn>
                <a:cxn ang="0">
                  <a:pos x="331" y="11"/>
                </a:cxn>
                <a:cxn ang="0">
                  <a:pos x="331" y="22"/>
                </a:cxn>
                <a:cxn ang="0">
                  <a:pos x="329" y="33"/>
                </a:cxn>
                <a:cxn ang="0">
                  <a:pos x="326" y="43"/>
                </a:cxn>
                <a:cxn ang="0">
                  <a:pos x="323" y="54"/>
                </a:cxn>
                <a:cxn ang="0">
                  <a:pos x="319" y="63"/>
                </a:cxn>
                <a:cxn ang="0">
                  <a:pos x="315" y="73"/>
                </a:cxn>
                <a:cxn ang="0">
                  <a:pos x="310" y="84"/>
                </a:cxn>
                <a:cxn ang="0">
                  <a:pos x="304" y="92"/>
                </a:cxn>
                <a:cxn ang="0">
                  <a:pos x="298" y="101"/>
                </a:cxn>
                <a:cxn ang="0">
                  <a:pos x="291" y="109"/>
                </a:cxn>
                <a:cxn ang="0">
                  <a:pos x="284" y="117"/>
                </a:cxn>
                <a:cxn ang="0">
                  <a:pos x="276" y="125"/>
                </a:cxn>
                <a:cxn ang="0">
                  <a:pos x="267" y="132"/>
                </a:cxn>
                <a:cxn ang="0">
                  <a:pos x="259" y="137"/>
                </a:cxn>
                <a:cxn ang="0">
                  <a:pos x="249" y="144"/>
                </a:cxn>
                <a:cxn ang="0">
                  <a:pos x="240" y="148"/>
                </a:cxn>
                <a:cxn ang="0">
                  <a:pos x="230" y="154"/>
                </a:cxn>
                <a:cxn ang="0">
                  <a:pos x="220" y="158"/>
                </a:cxn>
                <a:cxn ang="0">
                  <a:pos x="209" y="160"/>
                </a:cxn>
                <a:cxn ang="0">
                  <a:pos x="199" y="163"/>
                </a:cxn>
                <a:cxn ang="0">
                  <a:pos x="189" y="164"/>
                </a:cxn>
                <a:cxn ang="0">
                  <a:pos x="178" y="166"/>
                </a:cxn>
                <a:cxn ang="0">
                  <a:pos x="166" y="166"/>
                </a:cxn>
                <a:cxn ang="0">
                  <a:pos x="155" y="166"/>
                </a:cxn>
                <a:cxn ang="0">
                  <a:pos x="144" y="164"/>
                </a:cxn>
                <a:cxn ang="0">
                  <a:pos x="133" y="163"/>
                </a:cxn>
                <a:cxn ang="0">
                  <a:pos x="124" y="160"/>
                </a:cxn>
                <a:cxn ang="0">
                  <a:pos x="113" y="158"/>
                </a:cxn>
                <a:cxn ang="0">
                  <a:pos x="103" y="154"/>
                </a:cxn>
                <a:cxn ang="0">
                  <a:pos x="93" y="148"/>
                </a:cxn>
                <a:cxn ang="0">
                  <a:pos x="84" y="144"/>
                </a:cxn>
                <a:cxn ang="0">
                  <a:pos x="74" y="137"/>
                </a:cxn>
                <a:cxn ang="0">
                  <a:pos x="66" y="132"/>
                </a:cxn>
                <a:cxn ang="0">
                  <a:pos x="57" y="125"/>
                </a:cxn>
                <a:cxn ang="0">
                  <a:pos x="49" y="117"/>
                </a:cxn>
                <a:cxn ang="0">
                  <a:pos x="42" y="109"/>
                </a:cxn>
                <a:cxn ang="0">
                  <a:pos x="35" y="101"/>
                </a:cxn>
                <a:cxn ang="0">
                  <a:pos x="28" y="92"/>
                </a:cxn>
                <a:cxn ang="0">
                  <a:pos x="23" y="84"/>
                </a:cxn>
                <a:cxn ang="0">
                  <a:pos x="18" y="73"/>
                </a:cxn>
                <a:cxn ang="0">
                  <a:pos x="14" y="63"/>
                </a:cxn>
                <a:cxn ang="0">
                  <a:pos x="10" y="54"/>
                </a:cxn>
                <a:cxn ang="0">
                  <a:pos x="7" y="43"/>
                </a:cxn>
                <a:cxn ang="0">
                  <a:pos x="4" y="33"/>
                </a:cxn>
                <a:cxn ang="0">
                  <a:pos x="2" y="22"/>
                </a:cxn>
                <a:cxn ang="0">
                  <a:pos x="2" y="11"/>
                </a:cxn>
                <a:cxn ang="0">
                  <a:pos x="0" y="0"/>
                </a:cxn>
              </a:cxnLst>
              <a:rect l="0" t="0" r="r" b="b"/>
              <a:pathLst>
                <a:path w="333" h="166">
                  <a:moveTo>
                    <a:pt x="333" y="0"/>
                  </a:moveTo>
                  <a:lnTo>
                    <a:pt x="331" y="11"/>
                  </a:lnTo>
                  <a:lnTo>
                    <a:pt x="331" y="22"/>
                  </a:lnTo>
                  <a:lnTo>
                    <a:pt x="329" y="33"/>
                  </a:lnTo>
                  <a:lnTo>
                    <a:pt x="326" y="43"/>
                  </a:lnTo>
                  <a:lnTo>
                    <a:pt x="323" y="54"/>
                  </a:lnTo>
                  <a:lnTo>
                    <a:pt x="319" y="63"/>
                  </a:lnTo>
                  <a:lnTo>
                    <a:pt x="315" y="73"/>
                  </a:lnTo>
                  <a:lnTo>
                    <a:pt x="310" y="84"/>
                  </a:lnTo>
                  <a:lnTo>
                    <a:pt x="304" y="92"/>
                  </a:lnTo>
                  <a:lnTo>
                    <a:pt x="298" y="101"/>
                  </a:lnTo>
                  <a:lnTo>
                    <a:pt x="291" y="109"/>
                  </a:lnTo>
                  <a:lnTo>
                    <a:pt x="284" y="117"/>
                  </a:lnTo>
                  <a:lnTo>
                    <a:pt x="276" y="125"/>
                  </a:lnTo>
                  <a:lnTo>
                    <a:pt x="267" y="132"/>
                  </a:lnTo>
                  <a:lnTo>
                    <a:pt x="259" y="137"/>
                  </a:lnTo>
                  <a:lnTo>
                    <a:pt x="249" y="144"/>
                  </a:lnTo>
                  <a:lnTo>
                    <a:pt x="240" y="148"/>
                  </a:lnTo>
                  <a:lnTo>
                    <a:pt x="230" y="154"/>
                  </a:lnTo>
                  <a:lnTo>
                    <a:pt x="220" y="158"/>
                  </a:lnTo>
                  <a:lnTo>
                    <a:pt x="209" y="160"/>
                  </a:lnTo>
                  <a:lnTo>
                    <a:pt x="199" y="163"/>
                  </a:lnTo>
                  <a:lnTo>
                    <a:pt x="189" y="164"/>
                  </a:lnTo>
                  <a:lnTo>
                    <a:pt x="178" y="166"/>
                  </a:lnTo>
                  <a:lnTo>
                    <a:pt x="166" y="166"/>
                  </a:lnTo>
                  <a:lnTo>
                    <a:pt x="155" y="166"/>
                  </a:lnTo>
                  <a:lnTo>
                    <a:pt x="144" y="164"/>
                  </a:lnTo>
                  <a:lnTo>
                    <a:pt x="133" y="163"/>
                  </a:lnTo>
                  <a:lnTo>
                    <a:pt x="124" y="160"/>
                  </a:lnTo>
                  <a:lnTo>
                    <a:pt x="113" y="158"/>
                  </a:lnTo>
                  <a:lnTo>
                    <a:pt x="103" y="154"/>
                  </a:lnTo>
                  <a:lnTo>
                    <a:pt x="93" y="148"/>
                  </a:lnTo>
                  <a:lnTo>
                    <a:pt x="84" y="144"/>
                  </a:lnTo>
                  <a:lnTo>
                    <a:pt x="74" y="137"/>
                  </a:lnTo>
                  <a:lnTo>
                    <a:pt x="66" y="132"/>
                  </a:lnTo>
                  <a:lnTo>
                    <a:pt x="57" y="125"/>
                  </a:lnTo>
                  <a:lnTo>
                    <a:pt x="49" y="117"/>
                  </a:lnTo>
                  <a:lnTo>
                    <a:pt x="42" y="109"/>
                  </a:lnTo>
                  <a:lnTo>
                    <a:pt x="35" y="101"/>
                  </a:lnTo>
                  <a:lnTo>
                    <a:pt x="28" y="92"/>
                  </a:lnTo>
                  <a:lnTo>
                    <a:pt x="23" y="84"/>
                  </a:lnTo>
                  <a:lnTo>
                    <a:pt x="18" y="73"/>
                  </a:lnTo>
                  <a:lnTo>
                    <a:pt x="14" y="63"/>
                  </a:lnTo>
                  <a:lnTo>
                    <a:pt x="10" y="54"/>
                  </a:lnTo>
                  <a:lnTo>
                    <a:pt x="7" y="43"/>
                  </a:lnTo>
                  <a:lnTo>
                    <a:pt x="4" y="33"/>
                  </a:lnTo>
                  <a:lnTo>
                    <a:pt x="2" y="22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36" name="Line 2216"/>
            <p:cNvSpPr>
              <a:spLocks noChangeAspect="1" noChangeShapeType="1"/>
            </p:cNvSpPr>
            <p:nvPr/>
          </p:nvSpPr>
          <p:spPr bwMode="auto">
            <a:xfrm>
              <a:off x="7993" y="4155"/>
              <a:ext cx="1" cy="6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37" name="Line 2217"/>
            <p:cNvSpPr>
              <a:spLocks noChangeAspect="1" noChangeShapeType="1"/>
            </p:cNvSpPr>
            <p:nvPr/>
          </p:nvSpPr>
          <p:spPr bwMode="auto">
            <a:xfrm>
              <a:off x="7946" y="4155"/>
              <a:ext cx="47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38" name="Line 2218"/>
            <p:cNvSpPr>
              <a:spLocks noChangeAspect="1" noChangeShapeType="1"/>
            </p:cNvSpPr>
            <p:nvPr/>
          </p:nvSpPr>
          <p:spPr bwMode="auto">
            <a:xfrm>
              <a:off x="7946" y="4155"/>
              <a:ext cx="1" cy="6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28" name="TextBox 2227"/>
          <p:cNvSpPr txBox="1"/>
          <p:nvPr/>
        </p:nvSpPr>
        <p:spPr>
          <a:xfrm>
            <a:off x="285720" y="1428736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Окна из профильной системы </a:t>
            </a:r>
            <a:r>
              <a:rPr lang="ru-RU" sz="1600" b="1" dirty="0" err="1" smtClean="0">
                <a:solidFill>
                  <a:srgbClr val="002060"/>
                </a:solidFill>
              </a:rPr>
              <a:t>S-line</a:t>
            </a:r>
            <a:r>
              <a:rPr lang="ru-RU" sz="1600" b="1" dirty="0" smtClean="0">
                <a:solidFill>
                  <a:srgbClr val="002060"/>
                </a:solidFill>
              </a:rPr>
              <a:t> – достойный ориентир для опытных ценителей жизни, наслаждающихся каждым ее мгновением.  Для тех, кто привык к самому лучшему и заботится о своих близких, обеспечивая им достойный уровень комфорта</a:t>
            </a:r>
          </a:p>
          <a:p>
            <a:endParaRPr lang="ru-RU" dirty="0"/>
          </a:p>
        </p:txBody>
      </p:sp>
      <p:sp>
        <p:nvSpPr>
          <p:cNvPr id="2229" name="TextBox 2228"/>
          <p:cNvSpPr txBox="1"/>
          <p:nvPr/>
        </p:nvSpPr>
        <p:spPr>
          <a:xfrm>
            <a:off x="214282" y="4518898"/>
            <a:ext cx="807249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По толщине лицевых стенок относится к классу «A»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Два варианта армирования рамы - замкнутое и разомкнутое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Единый армирующий профиль для створок и рамы значительно ускоряет производство окон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Возможно производство с протянутыми сварными уплотнителями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Наплав створки с дополнительными элементами жесткости гарантирует надежность крепления петли на створке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Возможность установки </a:t>
            </a:r>
            <a:r>
              <a:rPr lang="ru-RU" sz="1600" dirty="0" err="1" smtClean="0">
                <a:solidFill>
                  <a:srgbClr val="002060"/>
                </a:solidFill>
              </a:rPr>
              <a:t>противовзломной</a:t>
            </a:r>
            <a:r>
              <a:rPr lang="ru-RU" sz="1600" dirty="0" smtClean="0">
                <a:solidFill>
                  <a:srgbClr val="002060"/>
                </a:solidFill>
              </a:rPr>
              <a:t> фурнитуры </a:t>
            </a:r>
          </a:p>
          <a:p>
            <a:endParaRPr lang="ru-RU" dirty="0"/>
          </a:p>
        </p:txBody>
      </p:sp>
      <p:pic>
        <p:nvPicPr>
          <p:cNvPr id="17409" name="Picture 1" descr="C:\Users\Marketing_3\Desktop\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5000625" cy="2152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395536" y="764704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bg1"/>
                </a:solidFill>
              </a:rPr>
              <a:t>Название</a:t>
            </a:r>
            <a:r>
              <a:rPr lang="ru-RU" sz="4000" dirty="0">
                <a:solidFill>
                  <a:schemeClr val="bg1"/>
                </a:solidFill>
              </a:rPr>
              <a:t> презентации</a:t>
            </a:r>
          </a:p>
        </p:txBody>
      </p:sp>
      <p:pic>
        <p:nvPicPr>
          <p:cNvPr id="9" name="Picture 3" descr="C:\Users\Marketing_3\Desktop\work.row\NAV_847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3292262" cy="27049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28992" y="3357562"/>
            <a:ext cx="528641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00" dirty="0" smtClean="0">
              <a:solidFill>
                <a:srgbClr val="002060"/>
              </a:solidFill>
              <a:ea typeface="Gulim" pitchFamily="34" charset="-127"/>
            </a:endParaRPr>
          </a:p>
          <a:p>
            <a:r>
              <a:rPr lang="ru-RU" sz="1700" b="1" dirty="0" smtClean="0">
                <a:solidFill>
                  <a:srgbClr val="002060"/>
                </a:solidFill>
                <a:ea typeface="Gulim" pitchFamily="34" charset="-127"/>
              </a:rPr>
              <a:t>«Ламинированный профиль со склада»:</a:t>
            </a:r>
            <a:r>
              <a:rPr lang="ru-RU" sz="1700" dirty="0" smtClean="0">
                <a:solidFill>
                  <a:srgbClr val="002060"/>
                </a:solidFill>
                <a:ea typeface="Gulim" pitchFamily="34" charset="-127"/>
              </a:rPr>
              <a:t> самые популярные цвета – «Золотой дуб», «Мореный Дуб» и «</a:t>
            </a:r>
            <a:r>
              <a:rPr lang="ru-RU" sz="1700" dirty="0" err="1" smtClean="0">
                <a:solidFill>
                  <a:srgbClr val="002060"/>
                </a:solidFill>
                <a:ea typeface="Gulim" pitchFamily="34" charset="-127"/>
              </a:rPr>
              <a:t>Махагон</a:t>
            </a:r>
            <a:r>
              <a:rPr lang="ru-RU" sz="1700" dirty="0" smtClean="0">
                <a:solidFill>
                  <a:srgbClr val="002060"/>
                </a:solidFill>
                <a:ea typeface="Gulim" pitchFamily="34" charset="-127"/>
              </a:rPr>
              <a:t>» - всегда в наличии на складе</a:t>
            </a:r>
          </a:p>
          <a:p>
            <a:endParaRPr lang="ru-RU" sz="1700" b="1" dirty="0" smtClean="0">
              <a:solidFill>
                <a:srgbClr val="002060"/>
              </a:solidFill>
              <a:ea typeface="Gulim" pitchFamily="34" charset="-127"/>
            </a:endParaRPr>
          </a:p>
          <a:p>
            <a:r>
              <a:rPr lang="ru-RU" sz="1700" b="1" dirty="0" smtClean="0">
                <a:solidFill>
                  <a:srgbClr val="002060"/>
                </a:solidFill>
                <a:ea typeface="Gulim" pitchFamily="34" charset="-127"/>
              </a:rPr>
              <a:t>«</a:t>
            </a:r>
            <a:r>
              <a:rPr lang="ru-RU" sz="1700" b="1" dirty="0" err="1" smtClean="0">
                <a:solidFill>
                  <a:srgbClr val="002060"/>
                </a:solidFill>
                <a:ea typeface="Gulim" pitchFamily="34" charset="-127"/>
              </a:rPr>
              <a:t>Ламинация</a:t>
            </a:r>
            <a:r>
              <a:rPr lang="ru-RU" sz="1700" b="1" dirty="0" smtClean="0">
                <a:solidFill>
                  <a:srgbClr val="002060"/>
                </a:solidFill>
                <a:ea typeface="Gulim" pitchFamily="34" charset="-127"/>
              </a:rPr>
              <a:t> профиля «Стандарт».</a:t>
            </a:r>
            <a:r>
              <a:rPr lang="ru-RU" sz="1700" dirty="0" smtClean="0">
                <a:solidFill>
                  <a:srgbClr val="002060"/>
                </a:solidFill>
                <a:ea typeface="Gulim" pitchFamily="34" charset="-127"/>
              </a:rPr>
              <a:t> Вы выбираете один из 10 цветов пленки, имеющихся на  складе. Срок изготовления составляет в среднем две недели</a:t>
            </a:r>
          </a:p>
          <a:p>
            <a:endParaRPr lang="ru-RU" sz="1700" dirty="0" smtClean="0">
              <a:solidFill>
                <a:srgbClr val="002060"/>
              </a:solidFill>
              <a:ea typeface="Gulim" pitchFamily="34" charset="-127"/>
            </a:endParaRPr>
          </a:p>
          <a:p>
            <a:r>
              <a:rPr lang="ru-RU" sz="1700" b="1" dirty="0" smtClean="0">
                <a:solidFill>
                  <a:srgbClr val="002060"/>
                </a:solidFill>
                <a:ea typeface="Gulim" pitchFamily="34" charset="-127"/>
              </a:rPr>
              <a:t>«</a:t>
            </a:r>
            <a:r>
              <a:rPr lang="ru-RU" sz="1700" b="1" dirty="0" err="1" smtClean="0">
                <a:solidFill>
                  <a:srgbClr val="002060"/>
                </a:solidFill>
                <a:ea typeface="Gulim" pitchFamily="34" charset="-127"/>
              </a:rPr>
              <a:t>Ламинация</a:t>
            </a:r>
            <a:r>
              <a:rPr lang="ru-RU" sz="1700" b="1" dirty="0" smtClean="0">
                <a:solidFill>
                  <a:srgbClr val="002060"/>
                </a:solidFill>
                <a:ea typeface="Gulim" pitchFamily="34" charset="-127"/>
              </a:rPr>
              <a:t> профиля под заказ».</a:t>
            </a:r>
            <a:r>
              <a:rPr lang="ru-RU" sz="1700" dirty="0" smtClean="0">
                <a:solidFill>
                  <a:srgbClr val="002060"/>
                </a:solidFill>
                <a:ea typeface="Gulim" pitchFamily="34" charset="-127"/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Если вы желаете приобрести ламинированный профиль эксклюзивного цвета, то срок его изготовления определяется индивидуально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pPr lvl="0"/>
            <a:endParaRPr lang="ru-RU" dirty="0" smtClean="0"/>
          </a:p>
          <a:p>
            <a:r>
              <a:rPr lang="ru-RU" b="1" dirty="0" smtClean="0"/>
              <a:t> </a:t>
            </a:r>
            <a:endParaRPr lang="en-US" b="1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4780" y="214290"/>
            <a:ext cx="8859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9900"/>
                </a:solidFill>
                <a:latin typeface="+mj-lt"/>
                <a:ea typeface="Gulim" pitchFamily="34" charset="-127"/>
              </a:rPr>
              <a:t>Тонированный в массе </a:t>
            </a:r>
            <a:r>
              <a:rPr lang="ru-RU" sz="2400" b="1" dirty="0" err="1" smtClean="0">
                <a:solidFill>
                  <a:srgbClr val="FF9900"/>
                </a:solidFill>
                <a:latin typeface="+mj-lt"/>
                <a:ea typeface="Gulim" pitchFamily="34" charset="-127"/>
              </a:rPr>
              <a:t>ПВХ-профиль</a:t>
            </a:r>
            <a:r>
              <a:rPr lang="ru-RU" sz="2400" b="1" dirty="0" smtClean="0">
                <a:solidFill>
                  <a:srgbClr val="FF9900"/>
                </a:solidFill>
                <a:latin typeface="+mj-lt"/>
                <a:ea typeface="Gulim" pitchFamily="34" charset="-127"/>
              </a:rPr>
              <a:t> </a:t>
            </a:r>
          </a:p>
          <a:p>
            <a:r>
              <a:rPr lang="ru-RU" sz="2400" b="1" dirty="0" smtClean="0">
                <a:solidFill>
                  <a:srgbClr val="FF9900"/>
                </a:solidFill>
                <a:latin typeface="+mj-lt"/>
                <a:ea typeface="Gulim" pitchFamily="34" charset="-127"/>
              </a:rPr>
              <a:t>и </a:t>
            </a:r>
            <a:r>
              <a:rPr lang="ru-RU" sz="2400" b="1" dirty="0" err="1" smtClean="0">
                <a:solidFill>
                  <a:srgbClr val="FF9900"/>
                </a:solidFill>
                <a:latin typeface="+mj-lt"/>
                <a:ea typeface="Gulim" pitchFamily="34" charset="-127"/>
              </a:rPr>
              <a:t>ламинация</a:t>
            </a:r>
            <a:r>
              <a:rPr lang="ru-RU" sz="2400" b="1" dirty="0" smtClean="0">
                <a:solidFill>
                  <a:srgbClr val="FF9900"/>
                </a:solidFill>
                <a:latin typeface="+mj-lt"/>
                <a:ea typeface="Gulim" pitchFamily="34" charset="-127"/>
              </a:rPr>
              <a:t> </a:t>
            </a:r>
            <a:r>
              <a:rPr lang="ru-RU" sz="2400" b="1" dirty="0" err="1" smtClean="0">
                <a:solidFill>
                  <a:srgbClr val="FF9900"/>
                </a:solidFill>
                <a:latin typeface="+mj-lt"/>
                <a:ea typeface="Gulim" pitchFamily="34" charset="-127"/>
              </a:rPr>
              <a:t>ПВХ-профилей</a:t>
            </a:r>
            <a:endParaRPr lang="ru-RU" sz="2400" b="1" dirty="0">
              <a:solidFill>
                <a:srgbClr val="FF9900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2428868"/>
            <a:ext cx="542928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</a:rPr>
              <a:t>Мы предлагаем своим партнерам одно-  и двустороннюю </a:t>
            </a:r>
            <a:r>
              <a:rPr lang="ru-RU" sz="1700" dirty="0" err="1" smtClean="0">
                <a:solidFill>
                  <a:srgbClr val="002060"/>
                </a:solidFill>
              </a:rPr>
              <a:t>ламинацию</a:t>
            </a:r>
            <a:r>
              <a:rPr lang="ru-RU" sz="17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700" b="1" dirty="0" smtClean="0">
                <a:solidFill>
                  <a:srgbClr val="002060"/>
                </a:solidFill>
                <a:ea typeface="Gulim" pitchFamily="34" charset="-127"/>
              </a:rPr>
              <a:t>Три программы заказа:</a:t>
            </a:r>
          </a:p>
          <a:p>
            <a:endParaRPr lang="ru-RU" sz="1700" dirty="0">
              <a:solidFill>
                <a:srgbClr val="002060"/>
              </a:solidFill>
            </a:endParaRPr>
          </a:p>
        </p:txBody>
      </p:sp>
      <p:pic>
        <p:nvPicPr>
          <p:cNvPr id="12289" name="Picture 1" descr="C:\Users\Marketing_3\Desktop\Prof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3286116" cy="215569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28992" y="1357298"/>
            <a:ext cx="521497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</a:rPr>
              <a:t>Компания «Плафен» производит тонированный в массе </a:t>
            </a:r>
            <a:r>
              <a:rPr lang="ru-RU" sz="1700" dirty="0" err="1" smtClean="0">
                <a:solidFill>
                  <a:srgbClr val="002060"/>
                </a:solidFill>
              </a:rPr>
              <a:t>ПВХ-профиль</a:t>
            </a:r>
            <a:r>
              <a:rPr lang="ru-RU" sz="1700" dirty="0" smtClean="0">
                <a:solidFill>
                  <a:srgbClr val="002060"/>
                </a:solidFill>
              </a:rPr>
              <a:t>  под самые популярные цвета </a:t>
            </a:r>
            <a:r>
              <a:rPr lang="ru-RU" sz="1700" dirty="0" err="1" smtClean="0">
                <a:solidFill>
                  <a:srgbClr val="002060"/>
                </a:solidFill>
              </a:rPr>
              <a:t>ламинации</a:t>
            </a:r>
            <a:r>
              <a:rPr lang="ru-RU" sz="1700" dirty="0" smtClean="0">
                <a:solidFill>
                  <a:srgbClr val="002060"/>
                </a:solidFill>
              </a:rPr>
              <a:t> - «Золотой дуб» и «</a:t>
            </a:r>
            <a:r>
              <a:rPr lang="ru-RU" sz="1700" dirty="0" err="1" smtClean="0">
                <a:solidFill>
                  <a:srgbClr val="002060"/>
                </a:solidFill>
              </a:rPr>
              <a:t>Махагон</a:t>
            </a:r>
            <a:r>
              <a:rPr lang="ru-RU" sz="1700" dirty="0" smtClean="0">
                <a:solidFill>
                  <a:srgbClr val="002060"/>
                </a:solidFill>
              </a:rPr>
              <a:t>»</a:t>
            </a:r>
            <a:endParaRPr lang="ru-RU" sz="17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471488" y="739775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smtClean="0">
                <a:solidFill>
                  <a:schemeClr val="bg1"/>
                </a:solidFill>
              </a:rPr>
              <a:t>Название</a:t>
            </a:r>
            <a:r>
              <a:rPr lang="ru-RU" sz="4000" smtClean="0">
                <a:solidFill>
                  <a:schemeClr val="bg1"/>
                </a:solidFill>
              </a:rPr>
              <a:t> презентации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-396552" y="404664"/>
            <a:ext cx="4929190" cy="391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Наши объекты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Gulim" pitchFamily="34" charset="-127"/>
              <a:cs typeface="+mj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39552" y="1052736"/>
            <a:ext cx="8358246" cy="699542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Gulim" pitchFamily="34" charset="-127"/>
              </a:rPr>
              <a:t>Ежегодно из профиля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Gulim" pitchFamily="34" charset="-127"/>
              </a:rPr>
              <a:t>PLAFEN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Gulim" pitchFamily="34" charset="-127"/>
              </a:rPr>
              <a:t> производится более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</a:rPr>
              <a:t>1 миллиона окон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Gulim" pitchFamily="34" charset="-127"/>
            </a:endParaRPr>
          </a:p>
        </p:txBody>
      </p:sp>
      <p:pic>
        <p:nvPicPr>
          <p:cNvPr id="5122" name="Picture 2" descr="http://plafen.ru/images/content/obj/Eur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365104"/>
            <a:ext cx="2376264" cy="2242600"/>
          </a:xfrm>
          <a:prstGeom prst="rect">
            <a:avLst/>
          </a:prstGeom>
          <a:noFill/>
        </p:spPr>
      </p:pic>
      <p:pic>
        <p:nvPicPr>
          <p:cNvPr id="5124" name="Picture 4" descr="http://plafen.ru/images/content/obj/ANevsk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556792"/>
            <a:ext cx="1776197" cy="2664296"/>
          </a:xfrm>
          <a:prstGeom prst="rect">
            <a:avLst/>
          </a:prstGeom>
          <a:noFill/>
        </p:spPr>
      </p:pic>
      <p:pic>
        <p:nvPicPr>
          <p:cNvPr id="5126" name="Picture 6" descr="http://plafen.ru/images/content/obj/Tok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556792"/>
            <a:ext cx="1752195" cy="2628292"/>
          </a:xfrm>
          <a:prstGeom prst="rect">
            <a:avLst/>
          </a:prstGeom>
          <a:noFill/>
        </p:spPr>
      </p:pic>
      <p:pic>
        <p:nvPicPr>
          <p:cNvPr id="5128" name="Picture 8" descr="http://plafen.ru/images/content/obj/Severnaya_dol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556792"/>
            <a:ext cx="1728192" cy="2592288"/>
          </a:xfrm>
          <a:prstGeom prst="rect">
            <a:avLst/>
          </a:prstGeom>
          <a:noFill/>
        </p:spPr>
      </p:pic>
      <p:pic>
        <p:nvPicPr>
          <p:cNvPr id="5130" name="Picture 10" descr="http://plafen.ru/images/content/obj/Dominan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556792"/>
            <a:ext cx="1752195" cy="2628293"/>
          </a:xfrm>
          <a:prstGeom prst="rect">
            <a:avLst/>
          </a:prstGeom>
          <a:noFill/>
        </p:spPr>
      </p:pic>
      <p:pic>
        <p:nvPicPr>
          <p:cNvPr id="5132" name="Picture 12" descr="http://plafen.ru/images/content/obj/22_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365104"/>
            <a:ext cx="3309364" cy="2204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/>
        </p:nvSpPr>
        <p:spPr>
          <a:xfrm>
            <a:off x="-756592" y="476672"/>
            <a:ext cx="5699008" cy="630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FF9900"/>
                </a:solidFill>
                <a:ea typeface="Gulim" pitchFamily="34" charset="-127"/>
                <a:cs typeface="+mj-cs"/>
              </a:rPr>
              <a:t>Н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аши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 партнеры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Gulim" pitchFamily="34" charset="-127"/>
              <a:cs typeface="+mj-cs"/>
            </a:endParaRPr>
          </a:p>
        </p:txBody>
      </p:sp>
      <p:pic>
        <p:nvPicPr>
          <p:cNvPr id="9" name="Picture 3" descr="C:\Users\Алёночка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160240" cy="613795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1805201" cy="807295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000372"/>
            <a:ext cx="3096344" cy="638178"/>
          </a:xfrm>
          <a:prstGeom prst="rect">
            <a:avLst/>
          </a:prstGeom>
          <a:noFill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00808"/>
            <a:ext cx="1866900" cy="80962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000372"/>
            <a:ext cx="2175892" cy="949648"/>
          </a:xfrm>
          <a:prstGeom prst="rect">
            <a:avLst/>
          </a:prstGeom>
          <a:noFill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5143512"/>
            <a:ext cx="1790678" cy="1388367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3071810"/>
            <a:ext cx="3129578" cy="504056"/>
          </a:xfrm>
          <a:prstGeom prst="rect">
            <a:avLst/>
          </a:prstGeom>
          <a:noFill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4143380"/>
            <a:ext cx="2003673" cy="734680"/>
          </a:xfrm>
          <a:prstGeom prst="rect">
            <a:avLst/>
          </a:prstGeom>
          <a:noFill/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5143512"/>
            <a:ext cx="1728192" cy="1400672"/>
          </a:xfrm>
          <a:prstGeom prst="rect">
            <a:avLst/>
          </a:prstGeom>
          <a:noFill/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85918" y="5429264"/>
            <a:ext cx="1440160" cy="1012492"/>
          </a:xfrm>
          <a:prstGeom prst="rect">
            <a:avLst/>
          </a:prstGeom>
          <a:noFill/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6" y="4143380"/>
            <a:ext cx="1366267" cy="506695"/>
          </a:xfrm>
          <a:prstGeom prst="rect">
            <a:avLst/>
          </a:prstGeom>
          <a:noFill/>
        </p:spPr>
      </p:pic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4143380"/>
            <a:ext cx="1356287" cy="1020365"/>
          </a:xfrm>
          <a:prstGeom prst="rect">
            <a:avLst/>
          </a:prstGeom>
          <a:noFill/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1772816"/>
            <a:ext cx="920874" cy="96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72132" y="4071942"/>
            <a:ext cx="1325686" cy="58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85918" y="4214818"/>
            <a:ext cx="1459897" cy="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Plafen-Logo-Colo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00192" y="260648"/>
            <a:ext cx="2363026" cy="59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plafen.ru/images/content/3_3_Certificates/s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1928826" cy="2807514"/>
          </a:xfrm>
          <a:prstGeom prst="rect">
            <a:avLst/>
          </a:prstGeom>
          <a:noFill/>
        </p:spPr>
      </p:pic>
      <p:pic>
        <p:nvPicPr>
          <p:cNvPr id="37894" name="Picture 6" descr="http://www.plafen.ru/images/content/3_3_Certificates/s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2024440" cy="2856710"/>
          </a:xfrm>
          <a:prstGeom prst="rect">
            <a:avLst/>
          </a:prstGeom>
          <a:noFill/>
        </p:spPr>
      </p:pic>
      <p:pic>
        <p:nvPicPr>
          <p:cNvPr id="37896" name="Picture 8" descr="http://www.plafen.ru/images/content/3_3_Certificates/ez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1966646" cy="2786082"/>
          </a:xfrm>
          <a:prstGeom prst="rect">
            <a:avLst/>
          </a:prstGeom>
          <a:noFill/>
        </p:spPr>
      </p:pic>
      <p:pic>
        <p:nvPicPr>
          <p:cNvPr id="37898" name="Picture 10" descr="http://www.plafen.ru/images/content/3_3_Certificates/prot_is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484784"/>
            <a:ext cx="1908734" cy="27146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509120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Сертификат о соответствии требованиям нормативных документов № РОСС RU.АГ43.Н0023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44371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Сертификат о пожарной безопасности № C-RU.ПБ57.В.01465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303455"/>
            <a:ext cx="2000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Экспертное заключение о соответствии продукции единым санитарно-эпидемиологическим и гигиеническим требованиям № 77.01.03.П.013227.12.12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429309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Протокол испытаний продукции PLAFEN на долговечность № 1622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92696"/>
            <a:ext cx="4051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9900"/>
                </a:solidFill>
                <a:ea typeface="Gulim" pitchFamily="34" charset="-127"/>
              </a:rPr>
              <a:t>Наши сертификаты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Marketing_3\Desktop\2014-02-12_1132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8703885" cy="4804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94181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Плафен – это 20 филиалов в России и странах СНГ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От Минска до Абакана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949280"/>
            <a:ext cx="761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C6D12"/>
                </a:solidFill>
              </a:rPr>
              <a:t>Присоединяйтесь, с нами легко и комфортно работать!</a:t>
            </a:r>
            <a:endParaRPr lang="ru-RU" sz="2400" b="1" dirty="0">
              <a:solidFill>
                <a:srgbClr val="DC6D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5182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9900"/>
                </a:solidFill>
                <a:ea typeface="Gulim" pitchFamily="34" charset="-127"/>
              </a:rPr>
              <a:t>Контактная информация</a:t>
            </a:r>
            <a:endParaRPr lang="ru-RU" sz="3600" b="1" dirty="0">
              <a:solidFill>
                <a:srgbClr val="FF9900"/>
              </a:solidFill>
              <a:ea typeface="Gulim" pitchFamily="34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3712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Gulim" pitchFamily="34" charset="-127"/>
              </a:rPr>
              <a:t>Центральный офис компании «</a:t>
            </a:r>
            <a:r>
              <a:rPr lang="ru-RU" sz="2000" b="1" dirty="0" err="1" smtClean="0">
                <a:solidFill>
                  <a:srgbClr val="002060"/>
                </a:solidFill>
                <a:ea typeface="Gulim" pitchFamily="34" charset="-127"/>
              </a:rPr>
              <a:t>Плафен</a:t>
            </a:r>
            <a:r>
              <a:rPr lang="ru-RU" sz="2000" b="1" dirty="0" smtClean="0">
                <a:solidFill>
                  <a:srgbClr val="002060"/>
                </a:solidFill>
                <a:ea typeface="Gulim" pitchFamily="34" charset="-127"/>
              </a:rPr>
              <a:t>» (г. Москва)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ea typeface="Gulim" pitchFamily="34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Gulim" pitchFamily="34" charset="-127"/>
              </a:rPr>
              <a:t>Московская область,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Gulim" pitchFamily="34" charset="-127"/>
              </a:rPr>
              <a:t>г. Дзержинский, ул. Садовая, д.7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Gulim" pitchFamily="34" charset="-127"/>
              </a:rPr>
              <a:t>Тел.: +7(495)550-51-51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002060"/>
                </a:solidFill>
                <a:ea typeface="Gulim" pitchFamily="34" charset="-127"/>
              </a:rPr>
              <a:t>E-mail</a:t>
            </a:r>
            <a:r>
              <a:rPr lang="ru-RU" sz="2000" dirty="0" smtClean="0">
                <a:solidFill>
                  <a:srgbClr val="002060"/>
                </a:solidFill>
                <a:ea typeface="Gulim" pitchFamily="34" charset="-127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ea typeface="Gulim" pitchFamily="34" charset="-127"/>
                <a:hlinkClick r:id="rId2"/>
              </a:rPr>
              <a:t>zavod@plafen.ru</a:t>
            </a:r>
            <a:r>
              <a:rPr lang="en-US" sz="2000" dirty="0" smtClean="0">
                <a:solidFill>
                  <a:srgbClr val="002060"/>
                </a:solidFill>
                <a:ea typeface="Gulim" pitchFamily="34" charset="-127"/>
              </a:rPr>
              <a:t> </a:t>
            </a:r>
            <a:endParaRPr lang="ru-RU" sz="2000" dirty="0" smtClean="0">
              <a:ea typeface="Gulim" pitchFamily="34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ea typeface="Gulim" pitchFamily="34" charset="-127"/>
                <a:hlinkClick r:id="rId3"/>
              </a:rPr>
              <a:t>www.plafen.ru</a:t>
            </a:r>
            <a:endParaRPr lang="ru-RU" sz="2000" dirty="0" smtClean="0">
              <a:ea typeface="Gulim" pitchFamily="34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Gulim" pitchFamily="34" charset="-127"/>
              <a:ea typeface="Gulim" pitchFamily="34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/>
          </p:cNvSpPr>
          <p:nvPr/>
        </p:nvSpPr>
        <p:spPr>
          <a:xfrm>
            <a:off x="285720" y="1571612"/>
            <a:ext cx="7929618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extLst/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Gulim" pitchFamily="34" charset="-127"/>
                <a:cs typeface="Verdana" pitchFamily="34" charset="0"/>
              </a:rPr>
              <a:t>Мы стремимся стать ведущим производителем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Gulim" pitchFamily="34" charset="-127"/>
                <a:cs typeface="Verdana" pitchFamily="34" charset="0"/>
              </a:rPr>
              <a:t>ПВХ-профиля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Gulim" pitchFamily="34" charset="-127"/>
                <a:cs typeface="Verdana" pitchFamily="34" charset="0"/>
              </a:rPr>
              <a:t> и надежным партнером в бизнесе.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Gulim" pitchFamily="34" charset="-127"/>
                <a:cs typeface="Verdana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Gulim" pitchFamily="34" charset="-127"/>
                <a:cs typeface="Verdana" pitchFamily="34" charset="0"/>
              </a:rPr>
              <a:t>Наши ценности – команда единомышленников, качественный продукт, высокий уровень сервиса.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Gulim" pitchFamily="34" charset="-127"/>
                <a:cs typeface="Verdana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Gulim" pitchFamily="34" charset="-127"/>
                <a:cs typeface="Verdana" pitchFamily="34" charset="0"/>
              </a:rPr>
              <a:t>Вместе мы предложим людям достойный продукт и поможем наполнить их дома светом, теплом и хорошим настроением!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Gulim" pitchFamily="34" charset="-127"/>
              <a:cs typeface="Verdana" pitchFamily="34" charset="0"/>
            </a:endParaRPr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285720" y="928670"/>
            <a:ext cx="71580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9900"/>
                </a:solidFill>
                <a:ea typeface="Gulim" pitchFamily="34" charset="-127"/>
                <a:cs typeface="+mj-cs"/>
              </a:rPr>
              <a:t>Наша </a:t>
            </a:r>
            <a:r>
              <a:rPr lang="ru-RU" sz="2800" b="1" dirty="0" err="1" smtClean="0">
                <a:solidFill>
                  <a:srgbClr val="FF9900"/>
                </a:solidFill>
                <a:ea typeface="Gulim" pitchFamily="34" charset="-127"/>
                <a:cs typeface="+mj-cs"/>
              </a:rPr>
              <a:t>ф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илософия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Gulim" pitchFamily="34" charset="-127"/>
              <a:cs typeface="+mj-cs"/>
            </a:endParaRPr>
          </a:p>
        </p:txBody>
      </p:sp>
      <p:sp>
        <p:nvSpPr>
          <p:cNvPr id="10" name="Rectangle 1"/>
          <p:cNvSpPr txBox="1">
            <a:spLocks/>
          </p:cNvSpPr>
          <p:nvPr/>
        </p:nvSpPr>
        <p:spPr>
          <a:xfrm>
            <a:off x="285720" y="3357562"/>
            <a:ext cx="594371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extLst/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Наши ценности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Gulim" pitchFamily="34" charset="-127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64955"/>
            <a:ext cx="871540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lvl="1" indent="-187325">
              <a:spcBef>
                <a:spcPts val="1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ea typeface="Gulim" pitchFamily="34" charset="-127"/>
                <a:cs typeface="Verdana" pitchFamily="34" charset="0"/>
              </a:rPr>
              <a:t>Качество</a:t>
            </a:r>
            <a:r>
              <a:rPr lang="ru-RU" dirty="0" smtClean="0">
                <a:solidFill>
                  <a:srgbClr val="002060"/>
                </a:solidFill>
                <a:ea typeface="Gulim" pitchFamily="34" charset="-127"/>
                <a:cs typeface="Verdana" pitchFamily="34" charset="0"/>
              </a:rPr>
              <a:t>: надежность и неизменное высокое качество профиля </a:t>
            </a:r>
            <a:r>
              <a:rPr lang="en-US" dirty="0" smtClean="0">
                <a:solidFill>
                  <a:srgbClr val="002060"/>
                </a:solidFill>
                <a:ea typeface="Gulim" pitchFamily="34" charset="-127"/>
                <a:cs typeface="Verdana" pitchFamily="34" charset="0"/>
              </a:rPr>
              <a:t>PLAFEN </a:t>
            </a:r>
            <a:endParaRPr lang="ru-RU" dirty="0" smtClean="0">
              <a:solidFill>
                <a:srgbClr val="002060"/>
              </a:solidFill>
              <a:ea typeface="Gulim" pitchFamily="34" charset="-127"/>
              <a:cs typeface="Verdana" pitchFamily="34" charset="0"/>
            </a:endParaRPr>
          </a:p>
          <a:p>
            <a:pPr marL="449263" lvl="1" indent="-187325">
              <a:spcBef>
                <a:spcPts val="1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ea typeface="Gulim" pitchFamily="34" charset="-127"/>
                <a:cs typeface="Verdana" pitchFamily="34" charset="0"/>
              </a:rPr>
              <a:t>Надежность</a:t>
            </a:r>
            <a:r>
              <a:rPr lang="ru-RU" dirty="0" smtClean="0">
                <a:solidFill>
                  <a:srgbClr val="002060"/>
                </a:solidFill>
                <a:ea typeface="Gulim" pitchFamily="34" charset="-127"/>
                <a:cs typeface="Verdana" pitchFamily="34" charset="0"/>
              </a:rPr>
              <a:t>: ориентация на успешный опыт – немецкие и австрийские  технологии </a:t>
            </a:r>
            <a:r>
              <a:rPr lang="ru-RU" dirty="0" err="1" smtClean="0">
                <a:solidFill>
                  <a:srgbClr val="002060"/>
                </a:solidFill>
                <a:ea typeface="Gulim" pitchFamily="34" charset="-127"/>
                <a:cs typeface="Verdana" pitchFamily="34" charset="0"/>
              </a:rPr>
              <a:t>экструзионного</a:t>
            </a:r>
            <a:r>
              <a:rPr lang="ru-RU" dirty="0" smtClean="0">
                <a:solidFill>
                  <a:srgbClr val="002060"/>
                </a:solidFill>
                <a:ea typeface="Gulim" pitchFamily="34" charset="-127"/>
                <a:cs typeface="Verdana" pitchFamily="34" charset="0"/>
              </a:rPr>
              <a:t> производства</a:t>
            </a:r>
          </a:p>
          <a:p>
            <a:pPr marL="449263" lvl="1" indent="-187325">
              <a:spcBef>
                <a:spcPts val="1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ea typeface="Gulim" pitchFamily="34" charset="-127"/>
                <a:cs typeface="Verdana" pitchFamily="34" charset="0"/>
              </a:rPr>
              <a:t>Сервис</a:t>
            </a:r>
            <a:r>
              <a:rPr lang="ru-RU" dirty="0" smtClean="0">
                <a:solidFill>
                  <a:srgbClr val="002060"/>
                </a:solidFill>
                <a:ea typeface="Gulim" pitchFamily="34" charset="-127"/>
                <a:cs typeface="Verdana" pitchFamily="34" charset="0"/>
              </a:rPr>
              <a:t>: лояльность к своим партнерам. Самые последние технологии  и  оперативное реагирование на меняющиеся тенденции рынка </a:t>
            </a:r>
          </a:p>
          <a:p>
            <a:pPr marL="449263" lvl="1" indent="-187325">
              <a:spcBef>
                <a:spcPts val="10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ea typeface="Gulim" pitchFamily="34" charset="-127"/>
                <a:cs typeface="Verdana" pitchFamily="34" charset="0"/>
              </a:rPr>
              <a:t>Команда: </a:t>
            </a:r>
            <a:r>
              <a:rPr lang="ru-RU" dirty="0" smtClean="0">
                <a:solidFill>
                  <a:srgbClr val="002060"/>
                </a:solidFill>
                <a:ea typeface="Gulim" pitchFamily="34" charset="-127"/>
                <a:cs typeface="Verdana" pitchFamily="34" charset="0"/>
              </a:rPr>
              <a:t>мы работаем в команде настоящих единомышленников, которые </a:t>
            </a:r>
            <a:r>
              <a:rPr lang="ru-RU" dirty="0" smtClean="0">
                <a:solidFill>
                  <a:srgbClr val="002060"/>
                </a:solidFill>
                <a:ea typeface="Gulim" pitchFamily="34" charset="-127"/>
              </a:rPr>
              <a:t>всегда идут навстречу партнерам!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/>
        </p:nvSpPr>
        <p:spPr>
          <a:xfrm>
            <a:off x="-857288" y="6429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История компании «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Плафен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Gulim" pitchFamily="34" charset="-127"/>
              <a:cs typeface="+mj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39552" y="1700808"/>
            <a:ext cx="4889704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arketing_3\Desktop\За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2887006" cy="32623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488" y="1571612"/>
            <a:ext cx="585791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2060"/>
                </a:solidFill>
              </a:rPr>
              <a:t>1992</a:t>
            </a:r>
            <a:r>
              <a:rPr lang="ru-RU" sz="1500" dirty="0" smtClean="0">
                <a:solidFill>
                  <a:srgbClr val="002060"/>
                </a:solidFill>
              </a:rPr>
              <a:t> - Основан завод «Плафен». С 1997 года при  поддержке и техническом консалтинге «Плафен» во многих регионах России создаются оконные производства, в том числе широко известные сегодня бренды оконной индустрии. </a:t>
            </a:r>
            <a:br>
              <a:rPr lang="ru-RU" sz="1500" dirty="0" smtClean="0">
                <a:solidFill>
                  <a:srgbClr val="002060"/>
                </a:solidFill>
              </a:rPr>
            </a:br>
            <a:r>
              <a:rPr lang="ru-RU" sz="1500" dirty="0" smtClean="0">
                <a:solidFill>
                  <a:srgbClr val="002060"/>
                </a:solidFill>
              </a:rPr>
              <a:t/>
            </a:r>
            <a:br>
              <a:rPr lang="ru-RU" sz="1500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2000</a:t>
            </a:r>
            <a:r>
              <a:rPr lang="ru-RU" sz="1500" dirty="0" smtClean="0">
                <a:solidFill>
                  <a:srgbClr val="002060"/>
                </a:solidFill>
              </a:rPr>
              <a:t> - Происходит качественный скачок в развитии «Плафен» -  запускается экструзия  </a:t>
            </a:r>
            <a:r>
              <a:rPr lang="ru-RU" sz="1500" dirty="0" err="1" smtClean="0">
                <a:solidFill>
                  <a:srgbClr val="002060"/>
                </a:solidFill>
              </a:rPr>
              <a:t>ПВХ-профиля</a:t>
            </a:r>
            <a:r>
              <a:rPr lang="ru-RU" sz="1500" dirty="0" smtClean="0">
                <a:solidFill>
                  <a:srgbClr val="002060"/>
                </a:solidFill>
              </a:rPr>
              <a:t> под маркой PLAFEN (системы </a:t>
            </a:r>
          </a:p>
          <a:p>
            <a:r>
              <a:rPr lang="ru-RU" sz="1500" dirty="0" err="1" smtClean="0">
                <a:solidFill>
                  <a:srgbClr val="002060"/>
                </a:solidFill>
              </a:rPr>
              <a:t>S-line</a:t>
            </a:r>
            <a:r>
              <a:rPr lang="ru-RU" sz="1500" dirty="0" smtClean="0">
                <a:solidFill>
                  <a:srgbClr val="002060"/>
                </a:solidFill>
              </a:rPr>
              <a:t> и </a:t>
            </a:r>
            <a:r>
              <a:rPr lang="ru-RU" sz="1500" dirty="0" err="1" smtClean="0">
                <a:solidFill>
                  <a:srgbClr val="002060"/>
                </a:solidFill>
              </a:rPr>
              <a:t>E-line</a:t>
            </a:r>
            <a:r>
              <a:rPr lang="ru-RU" sz="1500" dirty="0" smtClean="0">
                <a:solidFill>
                  <a:srgbClr val="002060"/>
                </a:solidFill>
              </a:rPr>
              <a:t>). В 2002 году по результатам серии контрольных и сравнительных испытаний специалистами  компании </a:t>
            </a:r>
            <a:r>
              <a:rPr lang="ru-RU" sz="1500" dirty="0" err="1" smtClean="0">
                <a:solidFill>
                  <a:srgbClr val="002060"/>
                </a:solidFill>
              </a:rPr>
              <a:t>Greiner</a:t>
            </a:r>
            <a:r>
              <a:rPr lang="ru-RU" sz="1500" dirty="0" smtClean="0">
                <a:solidFill>
                  <a:srgbClr val="002060"/>
                </a:solidFill>
              </a:rPr>
              <a:t> система </a:t>
            </a:r>
            <a:r>
              <a:rPr lang="ru-RU" sz="1500" dirty="0" err="1" smtClean="0">
                <a:solidFill>
                  <a:srgbClr val="002060"/>
                </a:solidFill>
              </a:rPr>
              <a:t>S-line</a:t>
            </a:r>
            <a:r>
              <a:rPr lang="ru-RU" sz="1500" dirty="0" smtClean="0">
                <a:solidFill>
                  <a:srgbClr val="002060"/>
                </a:solidFill>
              </a:rPr>
              <a:t>  признается  «Лучшей профильной системой года» в Европе. Одновременно «Плафен» ведет активную работу в регионах, и постепенно, к 2008 году, количество филиалов в РФ и странах СНГ достигает 19 - география «Плафен» простирается от Минска до Абакана. </a:t>
            </a:r>
            <a:r>
              <a:rPr lang="ru-RU" sz="1300" dirty="0" smtClean="0">
                <a:solidFill>
                  <a:srgbClr val="002060"/>
                </a:solidFill>
              </a:rPr>
              <a:t/>
            </a:r>
            <a:br>
              <a:rPr lang="ru-RU" sz="1300" dirty="0" smtClean="0">
                <a:solidFill>
                  <a:srgbClr val="002060"/>
                </a:solidFill>
              </a:rPr>
            </a:br>
            <a:r>
              <a:rPr lang="ru-RU" sz="1300" dirty="0" smtClean="0">
                <a:solidFill>
                  <a:srgbClr val="002060"/>
                </a:solidFill>
              </a:rPr>
              <a:t/>
            </a:r>
            <a:br>
              <a:rPr lang="ru-RU" sz="13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103674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2060"/>
                </a:solidFill>
              </a:rPr>
              <a:t>2010</a:t>
            </a:r>
            <a:r>
              <a:rPr lang="ru-RU" sz="1500" dirty="0" smtClean="0">
                <a:solidFill>
                  <a:srgbClr val="002060"/>
                </a:solidFill>
              </a:rPr>
              <a:t> -  Учитывая меняющуюся конъюнктуру и возросшие требования конечных потребителей к качеству и свойствам приобретаемого продукта, в 2010  «Плафен» выводит на рынок новые профильные системы - </a:t>
            </a:r>
            <a:r>
              <a:rPr lang="ru-RU" sz="1500" dirty="0" err="1" smtClean="0">
                <a:solidFill>
                  <a:srgbClr val="002060"/>
                </a:solidFill>
              </a:rPr>
              <a:t>T-line</a:t>
            </a:r>
            <a:r>
              <a:rPr lang="ru-RU" sz="1500" dirty="0" smtClean="0">
                <a:solidFill>
                  <a:srgbClr val="002060"/>
                </a:solidFill>
              </a:rPr>
              <a:t> (70 мм, 5 камер) и </a:t>
            </a:r>
            <a:r>
              <a:rPr lang="ru-RU" sz="1500" dirty="0" err="1" smtClean="0">
                <a:solidFill>
                  <a:srgbClr val="002060"/>
                </a:solidFill>
              </a:rPr>
              <a:t>C-line</a:t>
            </a:r>
            <a:r>
              <a:rPr lang="ru-RU" sz="1500" dirty="0" smtClean="0">
                <a:solidFill>
                  <a:srgbClr val="002060"/>
                </a:solidFill>
              </a:rPr>
              <a:t> (58 мм, 3 камеры). </a:t>
            </a:r>
          </a:p>
          <a:p>
            <a:r>
              <a:rPr lang="ru-RU" sz="1500" dirty="0" smtClean="0">
                <a:solidFill>
                  <a:srgbClr val="002060"/>
                </a:solidFill>
              </a:rPr>
              <a:t/>
            </a:r>
            <a:br>
              <a:rPr lang="ru-RU" sz="1500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2012</a:t>
            </a:r>
            <a:r>
              <a:rPr lang="ru-RU" sz="1500" dirty="0" smtClean="0">
                <a:solidFill>
                  <a:srgbClr val="002060"/>
                </a:solidFill>
              </a:rPr>
              <a:t> - «Плафен» переходит на новый этап своего развития с многоуровневой  стратегией «Качество. Сервис. Команда». 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0" y="428605"/>
            <a:ext cx="53149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bg1"/>
                </a:solidFill>
              </a:rPr>
              <a:t>Название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презе</a:t>
            </a:r>
            <a:r>
              <a:rPr lang="ru-RU" sz="4000" dirty="0" smtClean="0">
                <a:solidFill>
                  <a:schemeClr val="bg1"/>
                </a:solidFill>
              </a:rPr>
              <a:t>»</a:t>
            </a:r>
            <a:r>
              <a:rPr lang="ru-RU" sz="4000" dirty="0" err="1" smtClean="0">
                <a:solidFill>
                  <a:schemeClr val="bg1"/>
                </a:solidFill>
              </a:rPr>
              <a:t>тации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-285784" y="571480"/>
            <a:ext cx="650085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Производство «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Плафен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»</a:t>
            </a:r>
            <a:endParaRPr kumimoji="0" lang="ru-RU" sz="3600" b="1" i="0" u="none" strike="sng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Gulim" pitchFamily="34" charset="-127"/>
              <a:cs typeface="+mj-cs"/>
            </a:endParaRPr>
          </a:p>
        </p:txBody>
      </p:sp>
      <p:pic>
        <p:nvPicPr>
          <p:cNvPr id="9" name="Рисунок 8" descr="NAV_771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9"/>
            <a:ext cx="3103673" cy="2071702"/>
          </a:xfrm>
          <a:prstGeom prst="rect">
            <a:avLst/>
          </a:prstGeom>
        </p:spPr>
      </p:pic>
      <p:pic>
        <p:nvPicPr>
          <p:cNvPr id="10" name="Рисунок 9" descr="NAV_789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1942"/>
            <a:ext cx="3071802" cy="20504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6116" y="2285992"/>
            <a:ext cx="50720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Заводы компании «Плафен» расположены в Московской и Рязанской областях. Наше производство оснащено европейским автоматизированным оборудованием, которое позволяет выпускать более 140 тонн </a:t>
            </a:r>
            <a:r>
              <a:rPr lang="ru-RU" dirty="0" err="1" smtClean="0">
                <a:solidFill>
                  <a:srgbClr val="002060"/>
                </a:solidFill>
              </a:rPr>
              <a:t>ПВХ-профиля</a:t>
            </a:r>
            <a:r>
              <a:rPr lang="ru-RU" dirty="0" smtClean="0">
                <a:solidFill>
                  <a:srgbClr val="002060"/>
                </a:solidFill>
              </a:rPr>
              <a:t> в сутки.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Одна из главных целей компании «Плафен» - предложить партнерам безупречный продукт, поэтому мы гарантируем строгий контроль над качеством сырья и готового </a:t>
            </a:r>
            <a:r>
              <a:rPr lang="ru-RU" dirty="0" err="1" smtClean="0">
                <a:solidFill>
                  <a:srgbClr val="002060"/>
                </a:solidFill>
              </a:rPr>
              <a:t>ПВХ-профиля</a:t>
            </a:r>
            <a:r>
              <a:rPr lang="ru-RU" dirty="0" smtClean="0">
                <a:solidFill>
                  <a:srgbClr val="002060"/>
                </a:solidFill>
              </a:rPr>
              <a:t> на наших заводах. </a:t>
            </a:r>
          </a:p>
          <a:p>
            <a:endParaRPr lang="ru-RU" dirty="0" smtClean="0">
              <a:solidFill>
                <a:srgbClr val="002060"/>
              </a:solidFill>
              <a:ea typeface="Gulim" pitchFamily="34" charset="-127"/>
            </a:endParaRPr>
          </a:p>
          <a:p>
            <a:endParaRPr lang="ru-RU" dirty="0" smtClean="0">
              <a:solidFill>
                <a:srgbClr val="002060"/>
              </a:solidFill>
              <a:ea typeface="Gulim" pitchFamily="34" charset="-127"/>
            </a:endParaRPr>
          </a:p>
          <a:p>
            <a:endParaRPr lang="ru-RU" dirty="0" smtClean="0">
              <a:solidFill>
                <a:srgbClr val="002060"/>
              </a:solidFill>
              <a:ea typeface="Gulim" pitchFamily="34" charset="-127"/>
            </a:endParaRPr>
          </a:p>
          <a:p>
            <a:endParaRPr lang="ru-RU" dirty="0" smtClean="0">
              <a:solidFill>
                <a:srgbClr val="002060"/>
              </a:solidFill>
              <a:ea typeface="Gulim" pitchFamily="34" charset="-127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-428660" y="714356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bg1"/>
                </a:solidFill>
              </a:rPr>
              <a:t>Название</a:t>
            </a:r>
            <a:r>
              <a:rPr lang="ru-RU" sz="4000" dirty="0">
                <a:solidFill>
                  <a:schemeClr val="bg1"/>
                </a:solidFill>
              </a:rPr>
              <a:t> презентации</a:t>
            </a: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-684584" y="476672"/>
            <a:ext cx="6646066" cy="630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Сотрудничество с «</a:t>
            </a:r>
            <a:r>
              <a:rPr lang="ru-RU" sz="3600" b="1" dirty="0" smtClean="0">
                <a:solidFill>
                  <a:srgbClr val="FF9900"/>
                </a:solidFill>
                <a:ea typeface="Gulim" pitchFamily="34" charset="-127"/>
                <a:cs typeface="+mj-cs"/>
              </a:rPr>
              <a:t>П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лафен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Gulim" pitchFamily="34" charset="-127"/>
              <a:cs typeface="+mj-cs"/>
            </a:endParaRPr>
          </a:p>
        </p:txBody>
      </p:sp>
      <p:pic>
        <p:nvPicPr>
          <p:cNvPr id="11" name="Picture 10" descr="Plafen-Logo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363026" cy="59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plafen.ru/images/content/Pomosh-v-tenderah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143404" cy="18157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1928802"/>
            <a:ext cx="4000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Мы неустанно заботимся о том, чтобы наши партнеры могли предлагать качественный и современный продукт, удовлетворяющий самым строгим запросам конечных потребителей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3780234"/>
            <a:ext cx="83582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Информационные сервисы 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Гибкий индивидуальный подход, консультации и богатый опыт успешного ведения бизнеса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Выезд специалиста для совместной подготовки документации и проведения презентации на тендере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Предоставление технической информации о профильных системах PLAFEN с учетом требований нормативной документации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Консультации и содействие в получении партнером дополнительных сертификатов для сложных </a:t>
            </a:r>
            <a:r>
              <a:rPr lang="ru-RU" sz="1600" dirty="0" err="1" smtClean="0">
                <a:solidFill>
                  <a:srgbClr val="002060"/>
                </a:solidFill>
              </a:rPr>
              <a:t>светопрозрачных</a:t>
            </a:r>
            <a:r>
              <a:rPr lang="ru-RU" sz="1600" dirty="0" smtClean="0">
                <a:solidFill>
                  <a:srgbClr val="002060"/>
                </a:solidFill>
              </a:rPr>
              <a:t> конструкций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Тренинги и специальные семинары для партнеров, направленные на увеличение объемов продаж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471488" y="739775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bg1"/>
                </a:solidFill>
              </a:rPr>
              <a:t>Название</a:t>
            </a:r>
            <a:r>
              <a:rPr lang="ru-RU" sz="4000" dirty="0">
                <a:solidFill>
                  <a:schemeClr val="bg1"/>
                </a:solidFill>
              </a:rPr>
              <a:t> презентации</a:t>
            </a: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-756592" y="260648"/>
            <a:ext cx="6646066" cy="630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Сотрудничество с «</a:t>
            </a:r>
            <a:r>
              <a:rPr lang="ru-RU" sz="3600" b="1" dirty="0" smtClean="0">
                <a:solidFill>
                  <a:srgbClr val="FF9900"/>
                </a:solidFill>
                <a:ea typeface="Gulim" pitchFamily="34" charset="-127"/>
                <a:cs typeface="+mj-cs"/>
              </a:rPr>
              <a:t>П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лафен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Gulim" pitchFamily="34" charset="-127"/>
              <a:cs typeface="+mj-cs"/>
            </a:endParaRPr>
          </a:p>
        </p:txBody>
      </p:sp>
      <p:pic>
        <p:nvPicPr>
          <p:cNvPr id="11" name="Picture 10" descr="Plafen-Logo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363026" cy="59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786182" y="1500174"/>
            <a:ext cx="48577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Техническая поддержка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Специальная программа для расчета конструкций из профильных  систем </a:t>
            </a:r>
            <a:r>
              <a:rPr lang="en-US" sz="1600" dirty="0" smtClean="0">
                <a:solidFill>
                  <a:srgbClr val="002060"/>
                </a:solidFill>
              </a:rPr>
              <a:t>PLAFEN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Настройка оборудования партнера техническими специалистами «Плафен»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Бесплатный выезд специалистов «Плафен» для консультаций и проведения технических экспертиз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Бесплатное тестирование образцов готовой продукции Партнера на специальном контрольно-измерительном оборудовании «Плафен»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Предоставление в пользование партнеру оснастки для профильных систем PLAFEN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Помощь партнеру в расчете конструкций по статическим и ветровым нагрузкам, оптимизация затрат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Логистика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Мы предоставляем своим партнерам несколько вариантов доставки, гарантируя оперативность и аккуратность погрузочных работ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 </a:t>
            </a:r>
          </a:p>
          <a:p>
            <a:endParaRPr lang="ru-RU" sz="1600" dirty="0"/>
          </a:p>
        </p:txBody>
      </p:sp>
      <p:pic>
        <p:nvPicPr>
          <p:cNvPr id="35842" name="Picture 2" descr="http://www.plafen.ru/images/content/Naladka-oborudova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3643306" cy="1591267"/>
          </a:xfrm>
          <a:prstGeom prst="rect">
            <a:avLst/>
          </a:prstGeom>
          <a:noFill/>
        </p:spPr>
      </p:pic>
      <p:pic>
        <p:nvPicPr>
          <p:cNvPr id="35844" name="Picture 4" descr="http://www.plafen.ru/images/content/Logistika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3645776" cy="17478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471488" y="739775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bg1"/>
                </a:solidFill>
              </a:rPr>
              <a:t>Название</a:t>
            </a:r>
            <a:r>
              <a:rPr lang="ru-RU" sz="4000" dirty="0">
                <a:solidFill>
                  <a:schemeClr val="bg1"/>
                </a:solidFill>
              </a:rPr>
              <a:t> презентации</a:t>
            </a: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-468560" y="548680"/>
            <a:ext cx="6646066" cy="630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Сотрудничество с «</a:t>
            </a:r>
            <a:r>
              <a:rPr lang="ru-RU" sz="3600" b="1" dirty="0" smtClean="0">
                <a:solidFill>
                  <a:srgbClr val="FF9900"/>
                </a:solidFill>
                <a:ea typeface="Gulim" pitchFamily="34" charset="-127"/>
                <a:cs typeface="+mj-cs"/>
              </a:rPr>
              <a:t>П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лафен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Gulim" pitchFamily="34" charset="-127"/>
                <a:cs typeface="+mj-cs"/>
              </a:rPr>
              <a:t>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Gulim" pitchFamily="34" charset="-127"/>
              <a:cs typeface="+mj-cs"/>
            </a:endParaRPr>
          </a:p>
        </p:txBody>
      </p:sp>
      <p:pic>
        <p:nvPicPr>
          <p:cNvPr id="36866" name="Picture 2" descr="C:\Users\Marketing_3\Desktop\Рекламная продкция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4127923" cy="22482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57686" y="1928802"/>
            <a:ext cx="4429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Рекламная поддержка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POS</a:t>
            </a:r>
            <a:r>
              <a:rPr lang="ru-RU" dirty="0" smtClean="0">
                <a:solidFill>
                  <a:srgbClr val="002060"/>
                </a:solidFill>
              </a:rPr>
              <a:t>-материалы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Макеты для наружной рекламы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Макеты листовок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Макеты  рекламных модулей для печатных СМИ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Дизайн-проект для оформления офисов продаж партнеров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Размещение контактных данных партнера на сайте </a:t>
            </a:r>
            <a:r>
              <a:rPr lang="en-US" dirty="0" smtClean="0">
                <a:solidFill>
                  <a:srgbClr val="002060"/>
                </a:solidFill>
              </a:rPr>
              <a:t>www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err="1" smtClean="0">
                <a:solidFill>
                  <a:srgbClr val="002060"/>
                </a:solidFill>
              </a:rPr>
              <a:t>plafen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err="1" smtClean="0">
                <a:solidFill>
                  <a:srgbClr val="002060"/>
                </a:solidFill>
              </a:rPr>
              <a:t>ru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Участие партнеров в </a:t>
            </a:r>
            <a:r>
              <a:rPr lang="en-US" dirty="0" smtClean="0">
                <a:solidFill>
                  <a:srgbClr val="002060"/>
                </a:solidFill>
              </a:rPr>
              <a:t>PR</a:t>
            </a:r>
            <a:r>
              <a:rPr lang="ru-RU" dirty="0" smtClean="0">
                <a:solidFill>
                  <a:srgbClr val="002060"/>
                </a:solidFill>
              </a:rPr>
              <a:t>-кампаниях «Плафен» (интервью, ссылки, статьи, комментарии)</a:t>
            </a:r>
          </a:p>
          <a:p>
            <a:endParaRPr lang="ru-RU" dirty="0"/>
          </a:p>
        </p:txBody>
      </p:sp>
      <p:pic>
        <p:nvPicPr>
          <p:cNvPr id="36867" name="Picture 3" descr="C:\Users\Marketing_3\Desktop\Кубар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786322"/>
            <a:ext cx="1057273" cy="1026915"/>
          </a:xfrm>
          <a:prstGeom prst="rect">
            <a:avLst/>
          </a:prstGeom>
          <a:noFill/>
        </p:spPr>
      </p:pic>
      <p:pic>
        <p:nvPicPr>
          <p:cNvPr id="36868" name="Picture 4" descr="C:\Users\Marketing_3\Desktop\Pak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2622207" cy="2038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471488" y="739775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bg1"/>
                </a:solidFill>
              </a:rPr>
              <a:t>Название</a:t>
            </a:r>
            <a:r>
              <a:rPr lang="ru-RU" sz="4000" dirty="0">
                <a:solidFill>
                  <a:schemeClr val="bg1"/>
                </a:solidFill>
              </a:rPr>
              <a:t> презентации</a:t>
            </a:r>
          </a:p>
        </p:txBody>
      </p:sp>
      <p:pic>
        <p:nvPicPr>
          <p:cNvPr id="10" name="Picture 2" descr="C:\Users\Marketing_3\Desktop\work.row\NAV_807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3454049" cy="230539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764704"/>
            <a:ext cx="6757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9900"/>
                </a:solidFill>
                <a:ea typeface="Gulim" pitchFamily="34" charset="-127"/>
              </a:rPr>
              <a:t>Наша продукция – </a:t>
            </a:r>
            <a:r>
              <a:rPr lang="ru-RU" sz="3600" b="1" dirty="0" err="1" smtClean="0">
                <a:solidFill>
                  <a:srgbClr val="FF9900"/>
                </a:solidFill>
                <a:ea typeface="Gulim" pitchFamily="34" charset="-127"/>
              </a:rPr>
              <a:t>ПВХ-профили</a:t>
            </a:r>
            <a:endParaRPr lang="ru-RU" sz="3600" b="1" dirty="0">
              <a:solidFill>
                <a:srgbClr val="FF9900"/>
              </a:solidFill>
              <a:ea typeface="Gulim" pitchFamily="34" charset="-127"/>
            </a:endParaRPr>
          </a:p>
        </p:txBody>
      </p:sp>
      <p:pic>
        <p:nvPicPr>
          <p:cNvPr id="18433" name="Picture 1" descr="C:\Users\Marketing_3\Desktop\2014-02-12_1037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12"/>
            <a:ext cx="5362575" cy="14859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868" y="2143116"/>
            <a:ext cx="51435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Продукция разработана специалистами «Плафен» и австрийской компанией </a:t>
            </a:r>
            <a:r>
              <a:rPr lang="ru-RU" sz="1600" dirty="0" err="1" smtClean="0">
                <a:solidFill>
                  <a:srgbClr val="002060"/>
                </a:solidFill>
              </a:rPr>
              <a:t>Greiner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Extrusion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Каждая </a:t>
            </a:r>
            <a:r>
              <a:rPr lang="ru-RU" sz="1600" dirty="0" err="1" smtClean="0">
                <a:solidFill>
                  <a:srgbClr val="002060"/>
                </a:solidFill>
              </a:rPr>
              <a:t>ПВХ-система</a:t>
            </a:r>
            <a:r>
              <a:rPr lang="ru-RU" sz="1600" dirty="0" smtClean="0">
                <a:solidFill>
                  <a:srgbClr val="002060"/>
                </a:solidFill>
              </a:rPr>
              <a:t> адаптирована под российские климатические условия,  сертифицирована, соответствует ГОСТ 30673-99 и современным европейским стандартам качества.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Из профильных систем PLAFEN можно изготовить окна любой сложности, которые удовлетворят запросы даже самых требовательных покупателей! 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471488" y="739775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bg1"/>
                </a:solidFill>
              </a:rPr>
              <a:t>Название</a:t>
            </a:r>
            <a:r>
              <a:rPr lang="ru-RU" sz="4000" dirty="0">
                <a:solidFill>
                  <a:schemeClr val="bg1"/>
                </a:solidFill>
              </a:rPr>
              <a:t> презентации</a:t>
            </a:r>
          </a:p>
        </p:txBody>
      </p:sp>
      <p:grpSp>
        <p:nvGrpSpPr>
          <p:cNvPr id="10242" name="Group 2"/>
          <p:cNvGrpSpPr>
            <a:grpSpLocks noChangeAspect="1"/>
          </p:cNvGrpSpPr>
          <p:nvPr/>
        </p:nvGrpSpPr>
        <p:grpSpPr bwMode="auto">
          <a:xfrm>
            <a:off x="6072198" y="2357430"/>
            <a:ext cx="1714512" cy="2287786"/>
            <a:chOff x="8405" y="3789"/>
            <a:chExt cx="4385" cy="5848"/>
          </a:xfrm>
        </p:grpSpPr>
        <p:grpSp>
          <p:nvGrpSpPr>
            <p:cNvPr id="10243" name="Group 3"/>
            <p:cNvGrpSpPr>
              <a:grpSpLocks noChangeAspect="1"/>
            </p:cNvGrpSpPr>
            <p:nvPr/>
          </p:nvGrpSpPr>
          <p:grpSpPr bwMode="auto">
            <a:xfrm>
              <a:off x="8405" y="6483"/>
              <a:ext cx="3449" cy="3154"/>
              <a:chOff x="8405" y="6483"/>
              <a:chExt cx="3449" cy="3154"/>
            </a:xfrm>
          </p:grpSpPr>
          <p:sp>
            <p:nvSpPr>
              <p:cNvPr id="10244" name="Freeform 4"/>
              <p:cNvSpPr>
                <a:spLocks noChangeAspect="1"/>
              </p:cNvSpPr>
              <p:nvPr/>
            </p:nvSpPr>
            <p:spPr bwMode="auto">
              <a:xfrm>
                <a:off x="11055" y="9167"/>
                <a:ext cx="25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9"/>
                  </a:cxn>
                  <a:cxn ang="0">
                    <a:pos x="21" y="53"/>
                  </a:cxn>
                  <a:cxn ang="0">
                    <a:pos x="5" y="29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9"/>
                    </a:lnTo>
                    <a:lnTo>
                      <a:pt x="21" y="53"/>
                    </a:lnTo>
                    <a:lnTo>
                      <a:pt x="5" y="2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5" name="Line 5"/>
              <p:cNvSpPr>
                <a:spLocks noChangeAspect="1" noChangeShapeType="1"/>
              </p:cNvSpPr>
              <p:nvPr/>
            </p:nvSpPr>
            <p:spPr bwMode="auto">
              <a:xfrm flipV="1">
                <a:off x="11055" y="8439"/>
                <a:ext cx="1" cy="7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6" name="Freeform 6"/>
              <p:cNvSpPr>
                <a:spLocks noChangeAspect="1"/>
              </p:cNvSpPr>
              <p:nvPr/>
            </p:nvSpPr>
            <p:spPr bwMode="auto">
              <a:xfrm>
                <a:off x="11055" y="8414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" y="45"/>
                  </a:cxn>
                  <a:cxn ang="0">
                    <a:pos x="21" y="21"/>
                  </a:cxn>
                  <a:cxn ang="0">
                    <a:pos x="46" y="5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5" y="45"/>
                    </a:lnTo>
                    <a:lnTo>
                      <a:pt x="21" y="21"/>
                    </a:lnTo>
                    <a:lnTo>
                      <a:pt x="46" y="5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7" name="Line 7"/>
              <p:cNvSpPr>
                <a:spLocks noChangeAspect="1" noChangeShapeType="1"/>
              </p:cNvSpPr>
              <p:nvPr/>
            </p:nvSpPr>
            <p:spPr bwMode="auto">
              <a:xfrm>
                <a:off x="11080" y="8414"/>
                <a:ext cx="19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8" name="Freeform 8"/>
              <p:cNvSpPr>
                <a:spLocks noChangeAspect="1"/>
              </p:cNvSpPr>
              <p:nvPr/>
            </p:nvSpPr>
            <p:spPr bwMode="auto">
              <a:xfrm>
                <a:off x="11277" y="8414"/>
                <a:ext cx="25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"/>
                  </a:cxn>
                  <a:cxn ang="0">
                    <a:pos x="52" y="21"/>
                  </a:cxn>
                  <a:cxn ang="0">
                    <a:pos x="69" y="45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28" y="5"/>
                    </a:lnTo>
                    <a:lnTo>
                      <a:pt x="52" y="21"/>
                    </a:lnTo>
                    <a:lnTo>
                      <a:pt x="69" y="45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9" name="Line 9"/>
              <p:cNvSpPr>
                <a:spLocks noChangeAspect="1" noChangeShapeType="1"/>
              </p:cNvSpPr>
              <p:nvPr/>
            </p:nvSpPr>
            <p:spPr bwMode="auto">
              <a:xfrm>
                <a:off x="11302" y="8439"/>
                <a:ext cx="1" cy="7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0" name="Freeform 10"/>
              <p:cNvSpPr>
                <a:spLocks noChangeAspect="1"/>
              </p:cNvSpPr>
              <p:nvPr/>
            </p:nvSpPr>
            <p:spPr bwMode="auto">
              <a:xfrm>
                <a:off x="11277" y="9167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9" y="29"/>
                  </a:cxn>
                  <a:cxn ang="0">
                    <a:pos x="52" y="53"/>
                  </a:cxn>
                  <a:cxn ang="0">
                    <a:pos x="28" y="69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69" y="29"/>
                    </a:lnTo>
                    <a:lnTo>
                      <a:pt x="52" y="53"/>
                    </a:lnTo>
                    <a:lnTo>
                      <a:pt x="28" y="69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1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11080" y="9192"/>
                <a:ext cx="19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2" name="Freeform 12"/>
              <p:cNvSpPr>
                <a:spLocks noChangeAspect="1"/>
              </p:cNvSpPr>
              <p:nvPr/>
            </p:nvSpPr>
            <p:spPr bwMode="auto">
              <a:xfrm>
                <a:off x="11351" y="8414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" y="45"/>
                  </a:cxn>
                  <a:cxn ang="0">
                    <a:pos x="22" y="21"/>
                  </a:cxn>
                  <a:cxn ang="0">
                    <a:pos x="46" y="5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5" y="45"/>
                    </a:lnTo>
                    <a:lnTo>
                      <a:pt x="22" y="21"/>
                    </a:lnTo>
                    <a:lnTo>
                      <a:pt x="46" y="5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3" name="Line 13"/>
              <p:cNvSpPr>
                <a:spLocks noChangeAspect="1" noChangeShapeType="1"/>
              </p:cNvSpPr>
              <p:nvPr/>
            </p:nvSpPr>
            <p:spPr bwMode="auto">
              <a:xfrm>
                <a:off x="11376" y="8414"/>
                <a:ext cx="3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4" name="Freeform 14"/>
              <p:cNvSpPr>
                <a:spLocks noChangeAspect="1"/>
              </p:cNvSpPr>
              <p:nvPr/>
            </p:nvSpPr>
            <p:spPr bwMode="auto">
              <a:xfrm>
                <a:off x="11706" y="8414"/>
                <a:ext cx="24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"/>
                  </a:cxn>
                  <a:cxn ang="0">
                    <a:pos x="52" y="21"/>
                  </a:cxn>
                  <a:cxn ang="0">
                    <a:pos x="68" y="45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28" y="5"/>
                    </a:lnTo>
                    <a:lnTo>
                      <a:pt x="52" y="21"/>
                    </a:lnTo>
                    <a:lnTo>
                      <a:pt x="68" y="45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5" name="Line 15"/>
              <p:cNvSpPr>
                <a:spLocks noChangeAspect="1" noChangeShapeType="1"/>
              </p:cNvSpPr>
              <p:nvPr/>
            </p:nvSpPr>
            <p:spPr bwMode="auto">
              <a:xfrm>
                <a:off x="11730" y="8439"/>
                <a:ext cx="1" cy="7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6" name="Freeform 16"/>
              <p:cNvSpPr>
                <a:spLocks noChangeAspect="1"/>
              </p:cNvSpPr>
              <p:nvPr/>
            </p:nvSpPr>
            <p:spPr bwMode="auto">
              <a:xfrm>
                <a:off x="11706" y="9167"/>
                <a:ext cx="24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8" y="29"/>
                  </a:cxn>
                  <a:cxn ang="0">
                    <a:pos x="52" y="53"/>
                  </a:cxn>
                  <a:cxn ang="0">
                    <a:pos x="28" y="69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68" y="29"/>
                    </a:lnTo>
                    <a:lnTo>
                      <a:pt x="52" y="53"/>
                    </a:lnTo>
                    <a:lnTo>
                      <a:pt x="28" y="69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7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11376" y="9192"/>
                <a:ext cx="3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8" name="Freeform 18"/>
              <p:cNvSpPr>
                <a:spLocks noChangeAspect="1"/>
              </p:cNvSpPr>
              <p:nvPr/>
            </p:nvSpPr>
            <p:spPr bwMode="auto">
              <a:xfrm>
                <a:off x="11351" y="9167"/>
                <a:ext cx="25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9"/>
                  </a:cxn>
                  <a:cxn ang="0">
                    <a:pos x="22" y="53"/>
                  </a:cxn>
                  <a:cxn ang="0">
                    <a:pos x="5" y="29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9"/>
                    </a:lnTo>
                    <a:lnTo>
                      <a:pt x="22" y="53"/>
                    </a:lnTo>
                    <a:lnTo>
                      <a:pt x="5" y="2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9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11351" y="8439"/>
                <a:ext cx="1" cy="7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0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11351" y="7985"/>
                <a:ext cx="1" cy="3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1" name="Freeform 21"/>
              <p:cNvSpPr>
                <a:spLocks noChangeAspect="1"/>
              </p:cNvSpPr>
              <p:nvPr/>
            </p:nvSpPr>
            <p:spPr bwMode="auto">
              <a:xfrm>
                <a:off x="11351" y="7960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" y="46"/>
                  </a:cxn>
                  <a:cxn ang="0">
                    <a:pos x="22" y="23"/>
                  </a:cxn>
                  <a:cxn ang="0">
                    <a:pos x="46" y="7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5" y="46"/>
                    </a:lnTo>
                    <a:lnTo>
                      <a:pt x="22" y="23"/>
                    </a:lnTo>
                    <a:lnTo>
                      <a:pt x="46" y="7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2" name="Line 22"/>
              <p:cNvSpPr>
                <a:spLocks noChangeAspect="1" noChangeShapeType="1"/>
              </p:cNvSpPr>
              <p:nvPr/>
            </p:nvSpPr>
            <p:spPr bwMode="auto">
              <a:xfrm>
                <a:off x="11376" y="7960"/>
                <a:ext cx="3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3" name="Freeform 23"/>
              <p:cNvSpPr>
                <a:spLocks noChangeAspect="1"/>
              </p:cNvSpPr>
              <p:nvPr/>
            </p:nvSpPr>
            <p:spPr bwMode="auto">
              <a:xfrm>
                <a:off x="11706" y="7960"/>
                <a:ext cx="24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7"/>
                  </a:cxn>
                  <a:cxn ang="0">
                    <a:pos x="52" y="23"/>
                  </a:cxn>
                  <a:cxn ang="0">
                    <a:pos x="68" y="46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28" y="7"/>
                    </a:lnTo>
                    <a:lnTo>
                      <a:pt x="52" y="23"/>
                    </a:lnTo>
                    <a:lnTo>
                      <a:pt x="68" y="46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4" name="Line 24"/>
              <p:cNvSpPr>
                <a:spLocks noChangeAspect="1" noChangeShapeType="1"/>
              </p:cNvSpPr>
              <p:nvPr/>
            </p:nvSpPr>
            <p:spPr bwMode="auto">
              <a:xfrm>
                <a:off x="11730" y="7985"/>
                <a:ext cx="1" cy="3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5" name="Freeform 25"/>
              <p:cNvSpPr>
                <a:spLocks noChangeAspect="1"/>
              </p:cNvSpPr>
              <p:nvPr/>
            </p:nvSpPr>
            <p:spPr bwMode="auto">
              <a:xfrm>
                <a:off x="11706" y="8340"/>
                <a:ext cx="24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8" y="28"/>
                  </a:cxn>
                  <a:cxn ang="0">
                    <a:pos x="52" y="52"/>
                  </a:cxn>
                  <a:cxn ang="0">
                    <a:pos x="28" y="68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68" y="28"/>
                    </a:lnTo>
                    <a:lnTo>
                      <a:pt x="52" y="52"/>
                    </a:lnTo>
                    <a:lnTo>
                      <a:pt x="28" y="68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6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11376" y="8365"/>
                <a:ext cx="3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7" name="Freeform 27"/>
              <p:cNvSpPr>
                <a:spLocks noChangeAspect="1"/>
              </p:cNvSpPr>
              <p:nvPr/>
            </p:nvSpPr>
            <p:spPr bwMode="auto">
              <a:xfrm>
                <a:off x="11351" y="8340"/>
                <a:ext cx="25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8"/>
                  </a:cxn>
                  <a:cxn ang="0">
                    <a:pos x="22" y="52"/>
                  </a:cxn>
                  <a:cxn ang="0">
                    <a:pos x="5" y="28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8"/>
                    </a:lnTo>
                    <a:lnTo>
                      <a:pt x="22" y="52"/>
                    </a:lnTo>
                    <a:lnTo>
                      <a:pt x="5" y="2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8" name="Freeform 28"/>
              <p:cNvSpPr>
                <a:spLocks noChangeAspect="1"/>
              </p:cNvSpPr>
              <p:nvPr/>
            </p:nvSpPr>
            <p:spPr bwMode="auto">
              <a:xfrm>
                <a:off x="11277" y="8340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9" y="28"/>
                  </a:cxn>
                  <a:cxn ang="0">
                    <a:pos x="52" y="52"/>
                  </a:cxn>
                  <a:cxn ang="0">
                    <a:pos x="28" y="68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69" y="28"/>
                    </a:lnTo>
                    <a:lnTo>
                      <a:pt x="52" y="52"/>
                    </a:lnTo>
                    <a:lnTo>
                      <a:pt x="28" y="68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9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1080" y="8365"/>
                <a:ext cx="19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0" name="Freeform 30"/>
              <p:cNvSpPr>
                <a:spLocks noChangeAspect="1"/>
              </p:cNvSpPr>
              <p:nvPr/>
            </p:nvSpPr>
            <p:spPr bwMode="auto">
              <a:xfrm>
                <a:off x="11055" y="8340"/>
                <a:ext cx="25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8"/>
                  </a:cxn>
                  <a:cxn ang="0">
                    <a:pos x="21" y="52"/>
                  </a:cxn>
                  <a:cxn ang="0">
                    <a:pos x="5" y="28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8"/>
                    </a:lnTo>
                    <a:lnTo>
                      <a:pt x="21" y="52"/>
                    </a:lnTo>
                    <a:lnTo>
                      <a:pt x="5" y="2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1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11055" y="7789"/>
                <a:ext cx="1" cy="5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2" name="Freeform 32"/>
              <p:cNvSpPr>
                <a:spLocks noChangeAspect="1"/>
              </p:cNvSpPr>
              <p:nvPr/>
            </p:nvSpPr>
            <p:spPr bwMode="auto">
              <a:xfrm>
                <a:off x="11055" y="7764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" y="46"/>
                  </a:cxn>
                  <a:cxn ang="0">
                    <a:pos x="21" y="21"/>
                  </a:cxn>
                  <a:cxn ang="0">
                    <a:pos x="46" y="5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5" y="46"/>
                    </a:lnTo>
                    <a:lnTo>
                      <a:pt x="21" y="21"/>
                    </a:lnTo>
                    <a:lnTo>
                      <a:pt x="46" y="5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3" name="Line 33"/>
              <p:cNvSpPr>
                <a:spLocks noChangeAspect="1" noChangeShapeType="1"/>
              </p:cNvSpPr>
              <p:nvPr/>
            </p:nvSpPr>
            <p:spPr bwMode="auto">
              <a:xfrm>
                <a:off x="11080" y="7764"/>
                <a:ext cx="14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4" name="Freeform 34"/>
              <p:cNvSpPr>
                <a:spLocks noChangeAspect="1"/>
              </p:cNvSpPr>
              <p:nvPr/>
            </p:nvSpPr>
            <p:spPr bwMode="auto">
              <a:xfrm>
                <a:off x="11228" y="7764"/>
                <a:ext cx="24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"/>
                  </a:cxn>
                  <a:cxn ang="0">
                    <a:pos x="52" y="21"/>
                  </a:cxn>
                  <a:cxn ang="0">
                    <a:pos x="68" y="46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28" y="5"/>
                    </a:lnTo>
                    <a:lnTo>
                      <a:pt x="52" y="21"/>
                    </a:lnTo>
                    <a:lnTo>
                      <a:pt x="68" y="46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5" name="Line 35"/>
              <p:cNvSpPr>
                <a:spLocks noChangeAspect="1" noChangeShapeType="1"/>
              </p:cNvSpPr>
              <p:nvPr/>
            </p:nvSpPr>
            <p:spPr bwMode="auto">
              <a:xfrm>
                <a:off x="11252" y="7789"/>
                <a:ext cx="1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6" name="Freeform 36"/>
              <p:cNvSpPr>
                <a:spLocks noChangeAspect="1"/>
              </p:cNvSpPr>
              <p:nvPr/>
            </p:nvSpPr>
            <p:spPr bwMode="auto">
              <a:xfrm>
                <a:off x="11252" y="7838"/>
                <a:ext cx="42" cy="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77"/>
                  </a:cxn>
                  <a:cxn ang="0">
                    <a:pos x="32" y="151"/>
                  </a:cxn>
                  <a:cxn ang="0">
                    <a:pos x="71" y="216"/>
                  </a:cxn>
                  <a:cxn ang="0">
                    <a:pos x="124" y="274"/>
                  </a:cxn>
                </a:cxnLst>
                <a:rect l="0" t="0" r="r" b="b"/>
                <a:pathLst>
                  <a:path w="124" h="274">
                    <a:moveTo>
                      <a:pt x="0" y="0"/>
                    </a:moveTo>
                    <a:lnTo>
                      <a:pt x="8" y="77"/>
                    </a:lnTo>
                    <a:lnTo>
                      <a:pt x="32" y="151"/>
                    </a:lnTo>
                    <a:lnTo>
                      <a:pt x="71" y="216"/>
                    </a:lnTo>
                    <a:lnTo>
                      <a:pt x="124" y="2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7" name="Freeform 37"/>
              <p:cNvSpPr>
                <a:spLocks noChangeAspect="1"/>
              </p:cNvSpPr>
              <p:nvPr/>
            </p:nvSpPr>
            <p:spPr bwMode="auto">
              <a:xfrm>
                <a:off x="11294" y="7929"/>
                <a:ext cx="8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26"/>
                  </a:cxn>
                  <a:cxn ang="0">
                    <a:pos x="24" y="56"/>
                  </a:cxn>
                </a:cxnLst>
                <a:rect l="0" t="0" r="r" b="b"/>
                <a:pathLst>
                  <a:path w="24" h="56">
                    <a:moveTo>
                      <a:pt x="0" y="0"/>
                    </a:moveTo>
                    <a:lnTo>
                      <a:pt x="17" y="26"/>
                    </a:lnTo>
                    <a:lnTo>
                      <a:pt x="24" y="5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8" name="Line 38"/>
              <p:cNvSpPr>
                <a:spLocks noChangeAspect="1" noChangeShapeType="1"/>
              </p:cNvSpPr>
              <p:nvPr/>
            </p:nvSpPr>
            <p:spPr bwMode="auto">
              <a:xfrm>
                <a:off x="11302" y="7948"/>
                <a:ext cx="1" cy="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9" name="Freeform 39"/>
              <p:cNvSpPr>
                <a:spLocks noChangeAspect="1"/>
              </p:cNvSpPr>
              <p:nvPr/>
            </p:nvSpPr>
            <p:spPr bwMode="auto">
              <a:xfrm>
                <a:off x="9380" y="9167"/>
                <a:ext cx="25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9"/>
                  </a:cxn>
                  <a:cxn ang="0">
                    <a:pos x="21" y="53"/>
                  </a:cxn>
                  <a:cxn ang="0">
                    <a:pos x="5" y="29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9"/>
                    </a:lnTo>
                    <a:lnTo>
                      <a:pt x="21" y="53"/>
                    </a:lnTo>
                    <a:lnTo>
                      <a:pt x="5" y="2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0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9380" y="7789"/>
                <a:ext cx="1" cy="13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1" name="Freeform 41"/>
              <p:cNvSpPr>
                <a:spLocks noChangeAspect="1"/>
              </p:cNvSpPr>
              <p:nvPr/>
            </p:nvSpPr>
            <p:spPr bwMode="auto">
              <a:xfrm>
                <a:off x="9380" y="7764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" y="46"/>
                  </a:cxn>
                  <a:cxn ang="0">
                    <a:pos x="21" y="21"/>
                  </a:cxn>
                  <a:cxn ang="0">
                    <a:pos x="46" y="5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5" y="46"/>
                    </a:lnTo>
                    <a:lnTo>
                      <a:pt x="21" y="21"/>
                    </a:lnTo>
                    <a:lnTo>
                      <a:pt x="46" y="5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2" name="Line 42"/>
              <p:cNvSpPr>
                <a:spLocks noChangeAspect="1" noChangeShapeType="1"/>
              </p:cNvSpPr>
              <p:nvPr/>
            </p:nvSpPr>
            <p:spPr bwMode="auto">
              <a:xfrm>
                <a:off x="9405" y="7764"/>
                <a:ext cx="157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3" name="Freeform 43"/>
              <p:cNvSpPr>
                <a:spLocks noChangeAspect="1"/>
              </p:cNvSpPr>
              <p:nvPr/>
            </p:nvSpPr>
            <p:spPr bwMode="auto">
              <a:xfrm>
                <a:off x="10982" y="7764"/>
                <a:ext cx="24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"/>
                  </a:cxn>
                  <a:cxn ang="0">
                    <a:pos x="51" y="21"/>
                  </a:cxn>
                  <a:cxn ang="0">
                    <a:pos x="67" y="46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28" y="5"/>
                    </a:lnTo>
                    <a:lnTo>
                      <a:pt x="51" y="21"/>
                    </a:lnTo>
                    <a:lnTo>
                      <a:pt x="67" y="46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4" name="Line 44"/>
              <p:cNvSpPr>
                <a:spLocks noChangeAspect="1" noChangeShapeType="1"/>
              </p:cNvSpPr>
              <p:nvPr/>
            </p:nvSpPr>
            <p:spPr bwMode="auto">
              <a:xfrm>
                <a:off x="11006" y="7789"/>
                <a:ext cx="1" cy="13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5" name="Freeform 45"/>
              <p:cNvSpPr>
                <a:spLocks noChangeAspect="1"/>
              </p:cNvSpPr>
              <p:nvPr/>
            </p:nvSpPr>
            <p:spPr bwMode="auto">
              <a:xfrm>
                <a:off x="10982" y="9167"/>
                <a:ext cx="24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7" y="29"/>
                  </a:cxn>
                  <a:cxn ang="0">
                    <a:pos x="51" y="53"/>
                  </a:cxn>
                  <a:cxn ang="0">
                    <a:pos x="28" y="69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67" y="29"/>
                    </a:lnTo>
                    <a:lnTo>
                      <a:pt x="51" y="53"/>
                    </a:lnTo>
                    <a:lnTo>
                      <a:pt x="28" y="69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6" name="Line 46"/>
              <p:cNvSpPr>
                <a:spLocks noChangeAspect="1" noChangeShapeType="1"/>
              </p:cNvSpPr>
              <p:nvPr/>
            </p:nvSpPr>
            <p:spPr bwMode="auto">
              <a:xfrm flipH="1">
                <a:off x="9405" y="9192"/>
                <a:ext cx="157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7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9202" y="7792"/>
                <a:ext cx="92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8" name="Freeform 48"/>
              <p:cNvSpPr>
                <a:spLocks noChangeAspect="1"/>
              </p:cNvSpPr>
              <p:nvPr/>
            </p:nvSpPr>
            <p:spPr bwMode="auto">
              <a:xfrm>
                <a:off x="9294" y="7789"/>
                <a:ext cx="37" cy="2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0" y="0"/>
                  </a:cxn>
                  <a:cxn ang="0">
                    <a:pos x="61" y="4"/>
                  </a:cxn>
                  <a:cxn ang="0">
                    <a:pos x="86" y="19"/>
                  </a:cxn>
                  <a:cxn ang="0">
                    <a:pos x="105" y="44"/>
                  </a:cxn>
                  <a:cxn ang="0">
                    <a:pos x="111" y="74"/>
                  </a:cxn>
                </a:cxnLst>
                <a:rect l="0" t="0" r="r" b="b"/>
                <a:pathLst>
                  <a:path w="111" h="74">
                    <a:moveTo>
                      <a:pt x="0" y="9"/>
                    </a:moveTo>
                    <a:lnTo>
                      <a:pt x="30" y="0"/>
                    </a:lnTo>
                    <a:lnTo>
                      <a:pt x="61" y="4"/>
                    </a:lnTo>
                    <a:lnTo>
                      <a:pt x="86" y="19"/>
                    </a:lnTo>
                    <a:lnTo>
                      <a:pt x="105" y="44"/>
                    </a:lnTo>
                    <a:lnTo>
                      <a:pt x="111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9" name="Line 49"/>
              <p:cNvSpPr>
                <a:spLocks noChangeAspect="1" noChangeShapeType="1"/>
              </p:cNvSpPr>
              <p:nvPr/>
            </p:nvSpPr>
            <p:spPr bwMode="auto">
              <a:xfrm>
                <a:off x="9331" y="7813"/>
                <a:ext cx="1" cy="13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0" name="Freeform 50"/>
              <p:cNvSpPr>
                <a:spLocks noChangeAspect="1"/>
              </p:cNvSpPr>
              <p:nvPr/>
            </p:nvSpPr>
            <p:spPr bwMode="auto">
              <a:xfrm>
                <a:off x="9307" y="9167"/>
                <a:ext cx="24" cy="25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7" y="29"/>
                  </a:cxn>
                  <a:cxn ang="0">
                    <a:pos x="51" y="53"/>
                  </a:cxn>
                  <a:cxn ang="0">
                    <a:pos x="28" y="69"/>
                  </a:cxn>
                  <a:cxn ang="0">
                    <a:pos x="0" y="74"/>
                  </a:cxn>
                </a:cxnLst>
                <a:rect l="0" t="0" r="r" b="b"/>
                <a:pathLst>
                  <a:path w="73" h="74">
                    <a:moveTo>
                      <a:pt x="73" y="0"/>
                    </a:moveTo>
                    <a:lnTo>
                      <a:pt x="67" y="29"/>
                    </a:lnTo>
                    <a:lnTo>
                      <a:pt x="51" y="53"/>
                    </a:lnTo>
                    <a:lnTo>
                      <a:pt x="28" y="69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1" name="Line 51"/>
              <p:cNvSpPr>
                <a:spLocks noChangeAspect="1" noChangeShapeType="1"/>
              </p:cNvSpPr>
              <p:nvPr/>
            </p:nvSpPr>
            <p:spPr bwMode="auto">
              <a:xfrm flipH="1">
                <a:off x="9068" y="9192"/>
                <a:ext cx="23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2" name="Freeform 52"/>
              <p:cNvSpPr>
                <a:spLocks noChangeAspect="1"/>
              </p:cNvSpPr>
              <p:nvPr/>
            </p:nvSpPr>
            <p:spPr bwMode="auto">
              <a:xfrm>
                <a:off x="9044" y="9167"/>
                <a:ext cx="24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9"/>
                  </a:cxn>
                  <a:cxn ang="0">
                    <a:pos x="22" y="53"/>
                  </a:cxn>
                  <a:cxn ang="0">
                    <a:pos x="5" y="29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9"/>
                    </a:lnTo>
                    <a:lnTo>
                      <a:pt x="22" y="53"/>
                    </a:lnTo>
                    <a:lnTo>
                      <a:pt x="5" y="2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3" name="Freeform 53"/>
              <p:cNvSpPr>
                <a:spLocks noChangeAspect="1"/>
              </p:cNvSpPr>
              <p:nvPr/>
            </p:nvSpPr>
            <p:spPr bwMode="auto">
              <a:xfrm>
                <a:off x="9044" y="7893"/>
                <a:ext cx="69" cy="1274"/>
              </a:xfrm>
              <a:custGeom>
                <a:avLst/>
                <a:gdLst/>
                <a:ahLst/>
                <a:cxnLst>
                  <a:cxn ang="0">
                    <a:pos x="0" y="3823"/>
                  </a:cxn>
                  <a:cxn ang="0">
                    <a:pos x="0" y="1691"/>
                  </a:cxn>
                  <a:cxn ang="0">
                    <a:pos x="207" y="0"/>
                  </a:cxn>
                </a:cxnLst>
                <a:rect l="0" t="0" r="r" b="b"/>
                <a:pathLst>
                  <a:path w="207" h="3823">
                    <a:moveTo>
                      <a:pt x="0" y="3823"/>
                    </a:moveTo>
                    <a:lnTo>
                      <a:pt x="0" y="1691"/>
                    </a:lnTo>
                    <a:lnTo>
                      <a:pt x="20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4" name="Freeform 54"/>
              <p:cNvSpPr>
                <a:spLocks noChangeAspect="1"/>
              </p:cNvSpPr>
              <p:nvPr/>
            </p:nvSpPr>
            <p:spPr bwMode="auto">
              <a:xfrm>
                <a:off x="9113" y="7872"/>
                <a:ext cx="19" cy="21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10" y="35"/>
                  </a:cxn>
                  <a:cxn ang="0">
                    <a:pos x="30" y="14"/>
                  </a:cxn>
                  <a:cxn ang="0">
                    <a:pos x="58" y="0"/>
                  </a:cxn>
                </a:cxnLst>
                <a:rect l="0" t="0" r="r" b="b"/>
                <a:pathLst>
                  <a:path w="58" h="63">
                    <a:moveTo>
                      <a:pt x="0" y="63"/>
                    </a:moveTo>
                    <a:lnTo>
                      <a:pt x="10" y="35"/>
                    </a:lnTo>
                    <a:lnTo>
                      <a:pt x="30" y="14"/>
                    </a:lnTo>
                    <a:lnTo>
                      <a:pt x="5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5" name="Freeform 55"/>
              <p:cNvSpPr>
                <a:spLocks noChangeAspect="1"/>
              </p:cNvSpPr>
              <p:nvPr/>
            </p:nvSpPr>
            <p:spPr bwMode="auto">
              <a:xfrm>
                <a:off x="9132" y="7845"/>
                <a:ext cx="70" cy="2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108" y="49"/>
                  </a:cxn>
                  <a:cxn ang="0">
                    <a:pos x="210" y="0"/>
                  </a:cxn>
                </a:cxnLst>
                <a:rect l="0" t="0" r="r" b="b"/>
                <a:pathLst>
                  <a:path w="210" h="81">
                    <a:moveTo>
                      <a:pt x="0" y="81"/>
                    </a:moveTo>
                    <a:lnTo>
                      <a:pt x="108" y="49"/>
                    </a:lnTo>
                    <a:lnTo>
                      <a:pt x="2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6" name="Freeform 56"/>
              <p:cNvSpPr>
                <a:spLocks noChangeAspect="1"/>
              </p:cNvSpPr>
              <p:nvPr/>
            </p:nvSpPr>
            <p:spPr bwMode="auto">
              <a:xfrm>
                <a:off x="8528" y="8503"/>
                <a:ext cx="25" cy="2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" y="46"/>
                  </a:cxn>
                  <a:cxn ang="0">
                    <a:pos x="21" y="22"/>
                  </a:cxn>
                  <a:cxn ang="0">
                    <a:pos x="46" y="6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5" y="46"/>
                    </a:lnTo>
                    <a:lnTo>
                      <a:pt x="21" y="22"/>
                    </a:lnTo>
                    <a:lnTo>
                      <a:pt x="46" y="6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7" name="Line 57"/>
              <p:cNvSpPr>
                <a:spLocks noChangeAspect="1" noChangeShapeType="1"/>
              </p:cNvSpPr>
              <p:nvPr/>
            </p:nvSpPr>
            <p:spPr bwMode="auto">
              <a:xfrm>
                <a:off x="8553" y="8503"/>
                <a:ext cx="4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8" name="Freeform 58"/>
              <p:cNvSpPr>
                <a:spLocks noChangeAspect="1"/>
              </p:cNvSpPr>
              <p:nvPr/>
            </p:nvSpPr>
            <p:spPr bwMode="auto">
              <a:xfrm>
                <a:off x="8970" y="8503"/>
                <a:ext cx="24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6"/>
                  </a:cxn>
                  <a:cxn ang="0">
                    <a:pos x="52" y="22"/>
                  </a:cxn>
                  <a:cxn ang="0">
                    <a:pos x="68" y="46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28" y="6"/>
                    </a:lnTo>
                    <a:lnTo>
                      <a:pt x="52" y="22"/>
                    </a:lnTo>
                    <a:lnTo>
                      <a:pt x="68" y="46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9" name="Line 59"/>
              <p:cNvSpPr>
                <a:spLocks noChangeAspect="1" noChangeShapeType="1"/>
              </p:cNvSpPr>
              <p:nvPr/>
            </p:nvSpPr>
            <p:spPr bwMode="auto">
              <a:xfrm>
                <a:off x="8994" y="8527"/>
                <a:ext cx="1" cy="6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0" name="Freeform 60"/>
              <p:cNvSpPr>
                <a:spLocks noChangeAspect="1"/>
              </p:cNvSpPr>
              <p:nvPr/>
            </p:nvSpPr>
            <p:spPr bwMode="auto">
              <a:xfrm>
                <a:off x="8970" y="9167"/>
                <a:ext cx="24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8" y="29"/>
                  </a:cxn>
                  <a:cxn ang="0">
                    <a:pos x="52" y="53"/>
                  </a:cxn>
                  <a:cxn ang="0">
                    <a:pos x="28" y="69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68" y="29"/>
                    </a:lnTo>
                    <a:lnTo>
                      <a:pt x="52" y="53"/>
                    </a:lnTo>
                    <a:lnTo>
                      <a:pt x="28" y="69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1" name="Line 61"/>
              <p:cNvSpPr>
                <a:spLocks noChangeAspect="1" noChangeShapeType="1"/>
              </p:cNvSpPr>
              <p:nvPr/>
            </p:nvSpPr>
            <p:spPr bwMode="auto">
              <a:xfrm flipH="1">
                <a:off x="8553" y="9192"/>
                <a:ext cx="41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2" name="Freeform 62"/>
              <p:cNvSpPr>
                <a:spLocks noChangeAspect="1"/>
              </p:cNvSpPr>
              <p:nvPr/>
            </p:nvSpPr>
            <p:spPr bwMode="auto">
              <a:xfrm>
                <a:off x="8528" y="9167"/>
                <a:ext cx="25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9"/>
                  </a:cxn>
                  <a:cxn ang="0">
                    <a:pos x="21" y="53"/>
                  </a:cxn>
                  <a:cxn ang="0">
                    <a:pos x="5" y="29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9"/>
                    </a:lnTo>
                    <a:lnTo>
                      <a:pt x="21" y="53"/>
                    </a:lnTo>
                    <a:lnTo>
                      <a:pt x="5" y="2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3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8528" y="8527"/>
                <a:ext cx="1" cy="6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4" name="Freeform 64"/>
              <p:cNvSpPr>
                <a:spLocks noChangeAspect="1"/>
              </p:cNvSpPr>
              <p:nvPr/>
            </p:nvSpPr>
            <p:spPr bwMode="auto">
              <a:xfrm>
                <a:off x="8811" y="7567"/>
                <a:ext cx="24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6"/>
                  </a:cxn>
                  <a:cxn ang="0">
                    <a:pos x="55" y="25"/>
                  </a:cxn>
                  <a:cxn ang="0">
                    <a:pos x="71" y="54"/>
                  </a:cxn>
                  <a:cxn ang="0">
                    <a:pos x="72" y="84"/>
                  </a:cxn>
                </a:cxnLst>
                <a:rect l="0" t="0" r="r" b="b"/>
                <a:pathLst>
                  <a:path w="72" h="84">
                    <a:moveTo>
                      <a:pt x="0" y="0"/>
                    </a:moveTo>
                    <a:lnTo>
                      <a:pt x="30" y="6"/>
                    </a:lnTo>
                    <a:lnTo>
                      <a:pt x="55" y="25"/>
                    </a:lnTo>
                    <a:lnTo>
                      <a:pt x="71" y="54"/>
                    </a:lnTo>
                    <a:lnTo>
                      <a:pt x="72" y="8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5" name="Freeform 65"/>
              <p:cNvSpPr>
                <a:spLocks noChangeAspect="1"/>
              </p:cNvSpPr>
              <p:nvPr/>
            </p:nvSpPr>
            <p:spPr bwMode="auto">
              <a:xfrm>
                <a:off x="8833" y="7595"/>
                <a:ext cx="208" cy="28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5"/>
                  </a:cxn>
                  <a:cxn ang="0">
                    <a:pos x="7" y="210"/>
                  </a:cxn>
                  <a:cxn ang="0">
                    <a:pos x="28" y="314"/>
                  </a:cxn>
                  <a:cxn ang="0">
                    <a:pos x="65" y="412"/>
                  </a:cxn>
                  <a:cxn ang="0">
                    <a:pos x="113" y="505"/>
                  </a:cxn>
                  <a:cxn ang="0">
                    <a:pos x="177" y="590"/>
                  </a:cxn>
                  <a:cxn ang="0">
                    <a:pos x="251" y="665"/>
                  </a:cxn>
                  <a:cxn ang="0">
                    <a:pos x="334" y="728"/>
                  </a:cxn>
                  <a:cxn ang="0">
                    <a:pos x="426" y="780"/>
                  </a:cxn>
                  <a:cxn ang="0">
                    <a:pos x="524" y="817"/>
                  </a:cxn>
                  <a:cxn ang="0">
                    <a:pos x="626" y="842"/>
                  </a:cxn>
                </a:cxnLst>
                <a:rect l="0" t="0" r="r" b="b"/>
                <a:pathLst>
                  <a:path w="626" h="842">
                    <a:moveTo>
                      <a:pt x="8" y="0"/>
                    </a:moveTo>
                    <a:lnTo>
                      <a:pt x="0" y="105"/>
                    </a:lnTo>
                    <a:lnTo>
                      <a:pt x="7" y="210"/>
                    </a:lnTo>
                    <a:lnTo>
                      <a:pt x="28" y="314"/>
                    </a:lnTo>
                    <a:lnTo>
                      <a:pt x="65" y="412"/>
                    </a:lnTo>
                    <a:lnTo>
                      <a:pt x="113" y="505"/>
                    </a:lnTo>
                    <a:lnTo>
                      <a:pt x="177" y="590"/>
                    </a:lnTo>
                    <a:lnTo>
                      <a:pt x="251" y="665"/>
                    </a:lnTo>
                    <a:lnTo>
                      <a:pt x="334" y="728"/>
                    </a:lnTo>
                    <a:lnTo>
                      <a:pt x="426" y="780"/>
                    </a:lnTo>
                    <a:lnTo>
                      <a:pt x="524" y="817"/>
                    </a:lnTo>
                    <a:lnTo>
                      <a:pt x="626" y="8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6" name="Freeform 66"/>
              <p:cNvSpPr>
                <a:spLocks noChangeAspect="1"/>
              </p:cNvSpPr>
              <p:nvPr/>
            </p:nvSpPr>
            <p:spPr bwMode="auto">
              <a:xfrm>
                <a:off x="9041" y="7875"/>
                <a:ext cx="21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9"/>
                  </a:cxn>
                  <a:cxn ang="0">
                    <a:pos x="47" y="28"/>
                  </a:cxn>
                  <a:cxn ang="0">
                    <a:pos x="61" y="53"/>
                  </a:cxn>
                  <a:cxn ang="0">
                    <a:pos x="62" y="82"/>
                  </a:cxn>
                </a:cxnLst>
                <a:rect l="0" t="0" r="r" b="b"/>
                <a:pathLst>
                  <a:path w="62" h="82">
                    <a:moveTo>
                      <a:pt x="0" y="0"/>
                    </a:moveTo>
                    <a:lnTo>
                      <a:pt x="27" y="9"/>
                    </a:lnTo>
                    <a:lnTo>
                      <a:pt x="47" y="28"/>
                    </a:lnTo>
                    <a:lnTo>
                      <a:pt x="61" y="53"/>
                    </a:lnTo>
                    <a:lnTo>
                      <a:pt x="62" y="8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7" name="Line 67"/>
              <p:cNvSpPr>
                <a:spLocks noChangeAspect="1" noChangeShapeType="1"/>
              </p:cNvSpPr>
              <p:nvPr/>
            </p:nvSpPr>
            <p:spPr bwMode="auto">
              <a:xfrm flipH="1">
                <a:off x="8997" y="7903"/>
                <a:ext cx="65" cy="5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8" name="Freeform 68"/>
              <p:cNvSpPr>
                <a:spLocks noChangeAspect="1"/>
              </p:cNvSpPr>
              <p:nvPr/>
            </p:nvSpPr>
            <p:spPr bwMode="auto">
              <a:xfrm>
                <a:off x="8973" y="8432"/>
                <a:ext cx="24" cy="21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5" y="25"/>
                  </a:cxn>
                  <a:cxn ang="0">
                    <a:pos x="49" y="47"/>
                  </a:cxn>
                  <a:cxn ang="0">
                    <a:pos x="26" y="60"/>
                  </a:cxn>
                  <a:cxn ang="0">
                    <a:pos x="0" y="64"/>
                  </a:cxn>
                </a:cxnLst>
                <a:rect l="0" t="0" r="r" b="b"/>
                <a:pathLst>
                  <a:path w="73" h="64">
                    <a:moveTo>
                      <a:pt x="73" y="0"/>
                    </a:moveTo>
                    <a:lnTo>
                      <a:pt x="65" y="25"/>
                    </a:lnTo>
                    <a:lnTo>
                      <a:pt x="49" y="47"/>
                    </a:lnTo>
                    <a:lnTo>
                      <a:pt x="26" y="60"/>
                    </a:lnTo>
                    <a:lnTo>
                      <a:pt x="0" y="6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9" name="Line 69"/>
              <p:cNvSpPr>
                <a:spLocks noChangeAspect="1" noChangeShapeType="1"/>
              </p:cNvSpPr>
              <p:nvPr/>
            </p:nvSpPr>
            <p:spPr bwMode="auto">
              <a:xfrm flipH="1">
                <a:off x="8553" y="8453"/>
                <a:ext cx="42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0" name="Freeform 70"/>
              <p:cNvSpPr>
                <a:spLocks noChangeAspect="1"/>
              </p:cNvSpPr>
              <p:nvPr/>
            </p:nvSpPr>
            <p:spPr bwMode="auto">
              <a:xfrm>
                <a:off x="8528" y="8429"/>
                <a:ext cx="25" cy="24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9"/>
                  </a:cxn>
                  <a:cxn ang="0">
                    <a:pos x="21" y="53"/>
                  </a:cxn>
                  <a:cxn ang="0">
                    <a:pos x="5" y="28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9"/>
                    </a:lnTo>
                    <a:lnTo>
                      <a:pt x="21" y="53"/>
                    </a:lnTo>
                    <a:lnTo>
                      <a:pt x="5" y="2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1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8528" y="7591"/>
                <a:ext cx="1" cy="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2" name="Freeform 72"/>
              <p:cNvSpPr>
                <a:spLocks noChangeAspect="1"/>
              </p:cNvSpPr>
              <p:nvPr/>
            </p:nvSpPr>
            <p:spPr bwMode="auto">
              <a:xfrm>
                <a:off x="8528" y="7567"/>
                <a:ext cx="25" cy="2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" y="45"/>
                  </a:cxn>
                  <a:cxn ang="0">
                    <a:pos x="21" y="21"/>
                  </a:cxn>
                  <a:cxn ang="0">
                    <a:pos x="46" y="5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5" y="45"/>
                    </a:lnTo>
                    <a:lnTo>
                      <a:pt x="21" y="21"/>
                    </a:lnTo>
                    <a:lnTo>
                      <a:pt x="46" y="5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3" name="Line 73"/>
              <p:cNvSpPr>
                <a:spLocks noChangeAspect="1" noChangeShapeType="1"/>
              </p:cNvSpPr>
              <p:nvPr/>
            </p:nvSpPr>
            <p:spPr bwMode="auto">
              <a:xfrm>
                <a:off x="8553" y="7567"/>
                <a:ext cx="25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4" name="Freeform 74"/>
              <p:cNvSpPr>
                <a:spLocks noChangeAspect="1"/>
              </p:cNvSpPr>
              <p:nvPr/>
            </p:nvSpPr>
            <p:spPr bwMode="auto">
              <a:xfrm>
                <a:off x="9048" y="7008"/>
                <a:ext cx="2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7"/>
                  </a:cxn>
                  <a:cxn ang="0">
                    <a:pos x="47" y="23"/>
                  </a:cxn>
                  <a:cxn ang="0">
                    <a:pos x="62" y="46"/>
                  </a:cxn>
                  <a:cxn ang="0">
                    <a:pos x="67" y="73"/>
                  </a:cxn>
                </a:cxnLst>
                <a:rect l="0" t="0" r="r" b="b"/>
                <a:pathLst>
                  <a:path w="67" h="73">
                    <a:moveTo>
                      <a:pt x="0" y="0"/>
                    </a:moveTo>
                    <a:lnTo>
                      <a:pt x="26" y="7"/>
                    </a:lnTo>
                    <a:lnTo>
                      <a:pt x="47" y="23"/>
                    </a:lnTo>
                    <a:lnTo>
                      <a:pt x="62" y="46"/>
                    </a:lnTo>
                    <a:lnTo>
                      <a:pt x="67" y="7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5" name="Freeform 75"/>
              <p:cNvSpPr>
                <a:spLocks noChangeAspect="1"/>
              </p:cNvSpPr>
              <p:nvPr/>
            </p:nvSpPr>
            <p:spPr bwMode="auto">
              <a:xfrm>
                <a:off x="8868" y="7032"/>
                <a:ext cx="202" cy="473"/>
              </a:xfrm>
              <a:custGeom>
                <a:avLst/>
                <a:gdLst/>
                <a:ahLst/>
                <a:cxnLst>
                  <a:cxn ang="0">
                    <a:pos x="607" y="0"/>
                  </a:cxn>
                  <a:cxn ang="0">
                    <a:pos x="607" y="368"/>
                  </a:cxn>
                  <a:cxn ang="0">
                    <a:pos x="0" y="1419"/>
                  </a:cxn>
                </a:cxnLst>
                <a:rect l="0" t="0" r="r" b="b"/>
                <a:pathLst>
                  <a:path w="607" h="1419">
                    <a:moveTo>
                      <a:pt x="607" y="0"/>
                    </a:moveTo>
                    <a:lnTo>
                      <a:pt x="607" y="368"/>
                    </a:lnTo>
                    <a:lnTo>
                      <a:pt x="0" y="14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6" name="Freeform 76"/>
              <p:cNvSpPr>
                <a:spLocks noChangeAspect="1"/>
              </p:cNvSpPr>
              <p:nvPr/>
            </p:nvSpPr>
            <p:spPr bwMode="auto">
              <a:xfrm>
                <a:off x="8846" y="7505"/>
                <a:ext cx="22" cy="13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7" y="21"/>
                  </a:cxn>
                  <a:cxn ang="0">
                    <a:pos x="25" y="33"/>
                  </a:cxn>
                  <a:cxn ang="0">
                    <a:pos x="0" y="38"/>
                  </a:cxn>
                </a:cxnLst>
                <a:rect l="0" t="0" r="r" b="b"/>
                <a:pathLst>
                  <a:path w="64" h="38">
                    <a:moveTo>
                      <a:pt x="64" y="0"/>
                    </a:moveTo>
                    <a:lnTo>
                      <a:pt x="47" y="21"/>
                    </a:lnTo>
                    <a:lnTo>
                      <a:pt x="25" y="33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7" name="Line 77"/>
              <p:cNvSpPr>
                <a:spLocks noChangeAspect="1" noChangeShapeType="1"/>
              </p:cNvSpPr>
              <p:nvPr/>
            </p:nvSpPr>
            <p:spPr bwMode="auto">
              <a:xfrm flipH="1">
                <a:off x="8553" y="7518"/>
                <a:ext cx="29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8" name="Freeform 78"/>
              <p:cNvSpPr>
                <a:spLocks noChangeAspect="1"/>
              </p:cNvSpPr>
              <p:nvPr/>
            </p:nvSpPr>
            <p:spPr bwMode="auto">
              <a:xfrm>
                <a:off x="8528" y="7493"/>
                <a:ext cx="25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9"/>
                  </a:cxn>
                  <a:cxn ang="0">
                    <a:pos x="21" y="53"/>
                  </a:cxn>
                  <a:cxn ang="0">
                    <a:pos x="5" y="28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9"/>
                    </a:lnTo>
                    <a:lnTo>
                      <a:pt x="21" y="53"/>
                    </a:lnTo>
                    <a:lnTo>
                      <a:pt x="5" y="2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9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8528" y="6831"/>
                <a:ext cx="1" cy="6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0" name="Freeform 80"/>
              <p:cNvSpPr>
                <a:spLocks noChangeAspect="1"/>
              </p:cNvSpPr>
              <p:nvPr/>
            </p:nvSpPr>
            <p:spPr bwMode="auto">
              <a:xfrm>
                <a:off x="8528" y="6760"/>
                <a:ext cx="55" cy="71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8" y="156"/>
                  </a:cxn>
                  <a:cxn ang="0">
                    <a:pos x="30" y="104"/>
                  </a:cxn>
                  <a:cxn ang="0">
                    <a:pos x="65" y="57"/>
                  </a:cxn>
                  <a:cxn ang="0">
                    <a:pos x="112" y="22"/>
                  </a:cxn>
                  <a:cxn ang="0">
                    <a:pos x="164" y="0"/>
                  </a:cxn>
                </a:cxnLst>
                <a:rect l="0" t="0" r="r" b="b"/>
                <a:pathLst>
                  <a:path w="164" h="214">
                    <a:moveTo>
                      <a:pt x="0" y="214"/>
                    </a:moveTo>
                    <a:lnTo>
                      <a:pt x="8" y="156"/>
                    </a:lnTo>
                    <a:lnTo>
                      <a:pt x="30" y="104"/>
                    </a:lnTo>
                    <a:lnTo>
                      <a:pt x="65" y="57"/>
                    </a:lnTo>
                    <a:lnTo>
                      <a:pt x="112" y="22"/>
                    </a:lnTo>
                    <a:lnTo>
                      <a:pt x="16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1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8583" y="6708"/>
                <a:ext cx="192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2" name="Freeform 82"/>
              <p:cNvSpPr>
                <a:spLocks noChangeAspect="1"/>
              </p:cNvSpPr>
              <p:nvPr/>
            </p:nvSpPr>
            <p:spPr bwMode="auto">
              <a:xfrm>
                <a:off x="8775" y="6708"/>
                <a:ext cx="30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8" y="0"/>
                  </a:cxn>
                  <a:cxn ang="0">
                    <a:pos x="55" y="8"/>
                  </a:cxn>
                  <a:cxn ang="0">
                    <a:pos x="77" y="28"/>
                  </a:cxn>
                  <a:cxn ang="0">
                    <a:pos x="90" y="54"/>
                  </a:cxn>
                </a:cxnLst>
                <a:rect l="0" t="0" r="r" b="b"/>
                <a:pathLst>
                  <a:path w="90" h="54">
                    <a:moveTo>
                      <a:pt x="0" y="1"/>
                    </a:moveTo>
                    <a:lnTo>
                      <a:pt x="28" y="0"/>
                    </a:lnTo>
                    <a:lnTo>
                      <a:pt x="55" y="8"/>
                    </a:lnTo>
                    <a:lnTo>
                      <a:pt x="77" y="28"/>
                    </a:lnTo>
                    <a:lnTo>
                      <a:pt x="90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3" name="Line 83"/>
              <p:cNvSpPr>
                <a:spLocks noChangeAspect="1" noChangeShapeType="1"/>
              </p:cNvSpPr>
              <p:nvPr/>
            </p:nvSpPr>
            <p:spPr bwMode="auto">
              <a:xfrm>
                <a:off x="8805" y="6726"/>
                <a:ext cx="27" cy="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4" name="Freeform 84"/>
              <p:cNvSpPr>
                <a:spLocks noChangeAspect="1"/>
              </p:cNvSpPr>
              <p:nvPr/>
            </p:nvSpPr>
            <p:spPr bwMode="auto">
              <a:xfrm>
                <a:off x="8832" y="6826"/>
                <a:ext cx="216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94"/>
                  </a:cxn>
                  <a:cxn ang="0">
                    <a:pos x="77" y="183"/>
                  </a:cxn>
                  <a:cxn ang="0">
                    <a:pos x="133" y="266"/>
                  </a:cxn>
                  <a:cxn ang="0">
                    <a:pos x="200" y="340"/>
                  </a:cxn>
                  <a:cxn ang="0">
                    <a:pos x="276" y="405"/>
                  </a:cxn>
                  <a:cxn ang="0">
                    <a:pos x="361" y="458"/>
                  </a:cxn>
                  <a:cxn ang="0">
                    <a:pos x="451" y="499"/>
                  </a:cxn>
                  <a:cxn ang="0">
                    <a:pos x="548" y="529"/>
                  </a:cxn>
                  <a:cxn ang="0">
                    <a:pos x="646" y="545"/>
                  </a:cxn>
                </a:cxnLst>
                <a:rect l="0" t="0" r="r" b="b"/>
                <a:pathLst>
                  <a:path w="646" h="545">
                    <a:moveTo>
                      <a:pt x="0" y="0"/>
                    </a:moveTo>
                    <a:lnTo>
                      <a:pt x="32" y="94"/>
                    </a:lnTo>
                    <a:lnTo>
                      <a:pt x="77" y="183"/>
                    </a:lnTo>
                    <a:lnTo>
                      <a:pt x="133" y="266"/>
                    </a:lnTo>
                    <a:lnTo>
                      <a:pt x="200" y="340"/>
                    </a:lnTo>
                    <a:lnTo>
                      <a:pt x="276" y="405"/>
                    </a:lnTo>
                    <a:lnTo>
                      <a:pt x="361" y="458"/>
                    </a:lnTo>
                    <a:lnTo>
                      <a:pt x="451" y="499"/>
                    </a:lnTo>
                    <a:lnTo>
                      <a:pt x="548" y="529"/>
                    </a:lnTo>
                    <a:lnTo>
                      <a:pt x="646" y="54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5" name="Line 85"/>
              <p:cNvSpPr>
                <a:spLocks noChangeAspect="1" noChangeShapeType="1"/>
              </p:cNvSpPr>
              <p:nvPr/>
            </p:nvSpPr>
            <p:spPr bwMode="auto">
              <a:xfrm flipV="1">
                <a:off x="11139" y="9315"/>
                <a:ext cx="1" cy="1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6" name="Freeform 86"/>
              <p:cNvSpPr>
                <a:spLocks noChangeAspect="1"/>
              </p:cNvSpPr>
              <p:nvPr/>
            </p:nvSpPr>
            <p:spPr bwMode="auto">
              <a:xfrm>
                <a:off x="11115" y="9488"/>
                <a:ext cx="24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8" y="67"/>
                  </a:cxn>
                  <a:cxn ang="0">
                    <a:pos x="52" y="51"/>
                  </a:cxn>
                  <a:cxn ang="0">
                    <a:pos x="68" y="28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28" y="67"/>
                    </a:lnTo>
                    <a:lnTo>
                      <a:pt x="52" y="51"/>
                    </a:lnTo>
                    <a:lnTo>
                      <a:pt x="68" y="28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7" name="Line 87"/>
              <p:cNvSpPr>
                <a:spLocks noChangeAspect="1" noChangeShapeType="1"/>
              </p:cNvSpPr>
              <p:nvPr/>
            </p:nvSpPr>
            <p:spPr bwMode="auto">
              <a:xfrm>
                <a:off x="11080" y="9513"/>
                <a:ext cx="3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8" name="Freeform 88"/>
              <p:cNvSpPr>
                <a:spLocks noChangeAspect="1"/>
              </p:cNvSpPr>
              <p:nvPr/>
            </p:nvSpPr>
            <p:spPr bwMode="auto">
              <a:xfrm>
                <a:off x="11065" y="9513"/>
                <a:ext cx="15" cy="1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3" y="5"/>
                  </a:cxn>
                  <a:cxn ang="0">
                    <a:pos x="7" y="21"/>
                  </a:cxn>
                  <a:cxn ang="0">
                    <a:pos x="0" y="44"/>
                  </a:cxn>
                </a:cxnLst>
                <a:rect l="0" t="0" r="r" b="b"/>
                <a:pathLst>
                  <a:path w="45" h="44">
                    <a:moveTo>
                      <a:pt x="45" y="0"/>
                    </a:moveTo>
                    <a:lnTo>
                      <a:pt x="23" y="5"/>
                    </a:lnTo>
                    <a:lnTo>
                      <a:pt x="7" y="21"/>
                    </a:lnTo>
                    <a:lnTo>
                      <a:pt x="0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9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11065" y="9528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0" name="Freeform 90"/>
              <p:cNvSpPr>
                <a:spLocks noChangeAspect="1"/>
              </p:cNvSpPr>
              <p:nvPr/>
            </p:nvSpPr>
            <p:spPr bwMode="auto">
              <a:xfrm>
                <a:off x="11065" y="9586"/>
                <a:ext cx="5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6"/>
                  </a:cxn>
                  <a:cxn ang="0">
                    <a:pos x="29" y="88"/>
                  </a:cxn>
                  <a:cxn ang="0">
                    <a:pos x="61" y="120"/>
                  </a:cxn>
                  <a:cxn ang="0">
                    <a:pos x="103" y="142"/>
                  </a:cxn>
                  <a:cxn ang="0">
                    <a:pos x="149" y="148"/>
                  </a:cxn>
                </a:cxnLst>
                <a:rect l="0" t="0" r="r" b="b"/>
                <a:pathLst>
                  <a:path w="149" h="148">
                    <a:moveTo>
                      <a:pt x="0" y="0"/>
                    </a:moveTo>
                    <a:lnTo>
                      <a:pt x="8" y="46"/>
                    </a:lnTo>
                    <a:lnTo>
                      <a:pt x="29" y="88"/>
                    </a:lnTo>
                    <a:lnTo>
                      <a:pt x="61" y="120"/>
                    </a:lnTo>
                    <a:lnTo>
                      <a:pt x="103" y="142"/>
                    </a:lnTo>
                    <a:lnTo>
                      <a:pt x="149" y="1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1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11115" y="9636"/>
                <a:ext cx="2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2" name="Freeform 92"/>
              <p:cNvSpPr>
                <a:spLocks noChangeAspect="1"/>
              </p:cNvSpPr>
              <p:nvPr/>
            </p:nvSpPr>
            <p:spPr bwMode="auto">
              <a:xfrm>
                <a:off x="11139" y="9537"/>
                <a:ext cx="98" cy="99"/>
              </a:xfrm>
              <a:custGeom>
                <a:avLst/>
                <a:gdLst/>
                <a:ahLst/>
                <a:cxnLst>
                  <a:cxn ang="0">
                    <a:pos x="0" y="296"/>
                  </a:cxn>
                  <a:cxn ang="0">
                    <a:pos x="66" y="290"/>
                  </a:cxn>
                  <a:cxn ang="0">
                    <a:pos x="127" y="267"/>
                  </a:cxn>
                  <a:cxn ang="0">
                    <a:pos x="184" y="232"/>
                  </a:cxn>
                  <a:cxn ang="0">
                    <a:pos x="231" y="185"/>
                  </a:cxn>
                  <a:cxn ang="0">
                    <a:pos x="266" y="129"/>
                  </a:cxn>
                  <a:cxn ang="0">
                    <a:pos x="288" y="66"/>
                  </a:cxn>
                  <a:cxn ang="0">
                    <a:pos x="294" y="0"/>
                  </a:cxn>
                </a:cxnLst>
                <a:rect l="0" t="0" r="r" b="b"/>
                <a:pathLst>
                  <a:path w="294" h="296">
                    <a:moveTo>
                      <a:pt x="0" y="296"/>
                    </a:moveTo>
                    <a:lnTo>
                      <a:pt x="66" y="290"/>
                    </a:lnTo>
                    <a:lnTo>
                      <a:pt x="127" y="267"/>
                    </a:lnTo>
                    <a:lnTo>
                      <a:pt x="184" y="232"/>
                    </a:lnTo>
                    <a:lnTo>
                      <a:pt x="231" y="185"/>
                    </a:lnTo>
                    <a:lnTo>
                      <a:pt x="266" y="129"/>
                    </a:lnTo>
                    <a:lnTo>
                      <a:pt x="288" y="66"/>
                    </a:lnTo>
                    <a:lnTo>
                      <a:pt x="29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3" name="Line 93"/>
              <p:cNvSpPr>
                <a:spLocks noChangeAspect="1" noChangeShapeType="1"/>
              </p:cNvSpPr>
              <p:nvPr/>
            </p:nvSpPr>
            <p:spPr bwMode="auto">
              <a:xfrm>
                <a:off x="11237" y="9315"/>
                <a:ext cx="1" cy="2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4" name="Freeform 94"/>
              <p:cNvSpPr>
                <a:spLocks noChangeAspect="1"/>
              </p:cNvSpPr>
              <p:nvPr/>
            </p:nvSpPr>
            <p:spPr bwMode="auto">
              <a:xfrm>
                <a:off x="11237" y="9291"/>
                <a:ext cx="25" cy="24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46" y="7"/>
                  </a:cxn>
                  <a:cxn ang="0">
                    <a:pos x="22" y="22"/>
                  </a:cxn>
                  <a:cxn ang="0">
                    <a:pos x="7" y="46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46" y="7"/>
                    </a:lnTo>
                    <a:lnTo>
                      <a:pt x="22" y="22"/>
                    </a:lnTo>
                    <a:lnTo>
                      <a:pt x="7" y="46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5" name="Line 95"/>
              <p:cNvSpPr>
                <a:spLocks noChangeAspect="1" noChangeShapeType="1"/>
              </p:cNvSpPr>
              <p:nvPr/>
            </p:nvSpPr>
            <p:spPr bwMode="auto">
              <a:xfrm flipH="1">
                <a:off x="11262" y="9291"/>
                <a:ext cx="44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6" name="Freeform 96"/>
              <p:cNvSpPr>
                <a:spLocks noChangeAspect="1"/>
              </p:cNvSpPr>
              <p:nvPr/>
            </p:nvSpPr>
            <p:spPr bwMode="auto">
              <a:xfrm>
                <a:off x="11706" y="9291"/>
                <a:ext cx="24" cy="24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68" y="46"/>
                  </a:cxn>
                  <a:cxn ang="0">
                    <a:pos x="52" y="22"/>
                  </a:cxn>
                  <a:cxn ang="0">
                    <a:pos x="28" y="7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68" y="46"/>
                    </a:lnTo>
                    <a:lnTo>
                      <a:pt x="52" y="22"/>
                    </a:lnTo>
                    <a:lnTo>
                      <a:pt x="28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7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11730" y="9315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8" name="Freeform 98"/>
              <p:cNvSpPr>
                <a:spLocks noChangeAspect="1"/>
              </p:cNvSpPr>
              <p:nvPr/>
            </p:nvSpPr>
            <p:spPr bwMode="auto">
              <a:xfrm>
                <a:off x="11705" y="9508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30" y="68"/>
                  </a:cxn>
                  <a:cxn ang="0">
                    <a:pos x="54" y="54"/>
                  </a:cxn>
                  <a:cxn ang="0">
                    <a:pos x="71" y="29"/>
                  </a:cxn>
                  <a:cxn ang="0">
                    <a:pos x="77" y="0"/>
                  </a:cxn>
                </a:cxnLst>
                <a:rect l="0" t="0" r="r" b="b"/>
                <a:pathLst>
                  <a:path w="77" h="74">
                    <a:moveTo>
                      <a:pt x="0" y="74"/>
                    </a:moveTo>
                    <a:lnTo>
                      <a:pt x="30" y="68"/>
                    </a:lnTo>
                    <a:lnTo>
                      <a:pt x="54" y="54"/>
                    </a:lnTo>
                    <a:lnTo>
                      <a:pt x="71" y="29"/>
                    </a:lnTo>
                    <a:lnTo>
                      <a:pt x="7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9" name="Line 99"/>
              <p:cNvSpPr>
                <a:spLocks noChangeAspect="1" noChangeShapeType="1"/>
              </p:cNvSpPr>
              <p:nvPr/>
            </p:nvSpPr>
            <p:spPr bwMode="auto">
              <a:xfrm>
                <a:off x="11657" y="9531"/>
                <a:ext cx="48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0" name="Freeform 100"/>
              <p:cNvSpPr>
                <a:spLocks noChangeAspect="1"/>
              </p:cNvSpPr>
              <p:nvPr/>
            </p:nvSpPr>
            <p:spPr bwMode="auto">
              <a:xfrm>
                <a:off x="11632" y="9531"/>
                <a:ext cx="25" cy="2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47" y="6"/>
                  </a:cxn>
                  <a:cxn ang="0">
                    <a:pos x="22" y="22"/>
                  </a:cxn>
                  <a:cxn ang="0">
                    <a:pos x="5" y="46"/>
                  </a:cxn>
                  <a:cxn ang="0">
                    <a:pos x="0" y="74"/>
                  </a:cxn>
                </a:cxnLst>
                <a:rect l="0" t="0" r="r" b="b"/>
                <a:pathLst>
                  <a:path w="75" h="74">
                    <a:moveTo>
                      <a:pt x="75" y="0"/>
                    </a:moveTo>
                    <a:lnTo>
                      <a:pt x="47" y="6"/>
                    </a:lnTo>
                    <a:lnTo>
                      <a:pt x="22" y="22"/>
                    </a:lnTo>
                    <a:lnTo>
                      <a:pt x="5" y="46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1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11632" y="9555"/>
                <a:ext cx="1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2" name="Freeform 102"/>
              <p:cNvSpPr>
                <a:spLocks noChangeAspect="1"/>
              </p:cNvSpPr>
              <p:nvPr/>
            </p:nvSpPr>
            <p:spPr bwMode="auto">
              <a:xfrm>
                <a:off x="11632" y="9581"/>
                <a:ext cx="47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45"/>
                  </a:cxn>
                  <a:cxn ang="0">
                    <a:pos x="27" y="85"/>
                  </a:cxn>
                  <a:cxn ang="0">
                    <a:pos x="58" y="117"/>
                  </a:cxn>
                  <a:cxn ang="0">
                    <a:pos x="97" y="139"/>
                  </a:cxn>
                  <a:cxn ang="0">
                    <a:pos x="141" y="148"/>
                  </a:cxn>
                </a:cxnLst>
                <a:rect l="0" t="0" r="r" b="b"/>
                <a:pathLst>
                  <a:path w="141" h="148">
                    <a:moveTo>
                      <a:pt x="0" y="0"/>
                    </a:moveTo>
                    <a:lnTo>
                      <a:pt x="7" y="45"/>
                    </a:lnTo>
                    <a:lnTo>
                      <a:pt x="27" y="85"/>
                    </a:lnTo>
                    <a:lnTo>
                      <a:pt x="58" y="117"/>
                    </a:lnTo>
                    <a:lnTo>
                      <a:pt x="97" y="139"/>
                    </a:lnTo>
                    <a:lnTo>
                      <a:pt x="141" y="1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3" name="Line 1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79" y="9630"/>
                <a:ext cx="15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4" name="Freeform 104"/>
              <p:cNvSpPr>
                <a:spLocks noChangeAspect="1"/>
              </p:cNvSpPr>
              <p:nvPr/>
            </p:nvSpPr>
            <p:spPr bwMode="auto">
              <a:xfrm>
                <a:off x="11838" y="9621"/>
                <a:ext cx="15" cy="1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3" y="39"/>
                  </a:cxn>
                  <a:cxn ang="0">
                    <a:pos x="40" y="23"/>
                  </a:cxn>
                  <a:cxn ang="0">
                    <a:pos x="46" y="0"/>
                  </a:cxn>
                </a:cxnLst>
                <a:rect l="0" t="0" r="r" b="b"/>
                <a:pathLst>
                  <a:path w="46" h="44">
                    <a:moveTo>
                      <a:pt x="0" y="44"/>
                    </a:moveTo>
                    <a:lnTo>
                      <a:pt x="23" y="39"/>
                    </a:lnTo>
                    <a:lnTo>
                      <a:pt x="40" y="23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5" name="Line 105"/>
              <p:cNvSpPr>
                <a:spLocks noChangeAspect="1" noChangeShapeType="1"/>
              </p:cNvSpPr>
              <p:nvPr/>
            </p:nvSpPr>
            <p:spPr bwMode="auto">
              <a:xfrm>
                <a:off x="11853" y="7552"/>
                <a:ext cx="1" cy="20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6" name="Freeform 106"/>
              <p:cNvSpPr>
                <a:spLocks noChangeAspect="1"/>
              </p:cNvSpPr>
              <p:nvPr/>
            </p:nvSpPr>
            <p:spPr bwMode="auto">
              <a:xfrm>
                <a:off x="11819" y="7518"/>
                <a:ext cx="34" cy="34"/>
              </a:xfrm>
              <a:custGeom>
                <a:avLst/>
                <a:gdLst/>
                <a:ahLst/>
                <a:cxnLst>
                  <a:cxn ang="0">
                    <a:pos x="103" y="104"/>
                  </a:cxn>
                  <a:cxn ang="0">
                    <a:pos x="96" y="63"/>
                  </a:cxn>
                  <a:cxn ang="0">
                    <a:pos x="73" y="30"/>
                  </a:cxn>
                  <a:cxn ang="0">
                    <a:pos x="39" y="8"/>
                  </a:cxn>
                  <a:cxn ang="0">
                    <a:pos x="0" y="0"/>
                  </a:cxn>
                </a:cxnLst>
                <a:rect l="0" t="0" r="r" b="b"/>
                <a:pathLst>
                  <a:path w="103" h="104">
                    <a:moveTo>
                      <a:pt x="103" y="104"/>
                    </a:moveTo>
                    <a:lnTo>
                      <a:pt x="96" y="63"/>
                    </a:lnTo>
                    <a:lnTo>
                      <a:pt x="73" y="30"/>
                    </a:lnTo>
                    <a:lnTo>
                      <a:pt x="39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7" name="Line 107"/>
              <p:cNvSpPr>
                <a:spLocks noChangeAspect="1" noChangeShapeType="1"/>
              </p:cNvSpPr>
              <p:nvPr/>
            </p:nvSpPr>
            <p:spPr bwMode="auto">
              <a:xfrm>
                <a:off x="11707" y="7518"/>
                <a:ext cx="11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8" name="Freeform 108"/>
              <p:cNvSpPr>
                <a:spLocks noChangeAspect="1"/>
              </p:cNvSpPr>
              <p:nvPr/>
            </p:nvSpPr>
            <p:spPr bwMode="auto">
              <a:xfrm>
                <a:off x="11634" y="7518"/>
                <a:ext cx="73" cy="12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10" y="0"/>
                  </a:cxn>
                  <a:cxn ang="0">
                    <a:pos x="0" y="38"/>
                  </a:cxn>
                </a:cxnLst>
                <a:rect l="0" t="0" r="r" b="b"/>
                <a:pathLst>
                  <a:path w="218" h="38">
                    <a:moveTo>
                      <a:pt x="218" y="0"/>
                    </a:moveTo>
                    <a:lnTo>
                      <a:pt x="210" y="0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9" name="Freeform 109"/>
              <p:cNvSpPr>
                <a:spLocks noChangeAspect="1"/>
              </p:cNvSpPr>
              <p:nvPr/>
            </p:nvSpPr>
            <p:spPr bwMode="auto">
              <a:xfrm>
                <a:off x="11622" y="7530"/>
                <a:ext cx="12" cy="1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8" y="8"/>
                  </a:cxn>
                  <a:cxn ang="0">
                    <a:pos x="4" y="23"/>
                  </a:cxn>
                  <a:cxn ang="0">
                    <a:pos x="0" y="43"/>
                  </a:cxn>
                </a:cxnLst>
                <a:rect l="0" t="0" r="r" b="b"/>
                <a:pathLst>
                  <a:path w="37" h="43">
                    <a:moveTo>
                      <a:pt x="37" y="0"/>
                    </a:moveTo>
                    <a:lnTo>
                      <a:pt x="18" y="8"/>
                    </a:lnTo>
                    <a:lnTo>
                      <a:pt x="4" y="23"/>
                    </a:lnTo>
                    <a:lnTo>
                      <a:pt x="0" y="4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0" name="Line 110"/>
              <p:cNvSpPr>
                <a:spLocks noChangeAspect="1" noChangeShapeType="1"/>
              </p:cNvSpPr>
              <p:nvPr/>
            </p:nvSpPr>
            <p:spPr bwMode="auto">
              <a:xfrm flipV="1">
                <a:off x="11622" y="7545"/>
                <a:ext cx="1" cy="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1" name="Freeform 111"/>
              <p:cNvSpPr>
                <a:spLocks noChangeAspect="1"/>
              </p:cNvSpPr>
              <p:nvPr/>
            </p:nvSpPr>
            <p:spPr bwMode="auto">
              <a:xfrm>
                <a:off x="11622" y="7616"/>
                <a:ext cx="24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8"/>
                  </a:cxn>
                  <a:cxn ang="0">
                    <a:pos x="22" y="52"/>
                  </a:cxn>
                  <a:cxn ang="0">
                    <a:pos x="45" y="68"/>
                  </a:cxn>
                  <a:cxn ang="0">
                    <a:pos x="73" y="74"/>
                  </a:cxn>
                </a:cxnLst>
                <a:rect l="0" t="0" r="r" b="b"/>
                <a:pathLst>
                  <a:path w="73" h="74">
                    <a:moveTo>
                      <a:pt x="0" y="0"/>
                    </a:moveTo>
                    <a:lnTo>
                      <a:pt x="6" y="28"/>
                    </a:lnTo>
                    <a:lnTo>
                      <a:pt x="22" y="52"/>
                    </a:lnTo>
                    <a:lnTo>
                      <a:pt x="45" y="68"/>
                    </a:lnTo>
                    <a:lnTo>
                      <a:pt x="73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2" name="Line 112"/>
              <p:cNvSpPr>
                <a:spLocks noChangeAspect="1" noChangeShapeType="1"/>
              </p:cNvSpPr>
              <p:nvPr/>
            </p:nvSpPr>
            <p:spPr bwMode="auto">
              <a:xfrm>
                <a:off x="11646" y="7641"/>
                <a:ext cx="6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3" name="Freeform 113"/>
              <p:cNvSpPr>
                <a:spLocks noChangeAspect="1"/>
              </p:cNvSpPr>
              <p:nvPr/>
            </p:nvSpPr>
            <p:spPr bwMode="auto">
              <a:xfrm>
                <a:off x="11706" y="7641"/>
                <a:ext cx="24" cy="24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68" y="46"/>
                  </a:cxn>
                  <a:cxn ang="0">
                    <a:pos x="52" y="21"/>
                  </a:cxn>
                  <a:cxn ang="0">
                    <a:pos x="28" y="5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68" y="46"/>
                    </a:lnTo>
                    <a:lnTo>
                      <a:pt x="52" y="21"/>
                    </a:lnTo>
                    <a:lnTo>
                      <a:pt x="28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4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11730" y="7665"/>
                <a:ext cx="1" cy="1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5" name="Freeform 115"/>
              <p:cNvSpPr>
                <a:spLocks noChangeAspect="1"/>
              </p:cNvSpPr>
              <p:nvPr/>
            </p:nvSpPr>
            <p:spPr bwMode="auto">
              <a:xfrm>
                <a:off x="11706" y="7838"/>
                <a:ext cx="24" cy="24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28" y="67"/>
                  </a:cxn>
                  <a:cxn ang="0">
                    <a:pos x="52" y="51"/>
                  </a:cxn>
                  <a:cxn ang="0">
                    <a:pos x="68" y="28"/>
                  </a:cxn>
                  <a:cxn ang="0">
                    <a:pos x="74" y="0"/>
                  </a:cxn>
                </a:cxnLst>
                <a:rect l="0" t="0" r="r" b="b"/>
                <a:pathLst>
                  <a:path w="74" h="73">
                    <a:moveTo>
                      <a:pt x="0" y="73"/>
                    </a:moveTo>
                    <a:lnTo>
                      <a:pt x="28" y="67"/>
                    </a:lnTo>
                    <a:lnTo>
                      <a:pt x="52" y="51"/>
                    </a:lnTo>
                    <a:lnTo>
                      <a:pt x="68" y="28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6" name="Line 116"/>
              <p:cNvSpPr>
                <a:spLocks noChangeAspect="1" noChangeShapeType="1"/>
              </p:cNvSpPr>
              <p:nvPr/>
            </p:nvSpPr>
            <p:spPr bwMode="auto">
              <a:xfrm>
                <a:off x="11376" y="7862"/>
                <a:ext cx="3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7" name="Freeform 117"/>
              <p:cNvSpPr>
                <a:spLocks noChangeAspect="1"/>
              </p:cNvSpPr>
              <p:nvPr/>
            </p:nvSpPr>
            <p:spPr bwMode="auto">
              <a:xfrm>
                <a:off x="11351" y="7838"/>
                <a:ext cx="25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8"/>
                  </a:cxn>
                  <a:cxn ang="0">
                    <a:pos x="22" y="51"/>
                  </a:cxn>
                  <a:cxn ang="0">
                    <a:pos x="46" y="67"/>
                  </a:cxn>
                  <a:cxn ang="0">
                    <a:pos x="74" y="73"/>
                  </a:cxn>
                </a:cxnLst>
                <a:rect l="0" t="0" r="r" b="b"/>
                <a:pathLst>
                  <a:path w="74" h="73">
                    <a:moveTo>
                      <a:pt x="0" y="0"/>
                    </a:moveTo>
                    <a:lnTo>
                      <a:pt x="5" y="28"/>
                    </a:lnTo>
                    <a:lnTo>
                      <a:pt x="22" y="51"/>
                    </a:lnTo>
                    <a:lnTo>
                      <a:pt x="46" y="67"/>
                    </a:lnTo>
                    <a:lnTo>
                      <a:pt x="74" y="7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8" name="Line 118"/>
              <p:cNvSpPr>
                <a:spLocks noChangeAspect="1" noChangeShapeType="1"/>
              </p:cNvSpPr>
              <p:nvPr/>
            </p:nvSpPr>
            <p:spPr bwMode="auto">
              <a:xfrm>
                <a:off x="11351" y="7753"/>
                <a:ext cx="1" cy="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9" name="Freeform 119"/>
              <p:cNvSpPr>
                <a:spLocks noChangeAspect="1"/>
              </p:cNvSpPr>
              <p:nvPr/>
            </p:nvSpPr>
            <p:spPr bwMode="auto">
              <a:xfrm>
                <a:off x="11351" y="7732"/>
                <a:ext cx="12" cy="2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8" y="16"/>
                  </a:cxn>
                  <a:cxn ang="0">
                    <a:pos x="4" y="39"/>
                  </a:cxn>
                  <a:cxn ang="0">
                    <a:pos x="0" y="63"/>
                  </a:cxn>
                </a:cxnLst>
                <a:rect l="0" t="0" r="r" b="b"/>
                <a:pathLst>
                  <a:path w="36" h="63">
                    <a:moveTo>
                      <a:pt x="36" y="0"/>
                    </a:moveTo>
                    <a:lnTo>
                      <a:pt x="18" y="16"/>
                    </a:lnTo>
                    <a:lnTo>
                      <a:pt x="4" y="39"/>
                    </a:lnTo>
                    <a:lnTo>
                      <a:pt x="0" y="6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0" name="Line 120"/>
              <p:cNvSpPr>
                <a:spLocks noChangeAspect="1" noChangeShapeType="1"/>
              </p:cNvSpPr>
              <p:nvPr/>
            </p:nvSpPr>
            <p:spPr bwMode="auto">
              <a:xfrm flipH="1">
                <a:off x="11363" y="7703"/>
                <a:ext cx="50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1" name="Freeform 121"/>
              <p:cNvSpPr>
                <a:spLocks noChangeAspect="1"/>
              </p:cNvSpPr>
              <p:nvPr/>
            </p:nvSpPr>
            <p:spPr bwMode="auto">
              <a:xfrm>
                <a:off x="11413" y="7682"/>
                <a:ext cx="12" cy="21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0" y="47"/>
                  </a:cxn>
                  <a:cxn ang="0">
                    <a:pos x="32" y="25"/>
                  </a:cxn>
                  <a:cxn ang="0">
                    <a:pos x="37" y="0"/>
                  </a:cxn>
                </a:cxnLst>
                <a:rect l="0" t="0" r="r" b="b"/>
                <a:pathLst>
                  <a:path w="37" h="63">
                    <a:moveTo>
                      <a:pt x="0" y="63"/>
                    </a:moveTo>
                    <a:lnTo>
                      <a:pt x="20" y="47"/>
                    </a:lnTo>
                    <a:lnTo>
                      <a:pt x="32" y="25"/>
                    </a:lnTo>
                    <a:lnTo>
                      <a:pt x="3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2" name="Line 122"/>
              <p:cNvSpPr>
                <a:spLocks noChangeAspect="1" noChangeShapeType="1"/>
              </p:cNvSpPr>
              <p:nvPr/>
            </p:nvSpPr>
            <p:spPr bwMode="auto">
              <a:xfrm>
                <a:off x="11425" y="7554"/>
                <a:ext cx="1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3" name="Freeform 123"/>
              <p:cNvSpPr>
                <a:spLocks noChangeAspect="1"/>
              </p:cNvSpPr>
              <p:nvPr/>
            </p:nvSpPr>
            <p:spPr bwMode="auto">
              <a:xfrm>
                <a:off x="11402" y="7530"/>
                <a:ext cx="23" cy="24"/>
              </a:xfrm>
              <a:custGeom>
                <a:avLst/>
                <a:gdLst/>
                <a:ahLst/>
                <a:cxnLst>
                  <a:cxn ang="0">
                    <a:pos x="68" y="74"/>
                  </a:cxn>
                  <a:cxn ang="0">
                    <a:pos x="63" y="47"/>
                  </a:cxn>
                  <a:cxn ang="0">
                    <a:pos x="48" y="25"/>
                  </a:cxn>
                  <a:cxn ang="0">
                    <a:pos x="27" y="7"/>
                  </a:cxn>
                  <a:cxn ang="0">
                    <a:pos x="0" y="0"/>
                  </a:cxn>
                </a:cxnLst>
                <a:rect l="0" t="0" r="r" b="b"/>
                <a:pathLst>
                  <a:path w="68" h="74">
                    <a:moveTo>
                      <a:pt x="68" y="74"/>
                    </a:moveTo>
                    <a:lnTo>
                      <a:pt x="63" y="47"/>
                    </a:lnTo>
                    <a:lnTo>
                      <a:pt x="48" y="25"/>
                    </a:lnTo>
                    <a:lnTo>
                      <a:pt x="27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4" name="Line 124"/>
              <p:cNvSpPr>
                <a:spLocks noChangeAspect="1" noChangeShapeType="1"/>
              </p:cNvSpPr>
              <p:nvPr/>
            </p:nvSpPr>
            <p:spPr bwMode="auto">
              <a:xfrm>
                <a:off x="11262" y="7518"/>
                <a:ext cx="14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5" name="Freeform 125"/>
              <p:cNvSpPr>
                <a:spLocks noChangeAspect="1"/>
              </p:cNvSpPr>
              <p:nvPr/>
            </p:nvSpPr>
            <p:spPr bwMode="auto">
              <a:xfrm>
                <a:off x="11238" y="7518"/>
                <a:ext cx="24" cy="3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43" y="5"/>
                  </a:cxn>
                  <a:cxn ang="0">
                    <a:pos x="19" y="23"/>
                  </a:cxn>
                  <a:cxn ang="0">
                    <a:pos x="2" y="50"/>
                  </a:cxn>
                  <a:cxn ang="0">
                    <a:pos x="0" y="79"/>
                  </a:cxn>
                  <a:cxn ang="0">
                    <a:pos x="8" y="108"/>
                  </a:cxn>
                </a:cxnLst>
                <a:rect l="0" t="0" r="r" b="b"/>
                <a:pathLst>
                  <a:path w="72" h="108">
                    <a:moveTo>
                      <a:pt x="72" y="0"/>
                    </a:moveTo>
                    <a:lnTo>
                      <a:pt x="43" y="5"/>
                    </a:lnTo>
                    <a:lnTo>
                      <a:pt x="19" y="23"/>
                    </a:lnTo>
                    <a:lnTo>
                      <a:pt x="2" y="50"/>
                    </a:lnTo>
                    <a:lnTo>
                      <a:pt x="0" y="79"/>
                    </a:lnTo>
                    <a:lnTo>
                      <a:pt x="8" y="10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6" name="Line 1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241" y="7554"/>
                <a:ext cx="30" cy="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7" name="Freeform 127"/>
              <p:cNvSpPr>
                <a:spLocks noChangeAspect="1"/>
              </p:cNvSpPr>
              <p:nvPr/>
            </p:nvSpPr>
            <p:spPr bwMode="auto">
              <a:xfrm>
                <a:off x="11266" y="7611"/>
                <a:ext cx="7" cy="29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17" y="60"/>
                  </a:cxn>
                  <a:cxn ang="0">
                    <a:pos x="21" y="29"/>
                  </a:cxn>
                  <a:cxn ang="0">
                    <a:pos x="13" y="0"/>
                  </a:cxn>
                </a:cxnLst>
                <a:rect l="0" t="0" r="r" b="b"/>
                <a:pathLst>
                  <a:path w="21" h="87">
                    <a:moveTo>
                      <a:pt x="0" y="87"/>
                    </a:moveTo>
                    <a:lnTo>
                      <a:pt x="17" y="60"/>
                    </a:lnTo>
                    <a:lnTo>
                      <a:pt x="21" y="29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8" name="Line 128"/>
              <p:cNvSpPr>
                <a:spLocks noChangeAspect="1" noChangeShapeType="1"/>
              </p:cNvSpPr>
              <p:nvPr/>
            </p:nvSpPr>
            <p:spPr bwMode="auto">
              <a:xfrm flipH="1">
                <a:off x="11251" y="7640"/>
                <a:ext cx="1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9" name="Freeform 129"/>
              <p:cNvSpPr>
                <a:spLocks noChangeAspect="1"/>
              </p:cNvSpPr>
              <p:nvPr/>
            </p:nvSpPr>
            <p:spPr bwMode="auto">
              <a:xfrm>
                <a:off x="11232" y="7656"/>
                <a:ext cx="19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33" y="21"/>
                  </a:cxn>
                  <a:cxn ang="0">
                    <a:pos x="58" y="0"/>
                  </a:cxn>
                </a:cxnLst>
                <a:rect l="0" t="0" r="r" b="b"/>
                <a:pathLst>
                  <a:path w="58" h="28">
                    <a:moveTo>
                      <a:pt x="0" y="28"/>
                    </a:moveTo>
                    <a:lnTo>
                      <a:pt x="33" y="21"/>
                    </a:lnTo>
                    <a:lnTo>
                      <a:pt x="5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0" name="Line 130"/>
              <p:cNvSpPr>
                <a:spLocks noChangeAspect="1" noChangeShapeType="1"/>
              </p:cNvSpPr>
              <p:nvPr/>
            </p:nvSpPr>
            <p:spPr bwMode="auto">
              <a:xfrm>
                <a:off x="9349" y="7665"/>
                <a:ext cx="188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1" name="Freeform 131"/>
              <p:cNvSpPr>
                <a:spLocks noChangeAspect="1"/>
              </p:cNvSpPr>
              <p:nvPr/>
            </p:nvSpPr>
            <p:spPr bwMode="auto">
              <a:xfrm>
                <a:off x="9288" y="7665"/>
                <a:ext cx="61" cy="1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120" y="5"/>
                  </a:cxn>
                  <a:cxn ang="0">
                    <a:pos x="58" y="23"/>
                  </a:cxn>
                  <a:cxn ang="0">
                    <a:pos x="0" y="50"/>
                  </a:cxn>
                </a:cxnLst>
                <a:rect l="0" t="0" r="r" b="b"/>
                <a:pathLst>
                  <a:path w="185" h="50">
                    <a:moveTo>
                      <a:pt x="185" y="0"/>
                    </a:moveTo>
                    <a:lnTo>
                      <a:pt x="120" y="5"/>
                    </a:lnTo>
                    <a:lnTo>
                      <a:pt x="58" y="23"/>
                    </a:lnTo>
                    <a:lnTo>
                      <a:pt x="0" y="5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2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9153" y="7682"/>
                <a:ext cx="135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3" name="Freeform 133"/>
              <p:cNvSpPr>
                <a:spLocks noChangeAspect="1"/>
              </p:cNvSpPr>
              <p:nvPr/>
            </p:nvSpPr>
            <p:spPr bwMode="auto">
              <a:xfrm>
                <a:off x="8931" y="7558"/>
                <a:ext cx="222" cy="2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27" y="70"/>
                  </a:cxn>
                  <a:cxn ang="0">
                    <a:pos x="7" y="145"/>
                  </a:cxn>
                  <a:cxn ang="0">
                    <a:pos x="0" y="222"/>
                  </a:cxn>
                  <a:cxn ang="0">
                    <a:pos x="7" y="299"/>
                  </a:cxn>
                  <a:cxn ang="0">
                    <a:pos x="27" y="374"/>
                  </a:cxn>
                  <a:cxn ang="0">
                    <a:pos x="61" y="444"/>
                  </a:cxn>
                  <a:cxn ang="0">
                    <a:pos x="105" y="507"/>
                  </a:cxn>
                  <a:cxn ang="0">
                    <a:pos x="159" y="562"/>
                  </a:cxn>
                  <a:cxn ang="0">
                    <a:pos x="222" y="607"/>
                  </a:cxn>
                  <a:cxn ang="0">
                    <a:pos x="292" y="639"/>
                  </a:cxn>
                  <a:cxn ang="0">
                    <a:pos x="368" y="659"/>
                  </a:cxn>
                  <a:cxn ang="0">
                    <a:pos x="444" y="666"/>
                  </a:cxn>
                  <a:cxn ang="0">
                    <a:pos x="521" y="659"/>
                  </a:cxn>
                  <a:cxn ang="0">
                    <a:pos x="595" y="639"/>
                  </a:cxn>
                  <a:cxn ang="0">
                    <a:pos x="665" y="607"/>
                  </a:cxn>
                </a:cxnLst>
                <a:rect l="0" t="0" r="r" b="b"/>
                <a:pathLst>
                  <a:path w="665" h="666">
                    <a:moveTo>
                      <a:pt x="61" y="0"/>
                    </a:moveTo>
                    <a:lnTo>
                      <a:pt x="27" y="70"/>
                    </a:lnTo>
                    <a:lnTo>
                      <a:pt x="7" y="145"/>
                    </a:lnTo>
                    <a:lnTo>
                      <a:pt x="0" y="222"/>
                    </a:lnTo>
                    <a:lnTo>
                      <a:pt x="7" y="299"/>
                    </a:lnTo>
                    <a:lnTo>
                      <a:pt x="27" y="374"/>
                    </a:lnTo>
                    <a:lnTo>
                      <a:pt x="61" y="444"/>
                    </a:lnTo>
                    <a:lnTo>
                      <a:pt x="105" y="507"/>
                    </a:lnTo>
                    <a:lnTo>
                      <a:pt x="159" y="562"/>
                    </a:lnTo>
                    <a:lnTo>
                      <a:pt x="222" y="607"/>
                    </a:lnTo>
                    <a:lnTo>
                      <a:pt x="292" y="639"/>
                    </a:lnTo>
                    <a:lnTo>
                      <a:pt x="368" y="659"/>
                    </a:lnTo>
                    <a:lnTo>
                      <a:pt x="444" y="666"/>
                    </a:lnTo>
                    <a:lnTo>
                      <a:pt x="521" y="659"/>
                    </a:lnTo>
                    <a:lnTo>
                      <a:pt x="595" y="639"/>
                    </a:lnTo>
                    <a:lnTo>
                      <a:pt x="665" y="60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4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8951" y="7181"/>
                <a:ext cx="217" cy="3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5" name="Line 135"/>
              <p:cNvSpPr>
                <a:spLocks noChangeAspect="1" noChangeShapeType="1"/>
              </p:cNvSpPr>
              <p:nvPr/>
            </p:nvSpPr>
            <p:spPr bwMode="auto">
              <a:xfrm>
                <a:off x="9168" y="6886"/>
                <a:ext cx="1" cy="2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6" name="Freeform 136"/>
              <p:cNvSpPr>
                <a:spLocks noChangeAspect="1"/>
              </p:cNvSpPr>
              <p:nvPr/>
            </p:nvSpPr>
            <p:spPr bwMode="auto">
              <a:xfrm>
                <a:off x="9157" y="6865"/>
                <a:ext cx="11" cy="21"/>
              </a:xfrm>
              <a:custGeom>
                <a:avLst/>
                <a:gdLst/>
                <a:ahLst/>
                <a:cxnLst>
                  <a:cxn ang="0">
                    <a:pos x="33" y="63"/>
                  </a:cxn>
                  <a:cxn ang="0">
                    <a:pos x="29" y="39"/>
                  </a:cxn>
                  <a:cxn ang="0">
                    <a:pos x="17" y="18"/>
                  </a:cxn>
                  <a:cxn ang="0">
                    <a:pos x="0" y="0"/>
                  </a:cxn>
                </a:cxnLst>
                <a:rect l="0" t="0" r="r" b="b"/>
                <a:pathLst>
                  <a:path w="33" h="63">
                    <a:moveTo>
                      <a:pt x="33" y="63"/>
                    </a:moveTo>
                    <a:lnTo>
                      <a:pt x="29" y="39"/>
                    </a:lnTo>
                    <a:lnTo>
                      <a:pt x="17" y="1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7" name="Line 137"/>
              <p:cNvSpPr>
                <a:spLocks noChangeAspect="1" noChangeShapeType="1"/>
              </p:cNvSpPr>
              <p:nvPr/>
            </p:nvSpPr>
            <p:spPr bwMode="auto">
              <a:xfrm>
                <a:off x="9117" y="6840"/>
                <a:ext cx="40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8" name="Freeform 138"/>
              <p:cNvSpPr>
                <a:spLocks noChangeAspect="1"/>
              </p:cNvSpPr>
              <p:nvPr/>
            </p:nvSpPr>
            <p:spPr bwMode="auto">
              <a:xfrm>
                <a:off x="9095" y="6838"/>
                <a:ext cx="22" cy="14"/>
              </a:xfrm>
              <a:custGeom>
                <a:avLst/>
                <a:gdLst/>
                <a:ahLst/>
                <a:cxnLst>
                  <a:cxn ang="0">
                    <a:pos x="68" y="7"/>
                  </a:cxn>
                  <a:cxn ang="0">
                    <a:pos x="46" y="0"/>
                  </a:cxn>
                  <a:cxn ang="0">
                    <a:pos x="23" y="5"/>
                  </a:cxn>
                  <a:cxn ang="0">
                    <a:pos x="6" y="22"/>
                  </a:cxn>
                  <a:cxn ang="0">
                    <a:pos x="0" y="44"/>
                  </a:cxn>
                </a:cxnLst>
                <a:rect l="0" t="0" r="r" b="b"/>
                <a:pathLst>
                  <a:path w="68" h="44">
                    <a:moveTo>
                      <a:pt x="68" y="7"/>
                    </a:moveTo>
                    <a:lnTo>
                      <a:pt x="46" y="0"/>
                    </a:lnTo>
                    <a:lnTo>
                      <a:pt x="23" y="5"/>
                    </a:lnTo>
                    <a:lnTo>
                      <a:pt x="6" y="22"/>
                    </a:lnTo>
                    <a:lnTo>
                      <a:pt x="0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9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9095" y="6852"/>
                <a:ext cx="1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0" name="Freeform 140"/>
              <p:cNvSpPr>
                <a:spLocks noChangeAspect="1"/>
              </p:cNvSpPr>
              <p:nvPr/>
            </p:nvSpPr>
            <p:spPr bwMode="auto">
              <a:xfrm>
                <a:off x="9080" y="6897"/>
                <a:ext cx="15" cy="1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2" y="37"/>
                  </a:cxn>
                  <a:cxn ang="0">
                    <a:pos x="38" y="21"/>
                  </a:cxn>
                  <a:cxn ang="0">
                    <a:pos x="44" y="0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22" y="37"/>
                    </a:lnTo>
                    <a:lnTo>
                      <a:pt x="38" y="2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1" name="Line 141"/>
              <p:cNvSpPr>
                <a:spLocks noChangeAspect="1" noChangeShapeType="1"/>
              </p:cNvSpPr>
              <p:nvPr/>
            </p:nvSpPr>
            <p:spPr bwMode="auto">
              <a:xfrm>
                <a:off x="9070" y="691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2" name="Freeform 142"/>
              <p:cNvSpPr>
                <a:spLocks noChangeAspect="1"/>
              </p:cNvSpPr>
              <p:nvPr/>
            </p:nvSpPr>
            <p:spPr bwMode="auto">
              <a:xfrm>
                <a:off x="8927" y="6802"/>
                <a:ext cx="143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67"/>
                  </a:cxn>
                  <a:cxn ang="0">
                    <a:pos x="60" y="130"/>
                  </a:cxn>
                  <a:cxn ang="0">
                    <a:pos x="104" y="188"/>
                  </a:cxn>
                  <a:cxn ang="0">
                    <a:pos x="158" y="237"/>
                  </a:cxn>
                  <a:cxn ang="0">
                    <a:pos x="218" y="276"/>
                  </a:cxn>
                  <a:cxn ang="0">
                    <a:pos x="286" y="304"/>
                  </a:cxn>
                  <a:cxn ang="0">
                    <a:pos x="356" y="321"/>
                  </a:cxn>
                  <a:cxn ang="0">
                    <a:pos x="428" y="328"/>
                  </a:cxn>
                </a:cxnLst>
                <a:rect l="0" t="0" r="r" b="b"/>
                <a:pathLst>
                  <a:path w="428" h="328">
                    <a:moveTo>
                      <a:pt x="0" y="0"/>
                    </a:moveTo>
                    <a:lnTo>
                      <a:pt x="24" y="67"/>
                    </a:lnTo>
                    <a:lnTo>
                      <a:pt x="60" y="130"/>
                    </a:lnTo>
                    <a:lnTo>
                      <a:pt x="104" y="188"/>
                    </a:lnTo>
                    <a:lnTo>
                      <a:pt x="158" y="237"/>
                    </a:lnTo>
                    <a:lnTo>
                      <a:pt x="218" y="276"/>
                    </a:lnTo>
                    <a:lnTo>
                      <a:pt x="286" y="304"/>
                    </a:lnTo>
                    <a:lnTo>
                      <a:pt x="356" y="321"/>
                    </a:lnTo>
                    <a:lnTo>
                      <a:pt x="428" y="3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3" name="Line 143"/>
              <p:cNvSpPr>
                <a:spLocks noChangeAspect="1" noChangeShapeType="1"/>
              </p:cNvSpPr>
              <p:nvPr/>
            </p:nvSpPr>
            <p:spPr bwMode="auto">
              <a:xfrm>
                <a:off x="8896" y="6683"/>
                <a:ext cx="31" cy="1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4" name="Freeform 144"/>
              <p:cNvSpPr>
                <a:spLocks noChangeAspect="1"/>
              </p:cNvSpPr>
              <p:nvPr/>
            </p:nvSpPr>
            <p:spPr bwMode="auto">
              <a:xfrm>
                <a:off x="8895" y="6654"/>
                <a:ext cx="16" cy="2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26" y="14"/>
                  </a:cxn>
                  <a:cxn ang="0">
                    <a:pos x="8" y="35"/>
                  </a:cxn>
                  <a:cxn ang="0">
                    <a:pos x="0" y="61"/>
                  </a:cxn>
                  <a:cxn ang="0">
                    <a:pos x="3" y="89"/>
                  </a:cxn>
                </a:cxnLst>
                <a:rect l="0" t="0" r="r" b="b"/>
                <a:pathLst>
                  <a:path w="50" h="89">
                    <a:moveTo>
                      <a:pt x="50" y="0"/>
                    </a:moveTo>
                    <a:lnTo>
                      <a:pt x="26" y="14"/>
                    </a:lnTo>
                    <a:lnTo>
                      <a:pt x="8" y="35"/>
                    </a:lnTo>
                    <a:lnTo>
                      <a:pt x="0" y="61"/>
                    </a:lnTo>
                    <a:lnTo>
                      <a:pt x="3" y="8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5" name="Line 145"/>
              <p:cNvSpPr>
                <a:spLocks noChangeAspect="1" noChangeShapeType="1"/>
              </p:cNvSpPr>
              <p:nvPr/>
            </p:nvSpPr>
            <p:spPr bwMode="auto">
              <a:xfrm flipV="1">
                <a:off x="8911" y="6597"/>
                <a:ext cx="164" cy="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6" name="Freeform 146"/>
              <p:cNvSpPr>
                <a:spLocks noChangeAspect="1"/>
              </p:cNvSpPr>
              <p:nvPr/>
            </p:nvSpPr>
            <p:spPr bwMode="auto">
              <a:xfrm>
                <a:off x="9075" y="6596"/>
                <a:ext cx="20" cy="15"/>
              </a:xfrm>
              <a:custGeom>
                <a:avLst/>
                <a:gdLst/>
                <a:ahLst/>
                <a:cxnLst>
                  <a:cxn ang="0">
                    <a:pos x="59" y="44"/>
                  </a:cxn>
                  <a:cxn ang="0">
                    <a:pos x="54" y="24"/>
                  </a:cxn>
                  <a:cxn ang="0">
                    <a:pos x="41" y="8"/>
                  </a:cxn>
                  <a:cxn ang="0">
                    <a:pos x="20" y="0"/>
                  </a:cxn>
                  <a:cxn ang="0">
                    <a:pos x="0" y="3"/>
                  </a:cxn>
                </a:cxnLst>
                <a:rect l="0" t="0" r="r" b="b"/>
                <a:pathLst>
                  <a:path w="59" h="44">
                    <a:moveTo>
                      <a:pt x="59" y="44"/>
                    </a:moveTo>
                    <a:lnTo>
                      <a:pt x="54" y="24"/>
                    </a:lnTo>
                    <a:lnTo>
                      <a:pt x="41" y="8"/>
                    </a:lnTo>
                    <a:lnTo>
                      <a:pt x="20" y="0"/>
                    </a:lnTo>
                    <a:lnTo>
                      <a:pt x="0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7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9095" y="6611"/>
                <a:ext cx="1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8" name="Freeform 148"/>
              <p:cNvSpPr>
                <a:spLocks noChangeAspect="1"/>
              </p:cNvSpPr>
              <p:nvPr/>
            </p:nvSpPr>
            <p:spPr bwMode="auto">
              <a:xfrm>
                <a:off x="9095" y="6665"/>
                <a:ext cx="22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3"/>
                  </a:cxn>
                  <a:cxn ang="0">
                    <a:pos x="23" y="39"/>
                  </a:cxn>
                  <a:cxn ang="0">
                    <a:pos x="46" y="45"/>
                  </a:cxn>
                  <a:cxn ang="0">
                    <a:pos x="68" y="38"/>
                  </a:cxn>
                </a:cxnLst>
                <a:rect l="0" t="0" r="r" b="b"/>
                <a:pathLst>
                  <a:path w="68" h="45">
                    <a:moveTo>
                      <a:pt x="0" y="0"/>
                    </a:moveTo>
                    <a:lnTo>
                      <a:pt x="6" y="23"/>
                    </a:lnTo>
                    <a:lnTo>
                      <a:pt x="23" y="39"/>
                    </a:lnTo>
                    <a:lnTo>
                      <a:pt x="46" y="45"/>
                    </a:lnTo>
                    <a:lnTo>
                      <a:pt x="68" y="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9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9117" y="6653"/>
                <a:ext cx="40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0" name="Freeform 150"/>
              <p:cNvSpPr>
                <a:spLocks noChangeAspect="1"/>
              </p:cNvSpPr>
              <p:nvPr/>
            </p:nvSpPr>
            <p:spPr bwMode="auto">
              <a:xfrm>
                <a:off x="9157" y="6632"/>
                <a:ext cx="11" cy="2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7" y="46"/>
                  </a:cxn>
                  <a:cxn ang="0">
                    <a:pos x="29" y="25"/>
                  </a:cxn>
                  <a:cxn ang="0">
                    <a:pos x="33" y="0"/>
                  </a:cxn>
                </a:cxnLst>
                <a:rect l="0" t="0" r="r" b="b"/>
                <a:pathLst>
                  <a:path w="33" h="64">
                    <a:moveTo>
                      <a:pt x="0" y="64"/>
                    </a:moveTo>
                    <a:lnTo>
                      <a:pt x="17" y="46"/>
                    </a:lnTo>
                    <a:lnTo>
                      <a:pt x="29" y="25"/>
                    </a:lnTo>
                    <a:lnTo>
                      <a:pt x="3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1" name="Line 151"/>
              <p:cNvSpPr>
                <a:spLocks noChangeAspect="1" noChangeShapeType="1"/>
              </p:cNvSpPr>
              <p:nvPr/>
            </p:nvSpPr>
            <p:spPr bwMode="auto">
              <a:xfrm>
                <a:off x="9168" y="6508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2" name="Freeform 152"/>
              <p:cNvSpPr>
                <a:spLocks noChangeAspect="1"/>
              </p:cNvSpPr>
              <p:nvPr/>
            </p:nvSpPr>
            <p:spPr bwMode="auto">
              <a:xfrm>
                <a:off x="9137" y="6483"/>
                <a:ext cx="31" cy="25"/>
              </a:xfrm>
              <a:custGeom>
                <a:avLst/>
                <a:gdLst/>
                <a:ahLst/>
                <a:cxnLst>
                  <a:cxn ang="0">
                    <a:pos x="93" y="73"/>
                  </a:cxn>
                  <a:cxn ang="0">
                    <a:pos x="89" y="47"/>
                  </a:cxn>
                  <a:cxn ang="0">
                    <a:pos x="74" y="24"/>
                  </a:cxn>
                  <a:cxn ang="0">
                    <a:pos x="53" y="7"/>
                  </a:cxn>
                  <a:cxn ang="0">
                    <a:pos x="27" y="0"/>
                  </a:cxn>
                  <a:cxn ang="0">
                    <a:pos x="0" y="1"/>
                  </a:cxn>
                </a:cxnLst>
                <a:rect l="0" t="0" r="r" b="b"/>
                <a:pathLst>
                  <a:path w="93" h="73">
                    <a:moveTo>
                      <a:pt x="93" y="73"/>
                    </a:moveTo>
                    <a:lnTo>
                      <a:pt x="89" y="47"/>
                    </a:lnTo>
                    <a:lnTo>
                      <a:pt x="74" y="24"/>
                    </a:lnTo>
                    <a:lnTo>
                      <a:pt x="53" y="7"/>
                    </a:lnTo>
                    <a:lnTo>
                      <a:pt x="27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3" name="Line 153"/>
              <p:cNvSpPr>
                <a:spLocks noChangeAspect="1" noChangeShapeType="1"/>
              </p:cNvSpPr>
              <p:nvPr/>
            </p:nvSpPr>
            <p:spPr bwMode="auto">
              <a:xfrm flipV="1">
                <a:off x="8551" y="6484"/>
                <a:ext cx="586" cy="1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4" name="Freeform 154"/>
              <p:cNvSpPr>
                <a:spLocks noChangeAspect="1"/>
              </p:cNvSpPr>
              <p:nvPr/>
            </p:nvSpPr>
            <p:spPr bwMode="auto">
              <a:xfrm>
                <a:off x="8405" y="6641"/>
                <a:ext cx="146" cy="190"/>
              </a:xfrm>
              <a:custGeom>
                <a:avLst/>
                <a:gdLst/>
                <a:ahLst/>
                <a:cxnLst>
                  <a:cxn ang="0">
                    <a:pos x="438" y="0"/>
                  </a:cxn>
                  <a:cxn ang="0">
                    <a:pos x="347" y="32"/>
                  </a:cxn>
                  <a:cxn ang="0">
                    <a:pos x="263" y="79"/>
                  </a:cxn>
                  <a:cxn ang="0">
                    <a:pos x="187" y="138"/>
                  </a:cxn>
                  <a:cxn ang="0">
                    <a:pos x="123" y="211"/>
                  </a:cxn>
                  <a:cxn ang="0">
                    <a:pos x="70" y="292"/>
                  </a:cxn>
                  <a:cxn ang="0">
                    <a:pos x="31" y="380"/>
                  </a:cxn>
                  <a:cxn ang="0">
                    <a:pos x="8" y="473"/>
                  </a:cxn>
                  <a:cxn ang="0">
                    <a:pos x="0" y="570"/>
                  </a:cxn>
                </a:cxnLst>
                <a:rect l="0" t="0" r="r" b="b"/>
                <a:pathLst>
                  <a:path w="438" h="570">
                    <a:moveTo>
                      <a:pt x="438" y="0"/>
                    </a:moveTo>
                    <a:lnTo>
                      <a:pt x="347" y="32"/>
                    </a:lnTo>
                    <a:lnTo>
                      <a:pt x="263" y="79"/>
                    </a:lnTo>
                    <a:lnTo>
                      <a:pt x="187" y="138"/>
                    </a:lnTo>
                    <a:lnTo>
                      <a:pt x="123" y="211"/>
                    </a:lnTo>
                    <a:lnTo>
                      <a:pt x="70" y="292"/>
                    </a:lnTo>
                    <a:lnTo>
                      <a:pt x="31" y="380"/>
                    </a:lnTo>
                    <a:lnTo>
                      <a:pt x="8" y="473"/>
                    </a:lnTo>
                    <a:lnTo>
                      <a:pt x="0" y="57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5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8405" y="6831"/>
                <a:ext cx="1" cy="27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6" name="Freeform 156"/>
              <p:cNvSpPr>
                <a:spLocks noChangeAspect="1"/>
              </p:cNvSpPr>
              <p:nvPr/>
            </p:nvSpPr>
            <p:spPr bwMode="auto">
              <a:xfrm>
                <a:off x="8405" y="9621"/>
                <a:ext cx="15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3"/>
                  </a:cxn>
                  <a:cxn ang="0">
                    <a:pos x="23" y="39"/>
                  </a:cxn>
                  <a:cxn ang="0">
                    <a:pos x="46" y="44"/>
                  </a:cxn>
                </a:cxnLst>
                <a:rect l="0" t="0" r="r" b="b"/>
                <a:pathLst>
                  <a:path w="46" h="44">
                    <a:moveTo>
                      <a:pt x="0" y="0"/>
                    </a:moveTo>
                    <a:lnTo>
                      <a:pt x="5" y="23"/>
                    </a:lnTo>
                    <a:lnTo>
                      <a:pt x="23" y="39"/>
                    </a:lnTo>
                    <a:lnTo>
                      <a:pt x="46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7" name="Line 157"/>
              <p:cNvSpPr>
                <a:spLocks noChangeAspect="1" noChangeShapeType="1"/>
              </p:cNvSpPr>
              <p:nvPr/>
            </p:nvSpPr>
            <p:spPr bwMode="auto">
              <a:xfrm flipH="1">
                <a:off x="8420" y="9630"/>
                <a:ext cx="15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8" name="Freeform 158"/>
              <p:cNvSpPr>
                <a:spLocks noChangeAspect="1"/>
              </p:cNvSpPr>
              <p:nvPr/>
            </p:nvSpPr>
            <p:spPr bwMode="auto">
              <a:xfrm>
                <a:off x="8579" y="9581"/>
                <a:ext cx="48" cy="49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45" y="139"/>
                  </a:cxn>
                  <a:cxn ang="0">
                    <a:pos x="84" y="117"/>
                  </a:cxn>
                  <a:cxn ang="0">
                    <a:pos x="116" y="85"/>
                  </a:cxn>
                  <a:cxn ang="0">
                    <a:pos x="136" y="45"/>
                  </a:cxn>
                  <a:cxn ang="0">
                    <a:pos x="143" y="0"/>
                  </a:cxn>
                </a:cxnLst>
                <a:rect l="0" t="0" r="r" b="b"/>
                <a:pathLst>
                  <a:path w="143" h="148">
                    <a:moveTo>
                      <a:pt x="0" y="148"/>
                    </a:moveTo>
                    <a:lnTo>
                      <a:pt x="45" y="139"/>
                    </a:lnTo>
                    <a:lnTo>
                      <a:pt x="84" y="117"/>
                    </a:lnTo>
                    <a:lnTo>
                      <a:pt x="116" y="85"/>
                    </a:lnTo>
                    <a:lnTo>
                      <a:pt x="136" y="45"/>
                    </a:lnTo>
                    <a:lnTo>
                      <a:pt x="14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9" name="Line 159"/>
              <p:cNvSpPr>
                <a:spLocks noChangeAspect="1" noChangeShapeType="1"/>
              </p:cNvSpPr>
              <p:nvPr/>
            </p:nvSpPr>
            <p:spPr bwMode="auto">
              <a:xfrm>
                <a:off x="8627" y="9555"/>
                <a:ext cx="1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0" name="Freeform 160"/>
              <p:cNvSpPr>
                <a:spLocks noChangeAspect="1"/>
              </p:cNvSpPr>
              <p:nvPr/>
            </p:nvSpPr>
            <p:spPr bwMode="auto">
              <a:xfrm>
                <a:off x="8601" y="9531"/>
                <a:ext cx="26" cy="24"/>
              </a:xfrm>
              <a:custGeom>
                <a:avLst/>
                <a:gdLst/>
                <a:ahLst/>
                <a:cxnLst>
                  <a:cxn ang="0">
                    <a:pos x="77" y="74"/>
                  </a:cxn>
                  <a:cxn ang="0">
                    <a:pos x="70" y="46"/>
                  </a:cxn>
                  <a:cxn ang="0">
                    <a:pos x="54" y="22"/>
                  </a:cxn>
                  <a:cxn ang="0">
                    <a:pos x="30" y="6"/>
                  </a:cxn>
                  <a:cxn ang="0">
                    <a:pos x="0" y="0"/>
                  </a:cxn>
                </a:cxnLst>
                <a:rect l="0" t="0" r="r" b="b"/>
                <a:pathLst>
                  <a:path w="77" h="74">
                    <a:moveTo>
                      <a:pt x="77" y="74"/>
                    </a:moveTo>
                    <a:lnTo>
                      <a:pt x="70" y="46"/>
                    </a:lnTo>
                    <a:lnTo>
                      <a:pt x="54" y="22"/>
                    </a:lnTo>
                    <a:lnTo>
                      <a:pt x="3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1" name="Line 161"/>
              <p:cNvSpPr>
                <a:spLocks noChangeAspect="1" noChangeShapeType="1"/>
              </p:cNvSpPr>
              <p:nvPr/>
            </p:nvSpPr>
            <p:spPr bwMode="auto">
              <a:xfrm flipV="1">
                <a:off x="8554" y="9531"/>
                <a:ext cx="4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2" name="Freeform 162"/>
              <p:cNvSpPr>
                <a:spLocks noChangeAspect="1"/>
              </p:cNvSpPr>
              <p:nvPr/>
            </p:nvSpPr>
            <p:spPr bwMode="auto">
              <a:xfrm>
                <a:off x="8528" y="9508"/>
                <a:ext cx="26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9"/>
                  </a:cxn>
                  <a:cxn ang="0">
                    <a:pos x="23" y="54"/>
                  </a:cxn>
                  <a:cxn ang="0">
                    <a:pos x="47" y="68"/>
                  </a:cxn>
                  <a:cxn ang="0">
                    <a:pos x="77" y="74"/>
                  </a:cxn>
                </a:cxnLst>
                <a:rect l="0" t="0" r="r" b="b"/>
                <a:pathLst>
                  <a:path w="77" h="74">
                    <a:moveTo>
                      <a:pt x="0" y="0"/>
                    </a:moveTo>
                    <a:lnTo>
                      <a:pt x="7" y="29"/>
                    </a:lnTo>
                    <a:lnTo>
                      <a:pt x="23" y="54"/>
                    </a:lnTo>
                    <a:lnTo>
                      <a:pt x="47" y="68"/>
                    </a:lnTo>
                    <a:lnTo>
                      <a:pt x="77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3" name="Line 163"/>
              <p:cNvSpPr>
                <a:spLocks noChangeAspect="1" noChangeShapeType="1"/>
              </p:cNvSpPr>
              <p:nvPr/>
            </p:nvSpPr>
            <p:spPr bwMode="auto">
              <a:xfrm>
                <a:off x="8528" y="9315"/>
                <a:ext cx="1" cy="1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4" name="Freeform 164"/>
              <p:cNvSpPr>
                <a:spLocks noChangeAspect="1"/>
              </p:cNvSpPr>
              <p:nvPr/>
            </p:nvSpPr>
            <p:spPr bwMode="auto">
              <a:xfrm>
                <a:off x="8528" y="9291"/>
                <a:ext cx="25" cy="24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46" y="7"/>
                  </a:cxn>
                  <a:cxn ang="0">
                    <a:pos x="21" y="22"/>
                  </a:cxn>
                  <a:cxn ang="0">
                    <a:pos x="5" y="46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46" y="7"/>
                    </a:lnTo>
                    <a:lnTo>
                      <a:pt x="21" y="22"/>
                    </a:lnTo>
                    <a:lnTo>
                      <a:pt x="5" y="46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5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8553" y="9291"/>
                <a:ext cx="44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6" name="Freeform 166"/>
              <p:cNvSpPr>
                <a:spLocks noChangeAspect="1"/>
              </p:cNvSpPr>
              <p:nvPr/>
            </p:nvSpPr>
            <p:spPr bwMode="auto">
              <a:xfrm>
                <a:off x="8996" y="9291"/>
                <a:ext cx="25" cy="24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69" y="46"/>
                  </a:cxn>
                  <a:cxn ang="0">
                    <a:pos x="53" y="22"/>
                  </a:cxn>
                  <a:cxn ang="0">
                    <a:pos x="29" y="7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69" y="46"/>
                    </a:lnTo>
                    <a:lnTo>
                      <a:pt x="53" y="22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7" name="Line 167"/>
              <p:cNvSpPr>
                <a:spLocks noChangeAspect="1" noChangeShapeType="1"/>
              </p:cNvSpPr>
              <p:nvPr/>
            </p:nvSpPr>
            <p:spPr bwMode="auto">
              <a:xfrm flipV="1">
                <a:off x="9021" y="9315"/>
                <a:ext cx="1" cy="2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8" name="Freeform 168"/>
              <p:cNvSpPr>
                <a:spLocks noChangeAspect="1"/>
              </p:cNvSpPr>
              <p:nvPr/>
            </p:nvSpPr>
            <p:spPr bwMode="auto">
              <a:xfrm>
                <a:off x="9021" y="9537"/>
                <a:ext cx="98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6"/>
                  </a:cxn>
                  <a:cxn ang="0">
                    <a:pos x="30" y="129"/>
                  </a:cxn>
                  <a:cxn ang="0">
                    <a:pos x="65" y="185"/>
                  </a:cxn>
                  <a:cxn ang="0">
                    <a:pos x="112" y="232"/>
                  </a:cxn>
                  <a:cxn ang="0">
                    <a:pos x="167" y="267"/>
                  </a:cxn>
                  <a:cxn ang="0">
                    <a:pos x="231" y="290"/>
                  </a:cxn>
                  <a:cxn ang="0">
                    <a:pos x="295" y="296"/>
                  </a:cxn>
                </a:cxnLst>
                <a:rect l="0" t="0" r="r" b="b"/>
                <a:pathLst>
                  <a:path w="295" h="296">
                    <a:moveTo>
                      <a:pt x="0" y="0"/>
                    </a:moveTo>
                    <a:lnTo>
                      <a:pt x="7" y="66"/>
                    </a:lnTo>
                    <a:lnTo>
                      <a:pt x="30" y="129"/>
                    </a:lnTo>
                    <a:lnTo>
                      <a:pt x="65" y="185"/>
                    </a:lnTo>
                    <a:lnTo>
                      <a:pt x="112" y="232"/>
                    </a:lnTo>
                    <a:lnTo>
                      <a:pt x="167" y="267"/>
                    </a:lnTo>
                    <a:lnTo>
                      <a:pt x="231" y="290"/>
                    </a:lnTo>
                    <a:lnTo>
                      <a:pt x="295" y="29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9" name="Line 169"/>
              <p:cNvSpPr>
                <a:spLocks noChangeAspect="1" noChangeShapeType="1"/>
              </p:cNvSpPr>
              <p:nvPr/>
            </p:nvSpPr>
            <p:spPr bwMode="auto">
              <a:xfrm flipH="1">
                <a:off x="9119" y="9636"/>
                <a:ext cx="2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0" name="Freeform 170"/>
              <p:cNvSpPr>
                <a:spLocks noChangeAspect="1"/>
              </p:cNvSpPr>
              <p:nvPr/>
            </p:nvSpPr>
            <p:spPr bwMode="auto">
              <a:xfrm>
                <a:off x="9144" y="9586"/>
                <a:ext cx="49" cy="50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46" y="142"/>
                  </a:cxn>
                  <a:cxn ang="0">
                    <a:pos x="88" y="120"/>
                  </a:cxn>
                  <a:cxn ang="0">
                    <a:pos x="120" y="88"/>
                  </a:cxn>
                  <a:cxn ang="0">
                    <a:pos x="142" y="46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lnTo>
                      <a:pt x="46" y="142"/>
                    </a:lnTo>
                    <a:lnTo>
                      <a:pt x="88" y="120"/>
                    </a:lnTo>
                    <a:lnTo>
                      <a:pt x="120" y="88"/>
                    </a:lnTo>
                    <a:lnTo>
                      <a:pt x="142" y="46"/>
                    </a:lnTo>
                    <a:lnTo>
                      <a:pt x="1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1" name="Line 171"/>
              <p:cNvSpPr>
                <a:spLocks noChangeAspect="1" noChangeShapeType="1"/>
              </p:cNvSpPr>
              <p:nvPr/>
            </p:nvSpPr>
            <p:spPr bwMode="auto">
              <a:xfrm>
                <a:off x="9193" y="9528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2" name="Freeform 172"/>
              <p:cNvSpPr>
                <a:spLocks noChangeAspect="1"/>
              </p:cNvSpPr>
              <p:nvPr/>
            </p:nvSpPr>
            <p:spPr bwMode="auto">
              <a:xfrm>
                <a:off x="9178" y="9513"/>
                <a:ext cx="15" cy="15"/>
              </a:xfrm>
              <a:custGeom>
                <a:avLst/>
                <a:gdLst/>
                <a:ahLst/>
                <a:cxnLst>
                  <a:cxn ang="0">
                    <a:pos x="44" y="44"/>
                  </a:cxn>
                  <a:cxn ang="0">
                    <a:pos x="39" y="21"/>
                  </a:cxn>
                  <a:cxn ang="0">
                    <a:pos x="23" y="5"/>
                  </a:cxn>
                  <a:cxn ang="0">
                    <a:pos x="0" y="0"/>
                  </a:cxn>
                </a:cxnLst>
                <a:rect l="0" t="0" r="r" b="b"/>
                <a:pathLst>
                  <a:path w="44" h="44">
                    <a:moveTo>
                      <a:pt x="44" y="44"/>
                    </a:moveTo>
                    <a:lnTo>
                      <a:pt x="39" y="21"/>
                    </a:lnTo>
                    <a:lnTo>
                      <a:pt x="23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3" name="Line 173"/>
              <p:cNvSpPr>
                <a:spLocks noChangeAspect="1" noChangeShapeType="1"/>
              </p:cNvSpPr>
              <p:nvPr/>
            </p:nvSpPr>
            <p:spPr bwMode="auto">
              <a:xfrm>
                <a:off x="9144" y="9513"/>
                <a:ext cx="3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4" name="Freeform 174"/>
              <p:cNvSpPr>
                <a:spLocks noChangeAspect="1"/>
              </p:cNvSpPr>
              <p:nvPr/>
            </p:nvSpPr>
            <p:spPr bwMode="auto">
              <a:xfrm>
                <a:off x="9119" y="9488"/>
                <a:ext cx="25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8"/>
                  </a:cxn>
                  <a:cxn ang="0">
                    <a:pos x="23" y="51"/>
                  </a:cxn>
                  <a:cxn ang="0">
                    <a:pos x="46" y="67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7" y="28"/>
                    </a:lnTo>
                    <a:lnTo>
                      <a:pt x="23" y="51"/>
                    </a:lnTo>
                    <a:lnTo>
                      <a:pt x="46" y="67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5" name="Line 175"/>
              <p:cNvSpPr>
                <a:spLocks noChangeAspect="1" noChangeShapeType="1"/>
              </p:cNvSpPr>
              <p:nvPr/>
            </p:nvSpPr>
            <p:spPr bwMode="auto">
              <a:xfrm>
                <a:off x="9119" y="9315"/>
                <a:ext cx="1" cy="1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6" name="Freeform 176"/>
              <p:cNvSpPr>
                <a:spLocks noChangeAspect="1"/>
              </p:cNvSpPr>
              <p:nvPr/>
            </p:nvSpPr>
            <p:spPr bwMode="auto">
              <a:xfrm>
                <a:off x="9119" y="9291"/>
                <a:ext cx="25" cy="24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46" y="7"/>
                  </a:cxn>
                  <a:cxn ang="0">
                    <a:pos x="23" y="22"/>
                  </a:cxn>
                  <a:cxn ang="0">
                    <a:pos x="7" y="46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46" y="7"/>
                    </a:lnTo>
                    <a:lnTo>
                      <a:pt x="23" y="22"/>
                    </a:lnTo>
                    <a:lnTo>
                      <a:pt x="7" y="46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7" name="Line 177"/>
              <p:cNvSpPr>
                <a:spLocks noChangeAspect="1" noChangeShapeType="1"/>
              </p:cNvSpPr>
              <p:nvPr/>
            </p:nvSpPr>
            <p:spPr bwMode="auto">
              <a:xfrm flipH="1">
                <a:off x="9144" y="9291"/>
                <a:ext cx="197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8" name="Freeform 178"/>
              <p:cNvSpPr>
                <a:spLocks noChangeAspect="1"/>
              </p:cNvSpPr>
              <p:nvPr/>
            </p:nvSpPr>
            <p:spPr bwMode="auto">
              <a:xfrm>
                <a:off x="11115" y="9291"/>
                <a:ext cx="24" cy="24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68" y="46"/>
                  </a:cxn>
                  <a:cxn ang="0">
                    <a:pos x="52" y="22"/>
                  </a:cxn>
                  <a:cxn ang="0">
                    <a:pos x="28" y="7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68" y="46"/>
                    </a:lnTo>
                    <a:lnTo>
                      <a:pt x="52" y="22"/>
                    </a:lnTo>
                    <a:lnTo>
                      <a:pt x="28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9" name="Line 179"/>
              <p:cNvSpPr>
                <a:spLocks noChangeAspect="1" noChangeShapeType="1"/>
              </p:cNvSpPr>
              <p:nvPr/>
            </p:nvSpPr>
            <p:spPr bwMode="auto">
              <a:xfrm flipV="1">
                <a:off x="9406" y="8032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0" name="Line 180"/>
              <p:cNvSpPr>
                <a:spLocks noChangeAspect="1" noChangeShapeType="1"/>
              </p:cNvSpPr>
              <p:nvPr/>
            </p:nvSpPr>
            <p:spPr bwMode="auto">
              <a:xfrm flipV="1">
                <a:off x="9406" y="8198"/>
                <a:ext cx="74" cy="7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1" name="Line 181"/>
              <p:cNvSpPr>
                <a:spLocks noChangeAspect="1" noChangeShapeType="1"/>
              </p:cNvSpPr>
              <p:nvPr/>
            </p:nvSpPr>
            <p:spPr bwMode="auto">
              <a:xfrm flipV="1">
                <a:off x="9406" y="8363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2" name="Line 182"/>
              <p:cNvSpPr>
                <a:spLocks noChangeAspect="1" noChangeShapeType="1"/>
              </p:cNvSpPr>
              <p:nvPr/>
            </p:nvSpPr>
            <p:spPr bwMode="auto">
              <a:xfrm flipV="1">
                <a:off x="9406" y="8529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3" name="Line 183"/>
              <p:cNvSpPr>
                <a:spLocks noChangeAspect="1" noChangeShapeType="1"/>
              </p:cNvSpPr>
              <p:nvPr/>
            </p:nvSpPr>
            <p:spPr bwMode="auto">
              <a:xfrm flipV="1">
                <a:off x="9406" y="8695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4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9406" y="8861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5" name="Line 185"/>
              <p:cNvSpPr>
                <a:spLocks noChangeAspect="1" noChangeShapeType="1"/>
              </p:cNvSpPr>
              <p:nvPr/>
            </p:nvSpPr>
            <p:spPr bwMode="auto">
              <a:xfrm flipV="1">
                <a:off x="9406" y="9027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6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9483" y="9118"/>
                <a:ext cx="72" cy="7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7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9647" y="9118"/>
                <a:ext cx="73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8" name="Line 188"/>
              <p:cNvSpPr>
                <a:spLocks noChangeAspect="1" noChangeShapeType="1"/>
              </p:cNvSpPr>
              <p:nvPr/>
            </p:nvSpPr>
            <p:spPr bwMode="auto">
              <a:xfrm flipV="1">
                <a:off x="9812" y="9118"/>
                <a:ext cx="75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9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10909" y="8022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0" name="Line 190"/>
              <p:cNvSpPr>
                <a:spLocks noChangeAspect="1" noChangeShapeType="1"/>
              </p:cNvSpPr>
              <p:nvPr/>
            </p:nvSpPr>
            <p:spPr bwMode="auto">
              <a:xfrm flipV="1">
                <a:off x="9979" y="911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1" name="Line 191"/>
              <p:cNvSpPr>
                <a:spLocks noChangeAspect="1" noChangeShapeType="1"/>
              </p:cNvSpPr>
              <p:nvPr/>
            </p:nvSpPr>
            <p:spPr bwMode="auto">
              <a:xfrm flipV="1">
                <a:off x="10909" y="818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2" name="Line 192"/>
              <p:cNvSpPr>
                <a:spLocks noChangeAspect="1" noChangeShapeType="1"/>
              </p:cNvSpPr>
              <p:nvPr/>
            </p:nvSpPr>
            <p:spPr bwMode="auto">
              <a:xfrm flipV="1">
                <a:off x="10145" y="9118"/>
                <a:ext cx="73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3" name="Line 193"/>
              <p:cNvSpPr>
                <a:spLocks noChangeAspect="1" noChangeShapeType="1"/>
              </p:cNvSpPr>
              <p:nvPr/>
            </p:nvSpPr>
            <p:spPr bwMode="auto">
              <a:xfrm flipV="1">
                <a:off x="10909" y="8354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4" name="Line 194"/>
              <p:cNvSpPr>
                <a:spLocks noChangeAspect="1" noChangeShapeType="1"/>
              </p:cNvSpPr>
              <p:nvPr/>
            </p:nvSpPr>
            <p:spPr bwMode="auto">
              <a:xfrm flipV="1">
                <a:off x="10310" y="911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5" name="Line 195"/>
              <p:cNvSpPr>
                <a:spLocks noChangeAspect="1" noChangeShapeType="1"/>
              </p:cNvSpPr>
              <p:nvPr/>
            </p:nvSpPr>
            <p:spPr bwMode="auto">
              <a:xfrm flipV="1">
                <a:off x="10909" y="8520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6" name="Line 196"/>
              <p:cNvSpPr>
                <a:spLocks noChangeAspect="1" noChangeShapeType="1"/>
              </p:cNvSpPr>
              <p:nvPr/>
            </p:nvSpPr>
            <p:spPr bwMode="auto">
              <a:xfrm flipV="1">
                <a:off x="10476" y="911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7" name="Line 197"/>
              <p:cNvSpPr>
                <a:spLocks noChangeAspect="1" noChangeShapeType="1"/>
              </p:cNvSpPr>
              <p:nvPr/>
            </p:nvSpPr>
            <p:spPr bwMode="auto">
              <a:xfrm flipV="1">
                <a:off x="10909" y="8686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8" name="Line 198"/>
              <p:cNvSpPr>
                <a:spLocks noChangeAspect="1" noChangeShapeType="1"/>
              </p:cNvSpPr>
              <p:nvPr/>
            </p:nvSpPr>
            <p:spPr bwMode="auto">
              <a:xfrm flipV="1">
                <a:off x="10642" y="911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9" name="Line 199"/>
              <p:cNvSpPr>
                <a:spLocks noChangeAspect="1" noChangeShapeType="1"/>
              </p:cNvSpPr>
              <p:nvPr/>
            </p:nvSpPr>
            <p:spPr bwMode="auto">
              <a:xfrm flipV="1">
                <a:off x="10909" y="8852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0" name="Line 200"/>
              <p:cNvSpPr>
                <a:spLocks noChangeAspect="1" noChangeShapeType="1"/>
              </p:cNvSpPr>
              <p:nvPr/>
            </p:nvSpPr>
            <p:spPr bwMode="auto">
              <a:xfrm flipV="1">
                <a:off x="10808" y="911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1" name="Line 201"/>
              <p:cNvSpPr>
                <a:spLocks noChangeAspect="1" noChangeShapeType="1"/>
              </p:cNvSpPr>
              <p:nvPr/>
            </p:nvSpPr>
            <p:spPr bwMode="auto">
              <a:xfrm flipV="1">
                <a:off x="10909" y="901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2" name="Freeform 202"/>
              <p:cNvSpPr>
                <a:spLocks noChangeAspect="1"/>
              </p:cNvSpPr>
              <p:nvPr/>
            </p:nvSpPr>
            <p:spPr bwMode="auto">
              <a:xfrm>
                <a:off x="10884" y="9093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8" y="69"/>
                  </a:cxn>
                  <a:cxn ang="0">
                    <a:pos x="51" y="53"/>
                  </a:cxn>
                  <a:cxn ang="0">
                    <a:pos x="67" y="29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28" y="69"/>
                    </a:lnTo>
                    <a:lnTo>
                      <a:pt x="51" y="53"/>
                    </a:lnTo>
                    <a:lnTo>
                      <a:pt x="67" y="29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3" name="Freeform 203"/>
              <p:cNvSpPr>
                <a:spLocks noChangeAspect="1"/>
              </p:cNvSpPr>
              <p:nvPr/>
            </p:nvSpPr>
            <p:spPr bwMode="auto">
              <a:xfrm>
                <a:off x="9480" y="9093"/>
                <a:ext cx="25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9"/>
                  </a:cxn>
                  <a:cxn ang="0">
                    <a:pos x="21" y="53"/>
                  </a:cxn>
                  <a:cxn ang="0">
                    <a:pos x="46" y="69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5" y="29"/>
                    </a:lnTo>
                    <a:lnTo>
                      <a:pt x="21" y="53"/>
                    </a:lnTo>
                    <a:lnTo>
                      <a:pt x="46" y="69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44" name="Group 204"/>
            <p:cNvGrpSpPr>
              <a:grpSpLocks noChangeAspect="1"/>
            </p:cNvGrpSpPr>
            <p:nvPr/>
          </p:nvGrpSpPr>
          <p:grpSpPr bwMode="auto">
            <a:xfrm>
              <a:off x="9341" y="4119"/>
              <a:ext cx="3449" cy="5074"/>
              <a:chOff x="9341" y="4119"/>
              <a:chExt cx="3449" cy="5074"/>
            </a:xfrm>
          </p:grpSpPr>
          <p:sp>
            <p:nvSpPr>
              <p:cNvPr id="10445" name="Line 205"/>
              <p:cNvSpPr>
                <a:spLocks noChangeAspect="1" noChangeShapeType="1"/>
              </p:cNvSpPr>
              <p:nvPr/>
            </p:nvSpPr>
            <p:spPr bwMode="auto">
              <a:xfrm flipV="1">
                <a:off x="9480" y="7960"/>
                <a:ext cx="1" cy="113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6" name="Freeform 206"/>
              <p:cNvSpPr>
                <a:spLocks noChangeAspect="1"/>
              </p:cNvSpPr>
              <p:nvPr/>
            </p:nvSpPr>
            <p:spPr bwMode="auto">
              <a:xfrm>
                <a:off x="10884" y="9093"/>
                <a:ext cx="99" cy="99"/>
              </a:xfrm>
              <a:custGeom>
                <a:avLst/>
                <a:gdLst/>
                <a:ahLst/>
                <a:cxnLst>
                  <a:cxn ang="0">
                    <a:pos x="0" y="296"/>
                  </a:cxn>
                  <a:cxn ang="0">
                    <a:pos x="66" y="290"/>
                  </a:cxn>
                  <a:cxn ang="0">
                    <a:pos x="128" y="267"/>
                  </a:cxn>
                  <a:cxn ang="0">
                    <a:pos x="184" y="232"/>
                  </a:cxn>
                  <a:cxn ang="0">
                    <a:pos x="230" y="185"/>
                  </a:cxn>
                  <a:cxn ang="0">
                    <a:pos x="265" y="130"/>
                  </a:cxn>
                  <a:cxn ang="0">
                    <a:pos x="288" y="66"/>
                  </a:cxn>
                  <a:cxn ang="0">
                    <a:pos x="295" y="0"/>
                  </a:cxn>
                </a:cxnLst>
                <a:rect l="0" t="0" r="r" b="b"/>
                <a:pathLst>
                  <a:path w="295" h="296">
                    <a:moveTo>
                      <a:pt x="0" y="296"/>
                    </a:moveTo>
                    <a:lnTo>
                      <a:pt x="66" y="290"/>
                    </a:lnTo>
                    <a:lnTo>
                      <a:pt x="128" y="267"/>
                    </a:lnTo>
                    <a:lnTo>
                      <a:pt x="184" y="232"/>
                    </a:lnTo>
                    <a:lnTo>
                      <a:pt x="230" y="185"/>
                    </a:lnTo>
                    <a:lnTo>
                      <a:pt x="265" y="130"/>
                    </a:lnTo>
                    <a:lnTo>
                      <a:pt x="288" y="66"/>
                    </a:lnTo>
                    <a:lnTo>
                      <a:pt x="295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7" name="Freeform 207"/>
              <p:cNvSpPr>
                <a:spLocks noChangeAspect="1"/>
              </p:cNvSpPr>
              <p:nvPr/>
            </p:nvSpPr>
            <p:spPr bwMode="auto">
              <a:xfrm>
                <a:off x="9406" y="9093"/>
                <a:ext cx="99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6"/>
                  </a:cxn>
                  <a:cxn ang="0">
                    <a:pos x="28" y="130"/>
                  </a:cxn>
                  <a:cxn ang="0">
                    <a:pos x="65" y="185"/>
                  </a:cxn>
                  <a:cxn ang="0">
                    <a:pos x="110" y="232"/>
                  </a:cxn>
                  <a:cxn ang="0">
                    <a:pos x="167" y="267"/>
                  </a:cxn>
                  <a:cxn ang="0">
                    <a:pos x="229" y="290"/>
                  </a:cxn>
                  <a:cxn ang="0">
                    <a:pos x="295" y="296"/>
                  </a:cxn>
                </a:cxnLst>
                <a:rect l="0" t="0" r="r" b="b"/>
                <a:pathLst>
                  <a:path w="295" h="296">
                    <a:moveTo>
                      <a:pt x="0" y="0"/>
                    </a:moveTo>
                    <a:lnTo>
                      <a:pt x="7" y="66"/>
                    </a:lnTo>
                    <a:lnTo>
                      <a:pt x="28" y="130"/>
                    </a:lnTo>
                    <a:lnTo>
                      <a:pt x="65" y="185"/>
                    </a:lnTo>
                    <a:lnTo>
                      <a:pt x="110" y="232"/>
                    </a:lnTo>
                    <a:lnTo>
                      <a:pt x="167" y="267"/>
                    </a:lnTo>
                    <a:lnTo>
                      <a:pt x="229" y="290"/>
                    </a:lnTo>
                    <a:lnTo>
                      <a:pt x="295" y="296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8" name="Line 208"/>
              <p:cNvSpPr>
                <a:spLocks noChangeAspect="1" noChangeShapeType="1"/>
              </p:cNvSpPr>
              <p:nvPr/>
            </p:nvSpPr>
            <p:spPr bwMode="auto">
              <a:xfrm>
                <a:off x="9505" y="9118"/>
                <a:ext cx="1379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9" name="Line 209"/>
              <p:cNvSpPr>
                <a:spLocks noChangeAspect="1" noChangeShapeType="1"/>
              </p:cNvSpPr>
              <p:nvPr/>
            </p:nvSpPr>
            <p:spPr bwMode="auto">
              <a:xfrm flipV="1">
                <a:off x="10909" y="7960"/>
                <a:ext cx="1" cy="113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0" name="Line 210"/>
              <p:cNvSpPr>
                <a:spLocks noChangeAspect="1" noChangeShapeType="1"/>
              </p:cNvSpPr>
              <p:nvPr/>
            </p:nvSpPr>
            <p:spPr bwMode="auto">
              <a:xfrm>
                <a:off x="10909" y="7960"/>
                <a:ext cx="74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1" name="Line 211"/>
              <p:cNvSpPr>
                <a:spLocks noChangeAspect="1" noChangeShapeType="1"/>
              </p:cNvSpPr>
              <p:nvPr/>
            </p:nvSpPr>
            <p:spPr bwMode="auto">
              <a:xfrm>
                <a:off x="10983" y="7960"/>
                <a:ext cx="1" cy="113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2" name="Line 212"/>
              <p:cNvSpPr>
                <a:spLocks noChangeAspect="1" noChangeShapeType="1"/>
              </p:cNvSpPr>
              <p:nvPr/>
            </p:nvSpPr>
            <p:spPr bwMode="auto">
              <a:xfrm flipH="1">
                <a:off x="9505" y="9192"/>
                <a:ext cx="1379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3" name="Line 213"/>
              <p:cNvSpPr>
                <a:spLocks noChangeAspect="1" noChangeShapeType="1"/>
              </p:cNvSpPr>
              <p:nvPr/>
            </p:nvSpPr>
            <p:spPr bwMode="auto">
              <a:xfrm flipV="1">
                <a:off x="9406" y="7960"/>
                <a:ext cx="1" cy="113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4" name="Line 214"/>
              <p:cNvSpPr>
                <a:spLocks noChangeAspect="1" noChangeShapeType="1"/>
              </p:cNvSpPr>
              <p:nvPr/>
            </p:nvSpPr>
            <p:spPr bwMode="auto">
              <a:xfrm>
                <a:off x="9406" y="7960"/>
                <a:ext cx="74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5" name="Line 215"/>
              <p:cNvSpPr>
                <a:spLocks noChangeAspect="1" noChangeShapeType="1"/>
              </p:cNvSpPr>
              <p:nvPr/>
            </p:nvSpPr>
            <p:spPr bwMode="auto">
              <a:xfrm flipH="1">
                <a:off x="12445" y="7789"/>
                <a:ext cx="19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6" name="Freeform 216"/>
              <p:cNvSpPr>
                <a:spLocks noChangeAspect="1"/>
              </p:cNvSpPr>
              <p:nvPr/>
            </p:nvSpPr>
            <p:spPr bwMode="auto">
              <a:xfrm>
                <a:off x="12420" y="7764"/>
                <a:ext cx="25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8"/>
                  </a:cxn>
                  <a:cxn ang="0">
                    <a:pos x="22" y="52"/>
                  </a:cxn>
                  <a:cxn ang="0">
                    <a:pos x="6" y="28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8"/>
                    </a:lnTo>
                    <a:lnTo>
                      <a:pt x="22" y="52"/>
                    </a:lnTo>
                    <a:lnTo>
                      <a:pt x="6" y="2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7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12420" y="7508"/>
                <a:ext cx="1" cy="2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8" name="Freeform 218"/>
              <p:cNvSpPr>
                <a:spLocks noChangeAspect="1"/>
              </p:cNvSpPr>
              <p:nvPr/>
            </p:nvSpPr>
            <p:spPr bwMode="auto">
              <a:xfrm>
                <a:off x="12413" y="7467"/>
                <a:ext cx="7" cy="41"/>
              </a:xfrm>
              <a:custGeom>
                <a:avLst/>
                <a:gdLst/>
                <a:ahLst/>
                <a:cxnLst>
                  <a:cxn ang="0">
                    <a:pos x="21" y="123"/>
                  </a:cxn>
                  <a:cxn ang="0">
                    <a:pos x="16" y="60"/>
                  </a:cxn>
                  <a:cxn ang="0">
                    <a:pos x="0" y="0"/>
                  </a:cxn>
                </a:cxnLst>
                <a:rect l="0" t="0" r="r" b="b"/>
                <a:pathLst>
                  <a:path w="21" h="123">
                    <a:moveTo>
                      <a:pt x="21" y="123"/>
                    </a:moveTo>
                    <a:lnTo>
                      <a:pt x="16" y="6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9" name="Freeform 219"/>
              <p:cNvSpPr>
                <a:spLocks noChangeAspect="1"/>
              </p:cNvSpPr>
              <p:nvPr/>
            </p:nvSpPr>
            <p:spPr bwMode="auto">
              <a:xfrm>
                <a:off x="12412" y="7434"/>
                <a:ext cx="24" cy="33"/>
              </a:xfrm>
              <a:custGeom>
                <a:avLst/>
                <a:gdLst/>
                <a:ahLst/>
                <a:cxnLst>
                  <a:cxn ang="0">
                    <a:pos x="4" y="99"/>
                  </a:cxn>
                  <a:cxn ang="0">
                    <a:pos x="0" y="72"/>
                  </a:cxn>
                  <a:cxn ang="0">
                    <a:pos x="6" y="43"/>
                  </a:cxn>
                  <a:cxn ang="0">
                    <a:pos x="23" y="21"/>
                  </a:cxn>
                  <a:cxn ang="0">
                    <a:pos x="46" y="6"/>
                  </a:cxn>
                  <a:cxn ang="0">
                    <a:pos x="74" y="0"/>
                  </a:cxn>
                </a:cxnLst>
                <a:rect l="0" t="0" r="r" b="b"/>
                <a:pathLst>
                  <a:path w="74" h="99">
                    <a:moveTo>
                      <a:pt x="4" y="99"/>
                    </a:moveTo>
                    <a:lnTo>
                      <a:pt x="0" y="72"/>
                    </a:lnTo>
                    <a:lnTo>
                      <a:pt x="6" y="43"/>
                    </a:lnTo>
                    <a:lnTo>
                      <a:pt x="23" y="21"/>
                    </a:lnTo>
                    <a:lnTo>
                      <a:pt x="46" y="6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0" name="Line 220"/>
              <p:cNvSpPr>
                <a:spLocks noChangeAspect="1" noChangeShapeType="1"/>
              </p:cNvSpPr>
              <p:nvPr/>
            </p:nvSpPr>
            <p:spPr bwMode="auto">
              <a:xfrm>
                <a:off x="12436" y="7434"/>
                <a:ext cx="20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1" name="Freeform 221"/>
              <p:cNvSpPr>
                <a:spLocks noChangeAspect="1"/>
              </p:cNvSpPr>
              <p:nvPr/>
            </p:nvSpPr>
            <p:spPr bwMode="auto">
              <a:xfrm>
                <a:off x="12642" y="7434"/>
                <a:ext cx="25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6"/>
                  </a:cxn>
                  <a:cxn ang="0">
                    <a:pos x="53" y="22"/>
                  </a:cxn>
                  <a:cxn ang="0">
                    <a:pos x="68" y="46"/>
                  </a:cxn>
                  <a:cxn ang="0">
                    <a:pos x="75" y="74"/>
                  </a:cxn>
                </a:cxnLst>
                <a:rect l="0" t="0" r="r" b="b"/>
                <a:pathLst>
                  <a:path w="75" h="74">
                    <a:moveTo>
                      <a:pt x="0" y="0"/>
                    </a:moveTo>
                    <a:lnTo>
                      <a:pt x="29" y="6"/>
                    </a:lnTo>
                    <a:lnTo>
                      <a:pt x="53" y="22"/>
                    </a:lnTo>
                    <a:lnTo>
                      <a:pt x="68" y="46"/>
                    </a:lnTo>
                    <a:lnTo>
                      <a:pt x="75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2" name="Line 222"/>
              <p:cNvSpPr>
                <a:spLocks noChangeAspect="1" noChangeShapeType="1"/>
              </p:cNvSpPr>
              <p:nvPr/>
            </p:nvSpPr>
            <p:spPr bwMode="auto">
              <a:xfrm>
                <a:off x="12667" y="7458"/>
                <a:ext cx="1" cy="30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3" name="Freeform 223"/>
              <p:cNvSpPr>
                <a:spLocks noChangeAspect="1"/>
              </p:cNvSpPr>
              <p:nvPr/>
            </p:nvSpPr>
            <p:spPr bwMode="auto">
              <a:xfrm>
                <a:off x="12642" y="7764"/>
                <a:ext cx="25" cy="2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8" y="28"/>
                  </a:cxn>
                  <a:cxn ang="0">
                    <a:pos x="53" y="52"/>
                  </a:cxn>
                  <a:cxn ang="0">
                    <a:pos x="29" y="68"/>
                  </a:cxn>
                  <a:cxn ang="0">
                    <a:pos x="0" y="74"/>
                  </a:cxn>
                </a:cxnLst>
                <a:rect l="0" t="0" r="r" b="b"/>
                <a:pathLst>
                  <a:path w="75" h="74">
                    <a:moveTo>
                      <a:pt x="75" y="0"/>
                    </a:moveTo>
                    <a:lnTo>
                      <a:pt x="68" y="28"/>
                    </a:lnTo>
                    <a:lnTo>
                      <a:pt x="53" y="52"/>
                    </a:lnTo>
                    <a:lnTo>
                      <a:pt x="29" y="68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4" name="Freeform 224"/>
              <p:cNvSpPr>
                <a:spLocks noChangeAspect="1"/>
              </p:cNvSpPr>
              <p:nvPr/>
            </p:nvSpPr>
            <p:spPr bwMode="auto">
              <a:xfrm>
                <a:off x="12174" y="6877"/>
                <a:ext cx="24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6" y="46"/>
                  </a:cxn>
                  <a:cxn ang="0">
                    <a:pos x="22" y="22"/>
                  </a:cxn>
                  <a:cxn ang="0">
                    <a:pos x="46" y="6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6" y="46"/>
                    </a:lnTo>
                    <a:lnTo>
                      <a:pt x="22" y="22"/>
                    </a:lnTo>
                    <a:lnTo>
                      <a:pt x="46" y="6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5" name="Line 225"/>
              <p:cNvSpPr>
                <a:spLocks noChangeAspect="1" noChangeShapeType="1"/>
              </p:cNvSpPr>
              <p:nvPr/>
            </p:nvSpPr>
            <p:spPr bwMode="auto">
              <a:xfrm>
                <a:off x="12198" y="6877"/>
                <a:ext cx="44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6" name="Freeform 226"/>
              <p:cNvSpPr>
                <a:spLocks noChangeAspect="1"/>
              </p:cNvSpPr>
              <p:nvPr/>
            </p:nvSpPr>
            <p:spPr bwMode="auto">
              <a:xfrm>
                <a:off x="12642" y="6877"/>
                <a:ext cx="25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6"/>
                  </a:cxn>
                  <a:cxn ang="0">
                    <a:pos x="53" y="22"/>
                  </a:cxn>
                  <a:cxn ang="0">
                    <a:pos x="68" y="46"/>
                  </a:cxn>
                  <a:cxn ang="0">
                    <a:pos x="75" y="74"/>
                  </a:cxn>
                </a:cxnLst>
                <a:rect l="0" t="0" r="r" b="b"/>
                <a:pathLst>
                  <a:path w="75" h="74">
                    <a:moveTo>
                      <a:pt x="0" y="0"/>
                    </a:moveTo>
                    <a:lnTo>
                      <a:pt x="29" y="6"/>
                    </a:lnTo>
                    <a:lnTo>
                      <a:pt x="53" y="22"/>
                    </a:lnTo>
                    <a:lnTo>
                      <a:pt x="68" y="46"/>
                    </a:lnTo>
                    <a:lnTo>
                      <a:pt x="75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7" name="Line 227"/>
              <p:cNvSpPr>
                <a:spLocks noChangeAspect="1" noChangeShapeType="1"/>
              </p:cNvSpPr>
              <p:nvPr/>
            </p:nvSpPr>
            <p:spPr bwMode="auto">
              <a:xfrm>
                <a:off x="12667" y="690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8" name="Freeform 228"/>
              <p:cNvSpPr>
                <a:spLocks noChangeAspect="1"/>
              </p:cNvSpPr>
              <p:nvPr/>
            </p:nvSpPr>
            <p:spPr bwMode="auto">
              <a:xfrm>
                <a:off x="12644" y="6962"/>
                <a:ext cx="23" cy="25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2" y="27"/>
                  </a:cxn>
                  <a:cxn ang="0">
                    <a:pos x="47" y="51"/>
                  </a:cxn>
                  <a:cxn ang="0">
                    <a:pos x="26" y="67"/>
                  </a:cxn>
                  <a:cxn ang="0">
                    <a:pos x="0" y="74"/>
                  </a:cxn>
                </a:cxnLst>
                <a:rect l="0" t="0" r="r" b="b"/>
                <a:pathLst>
                  <a:path w="68" h="74">
                    <a:moveTo>
                      <a:pt x="68" y="0"/>
                    </a:moveTo>
                    <a:lnTo>
                      <a:pt x="62" y="27"/>
                    </a:lnTo>
                    <a:lnTo>
                      <a:pt x="47" y="51"/>
                    </a:lnTo>
                    <a:lnTo>
                      <a:pt x="26" y="67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9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12492" y="6987"/>
                <a:ext cx="152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0" name="Freeform 230"/>
              <p:cNvSpPr>
                <a:spLocks noChangeAspect="1"/>
              </p:cNvSpPr>
              <p:nvPr/>
            </p:nvSpPr>
            <p:spPr bwMode="auto">
              <a:xfrm>
                <a:off x="12469" y="7000"/>
                <a:ext cx="23" cy="49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41" y="7"/>
                  </a:cxn>
                  <a:cxn ang="0">
                    <a:pos x="19" y="23"/>
                  </a:cxn>
                  <a:cxn ang="0">
                    <a:pos x="4" y="48"/>
                  </a:cxn>
                  <a:cxn ang="0">
                    <a:pos x="0" y="73"/>
                  </a:cxn>
                  <a:cxn ang="0">
                    <a:pos x="4" y="100"/>
                  </a:cxn>
                  <a:cxn ang="0">
                    <a:pos x="19" y="124"/>
                  </a:cxn>
                  <a:cxn ang="0">
                    <a:pos x="41" y="140"/>
                  </a:cxn>
                  <a:cxn ang="0">
                    <a:pos x="68" y="147"/>
                  </a:cxn>
                </a:cxnLst>
                <a:rect l="0" t="0" r="r" b="b"/>
                <a:pathLst>
                  <a:path w="68" h="147">
                    <a:moveTo>
                      <a:pt x="68" y="0"/>
                    </a:moveTo>
                    <a:lnTo>
                      <a:pt x="41" y="7"/>
                    </a:lnTo>
                    <a:lnTo>
                      <a:pt x="19" y="23"/>
                    </a:lnTo>
                    <a:lnTo>
                      <a:pt x="4" y="48"/>
                    </a:lnTo>
                    <a:lnTo>
                      <a:pt x="0" y="73"/>
                    </a:lnTo>
                    <a:lnTo>
                      <a:pt x="4" y="100"/>
                    </a:lnTo>
                    <a:lnTo>
                      <a:pt x="19" y="124"/>
                    </a:lnTo>
                    <a:lnTo>
                      <a:pt x="41" y="140"/>
                    </a:lnTo>
                    <a:lnTo>
                      <a:pt x="68" y="1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1" name="Line 231"/>
              <p:cNvSpPr>
                <a:spLocks noChangeAspect="1" noChangeShapeType="1"/>
              </p:cNvSpPr>
              <p:nvPr/>
            </p:nvSpPr>
            <p:spPr bwMode="auto">
              <a:xfrm>
                <a:off x="12492" y="7049"/>
                <a:ext cx="152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2" name="Freeform 232"/>
              <p:cNvSpPr>
                <a:spLocks noChangeAspect="1"/>
              </p:cNvSpPr>
              <p:nvPr/>
            </p:nvSpPr>
            <p:spPr bwMode="auto">
              <a:xfrm>
                <a:off x="12644" y="7063"/>
                <a:ext cx="23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6"/>
                  </a:cxn>
                  <a:cxn ang="0">
                    <a:pos x="47" y="22"/>
                  </a:cxn>
                  <a:cxn ang="0">
                    <a:pos x="62" y="47"/>
                  </a:cxn>
                  <a:cxn ang="0">
                    <a:pos x="68" y="74"/>
                  </a:cxn>
                </a:cxnLst>
                <a:rect l="0" t="0" r="r" b="b"/>
                <a:pathLst>
                  <a:path w="68" h="74">
                    <a:moveTo>
                      <a:pt x="0" y="0"/>
                    </a:moveTo>
                    <a:lnTo>
                      <a:pt x="26" y="6"/>
                    </a:lnTo>
                    <a:lnTo>
                      <a:pt x="47" y="22"/>
                    </a:lnTo>
                    <a:lnTo>
                      <a:pt x="62" y="47"/>
                    </a:lnTo>
                    <a:lnTo>
                      <a:pt x="68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3" name="Line 233"/>
              <p:cNvSpPr>
                <a:spLocks noChangeAspect="1" noChangeShapeType="1"/>
              </p:cNvSpPr>
              <p:nvPr/>
            </p:nvSpPr>
            <p:spPr bwMode="auto">
              <a:xfrm>
                <a:off x="12667" y="7088"/>
                <a:ext cx="1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4" name="Freeform 234"/>
              <p:cNvSpPr>
                <a:spLocks noChangeAspect="1"/>
              </p:cNvSpPr>
              <p:nvPr/>
            </p:nvSpPr>
            <p:spPr bwMode="auto">
              <a:xfrm>
                <a:off x="12644" y="7160"/>
                <a:ext cx="23" cy="24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2" y="27"/>
                  </a:cxn>
                  <a:cxn ang="0">
                    <a:pos x="47" y="50"/>
                  </a:cxn>
                  <a:cxn ang="0">
                    <a:pos x="26" y="66"/>
                  </a:cxn>
                  <a:cxn ang="0">
                    <a:pos x="0" y="73"/>
                  </a:cxn>
                </a:cxnLst>
                <a:rect l="0" t="0" r="r" b="b"/>
                <a:pathLst>
                  <a:path w="68" h="73">
                    <a:moveTo>
                      <a:pt x="68" y="0"/>
                    </a:moveTo>
                    <a:lnTo>
                      <a:pt x="62" y="27"/>
                    </a:lnTo>
                    <a:lnTo>
                      <a:pt x="47" y="50"/>
                    </a:lnTo>
                    <a:lnTo>
                      <a:pt x="26" y="66"/>
                    </a:lnTo>
                    <a:lnTo>
                      <a:pt x="0" y="7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5" name="Line 235"/>
              <p:cNvSpPr>
                <a:spLocks noChangeAspect="1" noChangeShapeType="1"/>
              </p:cNvSpPr>
              <p:nvPr/>
            </p:nvSpPr>
            <p:spPr bwMode="auto">
              <a:xfrm flipH="1">
                <a:off x="12492" y="7184"/>
                <a:ext cx="152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6" name="Freeform 236"/>
              <p:cNvSpPr>
                <a:spLocks noChangeAspect="1"/>
              </p:cNvSpPr>
              <p:nvPr/>
            </p:nvSpPr>
            <p:spPr bwMode="auto">
              <a:xfrm>
                <a:off x="12469" y="7197"/>
                <a:ext cx="23" cy="49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41" y="8"/>
                  </a:cxn>
                  <a:cxn ang="0">
                    <a:pos x="19" y="24"/>
                  </a:cxn>
                  <a:cxn ang="0">
                    <a:pos x="4" y="47"/>
                  </a:cxn>
                  <a:cxn ang="0">
                    <a:pos x="0" y="74"/>
                  </a:cxn>
                  <a:cxn ang="0">
                    <a:pos x="4" y="101"/>
                  </a:cxn>
                  <a:cxn ang="0">
                    <a:pos x="19" y="124"/>
                  </a:cxn>
                  <a:cxn ang="0">
                    <a:pos x="41" y="140"/>
                  </a:cxn>
                  <a:cxn ang="0">
                    <a:pos x="68" y="147"/>
                  </a:cxn>
                </a:cxnLst>
                <a:rect l="0" t="0" r="r" b="b"/>
                <a:pathLst>
                  <a:path w="68" h="147">
                    <a:moveTo>
                      <a:pt x="68" y="0"/>
                    </a:moveTo>
                    <a:lnTo>
                      <a:pt x="41" y="8"/>
                    </a:lnTo>
                    <a:lnTo>
                      <a:pt x="19" y="24"/>
                    </a:lnTo>
                    <a:lnTo>
                      <a:pt x="4" y="47"/>
                    </a:lnTo>
                    <a:lnTo>
                      <a:pt x="0" y="74"/>
                    </a:lnTo>
                    <a:lnTo>
                      <a:pt x="4" y="101"/>
                    </a:lnTo>
                    <a:lnTo>
                      <a:pt x="19" y="124"/>
                    </a:lnTo>
                    <a:lnTo>
                      <a:pt x="41" y="140"/>
                    </a:lnTo>
                    <a:lnTo>
                      <a:pt x="68" y="1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7" name="Line 237"/>
              <p:cNvSpPr>
                <a:spLocks noChangeAspect="1" noChangeShapeType="1"/>
              </p:cNvSpPr>
              <p:nvPr/>
            </p:nvSpPr>
            <p:spPr bwMode="auto">
              <a:xfrm>
                <a:off x="12492" y="7246"/>
                <a:ext cx="152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8" name="Freeform 238"/>
              <p:cNvSpPr>
                <a:spLocks noChangeAspect="1"/>
              </p:cNvSpPr>
              <p:nvPr/>
            </p:nvSpPr>
            <p:spPr bwMode="auto">
              <a:xfrm>
                <a:off x="12644" y="7260"/>
                <a:ext cx="23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8"/>
                  </a:cxn>
                  <a:cxn ang="0">
                    <a:pos x="47" y="24"/>
                  </a:cxn>
                  <a:cxn ang="0">
                    <a:pos x="62" y="47"/>
                  </a:cxn>
                  <a:cxn ang="0">
                    <a:pos x="68" y="74"/>
                  </a:cxn>
                </a:cxnLst>
                <a:rect l="0" t="0" r="r" b="b"/>
                <a:pathLst>
                  <a:path w="68" h="74">
                    <a:moveTo>
                      <a:pt x="0" y="0"/>
                    </a:moveTo>
                    <a:lnTo>
                      <a:pt x="26" y="8"/>
                    </a:lnTo>
                    <a:lnTo>
                      <a:pt x="47" y="24"/>
                    </a:lnTo>
                    <a:lnTo>
                      <a:pt x="62" y="47"/>
                    </a:lnTo>
                    <a:lnTo>
                      <a:pt x="68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9" name="Line 239"/>
              <p:cNvSpPr>
                <a:spLocks noChangeAspect="1" noChangeShapeType="1"/>
              </p:cNvSpPr>
              <p:nvPr/>
            </p:nvSpPr>
            <p:spPr bwMode="auto">
              <a:xfrm>
                <a:off x="12667" y="7284"/>
                <a:ext cx="1" cy="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0" name="Freeform 240"/>
              <p:cNvSpPr>
                <a:spLocks noChangeAspect="1"/>
              </p:cNvSpPr>
              <p:nvPr/>
            </p:nvSpPr>
            <p:spPr bwMode="auto">
              <a:xfrm>
                <a:off x="12642" y="7360"/>
                <a:ext cx="25" cy="2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8" y="29"/>
                  </a:cxn>
                  <a:cxn ang="0">
                    <a:pos x="53" y="53"/>
                  </a:cxn>
                  <a:cxn ang="0">
                    <a:pos x="29" y="69"/>
                  </a:cxn>
                  <a:cxn ang="0">
                    <a:pos x="0" y="74"/>
                  </a:cxn>
                </a:cxnLst>
                <a:rect l="0" t="0" r="r" b="b"/>
                <a:pathLst>
                  <a:path w="75" h="74">
                    <a:moveTo>
                      <a:pt x="75" y="0"/>
                    </a:moveTo>
                    <a:lnTo>
                      <a:pt x="68" y="29"/>
                    </a:lnTo>
                    <a:lnTo>
                      <a:pt x="53" y="53"/>
                    </a:lnTo>
                    <a:lnTo>
                      <a:pt x="29" y="69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1" name="Line 241"/>
              <p:cNvSpPr>
                <a:spLocks noChangeAspect="1" noChangeShapeType="1"/>
              </p:cNvSpPr>
              <p:nvPr/>
            </p:nvSpPr>
            <p:spPr bwMode="auto">
              <a:xfrm flipH="1">
                <a:off x="12198" y="7384"/>
                <a:ext cx="44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2" name="Freeform 242"/>
              <p:cNvSpPr>
                <a:spLocks noChangeAspect="1"/>
              </p:cNvSpPr>
              <p:nvPr/>
            </p:nvSpPr>
            <p:spPr bwMode="auto">
              <a:xfrm>
                <a:off x="12174" y="7360"/>
                <a:ext cx="24" cy="24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9"/>
                  </a:cxn>
                  <a:cxn ang="0">
                    <a:pos x="22" y="53"/>
                  </a:cxn>
                  <a:cxn ang="0">
                    <a:pos x="6" y="29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9"/>
                    </a:lnTo>
                    <a:lnTo>
                      <a:pt x="22" y="53"/>
                    </a:lnTo>
                    <a:lnTo>
                      <a:pt x="6" y="2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3" name="Line 243"/>
              <p:cNvSpPr>
                <a:spLocks noChangeAspect="1" noChangeShapeType="1"/>
              </p:cNvSpPr>
              <p:nvPr/>
            </p:nvSpPr>
            <p:spPr bwMode="auto">
              <a:xfrm flipV="1">
                <a:off x="12174" y="7284"/>
                <a:ext cx="1" cy="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4" name="Freeform 244"/>
              <p:cNvSpPr>
                <a:spLocks noChangeAspect="1"/>
              </p:cNvSpPr>
              <p:nvPr/>
            </p:nvSpPr>
            <p:spPr bwMode="auto">
              <a:xfrm>
                <a:off x="12174" y="7260"/>
                <a:ext cx="22" cy="2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6" y="47"/>
                  </a:cxn>
                  <a:cxn ang="0">
                    <a:pos x="19" y="24"/>
                  </a:cxn>
                  <a:cxn ang="0">
                    <a:pos x="42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74">
                    <a:moveTo>
                      <a:pt x="0" y="74"/>
                    </a:moveTo>
                    <a:lnTo>
                      <a:pt x="6" y="47"/>
                    </a:lnTo>
                    <a:lnTo>
                      <a:pt x="19" y="24"/>
                    </a:lnTo>
                    <a:lnTo>
                      <a:pt x="42" y="8"/>
                    </a:lnTo>
                    <a:lnTo>
                      <a:pt x="6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5" name="Line 245"/>
              <p:cNvSpPr>
                <a:spLocks noChangeAspect="1" noChangeShapeType="1"/>
              </p:cNvSpPr>
              <p:nvPr/>
            </p:nvSpPr>
            <p:spPr bwMode="auto">
              <a:xfrm flipV="1">
                <a:off x="12196" y="7246"/>
                <a:ext cx="152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6" name="Freeform 246"/>
              <p:cNvSpPr>
                <a:spLocks noChangeAspect="1"/>
              </p:cNvSpPr>
              <p:nvPr/>
            </p:nvSpPr>
            <p:spPr bwMode="auto">
              <a:xfrm>
                <a:off x="12348" y="7197"/>
                <a:ext cx="23" cy="49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25" y="140"/>
                  </a:cxn>
                  <a:cxn ang="0">
                    <a:pos x="48" y="124"/>
                  </a:cxn>
                  <a:cxn ang="0">
                    <a:pos x="62" y="101"/>
                  </a:cxn>
                  <a:cxn ang="0">
                    <a:pos x="67" y="74"/>
                  </a:cxn>
                  <a:cxn ang="0">
                    <a:pos x="62" y="47"/>
                  </a:cxn>
                  <a:cxn ang="0">
                    <a:pos x="48" y="24"/>
                  </a:cxn>
                  <a:cxn ang="0">
                    <a:pos x="25" y="8"/>
                  </a:cxn>
                  <a:cxn ang="0">
                    <a:pos x="0" y="0"/>
                  </a:cxn>
                </a:cxnLst>
                <a:rect l="0" t="0" r="r" b="b"/>
                <a:pathLst>
                  <a:path w="67" h="147">
                    <a:moveTo>
                      <a:pt x="0" y="147"/>
                    </a:moveTo>
                    <a:lnTo>
                      <a:pt x="25" y="140"/>
                    </a:lnTo>
                    <a:lnTo>
                      <a:pt x="48" y="124"/>
                    </a:lnTo>
                    <a:lnTo>
                      <a:pt x="62" y="101"/>
                    </a:lnTo>
                    <a:lnTo>
                      <a:pt x="67" y="74"/>
                    </a:lnTo>
                    <a:lnTo>
                      <a:pt x="62" y="47"/>
                    </a:lnTo>
                    <a:lnTo>
                      <a:pt x="48" y="24"/>
                    </a:lnTo>
                    <a:lnTo>
                      <a:pt x="25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7" name="Line 2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196" y="7184"/>
                <a:ext cx="152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8" name="Freeform 248"/>
              <p:cNvSpPr>
                <a:spLocks noChangeAspect="1"/>
              </p:cNvSpPr>
              <p:nvPr/>
            </p:nvSpPr>
            <p:spPr bwMode="auto">
              <a:xfrm>
                <a:off x="12174" y="7160"/>
                <a:ext cx="22" cy="24"/>
              </a:xfrm>
              <a:custGeom>
                <a:avLst/>
                <a:gdLst/>
                <a:ahLst/>
                <a:cxnLst>
                  <a:cxn ang="0">
                    <a:pos x="67" y="73"/>
                  </a:cxn>
                  <a:cxn ang="0">
                    <a:pos x="42" y="66"/>
                  </a:cxn>
                  <a:cxn ang="0">
                    <a:pos x="19" y="50"/>
                  </a:cxn>
                  <a:cxn ang="0">
                    <a:pos x="6" y="27"/>
                  </a:cxn>
                  <a:cxn ang="0">
                    <a:pos x="0" y="0"/>
                  </a:cxn>
                </a:cxnLst>
                <a:rect l="0" t="0" r="r" b="b"/>
                <a:pathLst>
                  <a:path w="67" h="73">
                    <a:moveTo>
                      <a:pt x="67" y="73"/>
                    </a:moveTo>
                    <a:lnTo>
                      <a:pt x="42" y="66"/>
                    </a:lnTo>
                    <a:lnTo>
                      <a:pt x="19" y="50"/>
                    </a:lnTo>
                    <a:lnTo>
                      <a:pt x="6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9" name="Line 249"/>
              <p:cNvSpPr>
                <a:spLocks noChangeAspect="1" noChangeShapeType="1"/>
              </p:cNvSpPr>
              <p:nvPr/>
            </p:nvSpPr>
            <p:spPr bwMode="auto">
              <a:xfrm flipV="1">
                <a:off x="12174" y="7088"/>
                <a:ext cx="1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0" name="Freeform 250"/>
              <p:cNvSpPr>
                <a:spLocks noChangeAspect="1"/>
              </p:cNvSpPr>
              <p:nvPr/>
            </p:nvSpPr>
            <p:spPr bwMode="auto">
              <a:xfrm>
                <a:off x="12174" y="7063"/>
                <a:ext cx="22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6" y="47"/>
                  </a:cxn>
                  <a:cxn ang="0">
                    <a:pos x="19" y="22"/>
                  </a:cxn>
                  <a:cxn ang="0">
                    <a:pos x="42" y="6"/>
                  </a:cxn>
                  <a:cxn ang="0">
                    <a:pos x="67" y="0"/>
                  </a:cxn>
                </a:cxnLst>
                <a:rect l="0" t="0" r="r" b="b"/>
                <a:pathLst>
                  <a:path w="67" h="74">
                    <a:moveTo>
                      <a:pt x="0" y="74"/>
                    </a:moveTo>
                    <a:lnTo>
                      <a:pt x="6" y="47"/>
                    </a:lnTo>
                    <a:lnTo>
                      <a:pt x="19" y="22"/>
                    </a:lnTo>
                    <a:lnTo>
                      <a:pt x="42" y="6"/>
                    </a:lnTo>
                    <a:lnTo>
                      <a:pt x="6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1" name="Line 251"/>
              <p:cNvSpPr>
                <a:spLocks noChangeAspect="1" noChangeShapeType="1"/>
              </p:cNvSpPr>
              <p:nvPr/>
            </p:nvSpPr>
            <p:spPr bwMode="auto">
              <a:xfrm flipV="1">
                <a:off x="12196" y="7049"/>
                <a:ext cx="152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2" name="Freeform 252"/>
              <p:cNvSpPr>
                <a:spLocks noChangeAspect="1"/>
              </p:cNvSpPr>
              <p:nvPr/>
            </p:nvSpPr>
            <p:spPr bwMode="auto">
              <a:xfrm>
                <a:off x="12348" y="7000"/>
                <a:ext cx="23" cy="49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25" y="140"/>
                  </a:cxn>
                  <a:cxn ang="0">
                    <a:pos x="48" y="124"/>
                  </a:cxn>
                  <a:cxn ang="0">
                    <a:pos x="62" y="100"/>
                  </a:cxn>
                  <a:cxn ang="0">
                    <a:pos x="67" y="73"/>
                  </a:cxn>
                  <a:cxn ang="0">
                    <a:pos x="62" y="48"/>
                  </a:cxn>
                  <a:cxn ang="0">
                    <a:pos x="48" y="23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67" h="147">
                    <a:moveTo>
                      <a:pt x="0" y="147"/>
                    </a:moveTo>
                    <a:lnTo>
                      <a:pt x="25" y="140"/>
                    </a:lnTo>
                    <a:lnTo>
                      <a:pt x="48" y="124"/>
                    </a:lnTo>
                    <a:lnTo>
                      <a:pt x="62" y="100"/>
                    </a:lnTo>
                    <a:lnTo>
                      <a:pt x="67" y="73"/>
                    </a:lnTo>
                    <a:lnTo>
                      <a:pt x="62" y="48"/>
                    </a:lnTo>
                    <a:lnTo>
                      <a:pt x="48" y="23"/>
                    </a:lnTo>
                    <a:lnTo>
                      <a:pt x="25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3" name="Line 2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196" y="6987"/>
                <a:ext cx="152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4" name="Freeform 254"/>
              <p:cNvSpPr>
                <a:spLocks noChangeAspect="1"/>
              </p:cNvSpPr>
              <p:nvPr/>
            </p:nvSpPr>
            <p:spPr bwMode="auto">
              <a:xfrm>
                <a:off x="12174" y="6962"/>
                <a:ext cx="22" cy="25"/>
              </a:xfrm>
              <a:custGeom>
                <a:avLst/>
                <a:gdLst/>
                <a:ahLst/>
                <a:cxnLst>
                  <a:cxn ang="0">
                    <a:pos x="67" y="74"/>
                  </a:cxn>
                  <a:cxn ang="0">
                    <a:pos x="42" y="67"/>
                  </a:cxn>
                  <a:cxn ang="0">
                    <a:pos x="19" y="51"/>
                  </a:cxn>
                  <a:cxn ang="0">
                    <a:pos x="6" y="27"/>
                  </a:cxn>
                  <a:cxn ang="0">
                    <a:pos x="0" y="0"/>
                  </a:cxn>
                </a:cxnLst>
                <a:rect l="0" t="0" r="r" b="b"/>
                <a:pathLst>
                  <a:path w="67" h="74">
                    <a:moveTo>
                      <a:pt x="67" y="74"/>
                    </a:moveTo>
                    <a:lnTo>
                      <a:pt x="42" y="67"/>
                    </a:lnTo>
                    <a:lnTo>
                      <a:pt x="19" y="51"/>
                    </a:lnTo>
                    <a:lnTo>
                      <a:pt x="6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5" name="Line 255"/>
              <p:cNvSpPr>
                <a:spLocks noChangeAspect="1" noChangeShapeType="1"/>
              </p:cNvSpPr>
              <p:nvPr/>
            </p:nvSpPr>
            <p:spPr bwMode="auto">
              <a:xfrm flipV="1">
                <a:off x="12174" y="690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6" name="Line 256"/>
              <p:cNvSpPr>
                <a:spLocks noChangeAspect="1" noChangeShapeType="1"/>
              </p:cNvSpPr>
              <p:nvPr/>
            </p:nvSpPr>
            <p:spPr bwMode="auto">
              <a:xfrm>
                <a:off x="12667" y="5621"/>
                <a:ext cx="1" cy="11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7" name="Freeform 257"/>
              <p:cNvSpPr>
                <a:spLocks noChangeAspect="1"/>
              </p:cNvSpPr>
              <p:nvPr/>
            </p:nvSpPr>
            <p:spPr bwMode="auto">
              <a:xfrm>
                <a:off x="12642" y="6803"/>
                <a:ext cx="25" cy="2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8" y="29"/>
                  </a:cxn>
                  <a:cxn ang="0">
                    <a:pos x="53" y="53"/>
                  </a:cxn>
                  <a:cxn ang="0">
                    <a:pos x="29" y="69"/>
                  </a:cxn>
                  <a:cxn ang="0">
                    <a:pos x="0" y="74"/>
                  </a:cxn>
                </a:cxnLst>
                <a:rect l="0" t="0" r="r" b="b"/>
                <a:pathLst>
                  <a:path w="75" h="74">
                    <a:moveTo>
                      <a:pt x="75" y="0"/>
                    </a:moveTo>
                    <a:lnTo>
                      <a:pt x="68" y="29"/>
                    </a:lnTo>
                    <a:lnTo>
                      <a:pt x="53" y="53"/>
                    </a:lnTo>
                    <a:lnTo>
                      <a:pt x="29" y="69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8" name="Line 258"/>
              <p:cNvSpPr>
                <a:spLocks noChangeAspect="1" noChangeShapeType="1"/>
              </p:cNvSpPr>
              <p:nvPr/>
            </p:nvSpPr>
            <p:spPr bwMode="auto">
              <a:xfrm flipH="1">
                <a:off x="12311" y="6828"/>
                <a:ext cx="3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9" name="Freeform 259"/>
              <p:cNvSpPr>
                <a:spLocks noChangeAspect="1"/>
              </p:cNvSpPr>
              <p:nvPr/>
            </p:nvSpPr>
            <p:spPr bwMode="auto">
              <a:xfrm>
                <a:off x="12287" y="6803"/>
                <a:ext cx="24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6" y="69"/>
                  </a:cxn>
                  <a:cxn ang="0">
                    <a:pos x="23" y="53"/>
                  </a:cxn>
                  <a:cxn ang="0">
                    <a:pos x="7" y="29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6" y="69"/>
                    </a:lnTo>
                    <a:lnTo>
                      <a:pt x="23" y="53"/>
                    </a:lnTo>
                    <a:lnTo>
                      <a:pt x="7" y="2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0" name="Line 260"/>
              <p:cNvSpPr>
                <a:spLocks noChangeAspect="1" noChangeShapeType="1"/>
              </p:cNvSpPr>
              <p:nvPr/>
            </p:nvSpPr>
            <p:spPr bwMode="auto">
              <a:xfrm flipV="1">
                <a:off x="12287" y="5621"/>
                <a:ext cx="1" cy="118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1" name="Freeform 261"/>
              <p:cNvSpPr>
                <a:spLocks noChangeAspect="1"/>
              </p:cNvSpPr>
              <p:nvPr/>
            </p:nvSpPr>
            <p:spPr bwMode="auto">
              <a:xfrm>
                <a:off x="12287" y="5597"/>
                <a:ext cx="24" cy="2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7" y="44"/>
                  </a:cxn>
                  <a:cxn ang="0">
                    <a:pos x="23" y="21"/>
                  </a:cxn>
                  <a:cxn ang="0">
                    <a:pos x="46" y="5"/>
                  </a:cxn>
                  <a:cxn ang="0">
                    <a:pos x="74" y="0"/>
                  </a:cxn>
                </a:cxnLst>
                <a:rect l="0" t="0" r="r" b="b"/>
                <a:pathLst>
                  <a:path w="74" h="72">
                    <a:moveTo>
                      <a:pt x="0" y="72"/>
                    </a:moveTo>
                    <a:lnTo>
                      <a:pt x="7" y="44"/>
                    </a:lnTo>
                    <a:lnTo>
                      <a:pt x="23" y="21"/>
                    </a:lnTo>
                    <a:lnTo>
                      <a:pt x="46" y="5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2" name="Line 262"/>
              <p:cNvSpPr>
                <a:spLocks noChangeAspect="1" noChangeShapeType="1"/>
              </p:cNvSpPr>
              <p:nvPr/>
            </p:nvSpPr>
            <p:spPr bwMode="auto">
              <a:xfrm>
                <a:off x="12311" y="5597"/>
                <a:ext cx="3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3" name="Freeform 263"/>
              <p:cNvSpPr>
                <a:spLocks noChangeAspect="1"/>
              </p:cNvSpPr>
              <p:nvPr/>
            </p:nvSpPr>
            <p:spPr bwMode="auto">
              <a:xfrm>
                <a:off x="12642" y="5597"/>
                <a:ext cx="25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5"/>
                  </a:cxn>
                  <a:cxn ang="0">
                    <a:pos x="53" y="21"/>
                  </a:cxn>
                  <a:cxn ang="0">
                    <a:pos x="68" y="44"/>
                  </a:cxn>
                  <a:cxn ang="0">
                    <a:pos x="75" y="72"/>
                  </a:cxn>
                </a:cxnLst>
                <a:rect l="0" t="0" r="r" b="b"/>
                <a:pathLst>
                  <a:path w="75" h="72">
                    <a:moveTo>
                      <a:pt x="0" y="0"/>
                    </a:moveTo>
                    <a:lnTo>
                      <a:pt x="29" y="5"/>
                    </a:lnTo>
                    <a:lnTo>
                      <a:pt x="53" y="21"/>
                    </a:lnTo>
                    <a:lnTo>
                      <a:pt x="68" y="44"/>
                    </a:lnTo>
                    <a:lnTo>
                      <a:pt x="75" y="7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4" name="Freeform 264"/>
              <p:cNvSpPr>
                <a:spLocks noChangeAspect="1"/>
              </p:cNvSpPr>
              <p:nvPr/>
            </p:nvSpPr>
            <p:spPr bwMode="auto">
              <a:xfrm>
                <a:off x="12213" y="6803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7" y="29"/>
                  </a:cxn>
                  <a:cxn ang="0">
                    <a:pos x="52" y="53"/>
                  </a:cxn>
                  <a:cxn ang="0">
                    <a:pos x="28" y="69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67" y="29"/>
                    </a:lnTo>
                    <a:lnTo>
                      <a:pt x="52" y="53"/>
                    </a:lnTo>
                    <a:lnTo>
                      <a:pt x="28" y="69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5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12016" y="6828"/>
                <a:ext cx="19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6" name="Freeform 266"/>
              <p:cNvSpPr>
                <a:spLocks noChangeAspect="1"/>
              </p:cNvSpPr>
              <p:nvPr/>
            </p:nvSpPr>
            <p:spPr bwMode="auto">
              <a:xfrm>
                <a:off x="11991" y="6803"/>
                <a:ext cx="25" cy="25"/>
              </a:xfrm>
              <a:custGeom>
                <a:avLst/>
                <a:gdLst/>
                <a:ahLst/>
                <a:cxnLst>
                  <a:cxn ang="0">
                    <a:pos x="75" y="74"/>
                  </a:cxn>
                  <a:cxn ang="0">
                    <a:pos x="46" y="69"/>
                  </a:cxn>
                  <a:cxn ang="0">
                    <a:pos x="22" y="53"/>
                  </a:cxn>
                  <a:cxn ang="0">
                    <a:pos x="6" y="29"/>
                  </a:cxn>
                  <a:cxn ang="0">
                    <a:pos x="0" y="0"/>
                  </a:cxn>
                </a:cxnLst>
                <a:rect l="0" t="0" r="r" b="b"/>
                <a:pathLst>
                  <a:path w="75" h="74">
                    <a:moveTo>
                      <a:pt x="75" y="74"/>
                    </a:moveTo>
                    <a:lnTo>
                      <a:pt x="46" y="69"/>
                    </a:lnTo>
                    <a:lnTo>
                      <a:pt x="22" y="53"/>
                    </a:lnTo>
                    <a:lnTo>
                      <a:pt x="6" y="2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7" name="Line 267"/>
              <p:cNvSpPr>
                <a:spLocks noChangeAspect="1" noChangeShapeType="1"/>
              </p:cNvSpPr>
              <p:nvPr/>
            </p:nvSpPr>
            <p:spPr bwMode="auto">
              <a:xfrm flipV="1">
                <a:off x="11991" y="5424"/>
                <a:ext cx="1" cy="13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8" name="Freeform 268"/>
              <p:cNvSpPr>
                <a:spLocks noChangeAspect="1"/>
              </p:cNvSpPr>
              <p:nvPr/>
            </p:nvSpPr>
            <p:spPr bwMode="auto">
              <a:xfrm>
                <a:off x="11991" y="5399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6" y="46"/>
                  </a:cxn>
                  <a:cxn ang="0">
                    <a:pos x="22" y="22"/>
                  </a:cxn>
                  <a:cxn ang="0">
                    <a:pos x="46" y="6"/>
                  </a:cxn>
                  <a:cxn ang="0">
                    <a:pos x="75" y="0"/>
                  </a:cxn>
                </a:cxnLst>
                <a:rect l="0" t="0" r="r" b="b"/>
                <a:pathLst>
                  <a:path w="75" h="74">
                    <a:moveTo>
                      <a:pt x="0" y="74"/>
                    </a:moveTo>
                    <a:lnTo>
                      <a:pt x="6" y="46"/>
                    </a:lnTo>
                    <a:lnTo>
                      <a:pt x="22" y="22"/>
                    </a:lnTo>
                    <a:lnTo>
                      <a:pt x="46" y="6"/>
                    </a:lnTo>
                    <a:lnTo>
                      <a:pt x="7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9" name="Line 269"/>
              <p:cNvSpPr>
                <a:spLocks noChangeAspect="1" noChangeShapeType="1"/>
              </p:cNvSpPr>
              <p:nvPr/>
            </p:nvSpPr>
            <p:spPr bwMode="auto">
              <a:xfrm>
                <a:off x="12016" y="5399"/>
                <a:ext cx="14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0" name="Freeform 270"/>
              <p:cNvSpPr>
                <a:spLocks noChangeAspect="1"/>
              </p:cNvSpPr>
              <p:nvPr/>
            </p:nvSpPr>
            <p:spPr bwMode="auto">
              <a:xfrm>
                <a:off x="12164" y="5399"/>
                <a:ext cx="25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6"/>
                  </a:cxn>
                  <a:cxn ang="0">
                    <a:pos x="52" y="22"/>
                  </a:cxn>
                  <a:cxn ang="0">
                    <a:pos x="68" y="46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28" y="6"/>
                    </a:lnTo>
                    <a:lnTo>
                      <a:pt x="52" y="22"/>
                    </a:lnTo>
                    <a:lnTo>
                      <a:pt x="68" y="46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1" name="Line 271"/>
              <p:cNvSpPr>
                <a:spLocks noChangeAspect="1" noChangeShapeType="1"/>
              </p:cNvSpPr>
              <p:nvPr/>
            </p:nvSpPr>
            <p:spPr bwMode="auto">
              <a:xfrm>
                <a:off x="12189" y="5424"/>
                <a:ext cx="1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2" name="Freeform 272"/>
              <p:cNvSpPr>
                <a:spLocks noChangeAspect="1"/>
              </p:cNvSpPr>
              <p:nvPr/>
            </p:nvSpPr>
            <p:spPr bwMode="auto">
              <a:xfrm>
                <a:off x="12189" y="5473"/>
                <a:ext cx="40" cy="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77"/>
                  </a:cxn>
                  <a:cxn ang="0">
                    <a:pos x="32" y="151"/>
                  </a:cxn>
                  <a:cxn ang="0">
                    <a:pos x="71" y="218"/>
                  </a:cxn>
                  <a:cxn ang="0">
                    <a:pos x="122" y="276"/>
                  </a:cxn>
                </a:cxnLst>
                <a:rect l="0" t="0" r="r" b="b"/>
                <a:pathLst>
                  <a:path w="122" h="276">
                    <a:moveTo>
                      <a:pt x="0" y="0"/>
                    </a:moveTo>
                    <a:lnTo>
                      <a:pt x="8" y="77"/>
                    </a:lnTo>
                    <a:lnTo>
                      <a:pt x="32" y="151"/>
                    </a:lnTo>
                    <a:lnTo>
                      <a:pt x="71" y="218"/>
                    </a:lnTo>
                    <a:lnTo>
                      <a:pt x="122" y="27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3" name="Freeform 273"/>
              <p:cNvSpPr>
                <a:spLocks noChangeAspect="1"/>
              </p:cNvSpPr>
              <p:nvPr/>
            </p:nvSpPr>
            <p:spPr bwMode="auto">
              <a:xfrm>
                <a:off x="12229" y="5565"/>
                <a:ext cx="9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25"/>
                  </a:cxn>
                  <a:cxn ang="0">
                    <a:pos x="26" y="55"/>
                  </a:cxn>
                </a:cxnLst>
                <a:rect l="0" t="0" r="r" b="b"/>
                <a:pathLst>
                  <a:path w="26" h="55">
                    <a:moveTo>
                      <a:pt x="0" y="0"/>
                    </a:moveTo>
                    <a:lnTo>
                      <a:pt x="19" y="25"/>
                    </a:lnTo>
                    <a:lnTo>
                      <a:pt x="26" y="5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4" name="Line 274"/>
              <p:cNvSpPr>
                <a:spLocks noChangeAspect="1" noChangeShapeType="1"/>
              </p:cNvSpPr>
              <p:nvPr/>
            </p:nvSpPr>
            <p:spPr bwMode="auto">
              <a:xfrm>
                <a:off x="12238" y="5583"/>
                <a:ext cx="1" cy="12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5" name="Freeform 275"/>
              <p:cNvSpPr>
                <a:spLocks noChangeAspect="1"/>
              </p:cNvSpPr>
              <p:nvPr/>
            </p:nvSpPr>
            <p:spPr bwMode="auto">
              <a:xfrm>
                <a:off x="11548" y="5399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6" y="46"/>
                  </a:cxn>
                  <a:cxn ang="0">
                    <a:pos x="22" y="22"/>
                  </a:cxn>
                  <a:cxn ang="0">
                    <a:pos x="46" y="6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6" y="46"/>
                    </a:lnTo>
                    <a:lnTo>
                      <a:pt x="22" y="22"/>
                    </a:lnTo>
                    <a:lnTo>
                      <a:pt x="46" y="6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6" name="Line 276"/>
              <p:cNvSpPr>
                <a:spLocks noChangeAspect="1" noChangeShapeType="1"/>
              </p:cNvSpPr>
              <p:nvPr/>
            </p:nvSpPr>
            <p:spPr bwMode="auto">
              <a:xfrm>
                <a:off x="11573" y="5399"/>
                <a:ext cx="34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7" name="Freeform 277"/>
              <p:cNvSpPr>
                <a:spLocks noChangeAspect="1"/>
              </p:cNvSpPr>
              <p:nvPr/>
            </p:nvSpPr>
            <p:spPr bwMode="auto">
              <a:xfrm>
                <a:off x="11917" y="5399"/>
                <a:ext cx="25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6"/>
                  </a:cxn>
                  <a:cxn ang="0">
                    <a:pos x="53" y="22"/>
                  </a:cxn>
                  <a:cxn ang="0">
                    <a:pos x="69" y="46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29" y="6"/>
                    </a:lnTo>
                    <a:lnTo>
                      <a:pt x="53" y="22"/>
                    </a:lnTo>
                    <a:lnTo>
                      <a:pt x="69" y="46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8" name="Line 278"/>
              <p:cNvSpPr>
                <a:spLocks noChangeAspect="1" noChangeShapeType="1"/>
              </p:cNvSpPr>
              <p:nvPr/>
            </p:nvSpPr>
            <p:spPr bwMode="auto">
              <a:xfrm>
                <a:off x="11942" y="5424"/>
                <a:ext cx="1" cy="13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9" name="Freeform 279"/>
              <p:cNvSpPr>
                <a:spLocks noChangeAspect="1"/>
              </p:cNvSpPr>
              <p:nvPr/>
            </p:nvSpPr>
            <p:spPr bwMode="auto">
              <a:xfrm>
                <a:off x="11917" y="6803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9" y="29"/>
                  </a:cxn>
                  <a:cxn ang="0">
                    <a:pos x="53" y="53"/>
                  </a:cxn>
                  <a:cxn ang="0">
                    <a:pos x="29" y="69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69" y="29"/>
                    </a:lnTo>
                    <a:lnTo>
                      <a:pt x="53" y="53"/>
                    </a:lnTo>
                    <a:lnTo>
                      <a:pt x="29" y="69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0" name="Line 280"/>
              <p:cNvSpPr>
                <a:spLocks noChangeAspect="1" noChangeShapeType="1"/>
              </p:cNvSpPr>
              <p:nvPr/>
            </p:nvSpPr>
            <p:spPr bwMode="auto">
              <a:xfrm flipH="1">
                <a:off x="11735" y="6828"/>
                <a:ext cx="18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1" name="Freeform 281"/>
              <p:cNvSpPr>
                <a:spLocks noChangeAspect="1"/>
              </p:cNvSpPr>
              <p:nvPr/>
            </p:nvSpPr>
            <p:spPr bwMode="auto">
              <a:xfrm>
                <a:off x="11710" y="6805"/>
                <a:ext cx="25" cy="23"/>
              </a:xfrm>
              <a:custGeom>
                <a:avLst/>
                <a:gdLst/>
                <a:ahLst/>
                <a:cxnLst>
                  <a:cxn ang="0">
                    <a:pos x="74" y="67"/>
                  </a:cxn>
                  <a:cxn ang="0">
                    <a:pos x="47" y="62"/>
                  </a:cxn>
                  <a:cxn ang="0">
                    <a:pos x="24" y="49"/>
                  </a:cxn>
                  <a:cxn ang="0">
                    <a:pos x="8" y="26"/>
                  </a:cxn>
                  <a:cxn ang="0">
                    <a:pos x="0" y="0"/>
                  </a:cxn>
                </a:cxnLst>
                <a:rect l="0" t="0" r="r" b="b"/>
                <a:pathLst>
                  <a:path w="74" h="67">
                    <a:moveTo>
                      <a:pt x="74" y="67"/>
                    </a:moveTo>
                    <a:lnTo>
                      <a:pt x="47" y="62"/>
                    </a:lnTo>
                    <a:lnTo>
                      <a:pt x="24" y="49"/>
                    </a:lnTo>
                    <a:lnTo>
                      <a:pt x="8" y="2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2" name="Freeform 282"/>
              <p:cNvSpPr>
                <a:spLocks noChangeAspect="1"/>
              </p:cNvSpPr>
              <p:nvPr/>
            </p:nvSpPr>
            <p:spPr bwMode="auto">
              <a:xfrm>
                <a:off x="11643" y="6711"/>
                <a:ext cx="67" cy="94"/>
              </a:xfrm>
              <a:custGeom>
                <a:avLst/>
                <a:gdLst/>
                <a:ahLst/>
                <a:cxnLst>
                  <a:cxn ang="0">
                    <a:pos x="202" y="284"/>
                  </a:cxn>
                  <a:cxn ang="0">
                    <a:pos x="189" y="211"/>
                  </a:cxn>
                  <a:cxn ang="0">
                    <a:pos x="161" y="144"/>
                  </a:cxn>
                  <a:cxn ang="0">
                    <a:pos x="117" y="85"/>
                  </a:cxn>
                  <a:cxn ang="0">
                    <a:pos x="64" y="37"/>
                  </a:cxn>
                  <a:cxn ang="0">
                    <a:pos x="0" y="0"/>
                  </a:cxn>
                </a:cxnLst>
                <a:rect l="0" t="0" r="r" b="b"/>
                <a:pathLst>
                  <a:path w="202" h="284">
                    <a:moveTo>
                      <a:pt x="202" y="284"/>
                    </a:moveTo>
                    <a:lnTo>
                      <a:pt x="189" y="211"/>
                    </a:lnTo>
                    <a:lnTo>
                      <a:pt x="161" y="144"/>
                    </a:lnTo>
                    <a:lnTo>
                      <a:pt x="117" y="85"/>
                    </a:lnTo>
                    <a:lnTo>
                      <a:pt x="64" y="3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3" name="Freeform 283"/>
              <p:cNvSpPr>
                <a:spLocks noChangeAspect="1"/>
              </p:cNvSpPr>
              <p:nvPr/>
            </p:nvSpPr>
            <p:spPr bwMode="auto">
              <a:xfrm>
                <a:off x="11628" y="6680"/>
                <a:ext cx="15" cy="31"/>
              </a:xfrm>
              <a:custGeom>
                <a:avLst/>
                <a:gdLst/>
                <a:ahLst/>
                <a:cxnLst>
                  <a:cxn ang="0">
                    <a:pos x="44" y="93"/>
                  </a:cxn>
                  <a:cxn ang="0">
                    <a:pos x="21" y="77"/>
                  </a:cxn>
                  <a:cxn ang="0">
                    <a:pos x="5" y="54"/>
                  </a:cxn>
                  <a:cxn ang="0">
                    <a:pos x="0" y="27"/>
                  </a:cxn>
                  <a:cxn ang="0">
                    <a:pos x="4" y="0"/>
                  </a:cxn>
                </a:cxnLst>
                <a:rect l="0" t="0" r="r" b="b"/>
                <a:pathLst>
                  <a:path w="44" h="93">
                    <a:moveTo>
                      <a:pt x="44" y="93"/>
                    </a:moveTo>
                    <a:lnTo>
                      <a:pt x="21" y="77"/>
                    </a:lnTo>
                    <a:lnTo>
                      <a:pt x="5" y="54"/>
                    </a:lnTo>
                    <a:lnTo>
                      <a:pt x="0" y="27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4" name="Freeform 284"/>
              <p:cNvSpPr>
                <a:spLocks noChangeAspect="1"/>
              </p:cNvSpPr>
              <p:nvPr/>
            </p:nvSpPr>
            <p:spPr bwMode="auto">
              <a:xfrm>
                <a:off x="11629" y="6627"/>
                <a:ext cx="7" cy="53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9" y="79"/>
                  </a:cxn>
                  <a:cxn ang="0">
                    <a:pos x="20" y="0"/>
                  </a:cxn>
                </a:cxnLst>
                <a:rect l="0" t="0" r="r" b="b"/>
                <a:pathLst>
                  <a:path w="20" h="158">
                    <a:moveTo>
                      <a:pt x="0" y="158"/>
                    </a:moveTo>
                    <a:lnTo>
                      <a:pt x="19" y="79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5" name="Line 2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12" y="6349"/>
                <a:ext cx="24" cy="2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6" name="Freeform 286"/>
              <p:cNvSpPr>
                <a:spLocks noChangeAspect="1"/>
              </p:cNvSpPr>
              <p:nvPr/>
            </p:nvSpPr>
            <p:spPr bwMode="auto">
              <a:xfrm>
                <a:off x="11489" y="6237"/>
                <a:ext cx="123" cy="112"/>
              </a:xfrm>
              <a:custGeom>
                <a:avLst/>
                <a:gdLst/>
                <a:ahLst/>
                <a:cxnLst>
                  <a:cxn ang="0">
                    <a:pos x="367" y="338"/>
                  </a:cxn>
                  <a:cxn ang="0">
                    <a:pos x="355" y="270"/>
                  </a:cxn>
                  <a:cxn ang="0">
                    <a:pos x="331" y="206"/>
                  </a:cxn>
                  <a:cxn ang="0">
                    <a:pos x="296" y="148"/>
                  </a:cxn>
                  <a:cxn ang="0">
                    <a:pos x="249" y="97"/>
                  </a:cxn>
                  <a:cxn ang="0">
                    <a:pos x="195" y="56"/>
                  </a:cxn>
                  <a:cxn ang="0">
                    <a:pos x="133" y="25"/>
                  </a:cxn>
                  <a:cxn ang="0">
                    <a:pos x="68" y="7"/>
                  </a:cxn>
                  <a:cxn ang="0">
                    <a:pos x="0" y="0"/>
                  </a:cxn>
                </a:cxnLst>
                <a:rect l="0" t="0" r="r" b="b"/>
                <a:pathLst>
                  <a:path w="367" h="338">
                    <a:moveTo>
                      <a:pt x="367" y="338"/>
                    </a:moveTo>
                    <a:lnTo>
                      <a:pt x="355" y="270"/>
                    </a:lnTo>
                    <a:lnTo>
                      <a:pt x="331" y="206"/>
                    </a:lnTo>
                    <a:lnTo>
                      <a:pt x="296" y="148"/>
                    </a:lnTo>
                    <a:lnTo>
                      <a:pt x="249" y="97"/>
                    </a:lnTo>
                    <a:lnTo>
                      <a:pt x="195" y="56"/>
                    </a:lnTo>
                    <a:lnTo>
                      <a:pt x="133" y="25"/>
                    </a:lnTo>
                    <a:lnTo>
                      <a:pt x="68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7" name="Line 287"/>
              <p:cNvSpPr>
                <a:spLocks noChangeAspect="1" noChangeShapeType="1"/>
              </p:cNvSpPr>
              <p:nvPr/>
            </p:nvSpPr>
            <p:spPr bwMode="auto">
              <a:xfrm flipH="1">
                <a:off x="11366" y="6237"/>
                <a:ext cx="12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8" name="Freeform 288"/>
              <p:cNvSpPr>
                <a:spLocks noChangeAspect="1"/>
              </p:cNvSpPr>
              <p:nvPr/>
            </p:nvSpPr>
            <p:spPr bwMode="auto">
              <a:xfrm>
                <a:off x="11343" y="6219"/>
                <a:ext cx="23" cy="18"/>
              </a:xfrm>
              <a:custGeom>
                <a:avLst/>
                <a:gdLst/>
                <a:ahLst/>
                <a:cxnLst>
                  <a:cxn ang="0">
                    <a:pos x="71" y="54"/>
                  </a:cxn>
                  <a:cxn ang="0">
                    <a:pos x="39" y="47"/>
                  </a:cxn>
                  <a:cxn ang="0">
                    <a:pos x="14" y="28"/>
                  </a:cxn>
                  <a:cxn ang="0">
                    <a:pos x="0" y="0"/>
                  </a:cxn>
                </a:cxnLst>
                <a:rect l="0" t="0" r="r" b="b"/>
                <a:pathLst>
                  <a:path w="71" h="54">
                    <a:moveTo>
                      <a:pt x="71" y="54"/>
                    </a:moveTo>
                    <a:lnTo>
                      <a:pt x="39" y="47"/>
                    </a:lnTo>
                    <a:lnTo>
                      <a:pt x="14" y="2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9" name="Line 2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316" y="6122"/>
                <a:ext cx="27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0" name="Freeform 290"/>
              <p:cNvSpPr>
                <a:spLocks noChangeAspect="1"/>
              </p:cNvSpPr>
              <p:nvPr/>
            </p:nvSpPr>
            <p:spPr bwMode="auto">
              <a:xfrm>
                <a:off x="11293" y="6104"/>
                <a:ext cx="23" cy="18"/>
              </a:xfrm>
              <a:custGeom>
                <a:avLst/>
                <a:gdLst/>
                <a:ahLst/>
                <a:cxnLst>
                  <a:cxn ang="0">
                    <a:pos x="71" y="54"/>
                  </a:cxn>
                  <a:cxn ang="0">
                    <a:pos x="57" y="26"/>
                  </a:cxn>
                  <a:cxn ang="0">
                    <a:pos x="31" y="7"/>
                  </a:cxn>
                  <a:cxn ang="0">
                    <a:pos x="0" y="0"/>
                  </a:cxn>
                </a:cxnLst>
                <a:rect l="0" t="0" r="r" b="b"/>
                <a:pathLst>
                  <a:path w="71" h="54">
                    <a:moveTo>
                      <a:pt x="71" y="54"/>
                    </a:moveTo>
                    <a:lnTo>
                      <a:pt x="57" y="26"/>
                    </a:lnTo>
                    <a:lnTo>
                      <a:pt x="31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1" name="Line 291"/>
              <p:cNvSpPr>
                <a:spLocks noChangeAspect="1" noChangeShapeType="1"/>
              </p:cNvSpPr>
              <p:nvPr/>
            </p:nvSpPr>
            <p:spPr bwMode="auto">
              <a:xfrm flipH="1">
                <a:off x="11287" y="6104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2" name="Freeform 292"/>
              <p:cNvSpPr>
                <a:spLocks noChangeAspect="1"/>
              </p:cNvSpPr>
              <p:nvPr/>
            </p:nvSpPr>
            <p:spPr bwMode="auto">
              <a:xfrm>
                <a:off x="11262" y="6104"/>
                <a:ext cx="25" cy="2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46" y="6"/>
                  </a:cxn>
                  <a:cxn ang="0">
                    <a:pos x="22" y="22"/>
                  </a:cxn>
                  <a:cxn ang="0">
                    <a:pos x="6" y="46"/>
                  </a:cxn>
                  <a:cxn ang="0">
                    <a:pos x="0" y="74"/>
                  </a:cxn>
                </a:cxnLst>
                <a:rect l="0" t="0" r="r" b="b"/>
                <a:pathLst>
                  <a:path w="75" h="74">
                    <a:moveTo>
                      <a:pt x="75" y="0"/>
                    </a:moveTo>
                    <a:lnTo>
                      <a:pt x="46" y="6"/>
                    </a:lnTo>
                    <a:lnTo>
                      <a:pt x="22" y="22"/>
                    </a:lnTo>
                    <a:lnTo>
                      <a:pt x="6" y="46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3" name="Line 293"/>
              <p:cNvSpPr>
                <a:spLocks noChangeAspect="1" noChangeShapeType="1"/>
              </p:cNvSpPr>
              <p:nvPr/>
            </p:nvSpPr>
            <p:spPr bwMode="auto">
              <a:xfrm>
                <a:off x="11262" y="6128"/>
                <a:ext cx="1" cy="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4" name="Freeform 294"/>
              <p:cNvSpPr>
                <a:spLocks noChangeAspect="1"/>
              </p:cNvSpPr>
              <p:nvPr/>
            </p:nvSpPr>
            <p:spPr bwMode="auto">
              <a:xfrm>
                <a:off x="11233" y="6204"/>
                <a:ext cx="29" cy="2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0" y="31"/>
                  </a:cxn>
                  <a:cxn ang="0">
                    <a:pos x="61" y="56"/>
                  </a:cxn>
                  <a:cxn ang="0">
                    <a:pos x="33" y="71"/>
                  </a:cxn>
                  <a:cxn ang="0">
                    <a:pos x="0" y="73"/>
                  </a:cxn>
                </a:cxnLst>
                <a:rect l="0" t="0" r="r" b="b"/>
                <a:pathLst>
                  <a:path w="86" h="73">
                    <a:moveTo>
                      <a:pt x="86" y="0"/>
                    </a:moveTo>
                    <a:lnTo>
                      <a:pt x="80" y="31"/>
                    </a:lnTo>
                    <a:lnTo>
                      <a:pt x="61" y="56"/>
                    </a:lnTo>
                    <a:lnTo>
                      <a:pt x="33" y="71"/>
                    </a:lnTo>
                    <a:lnTo>
                      <a:pt x="0" y="7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5" name="Freeform 295"/>
              <p:cNvSpPr>
                <a:spLocks noChangeAspect="1"/>
              </p:cNvSpPr>
              <p:nvPr/>
            </p:nvSpPr>
            <p:spPr bwMode="auto">
              <a:xfrm>
                <a:off x="11193" y="6227"/>
                <a:ext cx="40" cy="2"/>
              </a:xfrm>
              <a:custGeom>
                <a:avLst/>
                <a:gdLst/>
                <a:ahLst/>
                <a:cxnLst>
                  <a:cxn ang="0">
                    <a:pos x="122" y="6"/>
                  </a:cxn>
                  <a:cxn ang="0">
                    <a:pos x="62" y="0"/>
                  </a:cxn>
                  <a:cxn ang="0">
                    <a:pos x="0" y="6"/>
                  </a:cxn>
                </a:cxnLst>
                <a:rect l="0" t="0" r="r" b="b"/>
                <a:pathLst>
                  <a:path w="122" h="6">
                    <a:moveTo>
                      <a:pt x="122" y="6"/>
                    </a:moveTo>
                    <a:lnTo>
                      <a:pt x="62" y="0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6" name="Freeform 296"/>
              <p:cNvSpPr>
                <a:spLocks noChangeAspect="1"/>
              </p:cNvSpPr>
              <p:nvPr/>
            </p:nvSpPr>
            <p:spPr bwMode="auto">
              <a:xfrm>
                <a:off x="11164" y="6204"/>
                <a:ext cx="29" cy="25"/>
              </a:xfrm>
              <a:custGeom>
                <a:avLst/>
                <a:gdLst/>
                <a:ahLst/>
                <a:cxnLst>
                  <a:cxn ang="0">
                    <a:pos x="86" y="73"/>
                  </a:cxn>
                  <a:cxn ang="0">
                    <a:pos x="53" y="71"/>
                  </a:cxn>
                  <a:cxn ang="0">
                    <a:pos x="25" y="56"/>
                  </a:cxn>
                  <a:cxn ang="0">
                    <a:pos x="6" y="31"/>
                  </a:cxn>
                  <a:cxn ang="0">
                    <a:pos x="0" y="0"/>
                  </a:cxn>
                </a:cxnLst>
                <a:rect l="0" t="0" r="r" b="b"/>
                <a:pathLst>
                  <a:path w="86" h="73">
                    <a:moveTo>
                      <a:pt x="86" y="73"/>
                    </a:moveTo>
                    <a:lnTo>
                      <a:pt x="53" y="71"/>
                    </a:lnTo>
                    <a:lnTo>
                      <a:pt x="25" y="56"/>
                    </a:lnTo>
                    <a:lnTo>
                      <a:pt x="6" y="3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7" name="Line 297"/>
              <p:cNvSpPr>
                <a:spLocks noChangeAspect="1" noChangeShapeType="1"/>
              </p:cNvSpPr>
              <p:nvPr/>
            </p:nvSpPr>
            <p:spPr bwMode="auto">
              <a:xfrm flipV="1">
                <a:off x="11164" y="6128"/>
                <a:ext cx="1" cy="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8" name="Freeform 298"/>
              <p:cNvSpPr>
                <a:spLocks noChangeAspect="1"/>
              </p:cNvSpPr>
              <p:nvPr/>
            </p:nvSpPr>
            <p:spPr bwMode="auto">
              <a:xfrm>
                <a:off x="11139" y="6104"/>
                <a:ext cx="25" cy="24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68" y="46"/>
                  </a:cxn>
                  <a:cxn ang="0">
                    <a:pos x="52" y="22"/>
                  </a:cxn>
                  <a:cxn ang="0">
                    <a:pos x="28" y="6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68" y="46"/>
                    </a:lnTo>
                    <a:lnTo>
                      <a:pt x="52" y="22"/>
                    </a:lnTo>
                    <a:lnTo>
                      <a:pt x="28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9" name="Line 299"/>
              <p:cNvSpPr>
                <a:spLocks noChangeAspect="1" noChangeShapeType="1"/>
              </p:cNvSpPr>
              <p:nvPr/>
            </p:nvSpPr>
            <p:spPr bwMode="auto">
              <a:xfrm flipH="1">
                <a:off x="11133" y="6104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0" name="Freeform 300"/>
              <p:cNvSpPr>
                <a:spLocks noChangeAspect="1"/>
              </p:cNvSpPr>
              <p:nvPr/>
            </p:nvSpPr>
            <p:spPr bwMode="auto">
              <a:xfrm>
                <a:off x="11110" y="6104"/>
                <a:ext cx="23" cy="18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40" y="7"/>
                  </a:cxn>
                  <a:cxn ang="0">
                    <a:pos x="15" y="26"/>
                  </a:cxn>
                  <a:cxn ang="0">
                    <a:pos x="0" y="54"/>
                  </a:cxn>
                </a:cxnLst>
                <a:rect l="0" t="0" r="r" b="b"/>
                <a:pathLst>
                  <a:path w="71" h="54">
                    <a:moveTo>
                      <a:pt x="71" y="0"/>
                    </a:moveTo>
                    <a:lnTo>
                      <a:pt x="40" y="7"/>
                    </a:lnTo>
                    <a:lnTo>
                      <a:pt x="15" y="26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1" name="Line 301"/>
              <p:cNvSpPr>
                <a:spLocks noChangeAspect="1" noChangeShapeType="1"/>
              </p:cNvSpPr>
              <p:nvPr/>
            </p:nvSpPr>
            <p:spPr bwMode="auto">
              <a:xfrm flipH="1">
                <a:off x="11084" y="6122"/>
                <a:ext cx="26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2" name="Freeform 302"/>
              <p:cNvSpPr>
                <a:spLocks noChangeAspect="1"/>
              </p:cNvSpPr>
              <p:nvPr/>
            </p:nvSpPr>
            <p:spPr bwMode="auto">
              <a:xfrm>
                <a:off x="11060" y="6219"/>
                <a:ext cx="24" cy="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58" y="28"/>
                  </a:cxn>
                  <a:cxn ang="0">
                    <a:pos x="33" y="47"/>
                  </a:cxn>
                  <a:cxn ang="0">
                    <a:pos x="0" y="54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58" y="28"/>
                    </a:lnTo>
                    <a:lnTo>
                      <a:pt x="33" y="47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3" name="Line 303"/>
              <p:cNvSpPr>
                <a:spLocks noChangeAspect="1" noChangeShapeType="1"/>
              </p:cNvSpPr>
              <p:nvPr/>
            </p:nvSpPr>
            <p:spPr bwMode="auto">
              <a:xfrm flipH="1">
                <a:off x="10937" y="6237"/>
                <a:ext cx="12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4" name="Freeform 304"/>
              <p:cNvSpPr>
                <a:spLocks noChangeAspect="1"/>
              </p:cNvSpPr>
              <p:nvPr/>
            </p:nvSpPr>
            <p:spPr bwMode="auto">
              <a:xfrm>
                <a:off x="10814" y="6237"/>
                <a:ext cx="123" cy="112"/>
              </a:xfrm>
              <a:custGeom>
                <a:avLst/>
                <a:gdLst/>
                <a:ahLst/>
                <a:cxnLst>
                  <a:cxn ang="0">
                    <a:pos x="367" y="0"/>
                  </a:cxn>
                  <a:cxn ang="0">
                    <a:pos x="299" y="7"/>
                  </a:cxn>
                  <a:cxn ang="0">
                    <a:pos x="234" y="25"/>
                  </a:cxn>
                  <a:cxn ang="0">
                    <a:pos x="172" y="56"/>
                  </a:cxn>
                  <a:cxn ang="0">
                    <a:pos x="118" y="97"/>
                  </a:cxn>
                  <a:cxn ang="0">
                    <a:pos x="72" y="148"/>
                  </a:cxn>
                  <a:cxn ang="0">
                    <a:pos x="36" y="206"/>
                  </a:cxn>
                  <a:cxn ang="0">
                    <a:pos x="12" y="270"/>
                  </a:cxn>
                  <a:cxn ang="0">
                    <a:pos x="0" y="338"/>
                  </a:cxn>
                </a:cxnLst>
                <a:rect l="0" t="0" r="r" b="b"/>
                <a:pathLst>
                  <a:path w="367" h="338">
                    <a:moveTo>
                      <a:pt x="367" y="0"/>
                    </a:moveTo>
                    <a:lnTo>
                      <a:pt x="299" y="7"/>
                    </a:lnTo>
                    <a:lnTo>
                      <a:pt x="234" y="25"/>
                    </a:lnTo>
                    <a:lnTo>
                      <a:pt x="172" y="56"/>
                    </a:lnTo>
                    <a:lnTo>
                      <a:pt x="118" y="97"/>
                    </a:lnTo>
                    <a:lnTo>
                      <a:pt x="72" y="148"/>
                    </a:lnTo>
                    <a:lnTo>
                      <a:pt x="36" y="206"/>
                    </a:lnTo>
                    <a:lnTo>
                      <a:pt x="12" y="270"/>
                    </a:lnTo>
                    <a:lnTo>
                      <a:pt x="0" y="3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5" name="Line 305"/>
              <p:cNvSpPr>
                <a:spLocks noChangeAspect="1" noChangeShapeType="1"/>
              </p:cNvSpPr>
              <p:nvPr/>
            </p:nvSpPr>
            <p:spPr bwMode="auto">
              <a:xfrm flipH="1">
                <a:off x="10790" y="6349"/>
                <a:ext cx="24" cy="2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6" name="Freeform 306"/>
              <p:cNvSpPr>
                <a:spLocks noChangeAspect="1"/>
              </p:cNvSpPr>
              <p:nvPr/>
            </p:nvSpPr>
            <p:spPr bwMode="auto">
              <a:xfrm>
                <a:off x="10790" y="6627"/>
                <a:ext cx="7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9"/>
                  </a:cxn>
                  <a:cxn ang="0">
                    <a:pos x="20" y="158"/>
                  </a:cxn>
                </a:cxnLst>
                <a:rect l="0" t="0" r="r" b="b"/>
                <a:pathLst>
                  <a:path w="20" h="158">
                    <a:moveTo>
                      <a:pt x="0" y="0"/>
                    </a:moveTo>
                    <a:lnTo>
                      <a:pt x="1" y="79"/>
                    </a:lnTo>
                    <a:lnTo>
                      <a:pt x="20" y="1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7" name="Freeform 307"/>
              <p:cNvSpPr>
                <a:spLocks noChangeAspect="1"/>
              </p:cNvSpPr>
              <p:nvPr/>
            </p:nvSpPr>
            <p:spPr bwMode="auto">
              <a:xfrm>
                <a:off x="10783" y="6680"/>
                <a:ext cx="15" cy="3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4" y="27"/>
                  </a:cxn>
                  <a:cxn ang="0">
                    <a:pos x="39" y="54"/>
                  </a:cxn>
                  <a:cxn ang="0">
                    <a:pos x="23" y="77"/>
                  </a:cxn>
                  <a:cxn ang="0">
                    <a:pos x="0" y="93"/>
                  </a:cxn>
                </a:cxnLst>
                <a:rect l="0" t="0" r="r" b="b"/>
                <a:pathLst>
                  <a:path w="44" h="93">
                    <a:moveTo>
                      <a:pt x="40" y="0"/>
                    </a:moveTo>
                    <a:lnTo>
                      <a:pt x="44" y="27"/>
                    </a:lnTo>
                    <a:lnTo>
                      <a:pt x="39" y="54"/>
                    </a:lnTo>
                    <a:lnTo>
                      <a:pt x="23" y="77"/>
                    </a:lnTo>
                    <a:lnTo>
                      <a:pt x="0" y="9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8" name="Freeform 308"/>
              <p:cNvSpPr>
                <a:spLocks noChangeAspect="1"/>
              </p:cNvSpPr>
              <p:nvPr/>
            </p:nvSpPr>
            <p:spPr bwMode="auto">
              <a:xfrm>
                <a:off x="10716" y="6711"/>
                <a:ext cx="67" cy="94"/>
              </a:xfrm>
              <a:custGeom>
                <a:avLst/>
                <a:gdLst/>
                <a:ahLst/>
                <a:cxnLst>
                  <a:cxn ang="0">
                    <a:pos x="202" y="0"/>
                  </a:cxn>
                  <a:cxn ang="0">
                    <a:pos x="139" y="37"/>
                  </a:cxn>
                  <a:cxn ang="0">
                    <a:pos x="85" y="85"/>
                  </a:cxn>
                  <a:cxn ang="0">
                    <a:pos x="42" y="144"/>
                  </a:cxn>
                  <a:cxn ang="0">
                    <a:pos x="13" y="211"/>
                  </a:cxn>
                  <a:cxn ang="0">
                    <a:pos x="0" y="284"/>
                  </a:cxn>
                </a:cxnLst>
                <a:rect l="0" t="0" r="r" b="b"/>
                <a:pathLst>
                  <a:path w="202" h="284">
                    <a:moveTo>
                      <a:pt x="202" y="0"/>
                    </a:moveTo>
                    <a:lnTo>
                      <a:pt x="139" y="37"/>
                    </a:lnTo>
                    <a:lnTo>
                      <a:pt x="85" y="85"/>
                    </a:lnTo>
                    <a:lnTo>
                      <a:pt x="42" y="144"/>
                    </a:lnTo>
                    <a:lnTo>
                      <a:pt x="13" y="211"/>
                    </a:lnTo>
                    <a:lnTo>
                      <a:pt x="0" y="28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9" name="Freeform 309"/>
              <p:cNvSpPr>
                <a:spLocks noChangeAspect="1"/>
              </p:cNvSpPr>
              <p:nvPr/>
            </p:nvSpPr>
            <p:spPr bwMode="auto">
              <a:xfrm>
                <a:off x="10691" y="6805"/>
                <a:ext cx="25" cy="23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6" y="26"/>
                  </a:cxn>
                  <a:cxn ang="0">
                    <a:pos x="50" y="47"/>
                  </a:cxn>
                  <a:cxn ang="0">
                    <a:pos x="27" y="62"/>
                  </a:cxn>
                  <a:cxn ang="0">
                    <a:pos x="0" y="67"/>
                  </a:cxn>
                </a:cxnLst>
                <a:rect l="0" t="0" r="r" b="b"/>
                <a:pathLst>
                  <a:path w="74" h="67">
                    <a:moveTo>
                      <a:pt x="74" y="0"/>
                    </a:moveTo>
                    <a:lnTo>
                      <a:pt x="66" y="26"/>
                    </a:lnTo>
                    <a:lnTo>
                      <a:pt x="50" y="47"/>
                    </a:lnTo>
                    <a:lnTo>
                      <a:pt x="27" y="62"/>
                    </a:lnTo>
                    <a:lnTo>
                      <a:pt x="0" y="6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0" name="Line 310"/>
              <p:cNvSpPr>
                <a:spLocks noChangeAspect="1" noChangeShapeType="1"/>
              </p:cNvSpPr>
              <p:nvPr/>
            </p:nvSpPr>
            <p:spPr bwMode="auto">
              <a:xfrm flipH="1">
                <a:off x="10341" y="6828"/>
                <a:ext cx="35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1" name="Freeform 311"/>
              <p:cNvSpPr>
                <a:spLocks noChangeAspect="1"/>
              </p:cNvSpPr>
              <p:nvPr/>
            </p:nvSpPr>
            <p:spPr bwMode="auto">
              <a:xfrm>
                <a:off x="10317" y="6803"/>
                <a:ext cx="24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5" y="69"/>
                  </a:cxn>
                  <a:cxn ang="0">
                    <a:pos x="21" y="53"/>
                  </a:cxn>
                  <a:cxn ang="0">
                    <a:pos x="5" y="29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5" y="69"/>
                    </a:lnTo>
                    <a:lnTo>
                      <a:pt x="21" y="53"/>
                    </a:lnTo>
                    <a:lnTo>
                      <a:pt x="5" y="2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2" name="Line 312"/>
              <p:cNvSpPr>
                <a:spLocks noChangeAspect="1" noChangeShapeType="1"/>
              </p:cNvSpPr>
              <p:nvPr/>
            </p:nvSpPr>
            <p:spPr bwMode="auto">
              <a:xfrm flipV="1">
                <a:off x="10317" y="5424"/>
                <a:ext cx="1" cy="13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3" name="Freeform 313"/>
              <p:cNvSpPr>
                <a:spLocks noChangeAspect="1"/>
              </p:cNvSpPr>
              <p:nvPr/>
            </p:nvSpPr>
            <p:spPr bwMode="auto">
              <a:xfrm>
                <a:off x="10317" y="5399"/>
                <a:ext cx="24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" y="46"/>
                  </a:cxn>
                  <a:cxn ang="0">
                    <a:pos x="21" y="22"/>
                  </a:cxn>
                  <a:cxn ang="0">
                    <a:pos x="45" y="6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5" y="46"/>
                    </a:lnTo>
                    <a:lnTo>
                      <a:pt x="21" y="22"/>
                    </a:lnTo>
                    <a:lnTo>
                      <a:pt x="45" y="6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4" name="Line 314"/>
              <p:cNvSpPr>
                <a:spLocks noChangeAspect="1" noChangeShapeType="1"/>
              </p:cNvSpPr>
              <p:nvPr/>
            </p:nvSpPr>
            <p:spPr bwMode="auto">
              <a:xfrm>
                <a:off x="10341" y="5399"/>
                <a:ext cx="39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5" name="Freeform 315"/>
              <p:cNvSpPr>
                <a:spLocks noChangeAspect="1"/>
              </p:cNvSpPr>
              <p:nvPr/>
            </p:nvSpPr>
            <p:spPr bwMode="auto">
              <a:xfrm>
                <a:off x="10735" y="5399"/>
                <a:ext cx="25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6"/>
                  </a:cxn>
                  <a:cxn ang="0">
                    <a:pos x="52" y="22"/>
                  </a:cxn>
                  <a:cxn ang="0">
                    <a:pos x="68" y="46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28" y="6"/>
                    </a:lnTo>
                    <a:lnTo>
                      <a:pt x="52" y="22"/>
                    </a:lnTo>
                    <a:lnTo>
                      <a:pt x="68" y="46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6" name="Freeform 316"/>
              <p:cNvSpPr>
                <a:spLocks noChangeAspect="1"/>
              </p:cNvSpPr>
              <p:nvPr/>
            </p:nvSpPr>
            <p:spPr bwMode="auto">
              <a:xfrm>
                <a:off x="10760" y="5424"/>
                <a:ext cx="4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9"/>
                  </a:cxn>
                  <a:cxn ang="0">
                    <a:pos x="21" y="53"/>
                  </a:cxn>
                  <a:cxn ang="0">
                    <a:pos x="46" y="69"/>
                  </a:cxn>
                  <a:cxn ang="0">
                    <a:pos x="74" y="74"/>
                  </a:cxn>
                  <a:cxn ang="0">
                    <a:pos x="102" y="69"/>
                  </a:cxn>
                  <a:cxn ang="0">
                    <a:pos x="125" y="53"/>
                  </a:cxn>
                  <a:cxn ang="0">
                    <a:pos x="141" y="29"/>
                  </a:cxn>
                  <a:cxn ang="0">
                    <a:pos x="147" y="0"/>
                  </a:cxn>
                </a:cxnLst>
                <a:rect l="0" t="0" r="r" b="b"/>
                <a:pathLst>
                  <a:path w="147" h="74">
                    <a:moveTo>
                      <a:pt x="0" y="0"/>
                    </a:moveTo>
                    <a:lnTo>
                      <a:pt x="5" y="29"/>
                    </a:lnTo>
                    <a:lnTo>
                      <a:pt x="21" y="53"/>
                    </a:lnTo>
                    <a:lnTo>
                      <a:pt x="46" y="69"/>
                    </a:lnTo>
                    <a:lnTo>
                      <a:pt x="74" y="74"/>
                    </a:lnTo>
                    <a:lnTo>
                      <a:pt x="102" y="69"/>
                    </a:lnTo>
                    <a:lnTo>
                      <a:pt x="125" y="53"/>
                    </a:lnTo>
                    <a:lnTo>
                      <a:pt x="141" y="29"/>
                    </a:lnTo>
                    <a:lnTo>
                      <a:pt x="14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7" name="Freeform 317"/>
              <p:cNvSpPr>
                <a:spLocks noChangeAspect="1"/>
              </p:cNvSpPr>
              <p:nvPr/>
            </p:nvSpPr>
            <p:spPr bwMode="auto">
              <a:xfrm>
                <a:off x="10809" y="5399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6" y="46"/>
                  </a:cxn>
                  <a:cxn ang="0">
                    <a:pos x="22" y="22"/>
                  </a:cxn>
                  <a:cxn ang="0">
                    <a:pos x="45" y="6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6" y="46"/>
                    </a:lnTo>
                    <a:lnTo>
                      <a:pt x="22" y="22"/>
                    </a:lnTo>
                    <a:lnTo>
                      <a:pt x="45" y="6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8" name="Line 318"/>
              <p:cNvSpPr>
                <a:spLocks noChangeAspect="1" noChangeShapeType="1"/>
              </p:cNvSpPr>
              <p:nvPr/>
            </p:nvSpPr>
            <p:spPr bwMode="auto">
              <a:xfrm>
                <a:off x="10834" y="5399"/>
                <a:ext cx="64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9" name="Freeform 319"/>
              <p:cNvSpPr>
                <a:spLocks noChangeAspect="1"/>
              </p:cNvSpPr>
              <p:nvPr/>
            </p:nvSpPr>
            <p:spPr bwMode="auto">
              <a:xfrm>
                <a:off x="11474" y="5399"/>
                <a:ext cx="25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6"/>
                  </a:cxn>
                  <a:cxn ang="0">
                    <a:pos x="53" y="22"/>
                  </a:cxn>
                  <a:cxn ang="0">
                    <a:pos x="69" y="46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28" y="6"/>
                    </a:lnTo>
                    <a:lnTo>
                      <a:pt x="53" y="22"/>
                    </a:lnTo>
                    <a:lnTo>
                      <a:pt x="69" y="46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0" name="Freeform 320"/>
              <p:cNvSpPr>
                <a:spLocks noChangeAspect="1"/>
              </p:cNvSpPr>
              <p:nvPr/>
            </p:nvSpPr>
            <p:spPr bwMode="auto">
              <a:xfrm>
                <a:off x="11499" y="5424"/>
                <a:ext cx="4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9"/>
                  </a:cxn>
                  <a:cxn ang="0">
                    <a:pos x="22" y="53"/>
                  </a:cxn>
                  <a:cxn ang="0">
                    <a:pos x="46" y="69"/>
                  </a:cxn>
                  <a:cxn ang="0">
                    <a:pos x="74" y="74"/>
                  </a:cxn>
                  <a:cxn ang="0">
                    <a:pos x="102" y="69"/>
                  </a:cxn>
                  <a:cxn ang="0">
                    <a:pos x="127" y="53"/>
                  </a:cxn>
                  <a:cxn ang="0">
                    <a:pos x="143" y="29"/>
                  </a:cxn>
                  <a:cxn ang="0">
                    <a:pos x="148" y="0"/>
                  </a:cxn>
                </a:cxnLst>
                <a:rect l="0" t="0" r="r" b="b"/>
                <a:pathLst>
                  <a:path w="148" h="74">
                    <a:moveTo>
                      <a:pt x="0" y="0"/>
                    </a:moveTo>
                    <a:lnTo>
                      <a:pt x="5" y="29"/>
                    </a:lnTo>
                    <a:lnTo>
                      <a:pt x="22" y="53"/>
                    </a:lnTo>
                    <a:lnTo>
                      <a:pt x="46" y="69"/>
                    </a:lnTo>
                    <a:lnTo>
                      <a:pt x="74" y="74"/>
                    </a:lnTo>
                    <a:lnTo>
                      <a:pt x="102" y="69"/>
                    </a:lnTo>
                    <a:lnTo>
                      <a:pt x="127" y="53"/>
                    </a:lnTo>
                    <a:lnTo>
                      <a:pt x="143" y="29"/>
                    </a:lnTo>
                    <a:lnTo>
                      <a:pt x="1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1" name="Line 321"/>
              <p:cNvSpPr>
                <a:spLocks noChangeAspect="1" noChangeShapeType="1"/>
              </p:cNvSpPr>
              <p:nvPr/>
            </p:nvSpPr>
            <p:spPr bwMode="auto">
              <a:xfrm flipV="1">
                <a:off x="10138" y="5427"/>
                <a:ext cx="92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2" name="Freeform 322"/>
              <p:cNvSpPr>
                <a:spLocks noChangeAspect="1"/>
              </p:cNvSpPr>
              <p:nvPr/>
            </p:nvSpPr>
            <p:spPr bwMode="auto">
              <a:xfrm>
                <a:off x="10230" y="5424"/>
                <a:ext cx="37" cy="2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8" y="0"/>
                  </a:cxn>
                  <a:cxn ang="0">
                    <a:pos x="59" y="2"/>
                  </a:cxn>
                  <a:cxn ang="0">
                    <a:pos x="86" y="19"/>
                  </a:cxn>
                  <a:cxn ang="0">
                    <a:pos x="104" y="43"/>
                  </a:cxn>
                  <a:cxn ang="0">
                    <a:pos x="110" y="72"/>
                  </a:cxn>
                </a:cxnLst>
                <a:rect l="0" t="0" r="r" b="b"/>
                <a:pathLst>
                  <a:path w="110" h="72">
                    <a:moveTo>
                      <a:pt x="0" y="9"/>
                    </a:moveTo>
                    <a:lnTo>
                      <a:pt x="28" y="0"/>
                    </a:lnTo>
                    <a:lnTo>
                      <a:pt x="59" y="2"/>
                    </a:lnTo>
                    <a:lnTo>
                      <a:pt x="86" y="19"/>
                    </a:lnTo>
                    <a:lnTo>
                      <a:pt x="104" y="43"/>
                    </a:lnTo>
                    <a:lnTo>
                      <a:pt x="110" y="7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3" name="Line 323"/>
              <p:cNvSpPr>
                <a:spLocks noChangeAspect="1" noChangeShapeType="1"/>
              </p:cNvSpPr>
              <p:nvPr/>
            </p:nvSpPr>
            <p:spPr bwMode="auto">
              <a:xfrm>
                <a:off x="10267" y="5448"/>
                <a:ext cx="1" cy="13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4" name="Freeform 324"/>
              <p:cNvSpPr>
                <a:spLocks noChangeAspect="1"/>
              </p:cNvSpPr>
              <p:nvPr/>
            </p:nvSpPr>
            <p:spPr bwMode="auto">
              <a:xfrm>
                <a:off x="10242" y="6803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9" y="29"/>
                  </a:cxn>
                  <a:cxn ang="0">
                    <a:pos x="53" y="53"/>
                  </a:cxn>
                  <a:cxn ang="0">
                    <a:pos x="29" y="69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69" y="29"/>
                    </a:lnTo>
                    <a:lnTo>
                      <a:pt x="53" y="53"/>
                    </a:lnTo>
                    <a:lnTo>
                      <a:pt x="29" y="69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5" name="Line 325"/>
              <p:cNvSpPr>
                <a:spLocks noChangeAspect="1" noChangeShapeType="1"/>
              </p:cNvSpPr>
              <p:nvPr/>
            </p:nvSpPr>
            <p:spPr bwMode="auto">
              <a:xfrm flipH="1">
                <a:off x="10040" y="6828"/>
                <a:ext cx="20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6" name="Freeform 326"/>
              <p:cNvSpPr>
                <a:spLocks noChangeAspect="1"/>
              </p:cNvSpPr>
              <p:nvPr/>
            </p:nvSpPr>
            <p:spPr bwMode="auto">
              <a:xfrm>
                <a:off x="10015" y="6799"/>
                <a:ext cx="25" cy="29"/>
              </a:xfrm>
              <a:custGeom>
                <a:avLst/>
                <a:gdLst/>
                <a:ahLst/>
                <a:cxnLst>
                  <a:cxn ang="0">
                    <a:pos x="73" y="86"/>
                  </a:cxn>
                  <a:cxn ang="0">
                    <a:pos x="42" y="80"/>
                  </a:cxn>
                  <a:cxn ang="0">
                    <a:pos x="16" y="61"/>
                  </a:cxn>
                  <a:cxn ang="0">
                    <a:pos x="1" y="31"/>
                  </a:cxn>
                  <a:cxn ang="0">
                    <a:pos x="0" y="0"/>
                  </a:cxn>
                </a:cxnLst>
                <a:rect l="0" t="0" r="r" b="b"/>
                <a:pathLst>
                  <a:path w="73" h="86">
                    <a:moveTo>
                      <a:pt x="73" y="86"/>
                    </a:moveTo>
                    <a:lnTo>
                      <a:pt x="42" y="80"/>
                    </a:lnTo>
                    <a:lnTo>
                      <a:pt x="16" y="61"/>
                    </a:lnTo>
                    <a:lnTo>
                      <a:pt x="1" y="3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7" name="Line 327"/>
              <p:cNvSpPr>
                <a:spLocks noChangeAspect="1" noChangeShapeType="1"/>
              </p:cNvSpPr>
              <p:nvPr/>
            </p:nvSpPr>
            <p:spPr bwMode="auto">
              <a:xfrm flipV="1">
                <a:off x="10015" y="6706"/>
                <a:ext cx="17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8" name="Freeform 328"/>
              <p:cNvSpPr>
                <a:spLocks noChangeAspect="1"/>
              </p:cNvSpPr>
              <p:nvPr/>
            </p:nvSpPr>
            <p:spPr bwMode="auto">
              <a:xfrm>
                <a:off x="9938" y="6565"/>
                <a:ext cx="95" cy="141"/>
              </a:xfrm>
              <a:custGeom>
                <a:avLst/>
                <a:gdLst/>
                <a:ahLst/>
                <a:cxnLst>
                  <a:cxn ang="0">
                    <a:pos x="282" y="424"/>
                  </a:cxn>
                  <a:cxn ang="0">
                    <a:pos x="287" y="354"/>
                  </a:cxn>
                  <a:cxn ang="0">
                    <a:pos x="280" y="285"/>
                  </a:cxn>
                  <a:cxn ang="0">
                    <a:pos x="259" y="218"/>
                  </a:cxn>
                  <a:cxn ang="0">
                    <a:pos x="226" y="156"/>
                  </a:cxn>
                  <a:cxn ang="0">
                    <a:pos x="182" y="101"/>
                  </a:cxn>
                  <a:cxn ang="0">
                    <a:pos x="128" y="56"/>
                  </a:cxn>
                  <a:cxn ang="0">
                    <a:pos x="67" y="21"/>
                  </a:cxn>
                  <a:cxn ang="0">
                    <a:pos x="0" y="0"/>
                  </a:cxn>
                </a:cxnLst>
                <a:rect l="0" t="0" r="r" b="b"/>
                <a:pathLst>
                  <a:path w="287" h="424">
                    <a:moveTo>
                      <a:pt x="282" y="424"/>
                    </a:moveTo>
                    <a:lnTo>
                      <a:pt x="287" y="354"/>
                    </a:lnTo>
                    <a:lnTo>
                      <a:pt x="280" y="285"/>
                    </a:lnTo>
                    <a:lnTo>
                      <a:pt x="259" y="218"/>
                    </a:lnTo>
                    <a:lnTo>
                      <a:pt x="226" y="156"/>
                    </a:lnTo>
                    <a:lnTo>
                      <a:pt x="182" y="101"/>
                    </a:lnTo>
                    <a:lnTo>
                      <a:pt x="128" y="56"/>
                    </a:lnTo>
                    <a:lnTo>
                      <a:pt x="67" y="2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9" name="Freeform 329"/>
              <p:cNvSpPr>
                <a:spLocks noChangeAspect="1"/>
              </p:cNvSpPr>
              <p:nvPr/>
            </p:nvSpPr>
            <p:spPr bwMode="auto">
              <a:xfrm>
                <a:off x="9919" y="6538"/>
                <a:ext cx="19" cy="27"/>
              </a:xfrm>
              <a:custGeom>
                <a:avLst/>
                <a:gdLst/>
                <a:ahLst/>
                <a:cxnLst>
                  <a:cxn ang="0">
                    <a:pos x="56" y="81"/>
                  </a:cxn>
                  <a:cxn ang="0">
                    <a:pos x="32" y="70"/>
                  </a:cxn>
                  <a:cxn ang="0">
                    <a:pos x="12" y="51"/>
                  </a:cxn>
                  <a:cxn ang="0">
                    <a:pos x="1" y="27"/>
                  </a:cxn>
                  <a:cxn ang="0">
                    <a:pos x="0" y="0"/>
                  </a:cxn>
                </a:cxnLst>
                <a:rect l="0" t="0" r="r" b="b"/>
                <a:pathLst>
                  <a:path w="56" h="81">
                    <a:moveTo>
                      <a:pt x="56" y="81"/>
                    </a:moveTo>
                    <a:lnTo>
                      <a:pt x="32" y="70"/>
                    </a:lnTo>
                    <a:lnTo>
                      <a:pt x="12" y="51"/>
                    </a:lnTo>
                    <a:lnTo>
                      <a:pt x="1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0" name="Line 330"/>
              <p:cNvSpPr>
                <a:spLocks noChangeAspect="1" noChangeShapeType="1"/>
              </p:cNvSpPr>
              <p:nvPr/>
            </p:nvSpPr>
            <p:spPr bwMode="auto">
              <a:xfrm flipV="1">
                <a:off x="9919" y="5529"/>
                <a:ext cx="130" cy="10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1" name="Freeform 331"/>
              <p:cNvSpPr>
                <a:spLocks noChangeAspect="1"/>
              </p:cNvSpPr>
              <p:nvPr/>
            </p:nvSpPr>
            <p:spPr bwMode="auto">
              <a:xfrm>
                <a:off x="10049" y="5508"/>
                <a:ext cx="19" cy="21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9" y="35"/>
                  </a:cxn>
                  <a:cxn ang="0">
                    <a:pos x="30" y="12"/>
                  </a:cxn>
                  <a:cxn ang="0">
                    <a:pos x="57" y="0"/>
                  </a:cxn>
                </a:cxnLst>
                <a:rect l="0" t="0" r="r" b="b"/>
                <a:pathLst>
                  <a:path w="57" h="63">
                    <a:moveTo>
                      <a:pt x="0" y="63"/>
                    </a:moveTo>
                    <a:lnTo>
                      <a:pt x="9" y="35"/>
                    </a:lnTo>
                    <a:lnTo>
                      <a:pt x="30" y="12"/>
                    </a:lnTo>
                    <a:lnTo>
                      <a:pt x="5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2" name="Freeform 332"/>
              <p:cNvSpPr>
                <a:spLocks noChangeAspect="1"/>
              </p:cNvSpPr>
              <p:nvPr/>
            </p:nvSpPr>
            <p:spPr bwMode="auto">
              <a:xfrm>
                <a:off x="10068" y="5480"/>
                <a:ext cx="70" cy="28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09" y="50"/>
                  </a:cxn>
                  <a:cxn ang="0">
                    <a:pos x="211" y="0"/>
                  </a:cxn>
                </a:cxnLst>
                <a:rect l="0" t="0" r="r" b="b"/>
                <a:pathLst>
                  <a:path w="211" h="82">
                    <a:moveTo>
                      <a:pt x="0" y="82"/>
                    </a:moveTo>
                    <a:lnTo>
                      <a:pt x="109" y="50"/>
                    </a:lnTo>
                    <a:lnTo>
                      <a:pt x="21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3" name="Freeform 333"/>
              <p:cNvSpPr>
                <a:spLocks noChangeAspect="1"/>
              </p:cNvSpPr>
              <p:nvPr/>
            </p:nvSpPr>
            <p:spPr bwMode="auto">
              <a:xfrm>
                <a:off x="9747" y="5202"/>
                <a:ext cx="25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6"/>
                  </a:cxn>
                  <a:cxn ang="0">
                    <a:pos x="56" y="25"/>
                  </a:cxn>
                  <a:cxn ang="0">
                    <a:pos x="71" y="54"/>
                  </a:cxn>
                  <a:cxn ang="0">
                    <a:pos x="74" y="84"/>
                  </a:cxn>
                </a:cxnLst>
                <a:rect l="0" t="0" r="r" b="b"/>
                <a:pathLst>
                  <a:path w="74" h="84">
                    <a:moveTo>
                      <a:pt x="0" y="0"/>
                    </a:moveTo>
                    <a:lnTo>
                      <a:pt x="31" y="6"/>
                    </a:lnTo>
                    <a:lnTo>
                      <a:pt x="56" y="25"/>
                    </a:lnTo>
                    <a:lnTo>
                      <a:pt x="71" y="54"/>
                    </a:lnTo>
                    <a:lnTo>
                      <a:pt x="74" y="8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4" name="Freeform 334"/>
              <p:cNvSpPr>
                <a:spLocks noChangeAspect="1"/>
              </p:cNvSpPr>
              <p:nvPr/>
            </p:nvSpPr>
            <p:spPr bwMode="auto">
              <a:xfrm>
                <a:off x="9769" y="5230"/>
                <a:ext cx="209" cy="28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5"/>
                  </a:cxn>
                  <a:cxn ang="0">
                    <a:pos x="7" y="210"/>
                  </a:cxn>
                  <a:cxn ang="0">
                    <a:pos x="28" y="313"/>
                  </a:cxn>
                  <a:cxn ang="0">
                    <a:pos x="63" y="412"/>
                  </a:cxn>
                  <a:cxn ang="0">
                    <a:pos x="113" y="505"/>
                  </a:cxn>
                  <a:cxn ang="0">
                    <a:pos x="176" y="590"/>
                  </a:cxn>
                  <a:cxn ang="0">
                    <a:pos x="249" y="664"/>
                  </a:cxn>
                  <a:cxn ang="0">
                    <a:pos x="332" y="728"/>
                  </a:cxn>
                  <a:cxn ang="0">
                    <a:pos x="425" y="780"/>
                  </a:cxn>
                  <a:cxn ang="0">
                    <a:pos x="522" y="817"/>
                  </a:cxn>
                  <a:cxn ang="0">
                    <a:pos x="626" y="840"/>
                  </a:cxn>
                </a:cxnLst>
                <a:rect l="0" t="0" r="r" b="b"/>
                <a:pathLst>
                  <a:path w="626" h="840">
                    <a:moveTo>
                      <a:pt x="8" y="0"/>
                    </a:moveTo>
                    <a:lnTo>
                      <a:pt x="0" y="105"/>
                    </a:lnTo>
                    <a:lnTo>
                      <a:pt x="7" y="210"/>
                    </a:lnTo>
                    <a:lnTo>
                      <a:pt x="28" y="313"/>
                    </a:lnTo>
                    <a:lnTo>
                      <a:pt x="63" y="412"/>
                    </a:lnTo>
                    <a:lnTo>
                      <a:pt x="113" y="505"/>
                    </a:lnTo>
                    <a:lnTo>
                      <a:pt x="176" y="590"/>
                    </a:lnTo>
                    <a:lnTo>
                      <a:pt x="249" y="664"/>
                    </a:lnTo>
                    <a:lnTo>
                      <a:pt x="332" y="728"/>
                    </a:lnTo>
                    <a:lnTo>
                      <a:pt x="425" y="780"/>
                    </a:lnTo>
                    <a:lnTo>
                      <a:pt x="522" y="817"/>
                    </a:lnTo>
                    <a:lnTo>
                      <a:pt x="626" y="8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5" name="Freeform 335"/>
              <p:cNvSpPr>
                <a:spLocks noChangeAspect="1"/>
              </p:cNvSpPr>
              <p:nvPr/>
            </p:nvSpPr>
            <p:spPr bwMode="auto">
              <a:xfrm>
                <a:off x="9978" y="5510"/>
                <a:ext cx="20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10"/>
                  </a:cxn>
                  <a:cxn ang="0">
                    <a:pos x="47" y="28"/>
                  </a:cxn>
                  <a:cxn ang="0">
                    <a:pos x="59" y="54"/>
                  </a:cxn>
                  <a:cxn ang="0">
                    <a:pos x="62" y="82"/>
                  </a:cxn>
                </a:cxnLst>
                <a:rect l="0" t="0" r="r" b="b"/>
                <a:pathLst>
                  <a:path w="62" h="82">
                    <a:moveTo>
                      <a:pt x="0" y="0"/>
                    </a:moveTo>
                    <a:lnTo>
                      <a:pt x="26" y="10"/>
                    </a:lnTo>
                    <a:lnTo>
                      <a:pt x="47" y="28"/>
                    </a:lnTo>
                    <a:lnTo>
                      <a:pt x="59" y="54"/>
                    </a:lnTo>
                    <a:lnTo>
                      <a:pt x="62" y="8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6" name="Line 336"/>
              <p:cNvSpPr>
                <a:spLocks noChangeAspect="1" noChangeShapeType="1"/>
              </p:cNvSpPr>
              <p:nvPr/>
            </p:nvSpPr>
            <p:spPr bwMode="auto">
              <a:xfrm flipH="1">
                <a:off x="9869" y="5538"/>
                <a:ext cx="129" cy="100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7" name="Freeform 337"/>
              <p:cNvSpPr>
                <a:spLocks noChangeAspect="1"/>
              </p:cNvSpPr>
              <p:nvPr/>
            </p:nvSpPr>
            <p:spPr bwMode="auto">
              <a:xfrm>
                <a:off x="9844" y="6540"/>
                <a:ext cx="25" cy="22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6" y="25"/>
                  </a:cxn>
                  <a:cxn ang="0">
                    <a:pos x="50" y="46"/>
                  </a:cxn>
                  <a:cxn ang="0">
                    <a:pos x="27" y="60"/>
                  </a:cxn>
                  <a:cxn ang="0">
                    <a:pos x="0" y="64"/>
                  </a:cxn>
                </a:cxnLst>
                <a:rect l="0" t="0" r="r" b="b"/>
                <a:pathLst>
                  <a:path w="74" h="64">
                    <a:moveTo>
                      <a:pt x="74" y="0"/>
                    </a:moveTo>
                    <a:lnTo>
                      <a:pt x="66" y="25"/>
                    </a:lnTo>
                    <a:lnTo>
                      <a:pt x="50" y="46"/>
                    </a:lnTo>
                    <a:lnTo>
                      <a:pt x="27" y="60"/>
                    </a:lnTo>
                    <a:lnTo>
                      <a:pt x="0" y="6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8" name="Line 338"/>
              <p:cNvSpPr>
                <a:spLocks noChangeAspect="1" noChangeShapeType="1"/>
              </p:cNvSpPr>
              <p:nvPr/>
            </p:nvSpPr>
            <p:spPr bwMode="auto">
              <a:xfrm flipH="1">
                <a:off x="9489" y="6562"/>
                <a:ext cx="35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9" name="Freeform 339"/>
              <p:cNvSpPr>
                <a:spLocks noChangeAspect="1"/>
              </p:cNvSpPr>
              <p:nvPr/>
            </p:nvSpPr>
            <p:spPr bwMode="auto">
              <a:xfrm>
                <a:off x="9464" y="6537"/>
                <a:ext cx="25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5" y="69"/>
                  </a:cxn>
                  <a:cxn ang="0">
                    <a:pos x="21" y="53"/>
                  </a:cxn>
                  <a:cxn ang="0">
                    <a:pos x="5" y="29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5" y="69"/>
                    </a:lnTo>
                    <a:lnTo>
                      <a:pt x="21" y="53"/>
                    </a:lnTo>
                    <a:lnTo>
                      <a:pt x="5" y="2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0" name="Line 340"/>
              <p:cNvSpPr>
                <a:spLocks noChangeAspect="1" noChangeShapeType="1"/>
              </p:cNvSpPr>
              <p:nvPr/>
            </p:nvSpPr>
            <p:spPr bwMode="auto">
              <a:xfrm flipV="1">
                <a:off x="9464" y="5227"/>
                <a:ext cx="1" cy="13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1" name="Freeform 341"/>
              <p:cNvSpPr>
                <a:spLocks noChangeAspect="1"/>
              </p:cNvSpPr>
              <p:nvPr/>
            </p:nvSpPr>
            <p:spPr bwMode="auto">
              <a:xfrm>
                <a:off x="9464" y="5202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" y="45"/>
                  </a:cxn>
                  <a:cxn ang="0">
                    <a:pos x="21" y="21"/>
                  </a:cxn>
                  <a:cxn ang="0">
                    <a:pos x="45" y="5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5" y="45"/>
                    </a:lnTo>
                    <a:lnTo>
                      <a:pt x="21" y="21"/>
                    </a:lnTo>
                    <a:lnTo>
                      <a:pt x="45" y="5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2" name="Line 342"/>
              <p:cNvSpPr>
                <a:spLocks noChangeAspect="1" noChangeShapeType="1"/>
              </p:cNvSpPr>
              <p:nvPr/>
            </p:nvSpPr>
            <p:spPr bwMode="auto">
              <a:xfrm>
                <a:off x="9489" y="5202"/>
                <a:ext cx="25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3" name="Freeform 343"/>
              <p:cNvSpPr>
                <a:spLocks noChangeAspect="1"/>
              </p:cNvSpPr>
              <p:nvPr/>
            </p:nvSpPr>
            <p:spPr bwMode="auto">
              <a:xfrm>
                <a:off x="9464" y="4395"/>
                <a:ext cx="55" cy="72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6" y="157"/>
                  </a:cxn>
                  <a:cxn ang="0">
                    <a:pos x="29" y="103"/>
                  </a:cxn>
                  <a:cxn ang="0">
                    <a:pos x="64" y="58"/>
                  </a:cxn>
                  <a:cxn ang="0">
                    <a:pos x="110" y="23"/>
                  </a:cxn>
                  <a:cxn ang="0">
                    <a:pos x="164" y="0"/>
                  </a:cxn>
                </a:cxnLst>
                <a:rect l="0" t="0" r="r" b="b"/>
                <a:pathLst>
                  <a:path w="164" h="214">
                    <a:moveTo>
                      <a:pt x="0" y="214"/>
                    </a:moveTo>
                    <a:lnTo>
                      <a:pt x="6" y="157"/>
                    </a:lnTo>
                    <a:lnTo>
                      <a:pt x="29" y="103"/>
                    </a:lnTo>
                    <a:lnTo>
                      <a:pt x="64" y="58"/>
                    </a:lnTo>
                    <a:lnTo>
                      <a:pt x="110" y="23"/>
                    </a:lnTo>
                    <a:lnTo>
                      <a:pt x="16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4" name="Line 344"/>
              <p:cNvSpPr>
                <a:spLocks noChangeAspect="1" noChangeShapeType="1"/>
              </p:cNvSpPr>
              <p:nvPr/>
            </p:nvSpPr>
            <p:spPr bwMode="auto">
              <a:xfrm flipV="1">
                <a:off x="9519" y="4344"/>
                <a:ext cx="192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5" name="Freeform 345"/>
              <p:cNvSpPr>
                <a:spLocks noChangeAspect="1"/>
              </p:cNvSpPr>
              <p:nvPr/>
            </p:nvSpPr>
            <p:spPr bwMode="auto">
              <a:xfrm>
                <a:off x="9711" y="4343"/>
                <a:ext cx="30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0" y="0"/>
                  </a:cxn>
                  <a:cxn ang="0">
                    <a:pos x="57" y="9"/>
                  </a:cxn>
                  <a:cxn ang="0">
                    <a:pos x="78" y="28"/>
                  </a:cxn>
                  <a:cxn ang="0">
                    <a:pos x="90" y="54"/>
                  </a:cxn>
                </a:cxnLst>
                <a:rect l="0" t="0" r="r" b="b"/>
                <a:pathLst>
                  <a:path w="90" h="54">
                    <a:moveTo>
                      <a:pt x="0" y="1"/>
                    </a:moveTo>
                    <a:lnTo>
                      <a:pt x="30" y="0"/>
                    </a:lnTo>
                    <a:lnTo>
                      <a:pt x="57" y="9"/>
                    </a:lnTo>
                    <a:lnTo>
                      <a:pt x="78" y="28"/>
                    </a:lnTo>
                    <a:lnTo>
                      <a:pt x="90" y="5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6" name="Line 346"/>
              <p:cNvSpPr>
                <a:spLocks noChangeAspect="1" noChangeShapeType="1"/>
              </p:cNvSpPr>
              <p:nvPr/>
            </p:nvSpPr>
            <p:spPr bwMode="auto">
              <a:xfrm>
                <a:off x="9741" y="4361"/>
                <a:ext cx="27" cy="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7" name="Freeform 347"/>
              <p:cNvSpPr>
                <a:spLocks noChangeAspect="1"/>
              </p:cNvSpPr>
              <p:nvPr/>
            </p:nvSpPr>
            <p:spPr bwMode="auto">
              <a:xfrm>
                <a:off x="9768" y="4461"/>
                <a:ext cx="215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95"/>
                  </a:cxn>
                  <a:cxn ang="0">
                    <a:pos x="77" y="184"/>
                  </a:cxn>
                  <a:cxn ang="0">
                    <a:pos x="133" y="266"/>
                  </a:cxn>
                  <a:cxn ang="0">
                    <a:pos x="201" y="340"/>
                  </a:cxn>
                  <a:cxn ang="0">
                    <a:pos x="278" y="405"/>
                  </a:cxn>
                  <a:cxn ang="0">
                    <a:pos x="362" y="458"/>
                  </a:cxn>
                  <a:cxn ang="0">
                    <a:pos x="453" y="500"/>
                  </a:cxn>
                  <a:cxn ang="0">
                    <a:pos x="548" y="528"/>
                  </a:cxn>
                  <a:cxn ang="0">
                    <a:pos x="646" y="545"/>
                  </a:cxn>
                </a:cxnLst>
                <a:rect l="0" t="0" r="r" b="b"/>
                <a:pathLst>
                  <a:path w="646" h="545">
                    <a:moveTo>
                      <a:pt x="0" y="0"/>
                    </a:moveTo>
                    <a:lnTo>
                      <a:pt x="32" y="95"/>
                    </a:lnTo>
                    <a:lnTo>
                      <a:pt x="77" y="184"/>
                    </a:lnTo>
                    <a:lnTo>
                      <a:pt x="133" y="266"/>
                    </a:lnTo>
                    <a:lnTo>
                      <a:pt x="201" y="340"/>
                    </a:lnTo>
                    <a:lnTo>
                      <a:pt x="278" y="405"/>
                    </a:lnTo>
                    <a:lnTo>
                      <a:pt x="362" y="458"/>
                    </a:lnTo>
                    <a:lnTo>
                      <a:pt x="453" y="500"/>
                    </a:lnTo>
                    <a:lnTo>
                      <a:pt x="548" y="528"/>
                    </a:lnTo>
                    <a:lnTo>
                      <a:pt x="646" y="54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8" name="Freeform 348"/>
              <p:cNvSpPr>
                <a:spLocks noChangeAspect="1"/>
              </p:cNvSpPr>
              <p:nvPr/>
            </p:nvSpPr>
            <p:spPr bwMode="auto">
              <a:xfrm>
                <a:off x="9983" y="4643"/>
                <a:ext cx="23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6"/>
                  </a:cxn>
                  <a:cxn ang="0">
                    <a:pos x="49" y="24"/>
                  </a:cxn>
                  <a:cxn ang="0">
                    <a:pos x="64" y="47"/>
                  </a:cxn>
                  <a:cxn ang="0">
                    <a:pos x="68" y="74"/>
                  </a:cxn>
                </a:cxnLst>
                <a:rect l="0" t="0" r="r" b="b"/>
                <a:pathLst>
                  <a:path w="68" h="74">
                    <a:moveTo>
                      <a:pt x="0" y="0"/>
                    </a:moveTo>
                    <a:lnTo>
                      <a:pt x="27" y="6"/>
                    </a:lnTo>
                    <a:lnTo>
                      <a:pt x="49" y="24"/>
                    </a:lnTo>
                    <a:lnTo>
                      <a:pt x="64" y="47"/>
                    </a:lnTo>
                    <a:lnTo>
                      <a:pt x="68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9" name="Freeform 349"/>
              <p:cNvSpPr>
                <a:spLocks noChangeAspect="1"/>
              </p:cNvSpPr>
              <p:nvPr/>
            </p:nvSpPr>
            <p:spPr bwMode="auto">
              <a:xfrm>
                <a:off x="9804" y="4668"/>
                <a:ext cx="202" cy="473"/>
              </a:xfrm>
              <a:custGeom>
                <a:avLst/>
                <a:gdLst/>
                <a:ahLst/>
                <a:cxnLst>
                  <a:cxn ang="0">
                    <a:pos x="607" y="0"/>
                  </a:cxn>
                  <a:cxn ang="0">
                    <a:pos x="607" y="367"/>
                  </a:cxn>
                  <a:cxn ang="0">
                    <a:pos x="0" y="1419"/>
                  </a:cxn>
                </a:cxnLst>
                <a:rect l="0" t="0" r="r" b="b"/>
                <a:pathLst>
                  <a:path w="607" h="1419">
                    <a:moveTo>
                      <a:pt x="607" y="0"/>
                    </a:moveTo>
                    <a:lnTo>
                      <a:pt x="607" y="367"/>
                    </a:lnTo>
                    <a:lnTo>
                      <a:pt x="0" y="14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0" name="Freeform 350"/>
              <p:cNvSpPr>
                <a:spLocks noChangeAspect="1"/>
              </p:cNvSpPr>
              <p:nvPr/>
            </p:nvSpPr>
            <p:spPr bwMode="auto">
              <a:xfrm>
                <a:off x="9782" y="5141"/>
                <a:ext cx="22" cy="12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7" y="19"/>
                  </a:cxn>
                  <a:cxn ang="0">
                    <a:pos x="26" y="33"/>
                  </a:cxn>
                  <a:cxn ang="0">
                    <a:pos x="0" y="37"/>
                  </a:cxn>
                </a:cxnLst>
                <a:rect l="0" t="0" r="r" b="b"/>
                <a:pathLst>
                  <a:path w="64" h="37">
                    <a:moveTo>
                      <a:pt x="64" y="0"/>
                    </a:moveTo>
                    <a:lnTo>
                      <a:pt x="47" y="19"/>
                    </a:lnTo>
                    <a:lnTo>
                      <a:pt x="26" y="33"/>
                    </a:lnTo>
                    <a:lnTo>
                      <a:pt x="0" y="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1" name="Line 351"/>
              <p:cNvSpPr>
                <a:spLocks noChangeAspect="1" noChangeShapeType="1"/>
              </p:cNvSpPr>
              <p:nvPr/>
            </p:nvSpPr>
            <p:spPr bwMode="auto">
              <a:xfrm flipH="1">
                <a:off x="9489" y="5153"/>
                <a:ext cx="29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2" name="Freeform 352"/>
              <p:cNvSpPr>
                <a:spLocks noChangeAspect="1"/>
              </p:cNvSpPr>
              <p:nvPr/>
            </p:nvSpPr>
            <p:spPr bwMode="auto">
              <a:xfrm>
                <a:off x="9464" y="5128"/>
                <a:ext cx="25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45" y="68"/>
                  </a:cxn>
                  <a:cxn ang="0">
                    <a:pos x="21" y="52"/>
                  </a:cxn>
                  <a:cxn ang="0">
                    <a:pos x="5" y="28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45" y="68"/>
                    </a:lnTo>
                    <a:lnTo>
                      <a:pt x="21" y="52"/>
                    </a:lnTo>
                    <a:lnTo>
                      <a:pt x="5" y="2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3" name="Line 353"/>
              <p:cNvSpPr>
                <a:spLocks noChangeAspect="1" noChangeShapeType="1"/>
              </p:cNvSpPr>
              <p:nvPr/>
            </p:nvSpPr>
            <p:spPr bwMode="auto">
              <a:xfrm flipV="1">
                <a:off x="9464" y="4467"/>
                <a:ext cx="1" cy="6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4" name="Freeform 354"/>
              <p:cNvSpPr>
                <a:spLocks noChangeAspect="1"/>
              </p:cNvSpPr>
              <p:nvPr/>
            </p:nvSpPr>
            <p:spPr bwMode="auto">
              <a:xfrm>
                <a:off x="12642" y="7764"/>
                <a:ext cx="147" cy="148"/>
              </a:xfrm>
              <a:custGeom>
                <a:avLst/>
                <a:gdLst/>
                <a:ahLst/>
                <a:cxnLst>
                  <a:cxn ang="0">
                    <a:pos x="0" y="443"/>
                  </a:cxn>
                  <a:cxn ang="0">
                    <a:pos x="77" y="436"/>
                  </a:cxn>
                  <a:cxn ang="0">
                    <a:pos x="151" y="416"/>
                  </a:cxn>
                  <a:cxn ang="0">
                    <a:pos x="221" y="383"/>
                  </a:cxn>
                  <a:cxn ang="0">
                    <a:pos x="285" y="339"/>
                  </a:cxn>
                  <a:cxn ang="0">
                    <a:pos x="340" y="285"/>
                  </a:cxn>
                  <a:cxn ang="0">
                    <a:pos x="384" y="222"/>
                  </a:cxn>
                  <a:cxn ang="0">
                    <a:pos x="417" y="152"/>
                  </a:cxn>
                  <a:cxn ang="0">
                    <a:pos x="437" y="77"/>
                  </a:cxn>
                  <a:cxn ang="0">
                    <a:pos x="443" y="0"/>
                  </a:cxn>
                </a:cxnLst>
                <a:rect l="0" t="0" r="r" b="b"/>
                <a:pathLst>
                  <a:path w="443" h="443">
                    <a:moveTo>
                      <a:pt x="0" y="443"/>
                    </a:moveTo>
                    <a:lnTo>
                      <a:pt x="77" y="436"/>
                    </a:lnTo>
                    <a:lnTo>
                      <a:pt x="151" y="416"/>
                    </a:lnTo>
                    <a:lnTo>
                      <a:pt x="221" y="383"/>
                    </a:lnTo>
                    <a:lnTo>
                      <a:pt x="285" y="339"/>
                    </a:lnTo>
                    <a:lnTo>
                      <a:pt x="340" y="285"/>
                    </a:lnTo>
                    <a:lnTo>
                      <a:pt x="384" y="222"/>
                    </a:lnTo>
                    <a:lnTo>
                      <a:pt x="417" y="152"/>
                    </a:lnTo>
                    <a:lnTo>
                      <a:pt x="437" y="77"/>
                    </a:lnTo>
                    <a:lnTo>
                      <a:pt x="44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5" name="Line 355"/>
              <p:cNvSpPr>
                <a:spLocks noChangeAspect="1" noChangeShapeType="1"/>
              </p:cNvSpPr>
              <p:nvPr/>
            </p:nvSpPr>
            <p:spPr bwMode="auto">
              <a:xfrm>
                <a:off x="12789" y="5187"/>
                <a:ext cx="1" cy="25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6" name="Freeform 356"/>
              <p:cNvSpPr>
                <a:spLocks noChangeAspect="1"/>
              </p:cNvSpPr>
              <p:nvPr/>
            </p:nvSpPr>
            <p:spPr bwMode="auto">
              <a:xfrm>
                <a:off x="12755" y="5153"/>
                <a:ext cx="34" cy="34"/>
              </a:xfrm>
              <a:custGeom>
                <a:avLst/>
                <a:gdLst/>
                <a:ahLst/>
                <a:cxnLst>
                  <a:cxn ang="0">
                    <a:pos x="103" y="103"/>
                  </a:cxn>
                  <a:cxn ang="0">
                    <a:pos x="95" y="64"/>
                  </a:cxn>
                  <a:cxn ang="0">
                    <a:pos x="74" y="31"/>
                  </a:cxn>
                  <a:cxn ang="0">
                    <a:pos x="40" y="8"/>
                  </a:cxn>
                  <a:cxn ang="0">
                    <a:pos x="0" y="0"/>
                  </a:cxn>
                </a:cxnLst>
                <a:rect l="0" t="0" r="r" b="b"/>
                <a:pathLst>
                  <a:path w="103" h="103">
                    <a:moveTo>
                      <a:pt x="103" y="103"/>
                    </a:moveTo>
                    <a:lnTo>
                      <a:pt x="95" y="64"/>
                    </a:lnTo>
                    <a:lnTo>
                      <a:pt x="74" y="31"/>
                    </a:lnTo>
                    <a:lnTo>
                      <a:pt x="40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7" name="Line 357"/>
              <p:cNvSpPr>
                <a:spLocks noChangeAspect="1" noChangeShapeType="1"/>
              </p:cNvSpPr>
              <p:nvPr/>
            </p:nvSpPr>
            <p:spPr bwMode="auto">
              <a:xfrm>
                <a:off x="12643" y="5153"/>
                <a:ext cx="11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8" name="Freeform 358"/>
              <p:cNvSpPr>
                <a:spLocks noChangeAspect="1"/>
              </p:cNvSpPr>
              <p:nvPr/>
            </p:nvSpPr>
            <p:spPr bwMode="auto">
              <a:xfrm>
                <a:off x="12570" y="5153"/>
                <a:ext cx="73" cy="12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11" y="1"/>
                  </a:cxn>
                  <a:cxn ang="0">
                    <a:pos x="0" y="37"/>
                  </a:cxn>
                </a:cxnLst>
                <a:rect l="0" t="0" r="r" b="b"/>
                <a:pathLst>
                  <a:path w="220" h="37">
                    <a:moveTo>
                      <a:pt x="220" y="0"/>
                    </a:moveTo>
                    <a:lnTo>
                      <a:pt x="211" y="1"/>
                    </a:lnTo>
                    <a:lnTo>
                      <a:pt x="0" y="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9" name="Freeform 359"/>
              <p:cNvSpPr>
                <a:spLocks noChangeAspect="1"/>
              </p:cNvSpPr>
              <p:nvPr/>
            </p:nvSpPr>
            <p:spPr bwMode="auto">
              <a:xfrm>
                <a:off x="12558" y="5165"/>
                <a:ext cx="12" cy="1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7" y="8"/>
                  </a:cxn>
                  <a:cxn ang="0">
                    <a:pos x="5" y="25"/>
                  </a:cxn>
                  <a:cxn ang="0">
                    <a:pos x="0" y="45"/>
                  </a:cxn>
                </a:cxnLst>
                <a:rect l="0" t="0" r="r" b="b"/>
                <a:pathLst>
                  <a:path w="36" h="45">
                    <a:moveTo>
                      <a:pt x="36" y="0"/>
                    </a:moveTo>
                    <a:lnTo>
                      <a:pt x="17" y="8"/>
                    </a:lnTo>
                    <a:lnTo>
                      <a:pt x="5" y="25"/>
                    </a:lnTo>
                    <a:lnTo>
                      <a:pt x="0" y="4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0" name="Line 360"/>
              <p:cNvSpPr>
                <a:spLocks noChangeAspect="1" noChangeShapeType="1"/>
              </p:cNvSpPr>
              <p:nvPr/>
            </p:nvSpPr>
            <p:spPr bwMode="auto">
              <a:xfrm flipV="1">
                <a:off x="12558" y="5180"/>
                <a:ext cx="1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1" name="Freeform 361"/>
              <p:cNvSpPr>
                <a:spLocks noChangeAspect="1"/>
              </p:cNvSpPr>
              <p:nvPr/>
            </p:nvSpPr>
            <p:spPr bwMode="auto">
              <a:xfrm>
                <a:off x="12558" y="5252"/>
                <a:ext cx="25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8"/>
                  </a:cxn>
                  <a:cxn ang="0">
                    <a:pos x="21" y="52"/>
                  </a:cxn>
                  <a:cxn ang="0">
                    <a:pos x="45" y="68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5" y="28"/>
                    </a:lnTo>
                    <a:lnTo>
                      <a:pt x="21" y="52"/>
                    </a:lnTo>
                    <a:lnTo>
                      <a:pt x="45" y="68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2" name="Line 362"/>
              <p:cNvSpPr>
                <a:spLocks noChangeAspect="1" noChangeShapeType="1"/>
              </p:cNvSpPr>
              <p:nvPr/>
            </p:nvSpPr>
            <p:spPr bwMode="auto">
              <a:xfrm flipH="1">
                <a:off x="12583" y="5276"/>
                <a:ext cx="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3" name="Freeform 363"/>
              <p:cNvSpPr>
                <a:spLocks noChangeAspect="1"/>
              </p:cNvSpPr>
              <p:nvPr/>
            </p:nvSpPr>
            <p:spPr bwMode="auto">
              <a:xfrm>
                <a:off x="12642" y="5276"/>
                <a:ext cx="25" cy="25"/>
              </a:xfrm>
              <a:custGeom>
                <a:avLst/>
                <a:gdLst/>
                <a:ahLst/>
                <a:cxnLst>
                  <a:cxn ang="0">
                    <a:pos x="75" y="74"/>
                  </a:cxn>
                  <a:cxn ang="0">
                    <a:pos x="68" y="45"/>
                  </a:cxn>
                  <a:cxn ang="0">
                    <a:pos x="53" y="21"/>
                  </a:cxn>
                  <a:cxn ang="0">
                    <a:pos x="29" y="5"/>
                  </a:cxn>
                  <a:cxn ang="0">
                    <a:pos x="0" y="0"/>
                  </a:cxn>
                </a:cxnLst>
                <a:rect l="0" t="0" r="r" b="b"/>
                <a:pathLst>
                  <a:path w="75" h="74">
                    <a:moveTo>
                      <a:pt x="75" y="74"/>
                    </a:moveTo>
                    <a:lnTo>
                      <a:pt x="68" y="45"/>
                    </a:lnTo>
                    <a:lnTo>
                      <a:pt x="53" y="2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4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12667" y="5301"/>
                <a:ext cx="1" cy="1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5" name="Freeform 365"/>
              <p:cNvSpPr>
                <a:spLocks noChangeAspect="1"/>
              </p:cNvSpPr>
              <p:nvPr/>
            </p:nvSpPr>
            <p:spPr bwMode="auto">
              <a:xfrm>
                <a:off x="12642" y="5473"/>
                <a:ext cx="25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9" y="69"/>
                  </a:cxn>
                  <a:cxn ang="0">
                    <a:pos x="53" y="53"/>
                  </a:cxn>
                  <a:cxn ang="0">
                    <a:pos x="68" y="29"/>
                  </a:cxn>
                  <a:cxn ang="0">
                    <a:pos x="75" y="0"/>
                  </a:cxn>
                </a:cxnLst>
                <a:rect l="0" t="0" r="r" b="b"/>
                <a:pathLst>
                  <a:path w="75" h="74">
                    <a:moveTo>
                      <a:pt x="0" y="74"/>
                    </a:moveTo>
                    <a:lnTo>
                      <a:pt x="29" y="69"/>
                    </a:lnTo>
                    <a:lnTo>
                      <a:pt x="53" y="53"/>
                    </a:lnTo>
                    <a:lnTo>
                      <a:pt x="68" y="29"/>
                    </a:lnTo>
                    <a:lnTo>
                      <a:pt x="7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6" name="Line 366"/>
              <p:cNvSpPr>
                <a:spLocks noChangeAspect="1" noChangeShapeType="1"/>
              </p:cNvSpPr>
              <p:nvPr/>
            </p:nvSpPr>
            <p:spPr bwMode="auto">
              <a:xfrm>
                <a:off x="12311" y="5498"/>
                <a:ext cx="3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7" name="Freeform 367"/>
              <p:cNvSpPr>
                <a:spLocks noChangeAspect="1"/>
              </p:cNvSpPr>
              <p:nvPr/>
            </p:nvSpPr>
            <p:spPr bwMode="auto">
              <a:xfrm>
                <a:off x="12287" y="5473"/>
                <a:ext cx="24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9"/>
                  </a:cxn>
                  <a:cxn ang="0">
                    <a:pos x="23" y="53"/>
                  </a:cxn>
                  <a:cxn ang="0">
                    <a:pos x="46" y="69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7" y="29"/>
                    </a:lnTo>
                    <a:lnTo>
                      <a:pt x="23" y="53"/>
                    </a:lnTo>
                    <a:lnTo>
                      <a:pt x="46" y="69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8" name="Line 368"/>
              <p:cNvSpPr>
                <a:spLocks noChangeAspect="1" noChangeShapeType="1"/>
              </p:cNvSpPr>
              <p:nvPr/>
            </p:nvSpPr>
            <p:spPr bwMode="auto">
              <a:xfrm>
                <a:off x="12287" y="5388"/>
                <a:ext cx="1" cy="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9" name="Freeform 369"/>
              <p:cNvSpPr>
                <a:spLocks noChangeAspect="1"/>
              </p:cNvSpPr>
              <p:nvPr/>
            </p:nvSpPr>
            <p:spPr bwMode="auto">
              <a:xfrm>
                <a:off x="12287" y="5367"/>
                <a:ext cx="12" cy="2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8" y="17"/>
                  </a:cxn>
                  <a:cxn ang="0">
                    <a:pos x="6" y="39"/>
                  </a:cxn>
                  <a:cxn ang="0">
                    <a:pos x="0" y="64"/>
                  </a:cxn>
                </a:cxnLst>
                <a:rect l="0" t="0" r="r" b="b"/>
                <a:pathLst>
                  <a:path w="38" h="64">
                    <a:moveTo>
                      <a:pt x="38" y="0"/>
                    </a:moveTo>
                    <a:lnTo>
                      <a:pt x="18" y="17"/>
                    </a:lnTo>
                    <a:lnTo>
                      <a:pt x="6" y="39"/>
                    </a:lnTo>
                    <a:lnTo>
                      <a:pt x="0" y="6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0" name="Line 370"/>
              <p:cNvSpPr>
                <a:spLocks noChangeAspect="1" noChangeShapeType="1"/>
              </p:cNvSpPr>
              <p:nvPr/>
            </p:nvSpPr>
            <p:spPr bwMode="auto">
              <a:xfrm flipH="1">
                <a:off x="12299" y="5339"/>
                <a:ext cx="5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1" name="Freeform 371"/>
              <p:cNvSpPr>
                <a:spLocks noChangeAspect="1"/>
              </p:cNvSpPr>
              <p:nvPr/>
            </p:nvSpPr>
            <p:spPr bwMode="auto">
              <a:xfrm>
                <a:off x="12349" y="5317"/>
                <a:ext cx="12" cy="22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19" y="49"/>
                  </a:cxn>
                  <a:cxn ang="0">
                    <a:pos x="33" y="26"/>
                  </a:cxn>
                  <a:cxn ang="0">
                    <a:pos x="37" y="0"/>
                  </a:cxn>
                </a:cxnLst>
                <a:rect l="0" t="0" r="r" b="b"/>
                <a:pathLst>
                  <a:path w="37" h="65">
                    <a:moveTo>
                      <a:pt x="0" y="65"/>
                    </a:moveTo>
                    <a:lnTo>
                      <a:pt x="19" y="49"/>
                    </a:lnTo>
                    <a:lnTo>
                      <a:pt x="33" y="26"/>
                    </a:lnTo>
                    <a:lnTo>
                      <a:pt x="3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2" name="Line 372"/>
              <p:cNvSpPr>
                <a:spLocks noChangeAspect="1" noChangeShapeType="1"/>
              </p:cNvSpPr>
              <p:nvPr/>
            </p:nvSpPr>
            <p:spPr bwMode="auto">
              <a:xfrm>
                <a:off x="12361" y="5190"/>
                <a:ext cx="1" cy="1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3" name="Freeform 373"/>
              <p:cNvSpPr>
                <a:spLocks noChangeAspect="1"/>
              </p:cNvSpPr>
              <p:nvPr/>
            </p:nvSpPr>
            <p:spPr bwMode="auto">
              <a:xfrm>
                <a:off x="12338" y="5165"/>
                <a:ext cx="23" cy="25"/>
              </a:xfrm>
              <a:custGeom>
                <a:avLst/>
                <a:gdLst/>
                <a:ahLst/>
                <a:cxnLst>
                  <a:cxn ang="0">
                    <a:pos x="68" y="74"/>
                  </a:cxn>
                  <a:cxn ang="0">
                    <a:pos x="62" y="47"/>
                  </a:cxn>
                  <a:cxn ang="0">
                    <a:pos x="49" y="24"/>
                  </a:cxn>
                  <a:cxn ang="0">
                    <a:pos x="26" y="8"/>
                  </a:cxn>
                  <a:cxn ang="0">
                    <a:pos x="0" y="0"/>
                  </a:cxn>
                </a:cxnLst>
                <a:rect l="0" t="0" r="r" b="b"/>
                <a:pathLst>
                  <a:path w="68" h="74">
                    <a:moveTo>
                      <a:pt x="68" y="74"/>
                    </a:moveTo>
                    <a:lnTo>
                      <a:pt x="62" y="47"/>
                    </a:lnTo>
                    <a:lnTo>
                      <a:pt x="49" y="24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4" name="Line 374"/>
              <p:cNvSpPr>
                <a:spLocks noChangeAspect="1" noChangeShapeType="1"/>
              </p:cNvSpPr>
              <p:nvPr/>
            </p:nvSpPr>
            <p:spPr bwMode="auto">
              <a:xfrm>
                <a:off x="12198" y="5153"/>
                <a:ext cx="14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5" name="Freeform 375"/>
              <p:cNvSpPr>
                <a:spLocks noChangeAspect="1"/>
              </p:cNvSpPr>
              <p:nvPr/>
            </p:nvSpPr>
            <p:spPr bwMode="auto">
              <a:xfrm>
                <a:off x="12174" y="5153"/>
                <a:ext cx="24" cy="36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45" y="6"/>
                  </a:cxn>
                  <a:cxn ang="0">
                    <a:pos x="20" y="24"/>
                  </a:cxn>
                  <a:cxn ang="0">
                    <a:pos x="4" y="49"/>
                  </a:cxn>
                  <a:cxn ang="0">
                    <a:pos x="0" y="79"/>
                  </a:cxn>
                  <a:cxn ang="0">
                    <a:pos x="8" y="109"/>
                  </a:cxn>
                </a:cxnLst>
                <a:rect l="0" t="0" r="r" b="b"/>
                <a:pathLst>
                  <a:path w="74" h="109">
                    <a:moveTo>
                      <a:pt x="74" y="0"/>
                    </a:moveTo>
                    <a:lnTo>
                      <a:pt x="45" y="6"/>
                    </a:lnTo>
                    <a:lnTo>
                      <a:pt x="20" y="24"/>
                    </a:lnTo>
                    <a:lnTo>
                      <a:pt x="4" y="49"/>
                    </a:lnTo>
                    <a:lnTo>
                      <a:pt x="0" y="79"/>
                    </a:lnTo>
                    <a:lnTo>
                      <a:pt x="8" y="10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6" name="Line 3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176" y="5189"/>
                <a:ext cx="30" cy="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7" name="Freeform 377"/>
              <p:cNvSpPr>
                <a:spLocks noChangeAspect="1"/>
              </p:cNvSpPr>
              <p:nvPr/>
            </p:nvSpPr>
            <p:spPr bwMode="auto">
              <a:xfrm>
                <a:off x="12202" y="5246"/>
                <a:ext cx="8" cy="2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7" y="62"/>
                  </a:cxn>
                  <a:cxn ang="0">
                    <a:pos x="23" y="31"/>
                  </a:cxn>
                  <a:cxn ang="0">
                    <a:pos x="13" y="0"/>
                  </a:cxn>
                </a:cxnLst>
                <a:rect l="0" t="0" r="r" b="b"/>
                <a:pathLst>
                  <a:path w="23" h="88">
                    <a:moveTo>
                      <a:pt x="0" y="88"/>
                    </a:moveTo>
                    <a:lnTo>
                      <a:pt x="17" y="62"/>
                    </a:lnTo>
                    <a:lnTo>
                      <a:pt x="23" y="31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8" name="Line 378"/>
              <p:cNvSpPr>
                <a:spLocks noChangeAspect="1" noChangeShapeType="1"/>
              </p:cNvSpPr>
              <p:nvPr/>
            </p:nvSpPr>
            <p:spPr bwMode="auto">
              <a:xfrm flipH="1">
                <a:off x="12187" y="5275"/>
                <a:ext cx="15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9" name="Freeform 379"/>
              <p:cNvSpPr>
                <a:spLocks noChangeAspect="1"/>
              </p:cNvSpPr>
              <p:nvPr/>
            </p:nvSpPr>
            <p:spPr bwMode="auto">
              <a:xfrm>
                <a:off x="12168" y="5291"/>
                <a:ext cx="19" cy="1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2" y="21"/>
                  </a:cxn>
                  <a:cxn ang="0">
                    <a:pos x="58" y="0"/>
                  </a:cxn>
                </a:cxnLst>
                <a:rect l="0" t="0" r="r" b="b"/>
                <a:pathLst>
                  <a:path w="58" h="29">
                    <a:moveTo>
                      <a:pt x="0" y="29"/>
                    </a:moveTo>
                    <a:lnTo>
                      <a:pt x="32" y="21"/>
                    </a:lnTo>
                    <a:lnTo>
                      <a:pt x="5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0" name="Line 380"/>
              <p:cNvSpPr>
                <a:spLocks noChangeAspect="1" noChangeShapeType="1"/>
              </p:cNvSpPr>
              <p:nvPr/>
            </p:nvSpPr>
            <p:spPr bwMode="auto">
              <a:xfrm>
                <a:off x="10286" y="5301"/>
                <a:ext cx="188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1" name="Freeform 381"/>
              <p:cNvSpPr>
                <a:spLocks noChangeAspect="1"/>
              </p:cNvSpPr>
              <p:nvPr/>
            </p:nvSpPr>
            <p:spPr bwMode="auto">
              <a:xfrm>
                <a:off x="10224" y="5301"/>
                <a:ext cx="62" cy="16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121" y="5"/>
                  </a:cxn>
                  <a:cxn ang="0">
                    <a:pos x="59" y="21"/>
                  </a:cxn>
                  <a:cxn ang="0">
                    <a:pos x="0" y="48"/>
                  </a:cxn>
                </a:cxnLst>
                <a:rect l="0" t="0" r="r" b="b"/>
                <a:pathLst>
                  <a:path w="186" h="48">
                    <a:moveTo>
                      <a:pt x="186" y="0"/>
                    </a:moveTo>
                    <a:lnTo>
                      <a:pt x="121" y="5"/>
                    </a:lnTo>
                    <a:lnTo>
                      <a:pt x="59" y="21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2" name="Line 382"/>
              <p:cNvSpPr>
                <a:spLocks noChangeAspect="1" noChangeShapeType="1"/>
              </p:cNvSpPr>
              <p:nvPr/>
            </p:nvSpPr>
            <p:spPr bwMode="auto">
              <a:xfrm flipV="1">
                <a:off x="10089" y="5317"/>
                <a:ext cx="135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3" name="Freeform 383"/>
              <p:cNvSpPr>
                <a:spLocks noChangeAspect="1"/>
              </p:cNvSpPr>
              <p:nvPr/>
            </p:nvSpPr>
            <p:spPr bwMode="auto">
              <a:xfrm>
                <a:off x="9867" y="5193"/>
                <a:ext cx="222" cy="222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27" y="70"/>
                  </a:cxn>
                  <a:cxn ang="0">
                    <a:pos x="6" y="144"/>
                  </a:cxn>
                  <a:cxn ang="0">
                    <a:pos x="0" y="222"/>
                  </a:cxn>
                  <a:cxn ang="0">
                    <a:pos x="6" y="299"/>
                  </a:cxn>
                  <a:cxn ang="0">
                    <a:pos x="27" y="373"/>
                  </a:cxn>
                  <a:cxn ang="0">
                    <a:pos x="59" y="442"/>
                  </a:cxn>
                  <a:cxn ang="0">
                    <a:pos x="103" y="506"/>
                  </a:cxn>
                  <a:cxn ang="0">
                    <a:pos x="159" y="561"/>
                  </a:cxn>
                  <a:cxn ang="0">
                    <a:pos x="222" y="605"/>
                  </a:cxn>
                  <a:cxn ang="0">
                    <a:pos x="292" y="638"/>
                  </a:cxn>
                  <a:cxn ang="0">
                    <a:pos x="366" y="658"/>
                  </a:cxn>
                  <a:cxn ang="0">
                    <a:pos x="443" y="665"/>
                  </a:cxn>
                  <a:cxn ang="0">
                    <a:pos x="521" y="658"/>
                  </a:cxn>
                  <a:cxn ang="0">
                    <a:pos x="595" y="638"/>
                  </a:cxn>
                  <a:cxn ang="0">
                    <a:pos x="665" y="605"/>
                  </a:cxn>
                </a:cxnLst>
                <a:rect l="0" t="0" r="r" b="b"/>
                <a:pathLst>
                  <a:path w="665" h="665">
                    <a:moveTo>
                      <a:pt x="59" y="0"/>
                    </a:moveTo>
                    <a:lnTo>
                      <a:pt x="27" y="70"/>
                    </a:lnTo>
                    <a:lnTo>
                      <a:pt x="6" y="144"/>
                    </a:lnTo>
                    <a:lnTo>
                      <a:pt x="0" y="222"/>
                    </a:lnTo>
                    <a:lnTo>
                      <a:pt x="6" y="299"/>
                    </a:lnTo>
                    <a:lnTo>
                      <a:pt x="27" y="373"/>
                    </a:lnTo>
                    <a:lnTo>
                      <a:pt x="59" y="442"/>
                    </a:lnTo>
                    <a:lnTo>
                      <a:pt x="103" y="506"/>
                    </a:lnTo>
                    <a:lnTo>
                      <a:pt x="159" y="561"/>
                    </a:lnTo>
                    <a:lnTo>
                      <a:pt x="222" y="605"/>
                    </a:lnTo>
                    <a:lnTo>
                      <a:pt x="292" y="638"/>
                    </a:lnTo>
                    <a:lnTo>
                      <a:pt x="366" y="658"/>
                    </a:lnTo>
                    <a:lnTo>
                      <a:pt x="443" y="665"/>
                    </a:lnTo>
                    <a:lnTo>
                      <a:pt x="521" y="658"/>
                    </a:lnTo>
                    <a:lnTo>
                      <a:pt x="595" y="638"/>
                    </a:lnTo>
                    <a:lnTo>
                      <a:pt x="665" y="60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4" name="Line 384"/>
              <p:cNvSpPr>
                <a:spLocks noChangeAspect="1" noChangeShapeType="1"/>
              </p:cNvSpPr>
              <p:nvPr/>
            </p:nvSpPr>
            <p:spPr bwMode="auto">
              <a:xfrm flipH="1">
                <a:off x="9887" y="4816"/>
                <a:ext cx="218" cy="3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5" name="Line 385"/>
              <p:cNvSpPr>
                <a:spLocks noChangeAspect="1" noChangeShapeType="1"/>
              </p:cNvSpPr>
              <p:nvPr/>
            </p:nvSpPr>
            <p:spPr bwMode="auto">
              <a:xfrm>
                <a:off x="10105" y="4521"/>
                <a:ext cx="1" cy="2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6" name="Freeform 386"/>
              <p:cNvSpPr>
                <a:spLocks noChangeAspect="1"/>
              </p:cNvSpPr>
              <p:nvPr/>
            </p:nvSpPr>
            <p:spPr bwMode="auto">
              <a:xfrm>
                <a:off x="10093" y="4501"/>
                <a:ext cx="12" cy="20"/>
              </a:xfrm>
              <a:custGeom>
                <a:avLst/>
                <a:gdLst/>
                <a:ahLst/>
                <a:cxnLst>
                  <a:cxn ang="0">
                    <a:pos x="35" y="62"/>
                  </a:cxn>
                  <a:cxn ang="0">
                    <a:pos x="31" y="38"/>
                  </a:cxn>
                  <a:cxn ang="0">
                    <a:pos x="19" y="16"/>
                  </a:cxn>
                  <a:cxn ang="0">
                    <a:pos x="0" y="0"/>
                  </a:cxn>
                </a:cxnLst>
                <a:rect l="0" t="0" r="r" b="b"/>
                <a:pathLst>
                  <a:path w="35" h="62">
                    <a:moveTo>
                      <a:pt x="35" y="62"/>
                    </a:moveTo>
                    <a:lnTo>
                      <a:pt x="31" y="38"/>
                    </a:lnTo>
                    <a:lnTo>
                      <a:pt x="19" y="1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7" name="Line 387"/>
              <p:cNvSpPr>
                <a:spLocks noChangeAspect="1" noChangeShapeType="1"/>
              </p:cNvSpPr>
              <p:nvPr/>
            </p:nvSpPr>
            <p:spPr bwMode="auto">
              <a:xfrm>
                <a:off x="10053" y="4476"/>
                <a:ext cx="40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8" name="Freeform 388"/>
              <p:cNvSpPr>
                <a:spLocks noChangeAspect="1"/>
              </p:cNvSpPr>
              <p:nvPr/>
            </p:nvSpPr>
            <p:spPr bwMode="auto">
              <a:xfrm>
                <a:off x="10031" y="4473"/>
                <a:ext cx="22" cy="15"/>
              </a:xfrm>
              <a:custGeom>
                <a:avLst/>
                <a:gdLst/>
                <a:ahLst/>
                <a:cxnLst>
                  <a:cxn ang="0">
                    <a:pos x="68" y="7"/>
                  </a:cxn>
                  <a:cxn ang="0">
                    <a:pos x="46" y="0"/>
                  </a:cxn>
                  <a:cxn ang="0">
                    <a:pos x="23" y="5"/>
                  </a:cxn>
                  <a:cxn ang="0">
                    <a:pos x="7" y="21"/>
                  </a:cxn>
                  <a:cxn ang="0">
                    <a:pos x="0" y="44"/>
                  </a:cxn>
                </a:cxnLst>
                <a:rect l="0" t="0" r="r" b="b"/>
                <a:pathLst>
                  <a:path w="68" h="44">
                    <a:moveTo>
                      <a:pt x="68" y="7"/>
                    </a:moveTo>
                    <a:lnTo>
                      <a:pt x="46" y="0"/>
                    </a:lnTo>
                    <a:lnTo>
                      <a:pt x="23" y="5"/>
                    </a:lnTo>
                    <a:lnTo>
                      <a:pt x="7" y="21"/>
                    </a:lnTo>
                    <a:lnTo>
                      <a:pt x="0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9" name="Line 389"/>
              <p:cNvSpPr>
                <a:spLocks noChangeAspect="1" noChangeShapeType="1"/>
              </p:cNvSpPr>
              <p:nvPr/>
            </p:nvSpPr>
            <p:spPr bwMode="auto">
              <a:xfrm flipV="1">
                <a:off x="10031" y="4488"/>
                <a:ext cx="1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0" name="Freeform 390"/>
              <p:cNvSpPr>
                <a:spLocks noChangeAspect="1"/>
              </p:cNvSpPr>
              <p:nvPr/>
            </p:nvSpPr>
            <p:spPr bwMode="auto">
              <a:xfrm>
                <a:off x="10016" y="4532"/>
                <a:ext cx="15" cy="1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3" y="39"/>
                  </a:cxn>
                  <a:cxn ang="0">
                    <a:pos x="39" y="23"/>
                  </a:cxn>
                  <a:cxn ang="0">
                    <a:pos x="45" y="0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lnTo>
                      <a:pt x="23" y="39"/>
                    </a:lnTo>
                    <a:lnTo>
                      <a:pt x="39" y="23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1" name="Line 391"/>
              <p:cNvSpPr>
                <a:spLocks noChangeAspect="1" noChangeShapeType="1"/>
              </p:cNvSpPr>
              <p:nvPr/>
            </p:nvSpPr>
            <p:spPr bwMode="auto">
              <a:xfrm>
                <a:off x="10006" y="4547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2" name="Freeform 392"/>
              <p:cNvSpPr>
                <a:spLocks noChangeAspect="1"/>
              </p:cNvSpPr>
              <p:nvPr/>
            </p:nvSpPr>
            <p:spPr bwMode="auto">
              <a:xfrm>
                <a:off x="9863" y="4437"/>
                <a:ext cx="143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78"/>
                  </a:cxn>
                  <a:cxn ang="0">
                    <a:pos x="71" y="150"/>
                  </a:cxn>
                  <a:cxn ang="0">
                    <a:pos x="126" y="210"/>
                  </a:cxn>
                  <a:cxn ang="0">
                    <a:pos x="192" y="261"/>
                  </a:cxn>
                  <a:cxn ang="0">
                    <a:pos x="266" y="299"/>
                  </a:cxn>
                  <a:cxn ang="0">
                    <a:pos x="346" y="322"/>
                  </a:cxn>
                  <a:cxn ang="0">
                    <a:pos x="428" y="329"/>
                  </a:cxn>
                </a:cxnLst>
                <a:rect l="0" t="0" r="r" b="b"/>
                <a:pathLst>
                  <a:path w="428" h="329">
                    <a:moveTo>
                      <a:pt x="0" y="0"/>
                    </a:moveTo>
                    <a:lnTo>
                      <a:pt x="29" y="78"/>
                    </a:lnTo>
                    <a:lnTo>
                      <a:pt x="71" y="150"/>
                    </a:lnTo>
                    <a:lnTo>
                      <a:pt x="126" y="210"/>
                    </a:lnTo>
                    <a:lnTo>
                      <a:pt x="192" y="261"/>
                    </a:lnTo>
                    <a:lnTo>
                      <a:pt x="266" y="299"/>
                    </a:lnTo>
                    <a:lnTo>
                      <a:pt x="346" y="322"/>
                    </a:lnTo>
                    <a:lnTo>
                      <a:pt x="428" y="3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3" name="Line 393"/>
              <p:cNvSpPr>
                <a:spLocks noChangeAspect="1" noChangeShapeType="1"/>
              </p:cNvSpPr>
              <p:nvPr/>
            </p:nvSpPr>
            <p:spPr bwMode="auto">
              <a:xfrm>
                <a:off x="9831" y="4319"/>
                <a:ext cx="32" cy="1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4" name="Freeform 394"/>
              <p:cNvSpPr>
                <a:spLocks noChangeAspect="1"/>
              </p:cNvSpPr>
              <p:nvPr/>
            </p:nvSpPr>
            <p:spPr bwMode="auto">
              <a:xfrm>
                <a:off x="9831" y="4289"/>
                <a:ext cx="16" cy="3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5" y="13"/>
                  </a:cxn>
                  <a:cxn ang="0">
                    <a:pos x="8" y="35"/>
                  </a:cxn>
                  <a:cxn ang="0">
                    <a:pos x="0" y="62"/>
                  </a:cxn>
                  <a:cxn ang="0">
                    <a:pos x="1" y="89"/>
                  </a:cxn>
                </a:cxnLst>
                <a:rect l="0" t="0" r="r" b="b"/>
                <a:pathLst>
                  <a:path w="48" h="89">
                    <a:moveTo>
                      <a:pt x="48" y="0"/>
                    </a:moveTo>
                    <a:lnTo>
                      <a:pt x="25" y="13"/>
                    </a:lnTo>
                    <a:lnTo>
                      <a:pt x="8" y="35"/>
                    </a:lnTo>
                    <a:lnTo>
                      <a:pt x="0" y="62"/>
                    </a:lnTo>
                    <a:lnTo>
                      <a:pt x="1" y="8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5" name="Line 395"/>
              <p:cNvSpPr>
                <a:spLocks noChangeAspect="1" noChangeShapeType="1"/>
              </p:cNvSpPr>
              <p:nvPr/>
            </p:nvSpPr>
            <p:spPr bwMode="auto">
              <a:xfrm flipH="1">
                <a:off x="9847" y="4232"/>
                <a:ext cx="164" cy="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6" name="Freeform 396"/>
              <p:cNvSpPr>
                <a:spLocks noChangeAspect="1"/>
              </p:cNvSpPr>
              <p:nvPr/>
            </p:nvSpPr>
            <p:spPr bwMode="auto">
              <a:xfrm>
                <a:off x="10011" y="4232"/>
                <a:ext cx="20" cy="15"/>
              </a:xfrm>
              <a:custGeom>
                <a:avLst/>
                <a:gdLst/>
                <a:ahLst/>
                <a:cxnLst>
                  <a:cxn ang="0">
                    <a:pos x="59" y="44"/>
                  </a:cxn>
                  <a:cxn ang="0">
                    <a:pos x="53" y="23"/>
                  </a:cxn>
                  <a:cxn ang="0">
                    <a:pos x="40" y="8"/>
                  </a:cxn>
                  <a:cxn ang="0">
                    <a:pos x="21" y="0"/>
                  </a:cxn>
                  <a:cxn ang="0">
                    <a:pos x="0" y="1"/>
                  </a:cxn>
                </a:cxnLst>
                <a:rect l="0" t="0" r="r" b="b"/>
                <a:pathLst>
                  <a:path w="59" h="44">
                    <a:moveTo>
                      <a:pt x="59" y="44"/>
                    </a:moveTo>
                    <a:lnTo>
                      <a:pt x="53" y="23"/>
                    </a:lnTo>
                    <a:lnTo>
                      <a:pt x="40" y="8"/>
                    </a:lnTo>
                    <a:lnTo>
                      <a:pt x="21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7" name="Line 397"/>
              <p:cNvSpPr>
                <a:spLocks noChangeAspect="1" noChangeShapeType="1"/>
              </p:cNvSpPr>
              <p:nvPr/>
            </p:nvSpPr>
            <p:spPr bwMode="auto">
              <a:xfrm flipV="1">
                <a:off x="10031" y="4247"/>
                <a:ext cx="1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8" name="Freeform 398"/>
              <p:cNvSpPr>
                <a:spLocks noChangeAspect="1"/>
              </p:cNvSpPr>
              <p:nvPr/>
            </p:nvSpPr>
            <p:spPr bwMode="auto">
              <a:xfrm>
                <a:off x="10031" y="4301"/>
                <a:ext cx="22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3"/>
                  </a:cxn>
                  <a:cxn ang="0">
                    <a:pos x="23" y="39"/>
                  </a:cxn>
                  <a:cxn ang="0">
                    <a:pos x="46" y="44"/>
                  </a:cxn>
                  <a:cxn ang="0">
                    <a:pos x="68" y="38"/>
                  </a:cxn>
                </a:cxnLst>
                <a:rect l="0" t="0" r="r" b="b"/>
                <a:pathLst>
                  <a:path w="68" h="44">
                    <a:moveTo>
                      <a:pt x="0" y="0"/>
                    </a:moveTo>
                    <a:lnTo>
                      <a:pt x="7" y="23"/>
                    </a:lnTo>
                    <a:lnTo>
                      <a:pt x="23" y="39"/>
                    </a:lnTo>
                    <a:lnTo>
                      <a:pt x="46" y="44"/>
                    </a:lnTo>
                    <a:lnTo>
                      <a:pt x="68" y="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9" name="Line 399"/>
              <p:cNvSpPr>
                <a:spLocks noChangeAspect="1" noChangeShapeType="1"/>
              </p:cNvSpPr>
              <p:nvPr/>
            </p:nvSpPr>
            <p:spPr bwMode="auto">
              <a:xfrm flipH="1">
                <a:off x="10053" y="4288"/>
                <a:ext cx="40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0" name="Freeform 400"/>
              <p:cNvSpPr>
                <a:spLocks noChangeAspect="1"/>
              </p:cNvSpPr>
              <p:nvPr/>
            </p:nvSpPr>
            <p:spPr bwMode="auto">
              <a:xfrm>
                <a:off x="10093" y="4267"/>
                <a:ext cx="12" cy="2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9" y="46"/>
                  </a:cxn>
                  <a:cxn ang="0">
                    <a:pos x="31" y="25"/>
                  </a:cxn>
                  <a:cxn ang="0">
                    <a:pos x="35" y="0"/>
                  </a:cxn>
                </a:cxnLst>
                <a:rect l="0" t="0" r="r" b="b"/>
                <a:pathLst>
                  <a:path w="35" h="62">
                    <a:moveTo>
                      <a:pt x="0" y="62"/>
                    </a:moveTo>
                    <a:lnTo>
                      <a:pt x="19" y="46"/>
                    </a:lnTo>
                    <a:lnTo>
                      <a:pt x="31" y="25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1" name="Line 401"/>
              <p:cNvSpPr>
                <a:spLocks noChangeAspect="1" noChangeShapeType="1"/>
              </p:cNvSpPr>
              <p:nvPr/>
            </p:nvSpPr>
            <p:spPr bwMode="auto">
              <a:xfrm>
                <a:off x="10105" y="4143"/>
                <a:ext cx="1" cy="1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2" name="Freeform 402"/>
              <p:cNvSpPr>
                <a:spLocks noChangeAspect="1"/>
              </p:cNvSpPr>
              <p:nvPr/>
            </p:nvSpPr>
            <p:spPr bwMode="auto">
              <a:xfrm>
                <a:off x="10074" y="4119"/>
                <a:ext cx="31" cy="24"/>
              </a:xfrm>
              <a:custGeom>
                <a:avLst/>
                <a:gdLst/>
                <a:ahLst/>
                <a:cxnLst>
                  <a:cxn ang="0">
                    <a:pos x="93" y="74"/>
                  </a:cxn>
                  <a:cxn ang="0">
                    <a:pos x="88" y="47"/>
                  </a:cxn>
                  <a:cxn ang="0">
                    <a:pos x="74" y="24"/>
                  </a:cxn>
                  <a:cxn ang="0">
                    <a:pos x="53" y="8"/>
                  </a:cxn>
                  <a:cxn ang="0">
                    <a:pos x="27" y="0"/>
                  </a:cxn>
                  <a:cxn ang="0">
                    <a:pos x="0" y="2"/>
                  </a:cxn>
                </a:cxnLst>
                <a:rect l="0" t="0" r="r" b="b"/>
                <a:pathLst>
                  <a:path w="93" h="74">
                    <a:moveTo>
                      <a:pt x="93" y="74"/>
                    </a:moveTo>
                    <a:lnTo>
                      <a:pt x="88" y="47"/>
                    </a:lnTo>
                    <a:lnTo>
                      <a:pt x="74" y="24"/>
                    </a:lnTo>
                    <a:lnTo>
                      <a:pt x="53" y="8"/>
                    </a:lnTo>
                    <a:lnTo>
                      <a:pt x="27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3" name="Line 403"/>
              <p:cNvSpPr>
                <a:spLocks noChangeAspect="1" noChangeShapeType="1"/>
              </p:cNvSpPr>
              <p:nvPr/>
            </p:nvSpPr>
            <p:spPr bwMode="auto">
              <a:xfrm flipV="1">
                <a:off x="9487" y="4119"/>
                <a:ext cx="587" cy="1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4" name="Freeform 404"/>
              <p:cNvSpPr>
                <a:spLocks noChangeAspect="1"/>
              </p:cNvSpPr>
              <p:nvPr/>
            </p:nvSpPr>
            <p:spPr bwMode="auto">
              <a:xfrm>
                <a:off x="9341" y="4276"/>
                <a:ext cx="146" cy="191"/>
              </a:xfrm>
              <a:custGeom>
                <a:avLst/>
                <a:gdLst/>
                <a:ahLst/>
                <a:cxnLst>
                  <a:cxn ang="0">
                    <a:pos x="439" y="0"/>
                  </a:cxn>
                  <a:cxn ang="0">
                    <a:pos x="348" y="33"/>
                  </a:cxn>
                  <a:cxn ang="0">
                    <a:pos x="264" y="80"/>
                  </a:cxn>
                  <a:cxn ang="0">
                    <a:pos x="187" y="140"/>
                  </a:cxn>
                  <a:cxn ang="0">
                    <a:pos x="123" y="211"/>
                  </a:cxn>
                  <a:cxn ang="0">
                    <a:pos x="70" y="292"/>
                  </a:cxn>
                  <a:cxn ang="0">
                    <a:pos x="33" y="381"/>
                  </a:cxn>
                  <a:cxn ang="0">
                    <a:pos x="8" y="475"/>
                  </a:cxn>
                  <a:cxn ang="0">
                    <a:pos x="0" y="571"/>
                  </a:cxn>
                </a:cxnLst>
                <a:rect l="0" t="0" r="r" b="b"/>
                <a:pathLst>
                  <a:path w="439" h="571">
                    <a:moveTo>
                      <a:pt x="439" y="0"/>
                    </a:moveTo>
                    <a:lnTo>
                      <a:pt x="348" y="33"/>
                    </a:lnTo>
                    <a:lnTo>
                      <a:pt x="264" y="80"/>
                    </a:lnTo>
                    <a:lnTo>
                      <a:pt x="187" y="140"/>
                    </a:lnTo>
                    <a:lnTo>
                      <a:pt x="123" y="211"/>
                    </a:lnTo>
                    <a:lnTo>
                      <a:pt x="70" y="292"/>
                    </a:lnTo>
                    <a:lnTo>
                      <a:pt x="33" y="381"/>
                    </a:lnTo>
                    <a:lnTo>
                      <a:pt x="8" y="475"/>
                    </a:lnTo>
                    <a:lnTo>
                      <a:pt x="0" y="57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645" name="Group 405"/>
            <p:cNvGrpSpPr>
              <a:grpSpLocks noChangeAspect="1"/>
            </p:cNvGrpSpPr>
            <p:nvPr/>
          </p:nvGrpSpPr>
          <p:grpSpPr bwMode="auto">
            <a:xfrm>
              <a:off x="8994" y="4467"/>
              <a:ext cx="3648" cy="3458"/>
              <a:chOff x="8994" y="4467"/>
              <a:chExt cx="3648" cy="3458"/>
            </a:xfrm>
          </p:grpSpPr>
          <p:sp>
            <p:nvSpPr>
              <p:cNvPr id="10646" name="Line 406"/>
              <p:cNvSpPr>
                <a:spLocks noChangeAspect="1" noChangeShapeType="1"/>
              </p:cNvSpPr>
              <p:nvPr/>
            </p:nvSpPr>
            <p:spPr bwMode="auto">
              <a:xfrm flipV="1">
                <a:off x="9341" y="4467"/>
                <a:ext cx="1" cy="23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7" name="Freeform 407"/>
              <p:cNvSpPr>
                <a:spLocks noChangeAspect="1"/>
              </p:cNvSpPr>
              <p:nvPr/>
            </p:nvSpPr>
            <p:spPr bwMode="auto">
              <a:xfrm>
                <a:off x="9341" y="6828"/>
                <a:ext cx="24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9"/>
                  </a:cxn>
                  <a:cxn ang="0">
                    <a:pos x="22" y="53"/>
                  </a:cxn>
                  <a:cxn ang="0">
                    <a:pos x="46" y="69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7" y="29"/>
                    </a:lnTo>
                    <a:lnTo>
                      <a:pt x="22" y="53"/>
                    </a:lnTo>
                    <a:lnTo>
                      <a:pt x="46" y="69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8" name="Line 408"/>
              <p:cNvSpPr>
                <a:spLocks noChangeAspect="1" noChangeShapeType="1"/>
              </p:cNvSpPr>
              <p:nvPr/>
            </p:nvSpPr>
            <p:spPr bwMode="auto">
              <a:xfrm flipH="1">
                <a:off x="9365" y="6852"/>
                <a:ext cx="8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9" name="Freeform 409"/>
              <p:cNvSpPr>
                <a:spLocks noChangeAspect="1"/>
              </p:cNvSpPr>
              <p:nvPr/>
            </p:nvSpPr>
            <p:spPr bwMode="auto">
              <a:xfrm>
                <a:off x="9454" y="6828"/>
                <a:ext cx="25" cy="2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8" y="69"/>
                  </a:cxn>
                  <a:cxn ang="0">
                    <a:pos x="53" y="53"/>
                  </a:cxn>
                  <a:cxn ang="0">
                    <a:pos x="69" y="29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28" y="69"/>
                    </a:lnTo>
                    <a:lnTo>
                      <a:pt x="53" y="53"/>
                    </a:lnTo>
                    <a:lnTo>
                      <a:pt x="69" y="29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0" name="Line 410"/>
              <p:cNvSpPr>
                <a:spLocks noChangeAspect="1" noChangeShapeType="1"/>
              </p:cNvSpPr>
              <p:nvPr/>
            </p:nvSpPr>
            <p:spPr bwMode="auto">
              <a:xfrm>
                <a:off x="9479" y="6685"/>
                <a:ext cx="1" cy="1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1" name="Freeform 411"/>
              <p:cNvSpPr>
                <a:spLocks noChangeAspect="1"/>
              </p:cNvSpPr>
              <p:nvPr/>
            </p:nvSpPr>
            <p:spPr bwMode="auto">
              <a:xfrm>
                <a:off x="9479" y="6660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46" y="6"/>
                  </a:cxn>
                  <a:cxn ang="0">
                    <a:pos x="22" y="22"/>
                  </a:cxn>
                  <a:cxn ang="0">
                    <a:pos x="5" y="46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46" y="6"/>
                    </a:lnTo>
                    <a:lnTo>
                      <a:pt x="22" y="22"/>
                    </a:lnTo>
                    <a:lnTo>
                      <a:pt x="5" y="46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2" name="Line 412"/>
              <p:cNvSpPr>
                <a:spLocks noChangeAspect="1" noChangeShapeType="1"/>
              </p:cNvSpPr>
              <p:nvPr/>
            </p:nvSpPr>
            <p:spPr bwMode="auto">
              <a:xfrm flipH="1">
                <a:off x="9504" y="6660"/>
                <a:ext cx="40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3" name="Freeform 413"/>
              <p:cNvSpPr>
                <a:spLocks noChangeAspect="1"/>
              </p:cNvSpPr>
              <p:nvPr/>
            </p:nvSpPr>
            <p:spPr bwMode="auto">
              <a:xfrm>
                <a:off x="9910" y="6660"/>
                <a:ext cx="25" cy="29"/>
              </a:xfrm>
              <a:custGeom>
                <a:avLst/>
                <a:gdLst/>
                <a:ahLst/>
                <a:cxnLst>
                  <a:cxn ang="0">
                    <a:pos x="73" y="87"/>
                  </a:cxn>
                  <a:cxn ang="0">
                    <a:pos x="71" y="54"/>
                  </a:cxn>
                  <a:cxn ang="0">
                    <a:pos x="57" y="26"/>
                  </a:cxn>
                  <a:cxn ang="0">
                    <a:pos x="31" y="7"/>
                  </a:cxn>
                  <a:cxn ang="0">
                    <a:pos x="0" y="0"/>
                  </a:cxn>
                </a:cxnLst>
                <a:rect l="0" t="0" r="r" b="b"/>
                <a:pathLst>
                  <a:path w="73" h="87">
                    <a:moveTo>
                      <a:pt x="73" y="87"/>
                    </a:moveTo>
                    <a:lnTo>
                      <a:pt x="71" y="54"/>
                    </a:lnTo>
                    <a:lnTo>
                      <a:pt x="57" y="26"/>
                    </a:lnTo>
                    <a:lnTo>
                      <a:pt x="31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4" name="Line 414"/>
              <p:cNvSpPr>
                <a:spLocks noChangeAspect="1" noChangeShapeType="1"/>
              </p:cNvSpPr>
              <p:nvPr/>
            </p:nvSpPr>
            <p:spPr bwMode="auto">
              <a:xfrm flipV="1">
                <a:off x="9898" y="6689"/>
                <a:ext cx="37" cy="2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5" name="Freeform 415"/>
              <p:cNvSpPr>
                <a:spLocks noChangeAspect="1"/>
              </p:cNvSpPr>
              <p:nvPr/>
            </p:nvSpPr>
            <p:spPr bwMode="auto">
              <a:xfrm>
                <a:off x="9898" y="6897"/>
                <a:ext cx="24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2"/>
                  </a:cxn>
                  <a:cxn ang="0">
                    <a:pos x="16" y="61"/>
                  </a:cxn>
                  <a:cxn ang="0">
                    <a:pos x="42" y="81"/>
                  </a:cxn>
                  <a:cxn ang="0">
                    <a:pos x="73" y="87"/>
                  </a:cxn>
                </a:cxnLst>
                <a:rect l="0" t="0" r="r" b="b"/>
                <a:pathLst>
                  <a:path w="73" h="87">
                    <a:moveTo>
                      <a:pt x="0" y="0"/>
                    </a:moveTo>
                    <a:lnTo>
                      <a:pt x="2" y="32"/>
                    </a:lnTo>
                    <a:lnTo>
                      <a:pt x="16" y="61"/>
                    </a:lnTo>
                    <a:lnTo>
                      <a:pt x="42" y="81"/>
                    </a:lnTo>
                    <a:lnTo>
                      <a:pt x="73" y="8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6" name="Line 416"/>
              <p:cNvSpPr>
                <a:spLocks noChangeAspect="1" noChangeShapeType="1"/>
              </p:cNvSpPr>
              <p:nvPr/>
            </p:nvSpPr>
            <p:spPr bwMode="auto">
              <a:xfrm flipH="1">
                <a:off x="9922" y="6926"/>
                <a:ext cx="87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7" name="Freeform 417"/>
              <p:cNvSpPr>
                <a:spLocks noChangeAspect="1"/>
              </p:cNvSpPr>
              <p:nvPr/>
            </p:nvSpPr>
            <p:spPr bwMode="auto">
              <a:xfrm>
                <a:off x="10799" y="6912"/>
                <a:ext cx="15" cy="1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3" y="38"/>
                  </a:cxn>
                  <a:cxn ang="0">
                    <a:pos x="39" y="22"/>
                  </a:cxn>
                  <a:cxn ang="0">
                    <a:pos x="44" y="0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23" y="38"/>
                    </a:lnTo>
                    <a:lnTo>
                      <a:pt x="39" y="22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8" name="Line 418"/>
              <p:cNvSpPr>
                <a:spLocks noChangeAspect="1" noChangeShapeType="1"/>
              </p:cNvSpPr>
              <p:nvPr/>
            </p:nvSpPr>
            <p:spPr bwMode="auto">
              <a:xfrm>
                <a:off x="10814" y="6814"/>
                <a:ext cx="1" cy="9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9" name="Freeform 419"/>
              <p:cNvSpPr>
                <a:spLocks noChangeAspect="1"/>
              </p:cNvSpPr>
              <p:nvPr/>
            </p:nvSpPr>
            <p:spPr bwMode="auto">
              <a:xfrm>
                <a:off x="10814" y="6800"/>
                <a:ext cx="16" cy="1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5" y="5"/>
                  </a:cxn>
                  <a:cxn ang="0">
                    <a:pos x="7" y="21"/>
                  </a:cxn>
                  <a:cxn ang="0">
                    <a:pos x="0" y="44"/>
                  </a:cxn>
                </a:cxnLst>
                <a:rect l="0" t="0" r="r" b="b"/>
                <a:pathLst>
                  <a:path w="48" h="44">
                    <a:moveTo>
                      <a:pt x="48" y="0"/>
                    </a:moveTo>
                    <a:lnTo>
                      <a:pt x="25" y="5"/>
                    </a:lnTo>
                    <a:lnTo>
                      <a:pt x="7" y="21"/>
                    </a:lnTo>
                    <a:lnTo>
                      <a:pt x="0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0" name="Line 4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30" y="6800"/>
                <a:ext cx="67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1" name="Freeform 421"/>
              <p:cNvSpPr>
                <a:spLocks noChangeAspect="1"/>
              </p:cNvSpPr>
              <p:nvPr/>
            </p:nvSpPr>
            <p:spPr bwMode="auto">
              <a:xfrm>
                <a:off x="10897" y="6788"/>
                <a:ext cx="16" cy="1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3" y="39"/>
                  </a:cxn>
                  <a:cxn ang="0">
                    <a:pos x="41" y="23"/>
                  </a:cxn>
                  <a:cxn ang="0">
                    <a:pos x="48" y="0"/>
                  </a:cxn>
                </a:cxnLst>
                <a:rect l="0" t="0" r="r" b="b"/>
                <a:pathLst>
                  <a:path w="48" h="44">
                    <a:moveTo>
                      <a:pt x="0" y="44"/>
                    </a:moveTo>
                    <a:lnTo>
                      <a:pt x="23" y="39"/>
                    </a:lnTo>
                    <a:lnTo>
                      <a:pt x="41" y="23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2" name="Line 422"/>
              <p:cNvSpPr>
                <a:spLocks noChangeAspect="1" noChangeShapeType="1"/>
              </p:cNvSpPr>
              <p:nvPr/>
            </p:nvSpPr>
            <p:spPr bwMode="auto">
              <a:xfrm>
                <a:off x="10913" y="6680"/>
                <a:ext cx="1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3" name="Freeform 423"/>
              <p:cNvSpPr>
                <a:spLocks noChangeAspect="1"/>
              </p:cNvSpPr>
              <p:nvPr/>
            </p:nvSpPr>
            <p:spPr bwMode="auto">
              <a:xfrm>
                <a:off x="10900" y="6659"/>
                <a:ext cx="13" cy="21"/>
              </a:xfrm>
              <a:custGeom>
                <a:avLst/>
                <a:gdLst/>
                <a:ahLst/>
                <a:cxnLst>
                  <a:cxn ang="0">
                    <a:pos x="37" y="65"/>
                  </a:cxn>
                  <a:cxn ang="0">
                    <a:pos x="33" y="39"/>
                  </a:cxn>
                  <a:cxn ang="0">
                    <a:pos x="19" y="16"/>
                  </a:cxn>
                  <a:cxn ang="0">
                    <a:pos x="0" y="0"/>
                  </a:cxn>
                </a:cxnLst>
                <a:rect l="0" t="0" r="r" b="b"/>
                <a:pathLst>
                  <a:path w="37" h="65">
                    <a:moveTo>
                      <a:pt x="37" y="65"/>
                    </a:moveTo>
                    <a:lnTo>
                      <a:pt x="33" y="39"/>
                    </a:lnTo>
                    <a:lnTo>
                      <a:pt x="19" y="1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4" name="Freeform 424"/>
              <p:cNvSpPr>
                <a:spLocks noChangeAspect="1"/>
              </p:cNvSpPr>
              <p:nvPr/>
            </p:nvSpPr>
            <p:spPr bwMode="auto">
              <a:xfrm>
                <a:off x="10888" y="6635"/>
                <a:ext cx="1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7"/>
                  </a:cxn>
                  <a:cxn ang="0">
                    <a:pos x="16" y="53"/>
                  </a:cxn>
                  <a:cxn ang="0">
                    <a:pos x="37" y="70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lnTo>
                      <a:pt x="2" y="27"/>
                    </a:lnTo>
                    <a:lnTo>
                      <a:pt x="16" y="53"/>
                    </a:lnTo>
                    <a:lnTo>
                      <a:pt x="37" y="7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5" name="Line 425"/>
              <p:cNvSpPr>
                <a:spLocks noChangeAspect="1" noChangeShapeType="1"/>
              </p:cNvSpPr>
              <p:nvPr/>
            </p:nvSpPr>
            <p:spPr bwMode="auto">
              <a:xfrm flipH="1">
                <a:off x="10888" y="6358"/>
                <a:ext cx="24" cy="2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6" name="Freeform 426"/>
              <p:cNvSpPr>
                <a:spLocks noChangeAspect="1"/>
              </p:cNvSpPr>
              <p:nvPr/>
            </p:nvSpPr>
            <p:spPr bwMode="auto">
              <a:xfrm>
                <a:off x="10912" y="6335"/>
                <a:ext cx="25" cy="23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47" y="5"/>
                  </a:cxn>
                  <a:cxn ang="0">
                    <a:pos x="24" y="19"/>
                  </a:cxn>
                  <a:cxn ang="0">
                    <a:pos x="8" y="42"/>
                  </a:cxn>
                  <a:cxn ang="0">
                    <a:pos x="0" y="67"/>
                  </a:cxn>
                </a:cxnLst>
                <a:rect l="0" t="0" r="r" b="b"/>
                <a:pathLst>
                  <a:path w="74" h="67">
                    <a:moveTo>
                      <a:pt x="74" y="0"/>
                    </a:moveTo>
                    <a:lnTo>
                      <a:pt x="47" y="5"/>
                    </a:lnTo>
                    <a:lnTo>
                      <a:pt x="24" y="19"/>
                    </a:lnTo>
                    <a:lnTo>
                      <a:pt x="8" y="42"/>
                    </a:lnTo>
                    <a:lnTo>
                      <a:pt x="0" y="6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7" name="Line 427"/>
              <p:cNvSpPr>
                <a:spLocks noChangeAspect="1" noChangeShapeType="1"/>
              </p:cNvSpPr>
              <p:nvPr/>
            </p:nvSpPr>
            <p:spPr bwMode="auto">
              <a:xfrm flipH="1">
                <a:off x="10937" y="6335"/>
                <a:ext cx="25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8" name="Line 428"/>
              <p:cNvSpPr>
                <a:spLocks noChangeAspect="1" noChangeShapeType="1"/>
              </p:cNvSpPr>
              <p:nvPr/>
            </p:nvSpPr>
            <p:spPr bwMode="auto">
              <a:xfrm flipV="1">
                <a:off x="11187" y="6332"/>
                <a:ext cx="1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9" name="Freeform 429"/>
              <p:cNvSpPr>
                <a:spLocks noChangeAspect="1"/>
              </p:cNvSpPr>
              <p:nvPr/>
            </p:nvSpPr>
            <p:spPr bwMode="auto">
              <a:xfrm>
                <a:off x="11197" y="6325"/>
                <a:ext cx="32" cy="7"/>
              </a:xfrm>
              <a:custGeom>
                <a:avLst/>
                <a:gdLst/>
                <a:ahLst/>
                <a:cxnLst>
                  <a:cxn ang="0">
                    <a:pos x="98" y="19"/>
                  </a:cxn>
                  <a:cxn ang="0">
                    <a:pos x="75" y="6"/>
                  </a:cxn>
                  <a:cxn ang="0">
                    <a:pos x="50" y="0"/>
                  </a:cxn>
                  <a:cxn ang="0">
                    <a:pos x="23" y="6"/>
                  </a:cxn>
                  <a:cxn ang="0">
                    <a:pos x="0" y="19"/>
                  </a:cxn>
                </a:cxnLst>
                <a:rect l="0" t="0" r="r" b="b"/>
                <a:pathLst>
                  <a:path w="98" h="19">
                    <a:moveTo>
                      <a:pt x="98" y="19"/>
                    </a:moveTo>
                    <a:lnTo>
                      <a:pt x="75" y="6"/>
                    </a:lnTo>
                    <a:lnTo>
                      <a:pt x="50" y="0"/>
                    </a:lnTo>
                    <a:lnTo>
                      <a:pt x="23" y="6"/>
                    </a:lnTo>
                    <a:lnTo>
                      <a:pt x="0" y="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0" name="Freeform 430"/>
              <p:cNvSpPr>
                <a:spLocks noChangeAspect="1"/>
              </p:cNvSpPr>
              <p:nvPr/>
            </p:nvSpPr>
            <p:spPr bwMode="auto">
              <a:xfrm>
                <a:off x="11229" y="6332"/>
                <a:ext cx="26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11"/>
                  </a:cxn>
                  <a:cxn ang="0">
                    <a:pos x="780" y="11"/>
                  </a:cxn>
                </a:cxnLst>
                <a:rect l="0" t="0" r="r" b="b"/>
                <a:pathLst>
                  <a:path w="780" h="11">
                    <a:moveTo>
                      <a:pt x="0" y="0"/>
                    </a:moveTo>
                    <a:lnTo>
                      <a:pt x="30" y="11"/>
                    </a:lnTo>
                    <a:lnTo>
                      <a:pt x="780" y="1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1" name="Freeform 431"/>
              <p:cNvSpPr>
                <a:spLocks noChangeAspect="1"/>
              </p:cNvSpPr>
              <p:nvPr/>
            </p:nvSpPr>
            <p:spPr bwMode="auto">
              <a:xfrm>
                <a:off x="11489" y="6335"/>
                <a:ext cx="25" cy="23"/>
              </a:xfrm>
              <a:custGeom>
                <a:avLst/>
                <a:gdLst/>
                <a:ahLst/>
                <a:cxnLst>
                  <a:cxn ang="0">
                    <a:pos x="74" y="67"/>
                  </a:cxn>
                  <a:cxn ang="0">
                    <a:pos x="66" y="42"/>
                  </a:cxn>
                  <a:cxn ang="0">
                    <a:pos x="50" y="19"/>
                  </a:cxn>
                  <a:cxn ang="0">
                    <a:pos x="27" y="5"/>
                  </a:cxn>
                  <a:cxn ang="0">
                    <a:pos x="0" y="0"/>
                  </a:cxn>
                </a:cxnLst>
                <a:rect l="0" t="0" r="r" b="b"/>
                <a:pathLst>
                  <a:path w="74" h="67">
                    <a:moveTo>
                      <a:pt x="74" y="67"/>
                    </a:moveTo>
                    <a:lnTo>
                      <a:pt x="66" y="42"/>
                    </a:lnTo>
                    <a:lnTo>
                      <a:pt x="50" y="19"/>
                    </a:lnTo>
                    <a:lnTo>
                      <a:pt x="27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2" name="Line 4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14" y="6358"/>
                <a:ext cx="24" cy="2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3" name="Freeform 433"/>
              <p:cNvSpPr>
                <a:spLocks noChangeAspect="1"/>
              </p:cNvSpPr>
              <p:nvPr/>
            </p:nvSpPr>
            <p:spPr bwMode="auto">
              <a:xfrm>
                <a:off x="11526" y="6635"/>
                <a:ext cx="12" cy="2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20" y="53"/>
                  </a:cxn>
                  <a:cxn ang="0">
                    <a:pos x="34" y="27"/>
                  </a:cxn>
                  <a:cxn ang="0">
                    <a:pos x="37" y="0"/>
                  </a:cxn>
                </a:cxnLst>
                <a:rect l="0" t="0" r="r" b="b"/>
                <a:pathLst>
                  <a:path w="37" h="70">
                    <a:moveTo>
                      <a:pt x="0" y="70"/>
                    </a:moveTo>
                    <a:lnTo>
                      <a:pt x="20" y="53"/>
                    </a:lnTo>
                    <a:lnTo>
                      <a:pt x="34" y="27"/>
                    </a:lnTo>
                    <a:lnTo>
                      <a:pt x="3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4" name="Freeform 434"/>
              <p:cNvSpPr>
                <a:spLocks noChangeAspect="1"/>
              </p:cNvSpPr>
              <p:nvPr/>
            </p:nvSpPr>
            <p:spPr bwMode="auto">
              <a:xfrm>
                <a:off x="11514" y="6659"/>
                <a:ext cx="12" cy="2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7" y="16"/>
                  </a:cxn>
                  <a:cxn ang="0">
                    <a:pos x="4" y="39"/>
                  </a:cxn>
                  <a:cxn ang="0">
                    <a:pos x="0" y="65"/>
                  </a:cxn>
                </a:cxnLst>
                <a:rect l="0" t="0" r="r" b="b"/>
                <a:pathLst>
                  <a:path w="37" h="65">
                    <a:moveTo>
                      <a:pt x="37" y="0"/>
                    </a:moveTo>
                    <a:lnTo>
                      <a:pt x="17" y="16"/>
                    </a:lnTo>
                    <a:lnTo>
                      <a:pt x="4" y="39"/>
                    </a:lnTo>
                    <a:lnTo>
                      <a:pt x="0" y="6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5" name="Line 435"/>
              <p:cNvSpPr>
                <a:spLocks noChangeAspect="1" noChangeShapeType="1"/>
              </p:cNvSpPr>
              <p:nvPr/>
            </p:nvSpPr>
            <p:spPr bwMode="auto">
              <a:xfrm flipV="1">
                <a:off x="11514" y="6680"/>
                <a:ext cx="1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6" name="Freeform 436"/>
              <p:cNvSpPr>
                <a:spLocks noChangeAspect="1"/>
              </p:cNvSpPr>
              <p:nvPr/>
            </p:nvSpPr>
            <p:spPr bwMode="auto">
              <a:xfrm>
                <a:off x="11514" y="6788"/>
                <a:ext cx="15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3"/>
                  </a:cxn>
                  <a:cxn ang="0">
                    <a:pos x="24" y="39"/>
                  </a:cxn>
                  <a:cxn ang="0">
                    <a:pos x="47" y="44"/>
                  </a:cxn>
                </a:cxnLst>
                <a:rect l="0" t="0" r="r" b="b"/>
                <a:pathLst>
                  <a:path w="47" h="44">
                    <a:moveTo>
                      <a:pt x="0" y="0"/>
                    </a:moveTo>
                    <a:lnTo>
                      <a:pt x="6" y="23"/>
                    </a:lnTo>
                    <a:lnTo>
                      <a:pt x="24" y="39"/>
                    </a:lnTo>
                    <a:lnTo>
                      <a:pt x="47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7" name="Line 437"/>
              <p:cNvSpPr>
                <a:spLocks noChangeAspect="1" noChangeShapeType="1"/>
              </p:cNvSpPr>
              <p:nvPr/>
            </p:nvSpPr>
            <p:spPr bwMode="auto">
              <a:xfrm flipH="1">
                <a:off x="11529" y="6800"/>
                <a:ext cx="68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8" name="Freeform 438"/>
              <p:cNvSpPr>
                <a:spLocks noChangeAspect="1"/>
              </p:cNvSpPr>
              <p:nvPr/>
            </p:nvSpPr>
            <p:spPr bwMode="auto">
              <a:xfrm>
                <a:off x="11597" y="6800"/>
                <a:ext cx="15" cy="14"/>
              </a:xfrm>
              <a:custGeom>
                <a:avLst/>
                <a:gdLst/>
                <a:ahLst/>
                <a:cxnLst>
                  <a:cxn ang="0">
                    <a:pos x="47" y="44"/>
                  </a:cxn>
                  <a:cxn ang="0">
                    <a:pos x="40" y="21"/>
                  </a:cxn>
                  <a:cxn ang="0">
                    <a:pos x="22" y="5"/>
                  </a:cxn>
                  <a:cxn ang="0">
                    <a:pos x="0" y="0"/>
                  </a:cxn>
                </a:cxnLst>
                <a:rect l="0" t="0" r="r" b="b"/>
                <a:pathLst>
                  <a:path w="47" h="44">
                    <a:moveTo>
                      <a:pt x="47" y="44"/>
                    </a:moveTo>
                    <a:lnTo>
                      <a:pt x="40" y="21"/>
                    </a:lnTo>
                    <a:lnTo>
                      <a:pt x="22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9" name="Line 439"/>
              <p:cNvSpPr>
                <a:spLocks noChangeAspect="1" noChangeShapeType="1"/>
              </p:cNvSpPr>
              <p:nvPr/>
            </p:nvSpPr>
            <p:spPr bwMode="auto">
              <a:xfrm flipV="1">
                <a:off x="11612" y="6814"/>
                <a:ext cx="1" cy="9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0" name="Freeform 440"/>
              <p:cNvSpPr>
                <a:spLocks noChangeAspect="1"/>
              </p:cNvSpPr>
              <p:nvPr/>
            </p:nvSpPr>
            <p:spPr bwMode="auto">
              <a:xfrm>
                <a:off x="11612" y="6912"/>
                <a:ext cx="15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2"/>
                  </a:cxn>
                  <a:cxn ang="0">
                    <a:pos x="21" y="38"/>
                  </a:cxn>
                  <a:cxn ang="0">
                    <a:pos x="44" y="44"/>
                  </a:cxn>
                </a:cxnLst>
                <a:rect l="0" t="0" r="r" b="b"/>
                <a:pathLst>
                  <a:path w="44" h="44">
                    <a:moveTo>
                      <a:pt x="0" y="0"/>
                    </a:moveTo>
                    <a:lnTo>
                      <a:pt x="5" y="22"/>
                    </a:lnTo>
                    <a:lnTo>
                      <a:pt x="21" y="38"/>
                    </a:lnTo>
                    <a:lnTo>
                      <a:pt x="44" y="4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1" name="Line 441"/>
              <p:cNvSpPr>
                <a:spLocks noChangeAspect="1" noChangeShapeType="1"/>
              </p:cNvSpPr>
              <p:nvPr/>
            </p:nvSpPr>
            <p:spPr bwMode="auto">
              <a:xfrm flipH="1">
                <a:off x="11627" y="6926"/>
                <a:ext cx="42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2" name="Freeform 442"/>
              <p:cNvSpPr>
                <a:spLocks noChangeAspect="1"/>
              </p:cNvSpPr>
              <p:nvPr/>
            </p:nvSpPr>
            <p:spPr bwMode="auto">
              <a:xfrm>
                <a:off x="12051" y="6926"/>
                <a:ext cx="24" cy="25"/>
              </a:xfrm>
              <a:custGeom>
                <a:avLst/>
                <a:gdLst/>
                <a:ahLst/>
                <a:cxnLst>
                  <a:cxn ang="0">
                    <a:pos x="73" y="74"/>
                  </a:cxn>
                  <a:cxn ang="0">
                    <a:pos x="68" y="46"/>
                  </a:cxn>
                  <a:cxn ang="0">
                    <a:pos x="51" y="22"/>
                  </a:cxn>
                  <a:cxn ang="0">
                    <a:pos x="28" y="6"/>
                  </a:cxn>
                  <a:cxn ang="0">
                    <a:pos x="0" y="0"/>
                  </a:cxn>
                </a:cxnLst>
                <a:rect l="0" t="0" r="r" b="b"/>
                <a:pathLst>
                  <a:path w="73" h="74">
                    <a:moveTo>
                      <a:pt x="73" y="74"/>
                    </a:moveTo>
                    <a:lnTo>
                      <a:pt x="68" y="46"/>
                    </a:lnTo>
                    <a:lnTo>
                      <a:pt x="51" y="22"/>
                    </a:lnTo>
                    <a:lnTo>
                      <a:pt x="28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3" name="Line 443"/>
              <p:cNvSpPr>
                <a:spLocks noChangeAspect="1" noChangeShapeType="1"/>
              </p:cNvSpPr>
              <p:nvPr/>
            </p:nvSpPr>
            <p:spPr bwMode="auto">
              <a:xfrm flipV="1">
                <a:off x="12075" y="6951"/>
                <a:ext cx="1" cy="5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4" name="Freeform 444"/>
              <p:cNvSpPr>
                <a:spLocks noChangeAspect="1"/>
              </p:cNvSpPr>
              <p:nvPr/>
            </p:nvSpPr>
            <p:spPr bwMode="auto">
              <a:xfrm>
                <a:off x="12075" y="7509"/>
                <a:ext cx="12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4"/>
                  </a:cxn>
                  <a:cxn ang="0">
                    <a:pos x="16" y="46"/>
                  </a:cxn>
                  <a:cxn ang="0">
                    <a:pos x="35" y="62"/>
                  </a:cxn>
                </a:cxnLst>
                <a:rect l="0" t="0" r="r" b="b"/>
                <a:pathLst>
                  <a:path w="35" h="62">
                    <a:moveTo>
                      <a:pt x="0" y="0"/>
                    </a:moveTo>
                    <a:lnTo>
                      <a:pt x="5" y="24"/>
                    </a:lnTo>
                    <a:lnTo>
                      <a:pt x="16" y="46"/>
                    </a:lnTo>
                    <a:lnTo>
                      <a:pt x="35" y="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5" name="Line 4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087" y="7529"/>
                <a:ext cx="40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6" name="Freeform 446"/>
              <p:cNvSpPr>
                <a:spLocks noChangeAspect="1"/>
              </p:cNvSpPr>
              <p:nvPr/>
            </p:nvSpPr>
            <p:spPr bwMode="auto">
              <a:xfrm>
                <a:off x="12127" y="7542"/>
                <a:ext cx="22" cy="1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1" y="44"/>
                  </a:cxn>
                  <a:cxn ang="0">
                    <a:pos x="44" y="38"/>
                  </a:cxn>
                  <a:cxn ang="0">
                    <a:pos x="62" y="22"/>
                  </a:cxn>
                  <a:cxn ang="0">
                    <a:pos x="67" y="0"/>
                  </a:cxn>
                </a:cxnLst>
                <a:rect l="0" t="0" r="r" b="b"/>
                <a:pathLst>
                  <a:path w="67" h="44">
                    <a:moveTo>
                      <a:pt x="0" y="36"/>
                    </a:moveTo>
                    <a:lnTo>
                      <a:pt x="21" y="44"/>
                    </a:lnTo>
                    <a:lnTo>
                      <a:pt x="44" y="38"/>
                    </a:lnTo>
                    <a:lnTo>
                      <a:pt x="62" y="22"/>
                    </a:lnTo>
                    <a:lnTo>
                      <a:pt x="6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7" name="Line 447"/>
              <p:cNvSpPr>
                <a:spLocks noChangeAspect="1" noChangeShapeType="1"/>
              </p:cNvSpPr>
              <p:nvPr/>
            </p:nvSpPr>
            <p:spPr bwMode="auto">
              <a:xfrm>
                <a:off x="12149" y="7508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8" name="Freeform 448"/>
              <p:cNvSpPr>
                <a:spLocks noChangeAspect="1"/>
              </p:cNvSpPr>
              <p:nvPr/>
            </p:nvSpPr>
            <p:spPr bwMode="auto">
              <a:xfrm>
                <a:off x="12149" y="7483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46" y="6"/>
                  </a:cxn>
                  <a:cxn ang="0">
                    <a:pos x="22" y="22"/>
                  </a:cxn>
                  <a:cxn ang="0">
                    <a:pos x="5" y="46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46" y="6"/>
                    </a:lnTo>
                    <a:lnTo>
                      <a:pt x="22" y="22"/>
                    </a:lnTo>
                    <a:lnTo>
                      <a:pt x="5" y="46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9" name="Line 449"/>
              <p:cNvSpPr>
                <a:spLocks noChangeAspect="1" noChangeShapeType="1"/>
              </p:cNvSpPr>
              <p:nvPr/>
            </p:nvSpPr>
            <p:spPr bwMode="auto">
              <a:xfrm flipH="1">
                <a:off x="12174" y="7483"/>
                <a:ext cx="12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0" name="Freeform 450"/>
              <p:cNvSpPr>
                <a:spLocks noChangeAspect="1"/>
              </p:cNvSpPr>
              <p:nvPr/>
            </p:nvSpPr>
            <p:spPr bwMode="auto">
              <a:xfrm>
                <a:off x="12297" y="7483"/>
                <a:ext cx="24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69" y="46"/>
                  </a:cxn>
                  <a:cxn ang="0">
                    <a:pos x="53" y="22"/>
                  </a:cxn>
                  <a:cxn ang="0">
                    <a:pos x="28" y="6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69" y="46"/>
                    </a:lnTo>
                    <a:lnTo>
                      <a:pt x="53" y="22"/>
                    </a:lnTo>
                    <a:lnTo>
                      <a:pt x="28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1" name="Line 451"/>
              <p:cNvSpPr>
                <a:spLocks noChangeAspect="1" noChangeShapeType="1"/>
              </p:cNvSpPr>
              <p:nvPr/>
            </p:nvSpPr>
            <p:spPr bwMode="auto">
              <a:xfrm flipV="1">
                <a:off x="12321" y="7508"/>
                <a:ext cx="1" cy="2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2" name="Freeform 452"/>
              <p:cNvSpPr>
                <a:spLocks noChangeAspect="1"/>
              </p:cNvSpPr>
              <p:nvPr/>
            </p:nvSpPr>
            <p:spPr bwMode="auto">
              <a:xfrm>
                <a:off x="12297" y="7764"/>
                <a:ext cx="24" cy="2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8" y="68"/>
                  </a:cxn>
                  <a:cxn ang="0">
                    <a:pos x="53" y="52"/>
                  </a:cxn>
                  <a:cxn ang="0">
                    <a:pos x="69" y="28"/>
                  </a:cxn>
                  <a:cxn ang="0">
                    <a:pos x="74" y="0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28" y="68"/>
                    </a:lnTo>
                    <a:lnTo>
                      <a:pt x="53" y="52"/>
                    </a:lnTo>
                    <a:lnTo>
                      <a:pt x="69" y="28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3" name="Line 453"/>
              <p:cNvSpPr>
                <a:spLocks noChangeAspect="1" noChangeShapeType="1"/>
              </p:cNvSpPr>
              <p:nvPr/>
            </p:nvSpPr>
            <p:spPr bwMode="auto">
              <a:xfrm>
                <a:off x="12174" y="7789"/>
                <a:ext cx="12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4" name="Freeform 454"/>
              <p:cNvSpPr>
                <a:spLocks noChangeAspect="1"/>
              </p:cNvSpPr>
              <p:nvPr/>
            </p:nvSpPr>
            <p:spPr bwMode="auto">
              <a:xfrm>
                <a:off x="12149" y="7764"/>
                <a:ext cx="25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8"/>
                  </a:cxn>
                  <a:cxn ang="0">
                    <a:pos x="22" y="52"/>
                  </a:cxn>
                  <a:cxn ang="0">
                    <a:pos x="46" y="68"/>
                  </a:cxn>
                  <a:cxn ang="0">
                    <a:pos x="74" y="74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5" y="28"/>
                    </a:lnTo>
                    <a:lnTo>
                      <a:pt x="22" y="52"/>
                    </a:lnTo>
                    <a:lnTo>
                      <a:pt x="46" y="68"/>
                    </a:lnTo>
                    <a:lnTo>
                      <a:pt x="74" y="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5" name="Line 455"/>
              <p:cNvSpPr>
                <a:spLocks noChangeAspect="1" noChangeShapeType="1"/>
              </p:cNvSpPr>
              <p:nvPr/>
            </p:nvSpPr>
            <p:spPr bwMode="auto">
              <a:xfrm>
                <a:off x="12149" y="7729"/>
                <a:ext cx="1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6" name="Freeform 456"/>
              <p:cNvSpPr>
                <a:spLocks noChangeAspect="1"/>
              </p:cNvSpPr>
              <p:nvPr/>
            </p:nvSpPr>
            <p:spPr bwMode="auto">
              <a:xfrm>
                <a:off x="12127" y="7715"/>
                <a:ext cx="22" cy="14"/>
              </a:xfrm>
              <a:custGeom>
                <a:avLst/>
                <a:gdLst/>
                <a:ahLst/>
                <a:cxnLst>
                  <a:cxn ang="0">
                    <a:pos x="67" y="44"/>
                  </a:cxn>
                  <a:cxn ang="0">
                    <a:pos x="62" y="21"/>
                  </a:cxn>
                  <a:cxn ang="0">
                    <a:pos x="44" y="5"/>
                  </a:cxn>
                  <a:cxn ang="0">
                    <a:pos x="21" y="0"/>
                  </a:cxn>
                  <a:cxn ang="0">
                    <a:pos x="0" y="7"/>
                  </a:cxn>
                </a:cxnLst>
                <a:rect l="0" t="0" r="r" b="b"/>
                <a:pathLst>
                  <a:path w="67" h="44">
                    <a:moveTo>
                      <a:pt x="67" y="44"/>
                    </a:moveTo>
                    <a:lnTo>
                      <a:pt x="62" y="21"/>
                    </a:lnTo>
                    <a:lnTo>
                      <a:pt x="44" y="5"/>
                    </a:lnTo>
                    <a:lnTo>
                      <a:pt x="21" y="0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7" name="Line 457"/>
              <p:cNvSpPr>
                <a:spLocks noChangeAspect="1" noChangeShapeType="1"/>
              </p:cNvSpPr>
              <p:nvPr/>
            </p:nvSpPr>
            <p:spPr bwMode="auto">
              <a:xfrm flipV="1">
                <a:off x="12087" y="7717"/>
                <a:ext cx="40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8" name="Freeform 458"/>
              <p:cNvSpPr>
                <a:spLocks noChangeAspect="1"/>
              </p:cNvSpPr>
              <p:nvPr/>
            </p:nvSpPr>
            <p:spPr bwMode="auto">
              <a:xfrm>
                <a:off x="12075" y="7742"/>
                <a:ext cx="12" cy="2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16" y="16"/>
                  </a:cxn>
                  <a:cxn ang="0">
                    <a:pos x="5" y="38"/>
                  </a:cxn>
                  <a:cxn ang="0">
                    <a:pos x="0" y="63"/>
                  </a:cxn>
                </a:cxnLst>
                <a:rect l="0" t="0" r="r" b="b"/>
                <a:pathLst>
                  <a:path w="35" h="63">
                    <a:moveTo>
                      <a:pt x="35" y="0"/>
                    </a:moveTo>
                    <a:lnTo>
                      <a:pt x="16" y="16"/>
                    </a:lnTo>
                    <a:lnTo>
                      <a:pt x="5" y="38"/>
                    </a:lnTo>
                    <a:lnTo>
                      <a:pt x="0" y="6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9" name="Line 459"/>
              <p:cNvSpPr>
                <a:spLocks noChangeAspect="1" noChangeShapeType="1"/>
              </p:cNvSpPr>
              <p:nvPr/>
            </p:nvSpPr>
            <p:spPr bwMode="auto">
              <a:xfrm flipV="1">
                <a:off x="12075" y="7763"/>
                <a:ext cx="1" cy="1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0" name="Freeform 460"/>
              <p:cNvSpPr>
                <a:spLocks noChangeAspect="1"/>
              </p:cNvSpPr>
              <p:nvPr/>
            </p:nvSpPr>
            <p:spPr bwMode="auto">
              <a:xfrm>
                <a:off x="12075" y="7897"/>
                <a:ext cx="15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3"/>
                  </a:cxn>
                  <a:cxn ang="0">
                    <a:pos x="23" y="39"/>
                  </a:cxn>
                  <a:cxn ang="0">
                    <a:pos x="44" y="45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lnTo>
                      <a:pt x="7" y="23"/>
                    </a:lnTo>
                    <a:lnTo>
                      <a:pt x="23" y="39"/>
                    </a:lnTo>
                    <a:lnTo>
                      <a:pt x="44" y="4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1" name="Line 461"/>
              <p:cNvSpPr>
                <a:spLocks noChangeAspect="1" noChangeShapeType="1"/>
              </p:cNvSpPr>
              <p:nvPr/>
            </p:nvSpPr>
            <p:spPr bwMode="auto">
              <a:xfrm flipH="1">
                <a:off x="12090" y="7912"/>
                <a:ext cx="55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2" name="Line 462"/>
              <p:cNvSpPr>
                <a:spLocks noChangeAspect="1" noChangeShapeType="1"/>
              </p:cNvSpPr>
              <p:nvPr/>
            </p:nvSpPr>
            <p:spPr bwMode="auto">
              <a:xfrm flipV="1">
                <a:off x="11857" y="7648"/>
                <a:ext cx="37" cy="3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3" name="Line 463"/>
              <p:cNvSpPr>
                <a:spLocks noChangeAspect="1" noChangeShapeType="1"/>
              </p:cNvSpPr>
              <p:nvPr/>
            </p:nvSpPr>
            <p:spPr bwMode="auto">
              <a:xfrm flipV="1">
                <a:off x="11976" y="7485"/>
                <a:ext cx="81" cy="80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4" name="Line 464"/>
              <p:cNvSpPr>
                <a:spLocks noChangeAspect="1" noChangeShapeType="1"/>
              </p:cNvSpPr>
              <p:nvPr/>
            </p:nvSpPr>
            <p:spPr bwMode="auto">
              <a:xfrm flipV="1">
                <a:off x="11862" y="7693"/>
                <a:ext cx="42" cy="42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5" name="Line 465"/>
              <p:cNvSpPr>
                <a:spLocks noChangeAspect="1" noChangeShapeType="1"/>
              </p:cNvSpPr>
              <p:nvPr/>
            </p:nvSpPr>
            <p:spPr bwMode="auto">
              <a:xfrm flipV="1">
                <a:off x="11954" y="7522"/>
                <a:ext cx="121" cy="12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6" name="Line 466"/>
              <p:cNvSpPr>
                <a:spLocks noChangeAspect="1" noChangeShapeType="1"/>
              </p:cNvSpPr>
              <p:nvPr/>
            </p:nvSpPr>
            <p:spPr bwMode="auto">
              <a:xfrm flipV="1">
                <a:off x="11864" y="7741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7" name="Line 467"/>
              <p:cNvSpPr>
                <a:spLocks noChangeAspect="1" noChangeShapeType="1"/>
              </p:cNvSpPr>
              <p:nvPr/>
            </p:nvSpPr>
            <p:spPr bwMode="auto">
              <a:xfrm flipV="1">
                <a:off x="12017" y="7558"/>
                <a:ext cx="77" cy="7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8" name="Line 468"/>
              <p:cNvSpPr>
                <a:spLocks noChangeAspect="1" noChangeShapeType="1"/>
              </p:cNvSpPr>
              <p:nvPr/>
            </p:nvSpPr>
            <p:spPr bwMode="auto">
              <a:xfrm flipV="1">
                <a:off x="11931" y="7665"/>
                <a:ext cx="56" cy="5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9" name="Line 469"/>
              <p:cNvSpPr>
                <a:spLocks noChangeAspect="1" noChangeShapeType="1"/>
              </p:cNvSpPr>
              <p:nvPr/>
            </p:nvSpPr>
            <p:spPr bwMode="auto">
              <a:xfrm flipV="1">
                <a:off x="11864" y="7742"/>
                <a:ext cx="101" cy="10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0" name="Line 470"/>
              <p:cNvSpPr>
                <a:spLocks noChangeAspect="1" noChangeShapeType="1"/>
              </p:cNvSpPr>
              <p:nvPr/>
            </p:nvSpPr>
            <p:spPr bwMode="auto">
              <a:xfrm flipV="1">
                <a:off x="12176" y="7516"/>
                <a:ext cx="15" cy="15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1" name="Line 471"/>
              <p:cNvSpPr>
                <a:spLocks noChangeAspect="1" noChangeShapeType="1"/>
              </p:cNvSpPr>
              <p:nvPr/>
            </p:nvSpPr>
            <p:spPr bwMode="auto">
              <a:xfrm flipV="1">
                <a:off x="12020" y="7632"/>
                <a:ext cx="55" cy="5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2" name="Line 472"/>
              <p:cNvSpPr>
                <a:spLocks noChangeAspect="1" noChangeShapeType="1"/>
              </p:cNvSpPr>
              <p:nvPr/>
            </p:nvSpPr>
            <p:spPr bwMode="auto">
              <a:xfrm flipV="1">
                <a:off x="12110" y="7558"/>
                <a:ext cx="39" cy="40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3" name="Line 473"/>
              <p:cNvSpPr>
                <a:spLocks noChangeAspect="1" noChangeShapeType="1"/>
              </p:cNvSpPr>
              <p:nvPr/>
            </p:nvSpPr>
            <p:spPr bwMode="auto">
              <a:xfrm flipV="1">
                <a:off x="11855" y="7820"/>
                <a:ext cx="87" cy="8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4" name="Line 474"/>
              <p:cNvSpPr>
                <a:spLocks noChangeAspect="1" noChangeShapeType="1"/>
              </p:cNvSpPr>
              <p:nvPr/>
            </p:nvSpPr>
            <p:spPr bwMode="auto">
              <a:xfrm flipV="1">
                <a:off x="12165" y="7545"/>
                <a:ext cx="52" cy="5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5" name="Line 475"/>
              <p:cNvSpPr>
                <a:spLocks noChangeAspect="1" noChangeShapeType="1"/>
              </p:cNvSpPr>
              <p:nvPr/>
            </p:nvSpPr>
            <p:spPr bwMode="auto">
              <a:xfrm flipV="1">
                <a:off x="12022" y="7680"/>
                <a:ext cx="61" cy="60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6" name="Line 476"/>
              <p:cNvSpPr>
                <a:spLocks noChangeAspect="1" noChangeShapeType="1"/>
              </p:cNvSpPr>
              <p:nvPr/>
            </p:nvSpPr>
            <p:spPr bwMode="auto">
              <a:xfrm flipV="1">
                <a:off x="11917" y="7869"/>
                <a:ext cx="32" cy="3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7" name="Line 477"/>
              <p:cNvSpPr>
                <a:spLocks noChangeAspect="1" noChangeShapeType="1"/>
              </p:cNvSpPr>
              <p:nvPr/>
            </p:nvSpPr>
            <p:spPr bwMode="auto">
              <a:xfrm flipV="1">
                <a:off x="12216" y="7576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8" name="Line 478"/>
              <p:cNvSpPr>
                <a:spLocks noChangeAspect="1" noChangeShapeType="1"/>
              </p:cNvSpPr>
              <p:nvPr/>
            </p:nvSpPr>
            <p:spPr bwMode="auto">
              <a:xfrm flipV="1">
                <a:off x="12022" y="7743"/>
                <a:ext cx="53" cy="5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9" name="Line 479"/>
              <p:cNvSpPr>
                <a:spLocks noChangeAspect="1" noChangeShapeType="1"/>
              </p:cNvSpPr>
              <p:nvPr/>
            </p:nvSpPr>
            <p:spPr bwMode="auto">
              <a:xfrm flipV="1">
                <a:off x="12097" y="7681"/>
                <a:ext cx="40" cy="3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0" name="Line 480"/>
              <p:cNvSpPr>
                <a:spLocks noChangeAspect="1" noChangeShapeType="1"/>
              </p:cNvSpPr>
              <p:nvPr/>
            </p:nvSpPr>
            <p:spPr bwMode="auto">
              <a:xfrm flipV="1">
                <a:off x="11963" y="7877"/>
                <a:ext cx="33" cy="3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1" name="Line 481"/>
              <p:cNvSpPr>
                <a:spLocks noChangeAspect="1" noChangeShapeType="1"/>
              </p:cNvSpPr>
              <p:nvPr/>
            </p:nvSpPr>
            <p:spPr bwMode="auto">
              <a:xfrm flipV="1">
                <a:off x="12235" y="7607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2" name="Line 482"/>
              <p:cNvSpPr>
                <a:spLocks noChangeAspect="1" noChangeShapeType="1"/>
              </p:cNvSpPr>
              <p:nvPr/>
            </p:nvSpPr>
            <p:spPr bwMode="auto">
              <a:xfrm flipV="1">
                <a:off x="12012" y="7798"/>
                <a:ext cx="63" cy="6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3" name="Line 483"/>
              <p:cNvSpPr>
                <a:spLocks noChangeAspect="1" noChangeShapeType="1"/>
              </p:cNvSpPr>
              <p:nvPr/>
            </p:nvSpPr>
            <p:spPr bwMode="auto">
              <a:xfrm flipV="1">
                <a:off x="12153" y="7681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4" name="Line 484"/>
              <p:cNvSpPr>
                <a:spLocks noChangeAspect="1" noChangeShapeType="1"/>
              </p:cNvSpPr>
              <p:nvPr/>
            </p:nvSpPr>
            <p:spPr bwMode="auto">
              <a:xfrm flipV="1">
                <a:off x="12009" y="7860"/>
                <a:ext cx="59" cy="5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5" name="Line 485"/>
              <p:cNvSpPr>
                <a:spLocks noChangeAspect="1" noChangeShapeType="1"/>
              </p:cNvSpPr>
              <p:nvPr/>
            </p:nvSpPr>
            <p:spPr bwMode="auto">
              <a:xfrm flipV="1">
                <a:off x="12176" y="7645"/>
                <a:ext cx="108" cy="10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6" name="Line 4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63" y="7867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7" name="Line 4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64" y="7813"/>
                <a:ext cx="97" cy="9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8" name="Line 4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80" y="7874"/>
                <a:ext cx="49" cy="4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9" name="Line 4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63" y="7757"/>
                <a:ext cx="76" cy="7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0" name="Line 4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013" y="7852"/>
                <a:ext cx="51" cy="50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1" name="Line 4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58" y="7697"/>
                <a:ext cx="93" cy="9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2" name="Line 4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022" y="7805"/>
                <a:ext cx="47" cy="4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3" name="Line 4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66" y="7649"/>
                <a:ext cx="38" cy="3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4" name="Line 4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33" y="7716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5" name="Line 4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023" y="7751"/>
                <a:ext cx="52" cy="52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6" name="Line 4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45" y="7673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7" name="Line 4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020" y="7693"/>
                <a:ext cx="55" cy="55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8" name="Line 4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57" y="7630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9" name="Line 4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017" y="7634"/>
                <a:ext cx="86" cy="8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0" name="Line 5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70" y="7587"/>
                <a:ext cx="31" cy="3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1" name="Line 5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176" y="7738"/>
                <a:ext cx="21" cy="2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2" name="Line 5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83" y="7544"/>
                <a:ext cx="92" cy="9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3" name="Line 5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119" y="7681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4" name="Line 5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175" y="7681"/>
                <a:ext cx="46" cy="4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5" name="Line 5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95" y="7502"/>
                <a:ext cx="96" cy="9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6" name="Line 5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220" y="7672"/>
                <a:ext cx="26" cy="25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7" name="Line 5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034" y="7485"/>
                <a:ext cx="41" cy="42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8" name="Line 5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107" y="7558"/>
                <a:ext cx="39" cy="40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9" name="Line 5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234" y="7630"/>
                <a:ext cx="36" cy="3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0" name="Line 5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162" y="7558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1" name="Line 5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180" y="7520"/>
                <a:ext cx="87" cy="8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2" name="Line 512"/>
              <p:cNvSpPr>
                <a:spLocks noChangeAspect="1" noChangeShapeType="1"/>
              </p:cNvSpPr>
              <p:nvPr/>
            </p:nvSpPr>
            <p:spPr bwMode="auto">
              <a:xfrm flipH="1">
                <a:off x="12218" y="7654"/>
                <a:ext cx="13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3" name="Freeform 513"/>
              <p:cNvSpPr>
                <a:spLocks noChangeAspect="1"/>
              </p:cNvSpPr>
              <p:nvPr/>
            </p:nvSpPr>
            <p:spPr bwMode="auto">
              <a:xfrm>
                <a:off x="12206" y="7674"/>
                <a:ext cx="12" cy="7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1" y="14"/>
                  </a:cxn>
                  <a:cxn ang="0">
                    <a:pos x="0" y="20"/>
                  </a:cxn>
                </a:cxnLst>
                <a:rect l="0" t="0" r="r" b="b"/>
                <a:pathLst>
                  <a:path w="37" h="20">
                    <a:moveTo>
                      <a:pt x="37" y="0"/>
                    </a:moveTo>
                    <a:lnTo>
                      <a:pt x="21" y="14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4" name="Line 514"/>
              <p:cNvSpPr>
                <a:spLocks noChangeAspect="1" noChangeShapeType="1"/>
              </p:cNvSpPr>
              <p:nvPr/>
            </p:nvSpPr>
            <p:spPr bwMode="auto">
              <a:xfrm flipH="1">
                <a:off x="12090" y="7681"/>
                <a:ext cx="1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5" name="Freeform 515"/>
              <p:cNvSpPr>
                <a:spLocks noChangeAspect="1"/>
              </p:cNvSpPr>
              <p:nvPr/>
            </p:nvSpPr>
            <p:spPr bwMode="auto">
              <a:xfrm>
                <a:off x="12075" y="7666"/>
                <a:ext cx="15" cy="15"/>
              </a:xfrm>
              <a:custGeom>
                <a:avLst/>
                <a:gdLst/>
                <a:ahLst/>
                <a:cxnLst>
                  <a:cxn ang="0">
                    <a:pos x="44" y="45"/>
                  </a:cxn>
                  <a:cxn ang="0">
                    <a:pos x="23" y="39"/>
                  </a:cxn>
                  <a:cxn ang="0">
                    <a:pos x="7" y="23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44" y="45"/>
                    </a:moveTo>
                    <a:lnTo>
                      <a:pt x="23" y="39"/>
                    </a:lnTo>
                    <a:lnTo>
                      <a:pt x="7" y="2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6" name="Line 516"/>
              <p:cNvSpPr>
                <a:spLocks noChangeAspect="1" noChangeShapeType="1"/>
              </p:cNvSpPr>
              <p:nvPr/>
            </p:nvSpPr>
            <p:spPr bwMode="auto">
              <a:xfrm flipV="1">
                <a:off x="12075" y="7612"/>
                <a:ext cx="1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7" name="Freeform 517"/>
              <p:cNvSpPr>
                <a:spLocks noChangeAspect="1"/>
              </p:cNvSpPr>
              <p:nvPr/>
            </p:nvSpPr>
            <p:spPr bwMode="auto">
              <a:xfrm>
                <a:off x="12075" y="7598"/>
                <a:ext cx="15" cy="1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7" y="21"/>
                  </a:cxn>
                  <a:cxn ang="0">
                    <a:pos x="23" y="5"/>
                  </a:cxn>
                  <a:cxn ang="0">
                    <a:pos x="44" y="0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7" y="21"/>
                    </a:lnTo>
                    <a:lnTo>
                      <a:pt x="23" y="5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8" name="Line 518"/>
              <p:cNvSpPr>
                <a:spLocks noChangeAspect="1" noChangeShapeType="1"/>
              </p:cNvSpPr>
              <p:nvPr/>
            </p:nvSpPr>
            <p:spPr bwMode="auto">
              <a:xfrm>
                <a:off x="12090" y="7598"/>
                <a:ext cx="1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9" name="Freeform 519"/>
              <p:cNvSpPr>
                <a:spLocks noChangeAspect="1"/>
              </p:cNvSpPr>
              <p:nvPr/>
            </p:nvSpPr>
            <p:spPr bwMode="auto">
              <a:xfrm>
                <a:off x="12206" y="7598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37" y="20"/>
                  </a:cxn>
                </a:cxnLst>
                <a:rect l="0" t="0" r="r" b="b"/>
                <a:pathLst>
                  <a:path w="37" h="20">
                    <a:moveTo>
                      <a:pt x="0" y="0"/>
                    </a:moveTo>
                    <a:lnTo>
                      <a:pt x="21" y="5"/>
                    </a:lnTo>
                    <a:lnTo>
                      <a:pt x="37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0" name="Line 520"/>
              <p:cNvSpPr>
                <a:spLocks noChangeAspect="1" noChangeShapeType="1"/>
              </p:cNvSpPr>
              <p:nvPr/>
            </p:nvSpPr>
            <p:spPr bwMode="auto">
              <a:xfrm>
                <a:off x="12218" y="7604"/>
                <a:ext cx="13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1" name="Freeform 521"/>
              <p:cNvSpPr>
                <a:spLocks noChangeAspect="1"/>
              </p:cNvSpPr>
              <p:nvPr/>
            </p:nvSpPr>
            <p:spPr bwMode="auto">
              <a:xfrm>
                <a:off x="12231" y="7624"/>
                <a:ext cx="4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30"/>
                  </a:cxn>
                  <a:cxn ang="0">
                    <a:pos x="11" y="62"/>
                  </a:cxn>
                  <a:cxn ang="0">
                    <a:pos x="0" y="91"/>
                  </a:cxn>
                </a:cxnLst>
                <a:rect l="0" t="0" r="r" b="b"/>
                <a:pathLst>
                  <a:path w="11" h="91">
                    <a:moveTo>
                      <a:pt x="0" y="0"/>
                    </a:moveTo>
                    <a:lnTo>
                      <a:pt x="11" y="30"/>
                    </a:lnTo>
                    <a:lnTo>
                      <a:pt x="11" y="62"/>
                    </a:lnTo>
                    <a:lnTo>
                      <a:pt x="0" y="9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2" name="Freeform 522"/>
              <p:cNvSpPr>
                <a:spLocks noChangeAspect="1"/>
              </p:cNvSpPr>
              <p:nvPr/>
            </p:nvSpPr>
            <p:spPr bwMode="auto">
              <a:xfrm>
                <a:off x="12005" y="7598"/>
                <a:ext cx="10" cy="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" y="3"/>
                  </a:cxn>
                  <a:cxn ang="0">
                    <a:pos x="16" y="0"/>
                  </a:cxn>
                  <a:cxn ang="0">
                    <a:pos x="26" y="6"/>
                  </a:cxn>
                  <a:cxn ang="0">
                    <a:pos x="30" y="15"/>
                  </a:cxn>
                </a:cxnLst>
                <a:rect l="0" t="0" r="r" b="b"/>
                <a:pathLst>
                  <a:path w="30" h="15">
                    <a:moveTo>
                      <a:pt x="0" y="11"/>
                    </a:moveTo>
                    <a:lnTo>
                      <a:pt x="7" y="3"/>
                    </a:lnTo>
                    <a:lnTo>
                      <a:pt x="16" y="0"/>
                    </a:lnTo>
                    <a:lnTo>
                      <a:pt x="26" y="6"/>
                    </a:lnTo>
                    <a:lnTo>
                      <a:pt x="30" y="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3" name="Freeform 523"/>
              <p:cNvSpPr>
                <a:spLocks noChangeAspect="1"/>
              </p:cNvSpPr>
              <p:nvPr/>
            </p:nvSpPr>
            <p:spPr bwMode="auto">
              <a:xfrm>
                <a:off x="12011" y="7603"/>
                <a:ext cx="13" cy="26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1" y="502"/>
                  </a:cxn>
                  <a:cxn ang="0">
                    <a:pos x="33" y="599"/>
                  </a:cxn>
                  <a:cxn ang="0">
                    <a:pos x="0" y="790"/>
                  </a:cxn>
                </a:cxnLst>
                <a:rect l="0" t="0" r="r" b="b"/>
                <a:pathLst>
                  <a:path w="41" h="790">
                    <a:moveTo>
                      <a:pt x="14" y="0"/>
                    </a:moveTo>
                    <a:lnTo>
                      <a:pt x="41" y="502"/>
                    </a:lnTo>
                    <a:lnTo>
                      <a:pt x="33" y="599"/>
                    </a:lnTo>
                    <a:lnTo>
                      <a:pt x="0" y="79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4" name="Freeform 524"/>
              <p:cNvSpPr>
                <a:spLocks noChangeAspect="1"/>
              </p:cNvSpPr>
              <p:nvPr/>
            </p:nvSpPr>
            <p:spPr bwMode="auto">
              <a:xfrm>
                <a:off x="11997" y="7867"/>
                <a:ext cx="14" cy="1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3" y="17"/>
                  </a:cxn>
                  <a:cxn ang="0">
                    <a:pos x="18" y="28"/>
                  </a:cxn>
                  <a:cxn ang="0">
                    <a:pos x="0" y="30"/>
                  </a:cxn>
                </a:cxnLst>
                <a:rect l="0" t="0" r="r" b="b"/>
                <a:pathLst>
                  <a:path w="41" h="30">
                    <a:moveTo>
                      <a:pt x="41" y="0"/>
                    </a:moveTo>
                    <a:lnTo>
                      <a:pt x="33" y="17"/>
                    </a:lnTo>
                    <a:lnTo>
                      <a:pt x="18" y="28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5" name="Line 5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34" y="7867"/>
                <a:ext cx="6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6" name="Freeform 526"/>
              <p:cNvSpPr>
                <a:spLocks noChangeAspect="1"/>
              </p:cNvSpPr>
              <p:nvPr/>
            </p:nvSpPr>
            <p:spPr bwMode="auto">
              <a:xfrm>
                <a:off x="11930" y="7861"/>
                <a:ext cx="4" cy="6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2" y="13"/>
                  </a:cxn>
                  <a:cxn ang="0">
                    <a:pos x="0" y="0"/>
                  </a:cxn>
                </a:cxnLst>
                <a:rect l="0" t="0" r="r" b="b"/>
                <a:pathLst>
                  <a:path w="12" h="19">
                    <a:moveTo>
                      <a:pt x="12" y="19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7" name="Line 527"/>
              <p:cNvSpPr>
                <a:spLocks noChangeAspect="1" noChangeShapeType="1"/>
              </p:cNvSpPr>
              <p:nvPr/>
            </p:nvSpPr>
            <p:spPr bwMode="auto">
              <a:xfrm flipV="1">
                <a:off x="11930" y="7602"/>
                <a:ext cx="75" cy="2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8" name="Line 528"/>
              <p:cNvSpPr>
                <a:spLocks noChangeAspect="1" noChangeShapeType="1"/>
              </p:cNvSpPr>
              <p:nvPr/>
            </p:nvSpPr>
            <p:spPr bwMode="auto">
              <a:xfrm flipV="1">
                <a:off x="11862" y="788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9" name="Line 529"/>
              <p:cNvSpPr>
                <a:spLocks noChangeAspect="1" noChangeShapeType="1"/>
              </p:cNvSpPr>
              <p:nvPr/>
            </p:nvSpPr>
            <p:spPr bwMode="auto">
              <a:xfrm flipH="1">
                <a:off x="11856" y="7883"/>
                <a:ext cx="6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0" name="Freeform 530"/>
              <p:cNvSpPr>
                <a:spLocks noChangeAspect="1"/>
              </p:cNvSpPr>
              <p:nvPr/>
            </p:nvSpPr>
            <p:spPr bwMode="auto">
              <a:xfrm>
                <a:off x="11855" y="7901"/>
                <a:ext cx="20" cy="1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9"/>
                  </a:cxn>
                  <a:cxn ang="0">
                    <a:pos x="7" y="37"/>
                  </a:cxn>
                  <a:cxn ang="0">
                    <a:pos x="22" y="50"/>
                  </a:cxn>
                  <a:cxn ang="0">
                    <a:pos x="41" y="54"/>
                  </a:cxn>
                  <a:cxn ang="0">
                    <a:pos x="59" y="49"/>
                  </a:cxn>
                </a:cxnLst>
                <a:rect l="0" t="0" r="r" b="b"/>
                <a:pathLst>
                  <a:path w="59" h="54">
                    <a:moveTo>
                      <a:pt x="3" y="0"/>
                    </a:moveTo>
                    <a:lnTo>
                      <a:pt x="0" y="19"/>
                    </a:lnTo>
                    <a:lnTo>
                      <a:pt x="7" y="37"/>
                    </a:lnTo>
                    <a:lnTo>
                      <a:pt x="22" y="50"/>
                    </a:lnTo>
                    <a:lnTo>
                      <a:pt x="41" y="54"/>
                    </a:lnTo>
                    <a:lnTo>
                      <a:pt x="59" y="4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1" name="Freeform 531"/>
              <p:cNvSpPr>
                <a:spLocks noChangeAspect="1"/>
              </p:cNvSpPr>
              <p:nvPr/>
            </p:nvSpPr>
            <p:spPr bwMode="auto">
              <a:xfrm>
                <a:off x="11875" y="7733"/>
                <a:ext cx="200" cy="192"/>
              </a:xfrm>
              <a:custGeom>
                <a:avLst/>
                <a:gdLst/>
                <a:ahLst/>
                <a:cxnLst>
                  <a:cxn ang="0">
                    <a:pos x="0" y="552"/>
                  </a:cxn>
                  <a:cxn ang="0">
                    <a:pos x="53" y="498"/>
                  </a:cxn>
                  <a:cxn ang="0">
                    <a:pos x="66" y="494"/>
                  </a:cxn>
                  <a:cxn ang="0">
                    <a:pos x="484" y="575"/>
                  </a:cxn>
                  <a:cxn ang="0">
                    <a:pos x="488" y="575"/>
                  </a:cxn>
                  <a:cxn ang="0">
                    <a:pos x="536" y="575"/>
                  </a:cxn>
                  <a:cxn ang="0">
                    <a:pos x="554" y="566"/>
                  </a:cxn>
                  <a:cxn ang="0">
                    <a:pos x="561" y="557"/>
                  </a:cxn>
                  <a:cxn ang="0">
                    <a:pos x="563" y="549"/>
                  </a:cxn>
                  <a:cxn ang="0">
                    <a:pos x="601" y="192"/>
                  </a:cxn>
                  <a:cxn ang="0">
                    <a:pos x="601" y="0"/>
                  </a:cxn>
                </a:cxnLst>
                <a:rect l="0" t="0" r="r" b="b"/>
                <a:pathLst>
                  <a:path w="601" h="575">
                    <a:moveTo>
                      <a:pt x="0" y="552"/>
                    </a:moveTo>
                    <a:lnTo>
                      <a:pt x="53" y="498"/>
                    </a:lnTo>
                    <a:lnTo>
                      <a:pt x="66" y="494"/>
                    </a:lnTo>
                    <a:lnTo>
                      <a:pt x="484" y="575"/>
                    </a:lnTo>
                    <a:lnTo>
                      <a:pt x="488" y="575"/>
                    </a:lnTo>
                    <a:lnTo>
                      <a:pt x="536" y="575"/>
                    </a:lnTo>
                    <a:lnTo>
                      <a:pt x="554" y="566"/>
                    </a:lnTo>
                    <a:lnTo>
                      <a:pt x="561" y="557"/>
                    </a:lnTo>
                    <a:lnTo>
                      <a:pt x="563" y="549"/>
                    </a:lnTo>
                    <a:lnTo>
                      <a:pt x="601" y="192"/>
                    </a:lnTo>
                    <a:lnTo>
                      <a:pt x="60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2" name="Freeform 532"/>
              <p:cNvSpPr>
                <a:spLocks noChangeAspect="1"/>
              </p:cNvSpPr>
              <p:nvPr/>
            </p:nvSpPr>
            <p:spPr bwMode="auto">
              <a:xfrm>
                <a:off x="12075" y="7720"/>
                <a:ext cx="13" cy="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9" y="6"/>
                  </a:cxn>
                  <a:cxn ang="0">
                    <a:pos x="5" y="19"/>
                  </a:cxn>
                  <a:cxn ang="0">
                    <a:pos x="0" y="38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19" y="6"/>
                    </a:lnTo>
                    <a:lnTo>
                      <a:pt x="5" y="19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3" name="Freeform 533"/>
              <p:cNvSpPr>
                <a:spLocks noChangeAspect="1"/>
              </p:cNvSpPr>
              <p:nvPr/>
            </p:nvSpPr>
            <p:spPr bwMode="auto">
              <a:xfrm>
                <a:off x="12088" y="7720"/>
                <a:ext cx="88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5" y="0"/>
                  </a:cxn>
                  <a:cxn ang="0">
                    <a:pos x="265" y="89"/>
                  </a:cxn>
                </a:cxnLst>
                <a:rect l="0" t="0" r="r" b="b"/>
                <a:pathLst>
                  <a:path w="265" h="89">
                    <a:moveTo>
                      <a:pt x="0" y="0"/>
                    </a:moveTo>
                    <a:lnTo>
                      <a:pt x="265" y="0"/>
                    </a:lnTo>
                    <a:lnTo>
                      <a:pt x="265" y="8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4" name="Freeform 534"/>
              <p:cNvSpPr>
                <a:spLocks noChangeAspect="1"/>
              </p:cNvSpPr>
              <p:nvPr/>
            </p:nvSpPr>
            <p:spPr bwMode="auto">
              <a:xfrm>
                <a:off x="12176" y="7750"/>
                <a:ext cx="23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9"/>
                  </a:cxn>
                  <a:cxn ang="0">
                    <a:pos x="19" y="32"/>
                  </a:cxn>
                  <a:cxn ang="0">
                    <a:pos x="38" y="38"/>
                  </a:cxn>
                  <a:cxn ang="0">
                    <a:pos x="56" y="32"/>
                  </a:cxn>
                  <a:cxn ang="0">
                    <a:pos x="70" y="19"/>
                  </a:cxn>
                </a:cxnLst>
                <a:rect l="0" t="0" r="r" b="b"/>
                <a:pathLst>
                  <a:path w="70" h="38">
                    <a:moveTo>
                      <a:pt x="0" y="0"/>
                    </a:moveTo>
                    <a:lnTo>
                      <a:pt x="5" y="19"/>
                    </a:lnTo>
                    <a:lnTo>
                      <a:pt x="19" y="32"/>
                    </a:lnTo>
                    <a:lnTo>
                      <a:pt x="38" y="38"/>
                    </a:lnTo>
                    <a:lnTo>
                      <a:pt x="56" y="32"/>
                    </a:lnTo>
                    <a:lnTo>
                      <a:pt x="70" y="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5" name="Line 535"/>
              <p:cNvSpPr>
                <a:spLocks noChangeAspect="1" noChangeShapeType="1"/>
              </p:cNvSpPr>
              <p:nvPr/>
            </p:nvSpPr>
            <p:spPr bwMode="auto">
              <a:xfrm flipV="1">
                <a:off x="12199" y="7654"/>
                <a:ext cx="82" cy="10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6" name="Freeform 536"/>
              <p:cNvSpPr>
                <a:spLocks noChangeAspect="1"/>
              </p:cNvSpPr>
              <p:nvPr/>
            </p:nvSpPr>
            <p:spPr bwMode="auto">
              <a:xfrm>
                <a:off x="12281" y="7625"/>
                <a:ext cx="3" cy="29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10" y="58"/>
                  </a:cxn>
                  <a:cxn ang="0">
                    <a:pos x="10" y="28"/>
                  </a:cxn>
                  <a:cxn ang="0">
                    <a:pos x="0" y="0"/>
                  </a:cxn>
                </a:cxnLst>
                <a:rect l="0" t="0" r="r" b="b"/>
                <a:pathLst>
                  <a:path w="10" h="86">
                    <a:moveTo>
                      <a:pt x="0" y="86"/>
                    </a:moveTo>
                    <a:lnTo>
                      <a:pt x="10" y="58"/>
                    </a:lnTo>
                    <a:lnTo>
                      <a:pt x="10" y="2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7" name="Line 5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199" y="7522"/>
                <a:ext cx="82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8" name="Freeform 538"/>
              <p:cNvSpPr>
                <a:spLocks noChangeAspect="1"/>
              </p:cNvSpPr>
              <p:nvPr/>
            </p:nvSpPr>
            <p:spPr bwMode="auto">
              <a:xfrm>
                <a:off x="12176" y="7516"/>
                <a:ext cx="23" cy="12"/>
              </a:xfrm>
              <a:custGeom>
                <a:avLst/>
                <a:gdLst/>
                <a:ahLst/>
                <a:cxnLst>
                  <a:cxn ang="0">
                    <a:pos x="70" y="18"/>
                  </a:cxn>
                  <a:cxn ang="0">
                    <a:pos x="56" y="5"/>
                  </a:cxn>
                  <a:cxn ang="0">
                    <a:pos x="38" y="0"/>
                  </a:cxn>
                  <a:cxn ang="0">
                    <a:pos x="19" y="5"/>
                  </a:cxn>
                  <a:cxn ang="0">
                    <a:pos x="5" y="18"/>
                  </a:cxn>
                  <a:cxn ang="0">
                    <a:pos x="0" y="37"/>
                  </a:cxn>
                </a:cxnLst>
                <a:rect l="0" t="0" r="r" b="b"/>
                <a:pathLst>
                  <a:path w="70" h="37">
                    <a:moveTo>
                      <a:pt x="70" y="18"/>
                    </a:moveTo>
                    <a:lnTo>
                      <a:pt x="56" y="5"/>
                    </a:lnTo>
                    <a:lnTo>
                      <a:pt x="38" y="0"/>
                    </a:lnTo>
                    <a:lnTo>
                      <a:pt x="19" y="5"/>
                    </a:lnTo>
                    <a:lnTo>
                      <a:pt x="5" y="18"/>
                    </a:lnTo>
                    <a:lnTo>
                      <a:pt x="0" y="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9" name="Freeform 539"/>
              <p:cNvSpPr>
                <a:spLocks noChangeAspect="1"/>
              </p:cNvSpPr>
              <p:nvPr/>
            </p:nvSpPr>
            <p:spPr bwMode="auto">
              <a:xfrm>
                <a:off x="12088" y="7528"/>
                <a:ext cx="88" cy="30"/>
              </a:xfrm>
              <a:custGeom>
                <a:avLst/>
                <a:gdLst/>
                <a:ahLst/>
                <a:cxnLst>
                  <a:cxn ang="0">
                    <a:pos x="265" y="0"/>
                  </a:cxn>
                  <a:cxn ang="0">
                    <a:pos x="265" y="89"/>
                  </a:cxn>
                  <a:cxn ang="0">
                    <a:pos x="0" y="89"/>
                  </a:cxn>
                </a:cxnLst>
                <a:rect l="0" t="0" r="r" b="b"/>
                <a:pathLst>
                  <a:path w="265" h="89">
                    <a:moveTo>
                      <a:pt x="265" y="0"/>
                    </a:moveTo>
                    <a:lnTo>
                      <a:pt x="265" y="89"/>
                    </a:lnTo>
                    <a:lnTo>
                      <a:pt x="0" y="8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0" name="Freeform 540"/>
              <p:cNvSpPr>
                <a:spLocks noChangeAspect="1"/>
              </p:cNvSpPr>
              <p:nvPr/>
            </p:nvSpPr>
            <p:spPr bwMode="auto">
              <a:xfrm>
                <a:off x="12075" y="7545"/>
                <a:ext cx="13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9"/>
                  </a:cxn>
                  <a:cxn ang="0">
                    <a:pos x="19" y="33"/>
                  </a:cxn>
                  <a:cxn ang="0">
                    <a:pos x="38" y="38"/>
                  </a:cxn>
                </a:cxnLst>
                <a:rect l="0" t="0" r="r" b="b"/>
                <a:pathLst>
                  <a:path w="38" h="38">
                    <a:moveTo>
                      <a:pt x="0" y="0"/>
                    </a:moveTo>
                    <a:lnTo>
                      <a:pt x="5" y="19"/>
                    </a:lnTo>
                    <a:lnTo>
                      <a:pt x="19" y="33"/>
                    </a:lnTo>
                    <a:lnTo>
                      <a:pt x="38" y="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1" name="Line 541"/>
              <p:cNvSpPr>
                <a:spLocks noChangeAspect="1" noChangeShapeType="1"/>
              </p:cNvSpPr>
              <p:nvPr/>
            </p:nvSpPr>
            <p:spPr bwMode="auto">
              <a:xfrm flipV="1">
                <a:off x="12075" y="7497"/>
                <a:ext cx="1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2" name="Freeform 542"/>
              <p:cNvSpPr>
                <a:spLocks noChangeAspect="1"/>
              </p:cNvSpPr>
              <p:nvPr/>
            </p:nvSpPr>
            <p:spPr bwMode="auto">
              <a:xfrm>
                <a:off x="12063" y="7485"/>
                <a:ext cx="12" cy="12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32" y="19"/>
                  </a:cxn>
                  <a:cxn ang="0">
                    <a:pos x="18" y="5"/>
                  </a:cxn>
                  <a:cxn ang="0">
                    <a:pos x="0" y="0"/>
                  </a:cxn>
                </a:cxnLst>
                <a:rect l="0" t="0" r="r" b="b"/>
                <a:pathLst>
                  <a:path w="36" h="36">
                    <a:moveTo>
                      <a:pt x="36" y="36"/>
                    </a:moveTo>
                    <a:lnTo>
                      <a:pt x="32" y="19"/>
                    </a:lnTo>
                    <a:lnTo>
                      <a:pt x="18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3" name="Line 543"/>
              <p:cNvSpPr>
                <a:spLocks noChangeAspect="1" noChangeShapeType="1"/>
              </p:cNvSpPr>
              <p:nvPr/>
            </p:nvSpPr>
            <p:spPr bwMode="auto">
              <a:xfrm>
                <a:off x="12008" y="7485"/>
                <a:ext cx="5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4" name="Freeform 544"/>
              <p:cNvSpPr>
                <a:spLocks noChangeAspect="1"/>
              </p:cNvSpPr>
              <p:nvPr/>
            </p:nvSpPr>
            <p:spPr bwMode="auto">
              <a:xfrm>
                <a:off x="11998" y="7485"/>
                <a:ext cx="10" cy="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3" y="4"/>
                  </a:cxn>
                  <a:cxn ang="0">
                    <a:pos x="0" y="16"/>
                  </a:cxn>
                </a:cxnLst>
                <a:rect l="0" t="0" r="r" b="b"/>
                <a:pathLst>
                  <a:path w="29" h="16">
                    <a:moveTo>
                      <a:pt x="29" y="0"/>
                    </a:moveTo>
                    <a:lnTo>
                      <a:pt x="13" y="4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5" name="Line 545"/>
              <p:cNvSpPr>
                <a:spLocks noChangeAspect="1" noChangeShapeType="1"/>
              </p:cNvSpPr>
              <p:nvPr/>
            </p:nvSpPr>
            <p:spPr bwMode="auto">
              <a:xfrm flipH="1">
                <a:off x="11923" y="7490"/>
                <a:ext cx="75" cy="2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6" name="Freeform 546"/>
              <p:cNvSpPr>
                <a:spLocks noChangeAspect="1"/>
              </p:cNvSpPr>
              <p:nvPr/>
            </p:nvSpPr>
            <p:spPr bwMode="auto">
              <a:xfrm>
                <a:off x="11914" y="7750"/>
                <a:ext cx="9" cy="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11"/>
                  </a:cxn>
                  <a:cxn ang="0">
                    <a:pos x="19" y="8"/>
                  </a:cxn>
                  <a:cxn ang="0">
                    <a:pos x="25" y="0"/>
                  </a:cxn>
                </a:cxnLst>
                <a:rect l="0" t="0" r="r" b="b"/>
                <a:pathLst>
                  <a:path w="25" h="11">
                    <a:moveTo>
                      <a:pt x="0" y="5"/>
                    </a:moveTo>
                    <a:lnTo>
                      <a:pt x="8" y="11"/>
                    </a:lnTo>
                    <a:lnTo>
                      <a:pt x="19" y="8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7" name="Line 547"/>
              <p:cNvSpPr>
                <a:spLocks noChangeAspect="1" noChangeShapeType="1"/>
              </p:cNvSpPr>
              <p:nvPr/>
            </p:nvSpPr>
            <p:spPr bwMode="auto">
              <a:xfrm>
                <a:off x="11912" y="7746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8" name="Freeform 548"/>
              <p:cNvSpPr>
                <a:spLocks noChangeAspect="1"/>
              </p:cNvSpPr>
              <p:nvPr/>
            </p:nvSpPr>
            <p:spPr bwMode="auto">
              <a:xfrm>
                <a:off x="11896" y="7650"/>
                <a:ext cx="16" cy="96"/>
              </a:xfrm>
              <a:custGeom>
                <a:avLst/>
                <a:gdLst/>
                <a:ahLst/>
                <a:cxnLst>
                  <a:cxn ang="0">
                    <a:pos x="48" y="290"/>
                  </a:cxn>
                  <a:cxn ang="0">
                    <a:pos x="8" y="13"/>
                  </a:cxn>
                  <a:cxn ang="0">
                    <a:pos x="0" y="0"/>
                  </a:cxn>
                </a:cxnLst>
                <a:rect l="0" t="0" r="r" b="b"/>
                <a:pathLst>
                  <a:path w="48" h="290">
                    <a:moveTo>
                      <a:pt x="48" y="290"/>
                    </a:moveTo>
                    <a:lnTo>
                      <a:pt x="8" y="1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9" name="Freeform 549"/>
              <p:cNvSpPr>
                <a:spLocks noChangeAspect="1"/>
              </p:cNvSpPr>
              <p:nvPr/>
            </p:nvSpPr>
            <p:spPr bwMode="auto">
              <a:xfrm>
                <a:off x="11855" y="7644"/>
                <a:ext cx="41" cy="27"/>
              </a:xfrm>
              <a:custGeom>
                <a:avLst/>
                <a:gdLst/>
                <a:ahLst/>
                <a:cxnLst>
                  <a:cxn ang="0">
                    <a:pos x="122" y="16"/>
                  </a:cxn>
                  <a:cxn ang="0">
                    <a:pos x="96" y="2"/>
                  </a:cxn>
                  <a:cxn ang="0">
                    <a:pos x="68" y="0"/>
                  </a:cxn>
                  <a:cxn ang="0">
                    <a:pos x="40" y="8"/>
                  </a:cxn>
                  <a:cxn ang="0">
                    <a:pos x="17" y="26"/>
                  </a:cxn>
                  <a:cxn ang="0">
                    <a:pos x="3" y="52"/>
                  </a:cxn>
                  <a:cxn ang="0">
                    <a:pos x="0" y="80"/>
                  </a:cxn>
                </a:cxnLst>
                <a:rect l="0" t="0" r="r" b="b"/>
                <a:pathLst>
                  <a:path w="122" h="80">
                    <a:moveTo>
                      <a:pt x="122" y="16"/>
                    </a:moveTo>
                    <a:lnTo>
                      <a:pt x="96" y="2"/>
                    </a:lnTo>
                    <a:lnTo>
                      <a:pt x="68" y="0"/>
                    </a:lnTo>
                    <a:lnTo>
                      <a:pt x="40" y="8"/>
                    </a:lnTo>
                    <a:lnTo>
                      <a:pt x="17" y="26"/>
                    </a:lnTo>
                    <a:lnTo>
                      <a:pt x="3" y="52"/>
                    </a:lnTo>
                    <a:lnTo>
                      <a:pt x="0" y="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0" name="Freeform 550"/>
              <p:cNvSpPr>
                <a:spLocks noChangeAspect="1"/>
              </p:cNvSpPr>
              <p:nvPr/>
            </p:nvSpPr>
            <p:spPr bwMode="auto">
              <a:xfrm>
                <a:off x="11855" y="7671"/>
                <a:ext cx="9" cy="211"/>
              </a:xfrm>
              <a:custGeom>
                <a:avLst/>
                <a:gdLst/>
                <a:ahLst/>
                <a:cxnLst>
                  <a:cxn ang="0">
                    <a:pos x="19" y="633"/>
                  </a:cxn>
                  <a:cxn ang="0">
                    <a:pos x="27" y="421"/>
                  </a:cxn>
                  <a:cxn ang="0">
                    <a:pos x="21" y="210"/>
                  </a:cxn>
                  <a:cxn ang="0">
                    <a:pos x="0" y="0"/>
                  </a:cxn>
                </a:cxnLst>
                <a:rect l="0" t="0" r="r" b="b"/>
                <a:pathLst>
                  <a:path w="27" h="633">
                    <a:moveTo>
                      <a:pt x="19" y="633"/>
                    </a:moveTo>
                    <a:lnTo>
                      <a:pt x="27" y="421"/>
                    </a:lnTo>
                    <a:lnTo>
                      <a:pt x="21" y="21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1" name="Line 551"/>
              <p:cNvSpPr>
                <a:spLocks noChangeAspect="1" noChangeShapeType="1"/>
              </p:cNvSpPr>
              <p:nvPr/>
            </p:nvSpPr>
            <p:spPr bwMode="auto">
              <a:xfrm>
                <a:off x="11749" y="544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2" name="Line 552"/>
              <p:cNvSpPr>
                <a:spLocks noChangeAspect="1" noChangeShapeType="1"/>
              </p:cNvSpPr>
              <p:nvPr/>
            </p:nvSpPr>
            <p:spPr bwMode="auto">
              <a:xfrm>
                <a:off x="11850" y="5549"/>
                <a:ext cx="73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3" name="Line 553"/>
              <p:cNvSpPr>
                <a:spLocks noChangeAspect="1" noChangeShapeType="1"/>
              </p:cNvSpPr>
              <p:nvPr/>
            </p:nvSpPr>
            <p:spPr bwMode="auto">
              <a:xfrm>
                <a:off x="11583" y="544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4" name="Line 554"/>
              <p:cNvSpPr>
                <a:spLocks noChangeAspect="1" noChangeShapeType="1"/>
              </p:cNvSpPr>
              <p:nvPr/>
            </p:nvSpPr>
            <p:spPr bwMode="auto">
              <a:xfrm>
                <a:off x="11850" y="5715"/>
                <a:ext cx="73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5" name="Line 555"/>
              <p:cNvSpPr>
                <a:spLocks noChangeAspect="1" noChangeShapeType="1"/>
              </p:cNvSpPr>
              <p:nvPr/>
            </p:nvSpPr>
            <p:spPr bwMode="auto">
              <a:xfrm>
                <a:off x="11417" y="544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6" name="Line 556"/>
              <p:cNvSpPr>
                <a:spLocks noChangeAspect="1" noChangeShapeType="1"/>
              </p:cNvSpPr>
              <p:nvPr/>
            </p:nvSpPr>
            <p:spPr bwMode="auto">
              <a:xfrm>
                <a:off x="11850" y="5881"/>
                <a:ext cx="73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7" name="Line 557"/>
              <p:cNvSpPr>
                <a:spLocks noChangeAspect="1" noChangeShapeType="1"/>
              </p:cNvSpPr>
              <p:nvPr/>
            </p:nvSpPr>
            <p:spPr bwMode="auto">
              <a:xfrm>
                <a:off x="11251" y="544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8" name="Line 558"/>
              <p:cNvSpPr>
                <a:spLocks noChangeAspect="1" noChangeShapeType="1"/>
              </p:cNvSpPr>
              <p:nvPr/>
            </p:nvSpPr>
            <p:spPr bwMode="auto">
              <a:xfrm>
                <a:off x="11850" y="6047"/>
                <a:ext cx="73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9" name="Line 559"/>
              <p:cNvSpPr>
                <a:spLocks noChangeAspect="1" noChangeShapeType="1"/>
              </p:cNvSpPr>
              <p:nvPr/>
            </p:nvSpPr>
            <p:spPr bwMode="auto">
              <a:xfrm>
                <a:off x="11085" y="544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0" name="Line 560"/>
              <p:cNvSpPr>
                <a:spLocks noChangeAspect="1" noChangeShapeType="1"/>
              </p:cNvSpPr>
              <p:nvPr/>
            </p:nvSpPr>
            <p:spPr bwMode="auto">
              <a:xfrm>
                <a:off x="11850" y="6213"/>
                <a:ext cx="73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1" name="Line 561"/>
              <p:cNvSpPr>
                <a:spLocks noChangeAspect="1" noChangeShapeType="1"/>
              </p:cNvSpPr>
              <p:nvPr/>
            </p:nvSpPr>
            <p:spPr bwMode="auto">
              <a:xfrm>
                <a:off x="10919" y="544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2" name="Line 562"/>
              <p:cNvSpPr>
                <a:spLocks noChangeAspect="1" noChangeShapeType="1"/>
              </p:cNvSpPr>
              <p:nvPr/>
            </p:nvSpPr>
            <p:spPr bwMode="auto">
              <a:xfrm>
                <a:off x="11850" y="6379"/>
                <a:ext cx="73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3" name="Line 563"/>
              <p:cNvSpPr>
                <a:spLocks noChangeAspect="1" noChangeShapeType="1"/>
              </p:cNvSpPr>
              <p:nvPr/>
            </p:nvSpPr>
            <p:spPr bwMode="auto">
              <a:xfrm>
                <a:off x="10753" y="5448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4" name="Line 564"/>
              <p:cNvSpPr>
                <a:spLocks noChangeAspect="1" noChangeShapeType="1"/>
              </p:cNvSpPr>
              <p:nvPr/>
            </p:nvSpPr>
            <p:spPr bwMode="auto">
              <a:xfrm>
                <a:off x="11850" y="6545"/>
                <a:ext cx="73" cy="7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5" name="Line 565"/>
              <p:cNvSpPr>
                <a:spLocks noChangeAspect="1" noChangeShapeType="1"/>
              </p:cNvSpPr>
              <p:nvPr/>
            </p:nvSpPr>
            <p:spPr bwMode="auto">
              <a:xfrm>
                <a:off x="10588" y="5448"/>
                <a:ext cx="73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6" name="Line 566"/>
              <p:cNvSpPr>
                <a:spLocks noChangeAspect="1" noChangeShapeType="1"/>
              </p:cNvSpPr>
              <p:nvPr/>
            </p:nvSpPr>
            <p:spPr bwMode="auto">
              <a:xfrm>
                <a:off x="10424" y="5451"/>
                <a:ext cx="72" cy="7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7" name="Line 567"/>
              <p:cNvSpPr>
                <a:spLocks noChangeAspect="1" noChangeShapeType="1"/>
              </p:cNvSpPr>
              <p:nvPr/>
            </p:nvSpPr>
            <p:spPr bwMode="auto">
              <a:xfrm>
                <a:off x="10347" y="5540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8" name="Line 568"/>
              <p:cNvSpPr>
                <a:spLocks noChangeAspect="1" noChangeShapeType="1"/>
              </p:cNvSpPr>
              <p:nvPr/>
            </p:nvSpPr>
            <p:spPr bwMode="auto">
              <a:xfrm>
                <a:off x="10347" y="5706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9" name="Line 569"/>
              <p:cNvSpPr>
                <a:spLocks noChangeAspect="1" noChangeShapeType="1"/>
              </p:cNvSpPr>
              <p:nvPr/>
            </p:nvSpPr>
            <p:spPr bwMode="auto">
              <a:xfrm>
                <a:off x="10347" y="5871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0" name="Line 570"/>
              <p:cNvSpPr>
                <a:spLocks noChangeAspect="1" noChangeShapeType="1"/>
              </p:cNvSpPr>
              <p:nvPr/>
            </p:nvSpPr>
            <p:spPr bwMode="auto">
              <a:xfrm>
                <a:off x="10347" y="6037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1" name="Line 571"/>
              <p:cNvSpPr>
                <a:spLocks noChangeAspect="1" noChangeShapeType="1"/>
              </p:cNvSpPr>
              <p:nvPr/>
            </p:nvSpPr>
            <p:spPr bwMode="auto">
              <a:xfrm>
                <a:off x="10347" y="6203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2" name="Line 572"/>
              <p:cNvSpPr>
                <a:spLocks noChangeAspect="1" noChangeShapeType="1"/>
              </p:cNvSpPr>
              <p:nvPr/>
            </p:nvSpPr>
            <p:spPr bwMode="auto">
              <a:xfrm>
                <a:off x="10347" y="6369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3" name="Line 573"/>
              <p:cNvSpPr>
                <a:spLocks noChangeAspect="1" noChangeShapeType="1"/>
              </p:cNvSpPr>
              <p:nvPr/>
            </p:nvSpPr>
            <p:spPr bwMode="auto">
              <a:xfrm>
                <a:off x="10347" y="6535"/>
                <a:ext cx="74" cy="7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4" name="Freeform 574"/>
              <p:cNvSpPr>
                <a:spLocks noChangeAspect="1"/>
              </p:cNvSpPr>
              <p:nvPr/>
            </p:nvSpPr>
            <p:spPr bwMode="auto">
              <a:xfrm>
                <a:off x="11825" y="5522"/>
                <a:ext cx="25" cy="25"/>
              </a:xfrm>
              <a:custGeom>
                <a:avLst/>
                <a:gdLst/>
                <a:ahLst/>
                <a:cxnLst>
                  <a:cxn ang="0">
                    <a:pos x="74" y="74"/>
                  </a:cxn>
                  <a:cxn ang="0">
                    <a:pos x="67" y="46"/>
                  </a:cxn>
                  <a:cxn ang="0">
                    <a:pos x="52" y="22"/>
                  </a:cxn>
                  <a:cxn ang="0">
                    <a:pos x="28" y="6"/>
                  </a:cxn>
                  <a:cxn ang="0">
                    <a:pos x="0" y="0"/>
                  </a:cxn>
                </a:cxnLst>
                <a:rect l="0" t="0" r="r" b="b"/>
                <a:pathLst>
                  <a:path w="74" h="74">
                    <a:moveTo>
                      <a:pt x="74" y="74"/>
                    </a:moveTo>
                    <a:lnTo>
                      <a:pt x="67" y="46"/>
                    </a:lnTo>
                    <a:lnTo>
                      <a:pt x="52" y="22"/>
                    </a:lnTo>
                    <a:lnTo>
                      <a:pt x="28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5" name="Freeform 575"/>
              <p:cNvSpPr>
                <a:spLocks noChangeAspect="1"/>
              </p:cNvSpPr>
              <p:nvPr/>
            </p:nvSpPr>
            <p:spPr bwMode="auto">
              <a:xfrm>
                <a:off x="10421" y="5522"/>
                <a:ext cx="24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46" y="6"/>
                  </a:cxn>
                  <a:cxn ang="0">
                    <a:pos x="21" y="22"/>
                  </a:cxn>
                  <a:cxn ang="0">
                    <a:pos x="7" y="46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74" y="0"/>
                    </a:moveTo>
                    <a:lnTo>
                      <a:pt x="46" y="6"/>
                    </a:lnTo>
                    <a:lnTo>
                      <a:pt x="21" y="22"/>
                    </a:lnTo>
                    <a:lnTo>
                      <a:pt x="7" y="46"/>
                    </a:lnTo>
                    <a:lnTo>
                      <a:pt x="0" y="74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6" name="Line 576"/>
              <p:cNvSpPr>
                <a:spLocks noChangeAspect="1" noChangeShapeType="1"/>
              </p:cNvSpPr>
              <p:nvPr/>
            </p:nvSpPr>
            <p:spPr bwMode="auto">
              <a:xfrm>
                <a:off x="10421" y="5547"/>
                <a:ext cx="1" cy="113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7" name="Freeform 577"/>
              <p:cNvSpPr>
                <a:spLocks noChangeAspect="1"/>
              </p:cNvSpPr>
              <p:nvPr/>
            </p:nvSpPr>
            <p:spPr bwMode="auto">
              <a:xfrm>
                <a:off x="11825" y="5448"/>
                <a:ext cx="98" cy="99"/>
              </a:xfrm>
              <a:custGeom>
                <a:avLst/>
                <a:gdLst/>
                <a:ahLst/>
                <a:cxnLst>
                  <a:cxn ang="0">
                    <a:pos x="295" y="296"/>
                  </a:cxn>
                  <a:cxn ang="0">
                    <a:pos x="288" y="231"/>
                  </a:cxn>
                  <a:cxn ang="0">
                    <a:pos x="265" y="167"/>
                  </a:cxn>
                  <a:cxn ang="0">
                    <a:pos x="230" y="112"/>
                  </a:cxn>
                  <a:cxn ang="0">
                    <a:pos x="184" y="65"/>
                  </a:cxn>
                  <a:cxn ang="0">
                    <a:pos x="128" y="30"/>
                  </a:cxn>
                  <a:cxn ang="0">
                    <a:pos x="66" y="9"/>
                  </a:cxn>
                  <a:cxn ang="0">
                    <a:pos x="0" y="0"/>
                  </a:cxn>
                </a:cxnLst>
                <a:rect l="0" t="0" r="r" b="b"/>
                <a:pathLst>
                  <a:path w="295" h="296">
                    <a:moveTo>
                      <a:pt x="295" y="296"/>
                    </a:moveTo>
                    <a:lnTo>
                      <a:pt x="288" y="231"/>
                    </a:lnTo>
                    <a:lnTo>
                      <a:pt x="265" y="167"/>
                    </a:lnTo>
                    <a:lnTo>
                      <a:pt x="230" y="112"/>
                    </a:lnTo>
                    <a:lnTo>
                      <a:pt x="184" y="65"/>
                    </a:lnTo>
                    <a:lnTo>
                      <a:pt x="128" y="30"/>
                    </a:lnTo>
                    <a:lnTo>
                      <a:pt x="66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8" name="Freeform 578"/>
              <p:cNvSpPr>
                <a:spLocks noChangeAspect="1"/>
              </p:cNvSpPr>
              <p:nvPr/>
            </p:nvSpPr>
            <p:spPr bwMode="auto">
              <a:xfrm>
                <a:off x="10347" y="5448"/>
                <a:ext cx="98" cy="99"/>
              </a:xfrm>
              <a:custGeom>
                <a:avLst/>
                <a:gdLst/>
                <a:ahLst/>
                <a:cxnLst>
                  <a:cxn ang="0">
                    <a:pos x="295" y="0"/>
                  </a:cxn>
                  <a:cxn ang="0">
                    <a:pos x="229" y="9"/>
                  </a:cxn>
                  <a:cxn ang="0">
                    <a:pos x="167" y="30"/>
                  </a:cxn>
                  <a:cxn ang="0">
                    <a:pos x="110" y="65"/>
                  </a:cxn>
                  <a:cxn ang="0">
                    <a:pos x="65" y="112"/>
                  </a:cxn>
                  <a:cxn ang="0">
                    <a:pos x="28" y="167"/>
                  </a:cxn>
                  <a:cxn ang="0">
                    <a:pos x="7" y="231"/>
                  </a:cxn>
                  <a:cxn ang="0">
                    <a:pos x="0" y="296"/>
                  </a:cxn>
                </a:cxnLst>
                <a:rect l="0" t="0" r="r" b="b"/>
                <a:pathLst>
                  <a:path w="295" h="296">
                    <a:moveTo>
                      <a:pt x="295" y="0"/>
                    </a:moveTo>
                    <a:lnTo>
                      <a:pt x="229" y="9"/>
                    </a:lnTo>
                    <a:lnTo>
                      <a:pt x="167" y="30"/>
                    </a:lnTo>
                    <a:lnTo>
                      <a:pt x="110" y="65"/>
                    </a:lnTo>
                    <a:lnTo>
                      <a:pt x="65" y="112"/>
                    </a:lnTo>
                    <a:lnTo>
                      <a:pt x="28" y="167"/>
                    </a:lnTo>
                    <a:lnTo>
                      <a:pt x="7" y="231"/>
                    </a:lnTo>
                    <a:lnTo>
                      <a:pt x="0" y="296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9" name="Line 579"/>
              <p:cNvSpPr>
                <a:spLocks noChangeAspect="1" noChangeShapeType="1"/>
              </p:cNvSpPr>
              <p:nvPr/>
            </p:nvSpPr>
            <p:spPr bwMode="auto">
              <a:xfrm>
                <a:off x="10445" y="5522"/>
                <a:ext cx="1380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0" name="Line 580"/>
              <p:cNvSpPr>
                <a:spLocks noChangeAspect="1" noChangeShapeType="1"/>
              </p:cNvSpPr>
              <p:nvPr/>
            </p:nvSpPr>
            <p:spPr bwMode="auto">
              <a:xfrm>
                <a:off x="11850" y="5547"/>
                <a:ext cx="1" cy="113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1" name="Line 581"/>
              <p:cNvSpPr>
                <a:spLocks noChangeAspect="1" noChangeShapeType="1"/>
              </p:cNvSpPr>
              <p:nvPr/>
            </p:nvSpPr>
            <p:spPr bwMode="auto">
              <a:xfrm>
                <a:off x="11850" y="6680"/>
                <a:ext cx="73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2" name="Line 582"/>
              <p:cNvSpPr>
                <a:spLocks noChangeAspect="1" noChangeShapeType="1"/>
              </p:cNvSpPr>
              <p:nvPr/>
            </p:nvSpPr>
            <p:spPr bwMode="auto">
              <a:xfrm flipV="1">
                <a:off x="11923" y="5547"/>
                <a:ext cx="1" cy="113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3" name="Line 583"/>
              <p:cNvSpPr>
                <a:spLocks noChangeAspect="1" noChangeShapeType="1"/>
              </p:cNvSpPr>
              <p:nvPr/>
            </p:nvSpPr>
            <p:spPr bwMode="auto">
              <a:xfrm flipH="1">
                <a:off x="10445" y="5448"/>
                <a:ext cx="1380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4" name="Line 584"/>
              <p:cNvSpPr>
                <a:spLocks noChangeAspect="1" noChangeShapeType="1"/>
              </p:cNvSpPr>
              <p:nvPr/>
            </p:nvSpPr>
            <p:spPr bwMode="auto">
              <a:xfrm>
                <a:off x="10347" y="5547"/>
                <a:ext cx="1" cy="113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5" name="Line 585"/>
              <p:cNvSpPr>
                <a:spLocks noChangeAspect="1" noChangeShapeType="1"/>
              </p:cNvSpPr>
              <p:nvPr/>
            </p:nvSpPr>
            <p:spPr bwMode="auto">
              <a:xfrm>
                <a:off x="10347" y="6680"/>
                <a:ext cx="74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6" name="Line 586"/>
              <p:cNvSpPr>
                <a:spLocks noChangeAspect="1" noChangeShapeType="1"/>
              </p:cNvSpPr>
              <p:nvPr/>
            </p:nvSpPr>
            <p:spPr bwMode="auto">
              <a:xfrm flipV="1">
                <a:off x="9169" y="6475"/>
                <a:ext cx="7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7" name="Line 587"/>
              <p:cNvSpPr>
                <a:spLocks noChangeAspect="1" noChangeShapeType="1"/>
              </p:cNvSpPr>
              <p:nvPr/>
            </p:nvSpPr>
            <p:spPr bwMode="auto">
              <a:xfrm flipV="1">
                <a:off x="8995" y="6621"/>
                <a:ext cx="95" cy="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8" name="Line 588"/>
              <p:cNvSpPr>
                <a:spLocks noChangeAspect="1" noChangeShapeType="1"/>
              </p:cNvSpPr>
              <p:nvPr/>
            </p:nvSpPr>
            <p:spPr bwMode="auto">
              <a:xfrm flipV="1">
                <a:off x="9168" y="6473"/>
                <a:ext cx="70" cy="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9" name="Line 589"/>
              <p:cNvSpPr>
                <a:spLocks noChangeAspect="1" noChangeShapeType="1"/>
              </p:cNvSpPr>
              <p:nvPr/>
            </p:nvSpPr>
            <p:spPr bwMode="auto">
              <a:xfrm flipV="1">
                <a:off x="8994" y="6735"/>
                <a:ext cx="43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0" name="Line 590"/>
              <p:cNvSpPr>
                <a:spLocks noChangeAspect="1" noChangeShapeType="1"/>
              </p:cNvSpPr>
              <p:nvPr/>
            </p:nvSpPr>
            <p:spPr bwMode="auto">
              <a:xfrm flipV="1">
                <a:off x="9235" y="6472"/>
                <a:ext cx="65" cy="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1" name="Line 591"/>
              <p:cNvSpPr>
                <a:spLocks noChangeAspect="1" noChangeShapeType="1"/>
              </p:cNvSpPr>
              <p:nvPr/>
            </p:nvSpPr>
            <p:spPr bwMode="auto">
              <a:xfrm flipV="1">
                <a:off x="9071" y="6661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2" name="Line 592"/>
              <p:cNvSpPr>
                <a:spLocks noChangeAspect="1" noChangeShapeType="1"/>
              </p:cNvSpPr>
              <p:nvPr/>
            </p:nvSpPr>
            <p:spPr bwMode="auto">
              <a:xfrm flipV="1">
                <a:off x="9168" y="6549"/>
                <a:ext cx="55" cy="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3" name="Line 593"/>
              <p:cNvSpPr>
                <a:spLocks noChangeAspect="1" noChangeShapeType="1"/>
              </p:cNvSpPr>
              <p:nvPr/>
            </p:nvSpPr>
            <p:spPr bwMode="auto">
              <a:xfrm flipV="1">
                <a:off x="9017" y="6783"/>
                <a:ext cx="32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4" name="Line 594"/>
              <p:cNvSpPr>
                <a:spLocks noChangeAspect="1" noChangeShapeType="1"/>
              </p:cNvSpPr>
              <p:nvPr/>
            </p:nvSpPr>
            <p:spPr bwMode="auto">
              <a:xfrm flipV="1">
                <a:off x="9264" y="6492"/>
                <a:ext cx="77" cy="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5" name="Line 595"/>
              <p:cNvSpPr>
                <a:spLocks noChangeAspect="1" noChangeShapeType="1"/>
              </p:cNvSpPr>
              <p:nvPr/>
            </p:nvSpPr>
            <p:spPr bwMode="auto">
              <a:xfrm flipV="1">
                <a:off x="9117" y="6616"/>
                <a:ext cx="101" cy="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6" name="Line 596"/>
              <p:cNvSpPr>
                <a:spLocks noChangeAspect="1" noChangeShapeType="1"/>
              </p:cNvSpPr>
              <p:nvPr/>
            </p:nvSpPr>
            <p:spPr bwMode="auto">
              <a:xfrm flipV="1">
                <a:off x="9041" y="6784"/>
                <a:ext cx="69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7" name="Line 597"/>
              <p:cNvSpPr>
                <a:spLocks noChangeAspect="1" noChangeShapeType="1"/>
              </p:cNvSpPr>
              <p:nvPr/>
            </p:nvSpPr>
            <p:spPr bwMode="auto">
              <a:xfrm flipV="1">
                <a:off x="9302" y="6553"/>
                <a:ext cx="39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8" name="Line 598"/>
              <p:cNvSpPr>
                <a:spLocks noChangeAspect="1" noChangeShapeType="1"/>
              </p:cNvSpPr>
              <p:nvPr/>
            </p:nvSpPr>
            <p:spPr bwMode="auto">
              <a:xfrm flipV="1">
                <a:off x="9174" y="6677"/>
                <a:ext cx="44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9" name="Line 599"/>
              <p:cNvSpPr>
                <a:spLocks noChangeAspect="1" noChangeShapeType="1"/>
              </p:cNvSpPr>
              <p:nvPr/>
            </p:nvSpPr>
            <p:spPr bwMode="auto">
              <a:xfrm flipV="1">
                <a:off x="9248" y="6595"/>
                <a:ext cx="51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0" name="Line 600"/>
              <p:cNvSpPr>
                <a:spLocks noChangeAspect="1" noChangeShapeType="1"/>
              </p:cNvSpPr>
              <p:nvPr/>
            </p:nvSpPr>
            <p:spPr bwMode="auto">
              <a:xfrm flipV="1">
                <a:off x="9064" y="6865"/>
                <a:ext cx="2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1" name="Line 601"/>
              <p:cNvSpPr>
                <a:spLocks noChangeAspect="1" noChangeShapeType="1"/>
              </p:cNvSpPr>
              <p:nvPr/>
            </p:nvSpPr>
            <p:spPr bwMode="auto">
              <a:xfrm flipV="1">
                <a:off x="9302" y="6614"/>
                <a:ext cx="39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2" name="Line 602"/>
              <p:cNvSpPr>
                <a:spLocks noChangeAspect="1" noChangeShapeType="1"/>
              </p:cNvSpPr>
              <p:nvPr/>
            </p:nvSpPr>
            <p:spPr bwMode="auto">
              <a:xfrm flipV="1">
                <a:off x="9123" y="6738"/>
                <a:ext cx="95" cy="9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3" name="Line 603"/>
              <p:cNvSpPr>
                <a:spLocks noChangeAspect="1" noChangeShapeType="1"/>
              </p:cNvSpPr>
              <p:nvPr/>
            </p:nvSpPr>
            <p:spPr bwMode="auto">
              <a:xfrm flipV="1">
                <a:off x="9242" y="6664"/>
                <a:ext cx="49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4" name="Line 604"/>
              <p:cNvSpPr>
                <a:spLocks noChangeAspect="1" noChangeShapeType="1"/>
              </p:cNvSpPr>
              <p:nvPr/>
            </p:nvSpPr>
            <p:spPr bwMode="auto">
              <a:xfrm flipV="1">
                <a:off x="9168" y="6798"/>
                <a:ext cx="50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5" name="Line 605"/>
              <p:cNvSpPr>
                <a:spLocks noChangeAspect="1" noChangeShapeType="1"/>
              </p:cNvSpPr>
              <p:nvPr/>
            </p:nvSpPr>
            <p:spPr bwMode="auto">
              <a:xfrm flipV="1">
                <a:off x="9302" y="6675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846" name="Group 606"/>
            <p:cNvGrpSpPr>
              <a:grpSpLocks noChangeAspect="1"/>
            </p:cNvGrpSpPr>
            <p:nvPr/>
          </p:nvGrpSpPr>
          <p:grpSpPr bwMode="auto">
            <a:xfrm>
              <a:off x="8986" y="4049"/>
              <a:ext cx="3189" cy="2892"/>
              <a:chOff x="8986" y="4049"/>
              <a:chExt cx="3189" cy="2892"/>
            </a:xfrm>
          </p:grpSpPr>
          <p:sp>
            <p:nvSpPr>
              <p:cNvPr id="10847" name="Line 607"/>
              <p:cNvSpPr>
                <a:spLocks noChangeAspect="1" noChangeShapeType="1"/>
              </p:cNvSpPr>
              <p:nvPr/>
            </p:nvSpPr>
            <p:spPr bwMode="auto">
              <a:xfrm flipV="1">
                <a:off x="9237" y="6733"/>
                <a:ext cx="46" cy="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8" name="Line 608"/>
              <p:cNvSpPr>
                <a:spLocks noChangeAspect="1" noChangeShapeType="1"/>
              </p:cNvSpPr>
              <p:nvPr/>
            </p:nvSpPr>
            <p:spPr bwMode="auto">
              <a:xfrm flipV="1">
                <a:off x="9168" y="6859"/>
                <a:ext cx="50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9" name="Line 609"/>
              <p:cNvSpPr>
                <a:spLocks noChangeAspect="1" noChangeShapeType="1"/>
              </p:cNvSpPr>
              <p:nvPr/>
            </p:nvSpPr>
            <p:spPr bwMode="auto">
              <a:xfrm flipV="1">
                <a:off x="9302" y="6736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0" name="Line 610"/>
              <p:cNvSpPr>
                <a:spLocks noChangeAspect="1" noChangeShapeType="1"/>
              </p:cNvSpPr>
              <p:nvPr/>
            </p:nvSpPr>
            <p:spPr bwMode="auto">
              <a:xfrm flipV="1">
                <a:off x="9231" y="6802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1" name="Line 611"/>
              <p:cNvSpPr>
                <a:spLocks noChangeAspect="1" noChangeShapeType="1"/>
              </p:cNvSpPr>
              <p:nvPr/>
            </p:nvSpPr>
            <p:spPr bwMode="auto">
              <a:xfrm flipV="1">
                <a:off x="9198" y="6871"/>
                <a:ext cx="69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2" name="Line 6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13" y="6809"/>
                <a:ext cx="76" cy="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3" name="Line 6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68" y="6903"/>
                <a:ext cx="37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4" name="Line 6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991" y="6726"/>
                <a:ext cx="112" cy="1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5" name="Line 6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25" y="6899"/>
                <a:ext cx="32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6" name="Line 6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13" y="6687"/>
                <a:ext cx="32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7" name="Line 6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68" y="6843"/>
                <a:ext cx="50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8" name="Line 6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11" y="6784"/>
                <a:ext cx="55" cy="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9" name="Line 6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31" y="6844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0" name="Line 6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36" y="6649"/>
                <a:ext cx="59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1" name="Line 6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69" y="6782"/>
                <a:ext cx="49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2" name="Line 6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36" y="6788"/>
                <a:ext cx="37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3" name="Line 6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60" y="6612"/>
                <a:ext cx="30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4" name="Line 6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81" y="6732"/>
                <a:ext cx="37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5" name="Line 6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08" y="6660"/>
                <a:ext cx="51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6" name="Line 6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303" y="679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7" name="Line 6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65" y="6656"/>
                <a:ext cx="53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8" name="Line 6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41" y="6732"/>
                <a:ext cx="38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9" name="Line 6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302" y="6731"/>
                <a:ext cx="39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0" name="Line 6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68" y="6599"/>
                <a:ext cx="50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1" name="Line 6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46" y="6676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2" name="Line 6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302" y="6671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3" name="Line 6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68" y="6538"/>
                <a:ext cx="50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4" name="Line 6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53" y="6621"/>
                <a:ext cx="38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5" name="Line 6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302" y="6610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6" name="Line 6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70" y="6478"/>
                <a:ext cx="62" cy="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7" name="Line 6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64" y="6572"/>
                <a:ext cx="34" cy="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8" name="Line 6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81" y="6529"/>
                <a:ext cx="60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9" name="Line 6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26" y="6473"/>
                <a:ext cx="43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0" name="Line 6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86" y="6472"/>
                <a:ext cx="55" cy="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1" name="Freeform 641"/>
              <p:cNvSpPr>
                <a:spLocks noChangeAspect="1"/>
              </p:cNvSpPr>
              <p:nvPr/>
            </p:nvSpPr>
            <p:spPr bwMode="auto">
              <a:xfrm>
                <a:off x="9336" y="6471"/>
                <a:ext cx="5" cy="5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0" y="5"/>
                  </a:cxn>
                  <a:cxn ang="0">
                    <a:pos x="0" y="0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1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2" name="Line 642"/>
              <p:cNvSpPr>
                <a:spLocks noChangeAspect="1" noChangeShapeType="1"/>
              </p:cNvSpPr>
              <p:nvPr/>
            </p:nvSpPr>
            <p:spPr bwMode="auto">
              <a:xfrm flipV="1">
                <a:off x="9090" y="6615"/>
                <a:ext cx="1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3" name="Freeform 643"/>
              <p:cNvSpPr>
                <a:spLocks noChangeAspect="1"/>
              </p:cNvSpPr>
              <p:nvPr/>
            </p:nvSpPr>
            <p:spPr bwMode="auto">
              <a:xfrm>
                <a:off x="9063" y="6600"/>
                <a:ext cx="27" cy="15"/>
              </a:xfrm>
              <a:custGeom>
                <a:avLst/>
                <a:gdLst/>
                <a:ahLst/>
                <a:cxnLst>
                  <a:cxn ang="0">
                    <a:pos x="82" y="44"/>
                  </a:cxn>
                  <a:cxn ang="0">
                    <a:pos x="75" y="23"/>
                  </a:cxn>
                  <a:cxn ang="0">
                    <a:pos x="59" y="7"/>
                  </a:cxn>
                  <a:cxn ang="0">
                    <a:pos x="37" y="0"/>
                  </a:cxn>
                  <a:cxn ang="0">
                    <a:pos x="16" y="5"/>
                  </a:cxn>
                  <a:cxn ang="0">
                    <a:pos x="0" y="21"/>
                  </a:cxn>
                </a:cxnLst>
                <a:rect l="0" t="0" r="r" b="b"/>
                <a:pathLst>
                  <a:path w="82" h="44">
                    <a:moveTo>
                      <a:pt x="82" y="44"/>
                    </a:moveTo>
                    <a:lnTo>
                      <a:pt x="75" y="23"/>
                    </a:lnTo>
                    <a:lnTo>
                      <a:pt x="59" y="7"/>
                    </a:lnTo>
                    <a:lnTo>
                      <a:pt x="37" y="0"/>
                    </a:lnTo>
                    <a:lnTo>
                      <a:pt x="16" y="5"/>
                    </a:lnTo>
                    <a:lnTo>
                      <a:pt x="0" y="2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4" name="Line 644"/>
              <p:cNvSpPr>
                <a:spLocks noChangeAspect="1" noChangeShapeType="1"/>
              </p:cNvSpPr>
              <p:nvPr/>
            </p:nvSpPr>
            <p:spPr bwMode="auto">
              <a:xfrm flipH="1">
                <a:off x="8996" y="6607"/>
                <a:ext cx="67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5" name="Freeform 645"/>
              <p:cNvSpPr>
                <a:spLocks noChangeAspect="1"/>
              </p:cNvSpPr>
              <p:nvPr/>
            </p:nvSpPr>
            <p:spPr bwMode="auto">
              <a:xfrm>
                <a:off x="8986" y="6716"/>
                <a:ext cx="10" cy="6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6" y="46"/>
                  </a:cxn>
                  <a:cxn ang="0">
                    <a:pos x="0" y="97"/>
                  </a:cxn>
                  <a:cxn ang="0">
                    <a:pos x="6" y="147"/>
                  </a:cxn>
                  <a:cxn ang="0">
                    <a:pos x="28" y="194"/>
                  </a:cxn>
                </a:cxnLst>
                <a:rect l="0" t="0" r="r" b="b"/>
                <a:pathLst>
                  <a:path w="28" h="194">
                    <a:moveTo>
                      <a:pt x="28" y="0"/>
                    </a:moveTo>
                    <a:lnTo>
                      <a:pt x="6" y="46"/>
                    </a:lnTo>
                    <a:lnTo>
                      <a:pt x="0" y="97"/>
                    </a:lnTo>
                    <a:lnTo>
                      <a:pt x="6" y="147"/>
                    </a:lnTo>
                    <a:lnTo>
                      <a:pt x="28" y="19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6" name="Line 646"/>
              <p:cNvSpPr>
                <a:spLocks noChangeAspect="1" noChangeShapeType="1"/>
              </p:cNvSpPr>
              <p:nvPr/>
            </p:nvSpPr>
            <p:spPr bwMode="auto">
              <a:xfrm>
                <a:off x="8996" y="6780"/>
                <a:ext cx="67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7" name="Freeform 647"/>
              <p:cNvSpPr>
                <a:spLocks noChangeAspect="1"/>
              </p:cNvSpPr>
              <p:nvPr/>
            </p:nvSpPr>
            <p:spPr bwMode="auto">
              <a:xfrm>
                <a:off x="9063" y="6881"/>
                <a:ext cx="27" cy="1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6" y="39"/>
                  </a:cxn>
                  <a:cxn ang="0">
                    <a:pos x="37" y="45"/>
                  </a:cxn>
                  <a:cxn ang="0">
                    <a:pos x="59" y="39"/>
                  </a:cxn>
                  <a:cxn ang="0">
                    <a:pos x="75" y="23"/>
                  </a:cxn>
                  <a:cxn ang="0">
                    <a:pos x="82" y="0"/>
                  </a:cxn>
                </a:cxnLst>
                <a:rect l="0" t="0" r="r" b="b"/>
                <a:pathLst>
                  <a:path w="82" h="45">
                    <a:moveTo>
                      <a:pt x="0" y="24"/>
                    </a:moveTo>
                    <a:lnTo>
                      <a:pt x="16" y="39"/>
                    </a:lnTo>
                    <a:lnTo>
                      <a:pt x="37" y="45"/>
                    </a:lnTo>
                    <a:lnTo>
                      <a:pt x="59" y="39"/>
                    </a:lnTo>
                    <a:lnTo>
                      <a:pt x="75" y="23"/>
                    </a:lnTo>
                    <a:lnTo>
                      <a:pt x="8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8" name="Freeform 648"/>
              <p:cNvSpPr>
                <a:spLocks noChangeAspect="1"/>
              </p:cNvSpPr>
              <p:nvPr/>
            </p:nvSpPr>
            <p:spPr bwMode="auto">
              <a:xfrm>
                <a:off x="9090" y="6830"/>
                <a:ext cx="78" cy="51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0" y="37"/>
                  </a:cxn>
                  <a:cxn ang="0">
                    <a:pos x="114" y="0"/>
                  </a:cxn>
                  <a:cxn ang="0">
                    <a:pos x="235" y="30"/>
                  </a:cxn>
                </a:cxnLst>
                <a:rect l="0" t="0" r="r" b="b"/>
                <a:pathLst>
                  <a:path w="235" h="151">
                    <a:moveTo>
                      <a:pt x="0" y="151"/>
                    </a:moveTo>
                    <a:lnTo>
                      <a:pt x="0" y="37"/>
                    </a:lnTo>
                    <a:lnTo>
                      <a:pt x="114" y="0"/>
                    </a:lnTo>
                    <a:lnTo>
                      <a:pt x="235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9" name="Freeform 649"/>
              <p:cNvSpPr>
                <a:spLocks noChangeAspect="1"/>
              </p:cNvSpPr>
              <p:nvPr/>
            </p:nvSpPr>
            <p:spPr bwMode="auto">
              <a:xfrm>
                <a:off x="9090" y="6653"/>
                <a:ext cx="78" cy="13"/>
              </a:xfrm>
              <a:custGeom>
                <a:avLst/>
                <a:gdLst/>
                <a:ahLst/>
                <a:cxnLst>
                  <a:cxn ang="0">
                    <a:pos x="235" y="7"/>
                  </a:cxn>
                  <a:cxn ang="0">
                    <a:pos x="105" y="39"/>
                  </a:cxn>
                  <a:cxn ang="0">
                    <a:pos x="0" y="0"/>
                  </a:cxn>
                </a:cxnLst>
                <a:rect l="0" t="0" r="r" b="b"/>
                <a:pathLst>
                  <a:path w="235" h="39">
                    <a:moveTo>
                      <a:pt x="235" y="7"/>
                    </a:moveTo>
                    <a:lnTo>
                      <a:pt x="105" y="3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0" name="Freeform 650"/>
              <p:cNvSpPr>
                <a:spLocks noChangeAspect="1"/>
              </p:cNvSpPr>
              <p:nvPr/>
            </p:nvSpPr>
            <p:spPr bwMode="auto">
              <a:xfrm>
                <a:off x="9058" y="6791"/>
                <a:ext cx="2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2"/>
                  </a:cxn>
                  <a:cxn ang="0">
                    <a:pos x="65" y="9"/>
                  </a:cxn>
                </a:cxnLst>
                <a:rect l="0" t="0" r="r" b="b"/>
                <a:pathLst>
                  <a:path w="65" h="12">
                    <a:moveTo>
                      <a:pt x="0" y="0"/>
                    </a:moveTo>
                    <a:lnTo>
                      <a:pt x="31" y="12"/>
                    </a:lnTo>
                    <a:lnTo>
                      <a:pt x="65" y="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1" name="Freeform 651"/>
              <p:cNvSpPr>
                <a:spLocks noChangeAspect="1"/>
              </p:cNvSpPr>
              <p:nvPr/>
            </p:nvSpPr>
            <p:spPr bwMode="auto">
              <a:xfrm>
                <a:off x="9080" y="6781"/>
                <a:ext cx="70" cy="13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21" y="1"/>
                  </a:cxn>
                  <a:cxn ang="0">
                    <a:pos x="161" y="0"/>
                  </a:cxn>
                  <a:cxn ang="0">
                    <a:pos x="212" y="14"/>
                  </a:cxn>
                </a:cxnLst>
                <a:rect l="0" t="0" r="r" b="b"/>
                <a:pathLst>
                  <a:path w="212" h="40">
                    <a:moveTo>
                      <a:pt x="0" y="40"/>
                    </a:moveTo>
                    <a:lnTo>
                      <a:pt x="121" y="1"/>
                    </a:lnTo>
                    <a:lnTo>
                      <a:pt x="161" y="0"/>
                    </a:lnTo>
                    <a:lnTo>
                      <a:pt x="212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2" name="Freeform 652"/>
              <p:cNvSpPr>
                <a:spLocks noChangeAspect="1"/>
              </p:cNvSpPr>
              <p:nvPr/>
            </p:nvSpPr>
            <p:spPr bwMode="auto">
              <a:xfrm>
                <a:off x="9150" y="6771"/>
                <a:ext cx="29" cy="15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26" y="43"/>
                  </a:cxn>
                  <a:cxn ang="0">
                    <a:pos x="52" y="36"/>
                  </a:cxn>
                  <a:cxn ang="0">
                    <a:pos x="72" y="20"/>
                  </a:cxn>
                  <a:cxn ang="0">
                    <a:pos x="87" y="0"/>
                  </a:cxn>
                </a:cxnLst>
                <a:rect l="0" t="0" r="r" b="b"/>
                <a:pathLst>
                  <a:path w="87" h="43">
                    <a:moveTo>
                      <a:pt x="0" y="42"/>
                    </a:moveTo>
                    <a:lnTo>
                      <a:pt x="26" y="43"/>
                    </a:lnTo>
                    <a:lnTo>
                      <a:pt x="52" y="36"/>
                    </a:lnTo>
                    <a:lnTo>
                      <a:pt x="72" y="20"/>
                    </a:lnTo>
                    <a:lnTo>
                      <a:pt x="8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3" name="Freeform 653"/>
              <p:cNvSpPr>
                <a:spLocks noChangeAspect="1"/>
              </p:cNvSpPr>
              <p:nvPr/>
            </p:nvSpPr>
            <p:spPr bwMode="auto">
              <a:xfrm>
                <a:off x="9175" y="6722"/>
                <a:ext cx="8" cy="49"/>
              </a:xfrm>
              <a:custGeom>
                <a:avLst/>
                <a:gdLst/>
                <a:ahLst/>
                <a:cxnLst>
                  <a:cxn ang="0">
                    <a:pos x="13" y="148"/>
                  </a:cxn>
                  <a:cxn ang="0">
                    <a:pos x="25" y="98"/>
                  </a:cxn>
                  <a:cxn ang="0">
                    <a:pos x="21" y="47"/>
                  </a:cxn>
                  <a:cxn ang="0">
                    <a:pos x="0" y="0"/>
                  </a:cxn>
                </a:cxnLst>
                <a:rect l="0" t="0" r="r" b="b"/>
                <a:pathLst>
                  <a:path w="25" h="148">
                    <a:moveTo>
                      <a:pt x="13" y="148"/>
                    </a:moveTo>
                    <a:lnTo>
                      <a:pt x="25" y="98"/>
                    </a:lnTo>
                    <a:lnTo>
                      <a:pt x="21" y="4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4" name="Freeform 654"/>
              <p:cNvSpPr>
                <a:spLocks noChangeAspect="1"/>
              </p:cNvSpPr>
              <p:nvPr/>
            </p:nvSpPr>
            <p:spPr bwMode="auto">
              <a:xfrm>
                <a:off x="9149" y="6711"/>
                <a:ext cx="26" cy="11"/>
              </a:xfrm>
              <a:custGeom>
                <a:avLst/>
                <a:gdLst/>
                <a:ahLst/>
                <a:cxnLst>
                  <a:cxn ang="0">
                    <a:pos x="79" y="34"/>
                  </a:cxn>
                  <a:cxn ang="0">
                    <a:pos x="58" y="11"/>
                  </a:cxn>
                  <a:cxn ang="0">
                    <a:pos x="30" y="0"/>
                  </a:cxn>
                  <a:cxn ang="0">
                    <a:pos x="0" y="2"/>
                  </a:cxn>
                </a:cxnLst>
                <a:rect l="0" t="0" r="r" b="b"/>
                <a:pathLst>
                  <a:path w="79" h="34">
                    <a:moveTo>
                      <a:pt x="79" y="34"/>
                    </a:moveTo>
                    <a:lnTo>
                      <a:pt x="58" y="11"/>
                    </a:lnTo>
                    <a:lnTo>
                      <a:pt x="30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5" name="Line 655"/>
              <p:cNvSpPr>
                <a:spLocks noChangeAspect="1" noChangeShapeType="1"/>
              </p:cNvSpPr>
              <p:nvPr/>
            </p:nvSpPr>
            <p:spPr bwMode="auto">
              <a:xfrm flipH="1">
                <a:off x="9129" y="6711"/>
                <a:ext cx="2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6" name="Freeform 656"/>
              <p:cNvSpPr>
                <a:spLocks noChangeAspect="1"/>
              </p:cNvSpPr>
              <p:nvPr/>
            </p:nvSpPr>
            <p:spPr bwMode="auto">
              <a:xfrm>
                <a:off x="9115" y="6715"/>
                <a:ext cx="1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4"/>
                  </a:cxn>
                  <a:cxn ang="0">
                    <a:pos x="42" y="1"/>
                  </a:cxn>
                </a:cxnLst>
                <a:rect l="0" t="0" r="r" b="b"/>
                <a:pathLst>
                  <a:path w="42" h="4">
                    <a:moveTo>
                      <a:pt x="0" y="0"/>
                    </a:moveTo>
                    <a:lnTo>
                      <a:pt x="21" y="4"/>
                    </a:lnTo>
                    <a:lnTo>
                      <a:pt x="42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7" name="Line 6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80" y="6702"/>
                <a:ext cx="35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8" name="Freeform 658"/>
              <p:cNvSpPr>
                <a:spLocks noChangeAspect="1"/>
              </p:cNvSpPr>
              <p:nvPr/>
            </p:nvSpPr>
            <p:spPr bwMode="auto">
              <a:xfrm>
                <a:off x="9057" y="6701"/>
                <a:ext cx="23" cy="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34" y="0"/>
                  </a:cxn>
                  <a:cxn ang="0">
                    <a:pos x="0" y="13"/>
                  </a:cxn>
                </a:cxnLst>
                <a:rect l="0" t="0" r="r" b="b"/>
                <a:pathLst>
                  <a:path w="69" h="13">
                    <a:moveTo>
                      <a:pt x="69" y="4"/>
                    </a:moveTo>
                    <a:lnTo>
                      <a:pt x="34" y="0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9" name="Freeform 659"/>
              <p:cNvSpPr>
                <a:spLocks noChangeAspect="1"/>
              </p:cNvSpPr>
              <p:nvPr/>
            </p:nvSpPr>
            <p:spPr bwMode="auto">
              <a:xfrm>
                <a:off x="9036" y="6705"/>
                <a:ext cx="22" cy="86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29" y="35"/>
                  </a:cxn>
                  <a:cxn ang="0">
                    <a:pos x="6" y="79"/>
                  </a:cxn>
                  <a:cxn ang="0">
                    <a:pos x="0" y="129"/>
                  </a:cxn>
                  <a:cxn ang="0">
                    <a:pos x="8" y="178"/>
                  </a:cxn>
                  <a:cxn ang="0">
                    <a:pos x="31" y="222"/>
                  </a:cxn>
                  <a:cxn ang="0">
                    <a:pos x="67" y="257"/>
                  </a:cxn>
                </a:cxnLst>
                <a:rect l="0" t="0" r="r" b="b"/>
                <a:pathLst>
                  <a:path w="67" h="257">
                    <a:moveTo>
                      <a:pt x="64" y="0"/>
                    </a:moveTo>
                    <a:lnTo>
                      <a:pt x="29" y="35"/>
                    </a:lnTo>
                    <a:lnTo>
                      <a:pt x="6" y="79"/>
                    </a:lnTo>
                    <a:lnTo>
                      <a:pt x="0" y="129"/>
                    </a:lnTo>
                    <a:lnTo>
                      <a:pt x="8" y="178"/>
                    </a:lnTo>
                    <a:lnTo>
                      <a:pt x="31" y="222"/>
                    </a:lnTo>
                    <a:lnTo>
                      <a:pt x="67" y="25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0" name="Freeform 660"/>
              <p:cNvSpPr>
                <a:spLocks noChangeAspect="1"/>
              </p:cNvSpPr>
              <p:nvPr/>
            </p:nvSpPr>
            <p:spPr bwMode="auto">
              <a:xfrm>
                <a:off x="9302" y="6787"/>
                <a:ext cx="39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0"/>
                  </a:cxn>
                  <a:cxn ang="0">
                    <a:pos x="30" y="51"/>
                  </a:cxn>
                  <a:cxn ang="0">
                    <a:pos x="59" y="59"/>
                  </a:cxn>
                  <a:cxn ang="0">
                    <a:pos x="88" y="51"/>
                  </a:cxn>
                  <a:cxn ang="0">
                    <a:pos x="111" y="30"/>
                  </a:cxn>
                  <a:cxn ang="0">
                    <a:pos x="117" y="0"/>
                  </a:cxn>
                </a:cxnLst>
                <a:rect l="0" t="0" r="r" b="b"/>
                <a:pathLst>
                  <a:path w="117" h="59">
                    <a:moveTo>
                      <a:pt x="0" y="0"/>
                    </a:moveTo>
                    <a:lnTo>
                      <a:pt x="7" y="30"/>
                    </a:lnTo>
                    <a:lnTo>
                      <a:pt x="30" y="51"/>
                    </a:lnTo>
                    <a:lnTo>
                      <a:pt x="59" y="59"/>
                    </a:lnTo>
                    <a:lnTo>
                      <a:pt x="88" y="51"/>
                    </a:lnTo>
                    <a:lnTo>
                      <a:pt x="111" y="30"/>
                    </a:lnTo>
                    <a:lnTo>
                      <a:pt x="11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1" name="Line 661"/>
              <p:cNvSpPr>
                <a:spLocks noChangeAspect="1" noChangeShapeType="1"/>
              </p:cNvSpPr>
              <p:nvPr/>
            </p:nvSpPr>
            <p:spPr bwMode="auto">
              <a:xfrm>
                <a:off x="9168" y="6484"/>
                <a:ext cx="1" cy="1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2" name="Freeform 662"/>
              <p:cNvSpPr>
                <a:spLocks noChangeAspect="1"/>
              </p:cNvSpPr>
              <p:nvPr/>
            </p:nvSpPr>
            <p:spPr bwMode="auto">
              <a:xfrm>
                <a:off x="9168" y="6474"/>
                <a:ext cx="10" cy="1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0" y="8"/>
                  </a:cxn>
                  <a:cxn ang="0">
                    <a:pos x="0" y="30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0" y="8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3" name="Line 663"/>
              <p:cNvSpPr>
                <a:spLocks noChangeAspect="1" noChangeShapeType="1"/>
              </p:cNvSpPr>
              <p:nvPr/>
            </p:nvSpPr>
            <p:spPr bwMode="auto">
              <a:xfrm flipH="1">
                <a:off x="9178" y="6471"/>
                <a:ext cx="158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4" name="Line 664"/>
              <p:cNvSpPr>
                <a:spLocks noChangeAspect="1" noChangeShapeType="1"/>
              </p:cNvSpPr>
              <p:nvPr/>
            </p:nvSpPr>
            <p:spPr bwMode="auto">
              <a:xfrm flipV="1">
                <a:off x="9341" y="6476"/>
                <a:ext cx="1" cy="1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5" name="Line 665"/>
              <p:cNvSpPr>
                <a:spLocks noChangeAspect="1" noChangeShapeType="1"/>
              </p:cNvSpPr>
              <p:nvPr/>
            </p:nvSpPr>
            <p:spPr bwMode="auto">
              <a:xfrm flipV="1">
                <a:off x="9341" y="6617"/>
                <a:ext cx="1" cy="1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6" name="Line 666"/>
              <p:cNvSpPr>
                <a:spLocks noChangeAspect="1" noChangeShapeType="1"/>
              </p:cNvSpPr>
              <p:nvPr/>
            </p:nvSpPr>
            <p:spPr bwMode="auto">
              <a:xfrm>
                <a:off x="9302" y="6584"/>
                <a:ext cx="1" cy="2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7" name="Freeform 667"/>
              <p:cNvSpPr>
                <a:spLocks noChangeAspect="1"/>
              </p:cNvSpPr>
              <p:nvPr/>
            </p:nvSpPr>
            <p:spPr bwMode="auto">
              <a:xfrm>
                <a:off x="9300" y="6583"/>
                <a:ext cx="2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8" name="Line 668"/>
              <p:cNvSpPr>
                <a:spLocks noChangeAspect="1" noChangeShapeType="1"/>
              </p:cNvSpPr>
              <p:nvPr/>
            </p:nvSpPr>
            <p:spPr bwMode="auto">
              <a:xfrm flipV="1">
                <a:off x="9261" y="6584"/>
                <a:ext cx="39" cy="3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9" name="Freeform 669"/>
              <p:cNvSpPr>
                <a:spLocks noChangeAspect="1"/>
              </p:cNvSpPr>
              <p:nvPr/>
            </p:nvSpPr>
            <p:spPr bwMode="auto">
              <a:xfrm>
                <a:off x="9237" y="6921"/>
                <a:ext cx="24" cy="1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33" y="50"/>
                  </a:cxn>
                  <a:cxn ang="0">
                    <a:pos x="58" y="30"/>
                  </a:cxn>
                  <a:cxn ang="0">
                    <a:pos x="72" y="0"/>
                  </a:cxn>
                </a:cxnLst>
                <a:rect l="0" t="0" r="r" b="b"/>
                <a:pathLst>
                  <a:path w="72" h="58">
                    <a:moveTo>
                      <a:pt x="0" y="58"/>
                    </a:moveTo>
                    <a:lnTo>
                      <a:pt x="33" y="50"/>
                    </a:lnTo>
                    <a:lnTo>
                      <a:pt x="58" y="30"/>
                    </a:lnTo>
                    <a:lnTo>
                      <a:pt x="7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0" name="Line 670"/>
              <p:cNvSpPr>
                <a:spLocks noChangeAspect="1" noChangeShapeType="1"/>
              </p:cNvSpPr>
              <p:nvPr/>
            </p:nvSpPr>
            <p:spPr bwMode="auto">
              <a:xfrm>
                <a:off x="9178" y="6940"/>
                <a:ext cx="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1" name="Freeform 671"/>
              <p:cNvSpPr>
                <a:spLocks noChangeAspect="1"/>
              </p:cNvSpPr>
              <p:nvPr/>
            </p:nvSpPr>
            <p:spPr bwMode="auto">
              <a:xfrm>
                <a:off x="9168" y="6931"/>
                <a:ext cx="1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0"/>
                  </a:cxn>
                  <a:cxn ang="0">
                    <a:pos x="30" y="29"/>
                  </a:cxn>
                </a:cxnLst>
                <a:rect l="0" t="0" r="r" b="b"/>
                <a:pathLst>
                  <a:path w="30" h="29">
                    <a:moveTo>
                      <a:pt x="0" y="0"/>
                    </a:moveTo>
                    <a:lnTo>
                      <a:pt x="10" y="20"/>
                    </a:lnTo>
                    <a:lnTo>
                      <a:pt x="30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2" name="Line 672"/>
              <p:cNvSpPr>
                <a:spLocks noChangeAspect="1" noChangeShapeType="1"/>
              </p:cNvSpPr>
              <p:nvPr/>
            </p:nvSpPr>
            <p:spPr bwMode="auto">
              <a:xfrm>
                <a:off x="9168" y="6840"/>
                <a:ext cx="1" cy="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3" name="Freeform 673"/>
              <p:cNvSpPr>
                <a:spLocks noChangeAspect="1"/>
              </p:cNvSpPr>
              <p:nvPr/>
            </p:nvSpPr>
            <p:spPr bwMode="auto">
              <a:xfrm>
                <a:off x="9223" y="6625"/>
                <a:ext cx="27" cy="274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1" y="821"/>
                  </a:cxn>
                  <a:cxn ang="0">
                    <a:pos x="0" y="821"/>
                  </a:cxn>
                </a:cxnLst>
                <a:rect l="0" t="0" r="r" b="b"/>
                <a:pathLst>
                  <a:path w="82" h="821">
                    <a:moveTo>
                      <a:pt x="82" y="0"/>
                    </a:moveTo>
                    <a:lnTo>
                      <a:pt x="11" y="821"/>
                    </a:lnTo>
                    <a:lnTo>
                      <a:pt x="0" y="82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4" name="Freeform 674"/>
              <p:cNvSpPr>
                <a:spLocks noChangeAspect="1"/>
              </p:cNvSpPr>
              <p:nvPr/>
            </p:nvSpPr>
            <p:spPr bwMode="auto">
              <a:xfrm>
                <a:off x="9218" y="6894"/>
                <a:ext cx="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0"/>
                  </a:cxn>
                  <a:cxn ang="0">
                    <a:pos x="15" y="15"/>
                  </a:cxn>
                </a:cxnLst>
                <a:rect l="0" t="0" r="r" b="b"/>
                <a:pathLst>
                  <a:path w="15" h="15">
                    <a:moveTo>
                      <a:pt x="0" y="0"/>
                    </a:moveTo>
                    <a:lnTo>
                      <a:pt x="4" y="10"/>
                    </a:lnTo>
                    <a:lnTo>
                      <a:pt x="15" y="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5" name="Line 675"/>
              <p:cNvSpPr>
                <a:spLocks noChangeAspect="1" noChangeShapeType="1"/>
              </p:cNvSpPr>
              <p:nvPr/>
            </p:nvSpPr>
            <p:spPr bwMode="auto">
              <a:xfrm flipV="1">
                <a:off x="9218" y="6556"/>
                <a:ext cx="1" cy="3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6" name="Freeform 676"/>
              <p:cNvSpPr>
                <a:spLocks noChangeAspect="1"/>
              </p:cNvSpPr>
              <p:nvPr/>
            </p:nvSpPr>
            <p:spPr bwMode="auto">
              <a:xfrm>
                <a:off x="9218" y="6516"/>
                <a:ext cx="50" cy="40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69" y="51"/>
                  </a:cxn>
                  <a:cxn ang="0">
                    <a:pos x="0" y="120"/>
                  </a:cxn>
                </a:cxnLst>
                <a:rect l="0" t="0" r="r" b="b"/>
                <a:pathLst>
                  <a:path w="151" h="120">
                    <a:moveTo>
                      <a:pt x="151" y="0"/>
                    </a:moveTo>
                    <a:lnTo>
                      <a:pt x="69" y="51"/>
                    </a:lnTo>
                    <a:lnTo>
                      <a:pt x="0" y="1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7" name="Freeform 677"/>
              <p:cNvSpPr>
                <a:spLocks noChangeAspect="1"/>
              </p:cNvSpPr>
              <p:nvPr/>
            </p:nvSpPr>
            <p:spPr bwMode="auto">
              <a:xfrm>
                <a:off x="9268" y="6516"/>
                <a:ext cx="14" cy="14"/>
              </a:xfrm>
              <a:custGeom>
                <a:avLst/>
                <a:gdLst/>
                <a:ahLst/>
                <a:cxnLst>
                  <a:cxn ang="0">
                    <a:pos x="38" y="42"/>
                  </a:cxn>
                  <a:cxn ang="0">
                    <a:pos x="41" y="17"/>
                  </a:cxn>
                  <a:cxn ang="0">
                    <a:pos x="24" y="0"/>
                  </a:cxn>
                  <a:cxn ang="0">
                    <a:pos x="0" y="0"/>
                  </a:cxn>
                </a:cxnLst>
                <a:rect l="0" t="0" r="r" b="b"/>
                <a:pathLst>
                  <a:path w="41" h="42">
                    <a:moveTo>
                      <a:pt x="38" y="42"/>
                    </a:moveTo>
                    <a:lnTo>
                      <a:pt x="41" y="17"/>
                    </a:ln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8" name="Freeform 678"/>
              <p:cNvSpPr>
                <a:spLocks noChangeAspect="1"/>
              </p:cNvSpPr>
              <p:nvPr/>
            </p:nvSpPr>
            <p:spPr bwMode="auto">
              <a:xfrm>
                <a:off x="9260" y="6530"/>
                <a:ext cx="21" cy="8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14" y="83"/>
                  </a:cxn>
                  <a:cxn ang="0">
                    <a:pos x="0" y="246"/>
                  </a:cxn>
                </a:cxnLst>
                <a:rect l="0" t="0" r="r" b="b"/>
                <a:pathLst>
                  <a:path w="61" h="246">
                    <a:moveTo>
                      <a:pt x="61" y="0"/>
                    </a:moveTo>
                    <a:lnTo>
                      <a:pt x="14" y="83"/>
                    </a:lnTo>
                    <a:lnTo>
                      <a:pt x="0" y="2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9" name="Line 679"/>
              <p:cNvSpPr>
                <a:spLocks noChangeAspect="1" noChangeShapeType="1"/>
              </p:cNvSpPr>
              <p:nvPr/>
            </p:nvSpPr>
            <p:spPr bwMode="auto">
              <a:xfrm flipH="1">
                <a:off x="9250" y="6612"/>
                <a:ext cx="10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0" name="Line 680"/>
              <p:cNvSpPr>
                <a:spLocks noChangeAspect="1" noChangeShapeType="1"/>
              </p:cNvSpPr>
              <p:nvPr/>
            </p:nvSpPr>
            <p:spPr bwMode="auto">
              <a:xfrm>
                <a:off x="9168" y="6605"/>
                <a:ext cx="1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1" name="Freeform 681"/>
              <p:cNvSpPr>
                <a:spLocks noChangeAspect="1"/>
              </p:cNvSpPr>
              <p:nvPr/>
            </p:nvSpPr>
            <p:spPr bwMode="auto">
              <a:xfrm>
                <a:off x="9892" y="5192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30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2" name="Line 682"/>
              <p:cNvSpPr>
                <a:spLocks noChangeAspect="1" noChangeShapeType="1"/>
              </p:cNvSpPr>
              <p:nvPr/>
            </p:nvSpPr>
            <p:spPr bwMode="auto">
              <a:xfrm>
                <a:off x="11519" y="5138"/>
                <a:ext cx="50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3" name="Line 683"/>
              <p:cNvSpPr>
                <a:spLocks noChangeAspect="1" noChangeShapeType="1"/>
              </p:cNvSpPr>
              <p:nvPr/>
            </p:nvSpPr>
            <p:spPr bwMode="auto">
              <a:xfrm>
                <a:off x="11509" y="5134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4" name="Line 684"/>
              <p:cNvSpPr>
                <a:spLocks noChangeAspect="1" noChangeShapeType="1"/>
              </p:cNvSpPr>
              <p:nvPr/>
            </p:nvSpPr>
            <p:spPr bwMode="auto">
              <a:xfrm>
                <a:off x="11413" y="5082"/>
                <a:ext cx="96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5" name="Line 685"/>
              <p:cNvSpPr>
                <a:spLocks noChangeAspect="1" noChangeShapeType="1"/>
              </p:cNvSpPr>
              <p:nvPr/>
            </p:nvSpPr>
            <p:spPr bwMode="auto">
              <a:xfrm>
                <a:off x="10352" y="5025"/>
                <a:ext cx="83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6" name="Line 686"/>
              <p:cNvSpPr>
                <a:spLocks noChangeAspect="1" noChangeShapeType="1"/>
              </p:cNvSpPr>
              <p:nvPr/>
            </p:nvSpPr>
            <p:spPr bwMode="auto">
              <a:xfrm flipV="1">
                <a:off x="10028" y="5082"/>
                <a:ext cx="96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7" name="Line 687"/>
              <p:cNvSpPr>
                <a:spLocks noChangeAspect="1" noChangeShapeType="1"/>
              </p:cNvSpPr>
              <p:nvPr/>
            </p:nvSpPr>
            <p:spPr bwMode="auto">
              <a:xfrm flipV="1">
                <a:off x="10027" y="5134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8" name="Line 688"/>
              <p:cNvSpPr>
                <a:spLocks noChangeAspect="1" noChangeShapeType="1"/>
              </p:cNvSpPr>
              <p:nvPr/>
            </p:nvSpPr>
            <p:spPr bwMode="auto">
              <a:xfrm flipH="1">
                <a:off x="9903" y="5192"/>
                <a:ext cx="227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9" name="Line 689"/>
              <p:cNvSpPr>
                <a:spLocks noChangeAspect="1" noChangeShapeType="1"/>
              </p:cNvSpPr>
              <p:nvPr/>
            </p:nvSpPr>
            <p:spPr bwMode="auto">
              <a:xfrm flipH="1">
                <a:off x="10017" y="5134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0" name="Line 6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19" y="5134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1" name="Line 691"/>
              <p:cNvSpPr>
                <a:spLocks noChangeAspect="1" noChangeShapeType="1"/>
              </p:cNvSpPr>
              <p:nvPr/>
            </p:nvSpPr>
            <p:spPr bwMode="auto">
              <a:xfrm flipH="1">
                <a:off x="10023" y="5074"/>
                <a:ext cx="97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2" name="Line 6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417" y="5074"/>
                <a:ext cx="97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3" name="Line 693"/>
              <p:cNvSpPr>
                <a:spLocks noChangeAspect="1" noChangeShapeType="1"/>
              </p:cNvSpPr>
              <p:nvPr/>
            </p:nvSpPr>
            <p:spPr bwMode="auto">
              <a:xfrm>
                <a:off x="11185" y="501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4" name="Line 694"/>
              <p:cNvSpPr>
                <a:spLocks noChangeAspect="1" noChangeShapeType="1"/>
              </p:cNvSpPr>
              <p:nvPr/>
            </p:nvSpPr>
            <p:spPr bwMode="auto">
              <a:xfrm>
                <a:off x="10352" y="501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5" name="Line 695"/>
              <p:cNvSpPr>
                <a:spLocks noChangeAspect="1" noChangeShapeType="1"/>
              </p:cNvSpPr>
              <p:nvPr/>
            </p:nvSpPr>
            <p:spPr bwMode="auto">
              <a:xfrm flipH="1">
                <a:off x="10352" y="5016"/>
                <a:ext cx="83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6" name="Line 696"/>
              <p:cNvSpPr>
                <a:spLocks noChangeAspect="1" noChangeShapeType="1"/>
              </p:cNvSpPr>
              <p:nvPr/>
            </p:nvSpPr>
            <p:spPr bwMode="auto">
              <a:xfrm>
                <a:off x="11930" y="523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7" name="Line 697"/>
              <p:cNvSpPr>
                <a:spLocks noChangeAspect="1" noChangeShapeType="1"/>
              </p:cNvSpPr>
              <p:nvPr/>
            </p:nvSpPr>
            <p:spPr bwMode="auto">
              <a:xfrm>
                <a:off x="10017" y="5231"/>
                <a:ext cx="19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8" name="Line 698"/>
              <p:cNvSpPr>
                <a:spLocks noChangeAspect="1" noChangeShapeType="1"/>
              </p:cNvSpPr>
              <p:nvPr/>
            </p:nvSpPr>
            <p:spPr bwMode="auto">
              <a:xfrm>
                <a:off x="10017" y="523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9" name="Line 699"/>
              <p:cNvSpPr>
                <a:spLocks noChangeAspect="1" noChangeShapeType="1"/>
              </p:cNvSpPr>
              <p:nvPr/>
            </p:nvSpPr>
            <p:spPr bwMode="auto">
              <a:xfrm>
                <a:off x="9927" y="5232"/>
                <a:ext cx="209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0" name="Line 7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17" y="5192"/>
                <a:ext cx="1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1" name="Line 701"/>
              <p:cNvSpPr>
                <a:spLocks noChangeAspect="1" noChangeShapeType="1"/>
              </p:cNvSpPr>
              <p:nvPr/>
            </p:nvSpPr>
            <p:spPr bwMode="auto">
              <a:xfrm flipV="1">
                <a:off x="12023" y="5192"/>
                <a:ext cx="2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2" name="Line 702"/>
              <p:cNvSpPr>
                <a:spLocks noChangeAspect="1" noChangeShapeType="1"/>
              </p:cNvSpPr>
              <p:nvPr/>
            </p:nvSpPr>
            <p:spPr bwMode="auto">
              <a:xfrm>
                <a:off x="11520" y="5192"/>
                <a:ext cx="50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3" name="Line 7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024" y="5138"/>
                <a:ext cx="1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4" name="Line 704"/>
              <p:cNvSpPr>
                <a:spLocks noChangeAspect="1" noChangeShapeType="1"/>
              </p:cNvSpPr>
              <p:nvPr/>
            </p:nvSpPr>
            <p:spPr bwMode="auto">
              <a:xfrm flipH="1">
                <a:off x="11519" y="5153"/>
                <a:ext cx="65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5" name="Line 705"/>
              <p:cNvSpPr>
                <a:spLocks noChangeAspect="1" noChangeShapeType="1"/>
              </p:cNvSpPr>
              <p:nvPr/>
            </p:nvSpPr>
            <p:spPr bwMode="auto">
              <a:xfrm>
                <a:off x="11360" y="5301"/>
                <a:ext cx="7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6" name="Line 706"/>
              <p:cNvSpPr>
                <a:spLocks noChangeAspect="1" noChangeShapeType="1"/>
              </p:cNvSpPr>
              <p:nvPr/>
            </p:nvSpPr>
            <p:spPr bwMode="auto">
              <a:xfrm flipV="1">
                <a:off x="11447" y="5232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7" name="Line 7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349" y="5232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8" name="Line 708"/>
              <p:cNvSpPr>
                <a:spLocks noChangeAspect="1" noChangeShapeType="1"/>
              </p:cNvSpPr>
              <p:nvPr/>
            </p:nvSpPr>
            <p:spPr bwMode="auto">
              <a:xfrm>
                <a:off x="10216" y="5301"/>
                <a:ext cx="7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9" name="Line 709"/>
              <p:cNvSpPr>
                <a:spLocks noChangeAspect="1" noChangeShapeType="1"/>
              </p:cNvSpPr>
              <p:nvPr/>
            </p:nvSpPr>
            <p:spPr bwMode="auto">
              <a:xfrm flipV="1">
                <a:off x="10303" y="5232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0" name="Line 7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205" y="5232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1" name="Line 711"/>
              <p:cNvSpPr>
                <a:spLocks noChangeAspect="1" noChangeShapeType="1"/>
              </p:cNvSpPr>
              <p:nvPr/>
            </p:nvSpPr>
            <p:spPr bwMode="auto">
              <a:xfrm>
                <a:off x="10605" y="5301"/>
                <a:ext cx="7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2" name="Line 7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594" y="5232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3" name="Line 713"/>
              <p:cNvSpPr>
                <a:spLocks noChangeAspect="1" noChangeShapeType="1"/>
              </p:cNvSpPr>
              <p:nvPr/>
            </p:nvSpPr>
            <p:spPr bwMode="auto">
              <a:xfrm flipV="1">
                <a:off x="10692" y="5232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4" name="Line 714"/>
              <p:cNvSpPr>
                <a:spLocks noChangeAspect="1" noChangeShapeType="1"/>
              </p:cNvSpPr>
              <p:nvPr/>
            </p:nvSpPr>
            <p:spPr bwMode="auto">
              <a:xfrm>
                <a:off x="11749" y="5301"/>
                <a:ext cx="7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5" name="Line 7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738" y="5232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6" name="Line 716"/>
              <p:cNvSpPr>
                <a:spLocks noChangeAspect="1" noChangeShapeType="1"/>
              </p:cNvSpPr>
              <p:nvPr/>
            </p:nvSpPr>
            <p:spPr bwMode="auto">
              <a:xfrm flipV="1">
                <a:off x="11836" y="5232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7" name="Line 717"/>
              <p:cNvSpPr>
                <a:spLocks noChangeAspect="1" noChangeShapeType="1"/>
              </p:cNvSpPr>
              <p:nvPr/>
            </p:nvSpPr>
            <p:spPr bwMode="auto">
              <a:xfrm>
                <a:off x="11938" y="530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8" name="Line 7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37" y="5232"/>
                <a:ext cx="1" cy="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9" name="Line 719"/>
              <p:cNvSpPr>
                <a:spLocks noChangeAspect="1" noChangeShapeType="1"/>
              </p:cNvSpPr>
              <p:nvPr/>
            </p:nvSpPr>
            <p:spPr bwMode="auto">
              <a:xfrm>
                <a:off x="9902" y="519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0" name="Line 720"/>
              <p:cNvSpPr>
                <a:spLocks noChangeAspect="1" noChangeShapeType="1"/>
              </p:cNvSpPr>
              <p:nvPr/>
            </p:nvSpPr>
            <p:spPr bwMode="auto">
              <a:xfrm flipV="1">
                <a:off x="9904" y="5044"/>
                <a:ext cx="84" cy="1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1" name="Line 721"/>
              <p:cNvSpPr>
                <a:spLocks noChangeAspect="1" noChangeShapeType="1"/>
              </p:cNvSpPr>
              <p:nvPr/>
            </p:nvSpPr>
            <p:spPr bwMode="auto">
              <a:xfrm flipH="1">
                <a:off x="9893" y="5040"/>
                <a:ext cx="86" cy="1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2" name="Line 7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902" y="519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3" name="Line 723"/>
              <p:cNvSpPr>
                <a:spLocks noChangeAspect="1" noChangeShapeType="1"/>
              </p:cNvSpPr>
              <p:nvPr/>
            </p:nvSpPr>
            <p:spPr bwMode="auto">
              <a:xfrm>
                <a:off x="9892" y="519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4" name="Line 7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903" y="5198"/>
                <a:ext cx="24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5" name="Line 725"/>
              <p:cNvSpPr>
                <a:spLocks noChangeAspect="1" noChangeShapeType="1"/>
              </p:cNvSpPr>
              <p:nvPr/>
            </p:nvSpPr>
            <p:spPr bwMode="auto">
              <a:xfrm flipH="1">
                <a:off x="9927" y="5222"/>
                <a:ext cx="9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6" name="Line 726"/>
              <p:cNvSpPr>
                <a:spLocks noChangeAspect="1" noChangeShapeType="1"/>
              </p:cNvSpPr>
              <p:nvPr/>
            </p:nvSpPr>
            <p:spPr bwMode="auto">
              <a:xfrm flipH="1">
                <a:off x="10053" y="5064"/>
                <a:ext cx="16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7" name="Line 727"/>
              <p:cNvSpPr>
                <a:spLocks noChangeAspect="1" noChangeShapeType="1"/>
              </p:cNvSpPr>
              <p:nvPr/>
            </p:nvSpPr>
            <p:spPr bwMode="auto">
              <a:xfrm>
                <a:off x="9988" y="5044"/>
                <a:ext cx="79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8" name="Line 728"/>
              <p:cNvSpPr>
                <a:spLocks noChangeAspect="1" noChangeShapeType="1"/>
              </p:cNvSpPr>
              <p:nvPr/>
            </p:nvSpPr>
            <p:spPr bwMode="auto">
              <a:xfrm>
                <a:off x="9896" y="5205"/>
                <a:ext cx="25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9" name="Line 729"/>
              <p:cNvSpPr>
                <a:spLocks noChangeAspect="1" noChangeShapeType="1"/>
              </p:cNvSpPr>
              <p:nvPr/>
            </p:nvSpPr>
            <p:spPr bwMode="auto">
              <a:xfrm>
                <a:off x="9927" y="5222"/>
                <a:ext cx="1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0" name="Line 730"/>
              <p:cNvSpPr>
                <a:spLocks noChangeAspect="1" noChangeShapeType="1"/>
              </p:cNvSpPr>
              <p:nvPr/>
            </p:nvSpPr>
            <p:spPr bwMode="auto">
              <a:xfrm flipH="1">
                <a:off x="9988" y="5035"/>
                <a:ext cx="4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1" name="Line 7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992" y="5035"/>
                <a:ext cx="77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2" name="Line 732"/>
              <p:cNvSpPr>
                <a:spLocks noChangeAspect="1" noChangeShapeType="1"/>
              </p:cNvSpPr>
              <p:nvPr/>
            </p:nvSpPr>
            <p:spPr bwMode="auto">
              <a:xfrm>
                <a:off x="12174" y="5153"/>
                <a:ext cx="1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3" name="Line 733"/>
              <p:cNvSpPr>
                <a:spLocks noChangeAspect="1" noChangeShapeType="1"/>
              </p:cNvSpPr>
              <p:nvPr/>
            </p:nvSpPr>
            <p:spPr bwMode="auto">
              <a:xfrm flipH="1">
                <a:off x="12097" y="5227"/>
                <a:ext cx="77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4" name="Line 734"/>
              <p:cNvSpPr>
                <a:spLocks noChangeAspect="1" noChangeShapeType="1"/>
              </p:cNvSpPr>
              <p:nvPr/>
            </p:nvSpPr>
            <p:spPr bwMode="auto">
              <a:xfrm flipV="1">
                <a:off x="12174" y="5192"/>
                <a:ext cx="1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5" name="Line 735"/>
              <p:cNvSpPr>
                <a:spLocks noChangeAspect="1" noChangeShapeType="1"/>
              </p:cNvSpPr>
              <p:nvPr/>
            </p:nvSpPr>
            <p:spPr bwMode="auto">
              <a:xfrm flipH="1">
                <a:off x="11519" y="5152"/>
                <a:ext cx="50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6" name="Line 736"/>
              <p:cNvSpPr>
                <a:spLocks noChangeAspect="1" noChangeShapeType="1"/>
              </p:cNvSpPr>
              <p:nvPr/>
            </p:nvSpPr>
            <p:spPr bwMode="auto">
              <a:xfrm flipH="1">
                <a:off x="11519" y="5140"/>
                <a:ext cx="50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7" name="Freeform 737"/>
              <p:cNvSpPr>
                <a:spLocks noChangeAspect="1"/>
              </p:cNvSpPr>
              <p:nvPr/>
            </p:nvSpPr>
            <p:spPr bwMode="auto">
              <a:xfrm>
                <a:off x="11185" y="5025"/>
                <a:ext cx="228" cy="57"/>
              </a:xfrm>
              <a:custGeom>
                <a:avLst/>
                <a:gdLst/>
                <a:ahLst/>
                <a:cxnLst>
                  <a:cxn ang="0">
                    <a:pos x="683" y="171"/>
                  </a:cxn>
                  <a:cxn ang="0">
                    <a:pos x="553" y="109"/>
                  </a:cxn>
                  <a:cxn ang="0">
                    <a:pos x="420" y="62"/>
                  </a:cxn>
                  <a:cxn ang="0">
                    <a:pos x="283" y="27"/>
                  </a:cxn>
                  <a:cxn ang="0">
                    <a:pos x="141" y="7"/>
                  </a:cxn>
                  <a:cxn ang="0">
                    <a:pos x="0" y="0"/>
                  </a:cxn>
                </a:cxnLst>
                <a:rect l="0" t="0" r="r" b="b"/>
                <a:pathLst>
                  <a:path w="683" h="171">
                    <a:moveTo>
                      <a:pt x="683" y="171"/>
                    </a:moveTo>
                    <a:lnTo>
                      <a:pt x="553" y="109"/>
                    </a:lnTo>
                    <a:lnTo>
                      <a:pt x="420" y="62"/>
                    </a:lnTo>
                    <a:lnTo>
                      <a:pt x="283" y="27"/>
                    </a:lnTo>
                    <a:lnTo>
                      <a:pt x="141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8" name="Freeform 738"/>
              <p:cNvSpPr>
                <a:spLocks noChangeAspect="1"/>
              </p:cNvSpPr>
              <p:nvPr/>
            </p:nvSpPr>
            <p:spPr bwMode="auto">
              <a:xfrm>
                <a:off x="10124" y="5025"/>
                <a:ext cx="228" cy="57"/>
              </a:xfrm>
              <a:custGeom>
                <a:avLst/>
                <a:gdLst/>
                <a:ahLst/>
                <a:cxnLst>
                  <a:cxn ang="0">
                    <a:pos x="683" y="0"/>
                  </a:cxn>
                  <a:cxn ang="0">
                    <a:pos x="542" y="7"/>
                  </a:cxn>
                  <a:cxn ang="0">
                    <a:pos x="400" y="27"/>
                  </a:cxn>
                  <a:cxn ang="0">
                    <a:pos x="263" y="62"/>
                  </a:cxn>
                  <a:cxn ang="0">
                    <a:pos x="129" y="109"/>
                  </a:cxn>
                  <a:cxn ang="0">
                    <a:pos x="0" y="171"/>
                  </a:cxn>
                </a:cxnLst>
                <a:rect l="0" t="0" r="r" b="b"/>
                <a:pathLst>
                  <a:path w="683" h="171">
                    <a:moveTo>
                      <a:pt x="683" y="0"/>
                    </a:moveTo>
                    <a:lnTo>
                      <a:pt x="542" y="7"/>
                    </a:lnTo>
                    <a:lnTo>
                      <a:pt x="400" y="27"/>
                    </a:lnTo>
                    <a:lnTo>
                      <a:pt x="263" y="62"/>
                    </a:lnTo>
                    <a:lnTo>
                      <a:pt x="129" y="109"/>
                    </a:lnTo>
                    <a:lnTo>
                      <a:pt x="0" y="17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9" name="Line 739"/>
              <p:cNvSpPr>
                <a:spLocks noChangeAspect="1" noChangeShapeType="1"/>
              </p:cNvSpPr>
              <p:nvPr/>
            </p:nvSpPr>
            <p:spPr bwMode="auto">
              <a:xfrm flipH="1">
                <a:off x="10018" y="5134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0" name="Line 7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09" y="5134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1" name="Line 741"/>
              <p:cNvSpPr>
                <a:spLocks noChangeAspect="1" noChangeShapeType="1"/>
              </p:cNvSpPr>
              <p:nvPr/>
            </p:nvSpPr>
            <p:spPr bwMode="auto">
              <a:xfrm flipH="1">
                <a:off x="10018" y="5126"/>
                <a:ext cx="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2" name="Line 7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23" y="5126"/>
                <a:ext cx="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3" name="Line 7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20" y="5074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4" name="Freeform 744"/>
              <p:cNvSpPr>
                <a:spLocks noChangeAspect="1"/>
              </p:cNvSpPr>
              <p:nvPr/>
            </p:nvSpPr>
            <p:spPr bwMode="auto">
              <a:xfrm>
                <a:off x="11509" y="5126"/>
                <a:ext cx="10" cy="8"/>
              </a:xfrm>
              <a:custGeom>
                <a:avLst/>
                <a:gdLst/>
                <a:ahLst/>
                <a:cxnLst>
                  <a:cxn ang="0">
                    <a:pos x="30" y="25"/>
                  </a:cxn>
                  <a:cxn ang="0">
                    <a:pos x="14" y="0"/>
                  </a:cxn>
                  <a:cxn ang="0">
                    <a:pos x="0" y="24"/>
                  </a:cxn>
                </a:cxnLst>
                <a:rect l="0" t="0" r="r" b="b"/>
                <a:pathLst>
                  <a:path w="30" h="25">
                    <a:moveTo>
                      <a:pt x="30" y="25"/>
                    </a:moveTo>
                    <a:lnTo>
                      <a:pt x="14" y="0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5" name="Line 745"/>
              <p:cNvSpPr>
                <a:spLocks noChangeAspect="1" noChangeShapeType="1"/>
              </p:cNvSpPr>
              <p:nvPr/>
            </p:nvSpPr>
            <p:spPr bwMode="auto">
              <a:xfrm flipH="1">
                <a:off x="11413" y="5074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6" name="Freeform 746"/>
              <p:cNvSpPr>
                <a:spLocks noChangeAspect="1"/>
              </p:cNvSpPr>
              <p:nvPr/>
            </p:nvSpPr>
            <p:spPr bwMode="auto">
              <a:xfrm>
                <a:off x="11185" y="5016"/>
                <a:ext cx="232" cy="58"/>
              </a:xfrm>
              <a:custGeom>
                <a:avLst/>
                <a:gdLst/>
                <a:ahLst/>
                <a:cxnLst>
                  <a:cxn ang="0">
                    <a:pos x="696" y="174"/>
                  </a:cxn>
                  <a:cxn ang="0">
                    <a:pos x="565" y="112"/>
                  </a:cxn>
                  <a:cxn ang="0">
                    <a:pos x="428" y="63"/>
                  </a:cxn>
                  <a:cxn ang="0">
                    <a:pos x="288" y="28"/>
                  </a:cxn>
                  <a:cxn ang="0">
                    <a:pos x="145" y="7"/>
                  </a:cxn>
                  <a:cxn ang="0">
                    <a:pos x="0" y="0"/>
                  </a:cxn>
                </a:cxnLst>
                <a:rect l="0" t="0" r="r" b="b"/>
                <a:pathLst>
                  <a:path w="696" h="174">
                    <a:moveTo>
                      <a:pt x="696" y="174"/>
                    </a:moveTo>
                    <a:lnTo>
                      <a:pt x="565" y="112"/>
                    </a:lnTo>
                    <a:lnTo>
                      <a:pt x="428" y="63"/>
                    </a:lnTo>
                    <a:lnTo>
                      <a:pt x="288" y="28"/>
                    </a:lnTo>
                    <a:lnTo>
                      <a:pt x="145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7" name="Freeform 747"/>
              <p:cNvSpPr>
                <a:spLocks noChangeAspect="1"/>
              </p:cNvSpPr>
              <p:nvPr/>
            </p:nvSpPr>
            <p:spPr bwMode="auto">
              <a:xfrm>
                <a:off x="10120" y="5016"/>
                <a:ext cx="232" cy="58"/>
              </a:xfrm>
              <a:custGeom>
                <a:avLst/>
                <a:gdLst/>
                <a:ahLst/>
                <a:cxnLst>
                  <a:cxn ang="0">
                    <a:pos x="696" y="0"/>
                  </a:cxn>
                  <a:cxn ang="0">
                    <a:pos x="552" y="7"/>
                  </a:cxn>
                  <a:cxn ang="0">
                    <a:pos x="408" y="28"/>
                  </a:cxn>
                  <a:cxn ang="0">
                    <a:pos x="268" y="63"/>
                  </a:cxn>
                  <a:cxn ang="0">
                    <a:pos x="130" y="112"/>
                  </a:cxn>
                  <a:cxn ang="0">
                    <a:pos x="0" y="174"/>
                  </a:cxn>
                </a:cxnLst>
                <a:rect l="0" t="0" r="r" b="b"/>
                <a:pathLst>
                  <a:path w="696" h="174">
                    <a:moveTo>
                      <a:pt x="696" y="0"/>
                    </a:moveTo>
                    <a:lnTo>
                      <a:pt x="552" y="7"/>
                    </a:lnTo>
                    <a:lnTo>
                      <a:pt x="408" y="28"/>
                    </a:lnTo>
                    <a:lnTo>
                      <a:pt x="268" y="63"/>
                    </a:lnTo>
                    <a:lnTo>
                      <a:pt x="130" y="112"/>
                    </a:lnTo>
                    <a:lnTo>
                      <a:pt x="0" y="17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8" name="Freeform 748"/>
              <p:cNvSpPr>
                <a:spLocks noChangeAspect="1"/>
              </p:cNvSpPr>
              <p:nvPr/>
            </p:nvSpPr>
            <p:spPr bwMode="auto">
              <a:xfrm>
                <a:off x="11350" y="5291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0"/>
                  </a:cxn>
                  <a:cxn ang="0">
                    <a:pos x="30" y="30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10" y="20"/>
                    </a:lnTo>
                    <a:lnTo>
                      <a:pt x="30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9" name="Freeform 749"/>
              <p:cNvSpPr>
                <a:spLocks noChangeAspect="1"/>
              </p:cNvSpPr>
              <p:nvPr/>
            </p:nvSpPr>
            <p:spPr bwMode="auto">
              <a:xfrm>
                <a:off x="11437" y="5291"/>
                <a:ext cx="10" cy="1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0" y="20"/>
                  </a:cxn>
                  <a:cxn ang="0">
                    <a:pos x="30" y="0"/>
                  </a:cxn>
                </a:cxnLst>
                <a:rect l="0" t="0" r="r" b="b"/>
                <a:pathLst>
                  <a:path w="30" h="30">
                    <a:moveTo>
                      <a:pt x="0" y="30"/>
                    </a:moveTo>
                    <a:lnTo>
                      <a:pt x="20" y="20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0" name="Freeform 750"/>
              <p:cNvSpPr>
                <a:spLocks noChangeAspect="1"/>
              </p:cNvSpPr>
              <p:nvPr/>
            </p:nvSpPr>
            <p:spPr bwMode="auto">
              <a:xfrm>
                <a:off x="10206" y="5291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0"/>
                  </a:cxn>
                  <a:cxn ang="0">
                    <a:pos x="30" y="30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10" y="20"/>
                    </a:lnTo>
                    <a:lnTo>
                      <a:pt x="30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1" name="Freeform 751"/>
              <p:cNvSpPr>
                <a:spLocks noChangeAspect="1"/>
              </p:cNvSpPr>
              <p:nvPr/>
            </p:nvSpPr>
            <p:spPr bwMode="auto">
              <a:xfrm>
                <a:off x="10293" y="5291"/>
                <a:ext cx="10" cy="1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0" y="20"/>
                  </a:cxn>
                  <a:cxn ang="0">
                    <a:pos x="30" y="0"/>
                  </a:cxn>
                </a:cxnLst>
                <a:rect l="0" t="0" r="r" b="b"/>
                <a:pathLst>
                  <a:path w="30" h="30">
                    <a:moveTo>
                      <a:pt x="0" y="30"/>
                    </a:moveTo>
                    <a:lnTo>
                      <a:pt x="20" y="20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2" name="Freeform 752"/>
              <p:cNvSpPr>
                <a:spLocks noChangeAspect="1"/>
              </p:cNvSpPr>
              <p:nvPr/>
            </p:nvSpPr>
            <p:spPr bwMode="auto">
              <a:xfrm>
                <a:off x="10595" y="5291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20"/>
                  </a:cxn>
                  <a:cxn ang="0">
                    <a:pos x="29" y="30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lnTo>
                      <a:pt x="9" y="20"/>
                    </a:lnTo>
                    <a:lnTo>
                      <a:pt x="29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3" name="Freeform 753"/>
              <p:cNvSpPr>
                <a:spLocks noChangeAspect="1"/>
              </p:cNvSpPr>
              <p:nvPr/>
            </p:nvSpPr>
            <p:spPr bwMode="auto">
              <a:xfrm>
                <a:off x="10682" y="5291"/>
                <a:ext cx="10" cy="1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1" y="20"/>
                  </a:cxn>
                  <a:cxn ang="0">
                    <a:pos x="29" y="0"/>
                  </a:cxn>
                </a:cxnLst>
                <a:rect l="0" t="0" r="r" b="b"/>
                <a:pathLst>
                  <a:path w="29" h="30">
                    <a:moveTo>
                      <a:pt x="0" y="30"/>
                    </a:moveTo>
                    <a:lnTo>
                      <a:pt x="21" y="20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4" name="Freeform 754"/>
              <p:cNvSpPr>
                <a:spLocks noChangeAspect="1"/>
              </p:cNvSpPr>
              <p:nvPr/>
            </p:nvSpPr>
            <p:spPr bwMode="auto">
              <a:xfrm>
                <a:off x="11739" y="5291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20"/>
                  </a:cxn>
                  <a:cxn ang="0">
                    <a:pos x="29" y="30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lnTo>
                      <a:pt x="9" y="20"/>
                    </a:lnTo>
                    <a:lnTo>
                      <a:pt x="29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5" name="Freeform 755"/>
              <p:cNvSpPr>
                <a:spLocks noChangeAspect="1"/>
              </p:cNvSpPr>
              <p:nvPr/>
            </p:nvSpPr>
            <p:spPr bwMode="auto">
              <a:xfrm>
                <a:off x="11826" y="5291"/>
                <a:ext cx="10" cy="1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1" y="20"/>
                  </a:cxn>
                  <a:cxn ang="0">
                    <a:pos x="29" y="0"/>
                  </a:cxn>
                </a:cxnLst>
                <a:rect l="0" t="0" r="r" b="b"/>
                <a:pathLst>
                  <a:path w="29" h="30">
                    <a:moveTo>
                      <a:pt x="0" y="30"/>
                    </a:moveTo>
                    <a:lnTo>
                      <a:pt x="21" y="20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6" name="Line 7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979" y="5040"/>
                <a:ext cx="9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7" name="Freeform 757"/>
              <p:cNvSpPr>
                <a:spLocks noChangeAspect="1"/>
              </p:cNvSpPr>
              <p:nvPr/>
            </p:nvSpPr>
            <p:spPr bwMode="auto">
              <a:xfrm>
                <a:off x="9893" y="5198"/>
                <a:ext cx="1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9" y="20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30" y="0"/>
                    </a:lnTo>
                    <a:lnTo>
                      <a:pt x="9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8" name="Line 758"/>
              <p:cNvSpPr>
                <a:spLocks noChangeAspect="1" noChangeShapeType="1"/>
              </p:cNvSpPr>
              <p:nvPr/>
            </p:nvSpPr>
            <p:spPr bwMode="auto">
              <a:xfrm flipV="1">
                <a:off x="9921" y="5222"/>
                <a:ext cx="6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9" name="Line 759"/>
              <p:cNvSpPr>
                <a:spLocks noChangeAspect="1" noChangeShapeType="1"/>
              </p:cNvSpPr>
              <p:nvPr/>
            </p:nvSpPr>
            <p:spPr bwMode="auto">
              <a:xfrm>
                <a:off x="9893" y="5198"/>
                <a:ext cx="3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0" name="Line 760"/>
              <p:cNvSpPr>
                <a:spLocks noChangeAspect="1" noChangeShapeType="1"/>
              </p:cNvSpPr>
              <p:nvPr/>
            </p:nvSpPr>
            <p:spPr bwMode="auto">
              <a:xfrm>
                <a:off x="9921" y="5229"/>
                <a:ext cx="6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1" name="Freeform 761"/>
              <p:cNvSpPr>
                <a:spLocks noChangeAspect="1"/>
              </p:cNvSpPr>
              <p:nvPr/>
            </p:nvSpPr>
            <p:spPr bwMode="auto">
              <a:xfrm>
                <a:off x="9979" y="5035"/>
                <a:ext cx="13" cy="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6" y="0"/>
                  </a:cxn>
                  <a:cxn ang="0">
                    <a:pos x="0" y="14"/>
                  </a:cxn>
                </a:cxnLst>
                <a:rect l="0" t="0" r="r" b="b"/>
                <a:pathLst>
                  <a:path w="37" h="14">
                    <a:moveTo>
                      <a:pt x="37" y="0"/>
                    </a:moveTo>
                    <a:lnTo>
                      <a:pt x="16" y="0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2" name="Line 762"/>
              <p:cNvSpPr>
                <a:spLocks noChangeAspect="1" noChangeShapeType="1"/>
              </p:cNvSpPr>
              <p:nvPr/>
            </p:nvSpPr>
            <p:spPr bwMode="auto">
              <a:xfrm flipV="1">
                <a:off x="10105" y="4058"/>
                <a:ext cx="91" cy="9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3" name="Line 763"/>
              <p:cNvSpPr>
                <a:spLocks noChangeAspect="1" noChangeShapeType="1"/>
              </p:cNvSpPr>
              <p:nvPr/>
            </p:nvSpPr>
            <p:spPr bwMode="auto">
              <a:xfrm flipV="1">
                <a:off x="9898" y="4287"/>
                <a:ext cx="125" cy="12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4" name="Line 764"/>
              <p:cNvSpPr>
                <a:spLocks noChangeAspect="1" noChangeShapeType="1"/>
              </p:cNvSpPr>
              <p:nvPr/>
            </p:nvSpPr>
            <p:spPr bwMode="auto">
              <a:xfrm flipV="1">
                <a:off x="10105" y="4049"/>
                <a:ext cx="155" cy="15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5" name="Line 765"/>
              <p:cNvSpPr>
                <a:spLocks noChangeAspect="1" noChangeShapeType="1"/>
              </p:cNvSpPr>
              <p:nvPr/>
            </p:nvSpPr>
            <p:spPr bwMode="auto">
              <a:xfrm flipV="1">
                <a:off x="9926" y="4404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6" name="Line 766"/>
              <p:cNvSpPr>
                <a:spLocks noChangeAspect="1" noChangeShapeType="1"/>
              </p:cNvSpPr>
              <p:nvPr/>
            </p:nvSpPr>
            <p:spPr bwMode="auto">
              <a:xfrm flipV="1">
                <a:off x="10204" y="4103"/>
                <a:ext cx="58" cy="5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7" name="Line 767"/>
              <p:cNvSpPr>
                <a:spLocks noChangeAspect="1" noChangeShapeType="1"/>
              </p:cNvSpPr>
              <p:nvPr/>
            </p:nvSpPr>
            <p:spPr bwMode="auto">
              <a:xfrm flipV="1">
                <a:off x="10014" y="4317"/>
                <a:ext cx="34" cy="3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8" name="Line 768"/>
              <p:cNvSpPr>
                <a:spLocks noChangeAspect="1" noChangeShapeType="1"/>
              </p:cNvSpPr>
              <p:nvPr/>
            </p:nvSpPr>
            <p:spPr bwMode="auto">
              <a:xfrm flipV="1">
                <a:off x="10105" y="4213"/>
                <a:ext cx="46" cy="4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9" name="Line 769"/>
              <p:cNvSpPr>
                <a:spLocks noChangeAspect="1" noChangeShapeType="1"/>
              </p:cNvSpPr>
              <p:nvPr/>
            </p:nvSpPr>
            <p:spPr bwMode="auto">
              <a:xfrm flipV="1">
                <a:off x="9954" y="4431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0" name="Line 770"/>
              <p:cNvSpPr>
                <a:spLocks noChangeAspect="1" noChangeShapeType="1"/>
              </p:cNvSpPr>
              <p:nvPr/>
            </p:nvSpPr>
            <p:spPr bwMode="auto">
              <a:xfrm flipV="1">
                <a:off x="10220" y="4153"/>
                <a:ext cx="46" cy="4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1" name="Line 771"/>
              <p:cNvSpPr>
                <a:spLocks noChangeAspect="1" noChangeShapeType="1"/>
              </p:cNvSpPr>
              <p:nvPr/>
            </p:nvSpPr>
            <p:spPr bwMode="auto">
              <a:xfrm flipV="1">
                <a:off x="10069" y="4267"/>
                <a:ext cx="83" cy="8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2" name="Line 772"/>
              <p:cNvSpPr>
                <a:spLocks noChangeAspect="1" noChangeShapeType="1"/>
              </p:cNvSpPr>
              <p:nvPr/>
            </p:nvSpPr>
            <p:spPr bwMode="auto">
              <a:xfrm flipV="1">
                <a:off x="9982" y="4439"/>
                <a:ext cx="54" cy="5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3" name="Line 773"/>
              <p:cNvSpPr>
                <a:spLocks noChangeAspect="1" noChangeShapeType="1"/>
              </p:cNvSpPr>
              <p:nvPr/>
            </p:nvSpPr>
            <p:spPr bwMode="auto">
              <a:xfrm flipV="1">
                <a:off x="10215" y="4209"/>
                <a:ext cx="51" cy="52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4" name="Line 774"/>
              <p:cNvSpPr>
                <a:spLocks noChangeAspect="1" noChangeShapeType="1"/>
              </p:cNvSpPr>
              <p:nvPr/>
            </p:nvSpPr>
            <p:spPr bwMode="auto">
              <a:xfrm flipV="1">
                <a:off x="10100" y="4293"/>
                <a:ext cx="81" cy="82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5" name="Line 775"/>
              <p:cNvSpPr>
                <a:spLocks noChangeAspect="1" noChangeShapeType="1"/>
              </p:cNvSpPr>
              <p:nvPr/>
            </p:nvSpPr>
            <p:spPr bwMode="auto">
              <a:xfrm flipV="1">
                <a:off x="10013" y="4509"/>
                <a:ext cx="8" cy="8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6" name="Line 776"/>
              <p:cNvSpPr>
                <a:spLocks noChangeAspect="1" noChangeShapeType="1"/>
              </p:cNvSpPr>
              <p:nvPr/>
            </p:nvSpPr>
            <p:spPr bwMode="auto">
              <a:xfrm flipV="1">
                <a:off x="10054" y="4270"/>
                <a:ext cx="206" cy="20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7" name="Line 777"/>
              <p:cNvSpPr>
                <a:spLocks noChangeAspect="1" noChangeShapeType="1"/>
              </p:cNvSpPr>
              <p:nvPr/>
            </p:nvSpPr>
            <p:spPr bwMode="auto">
              <a:xfrm flipV="1">
                <a:off x="10101" y="4417"/>
                <a:ext cx="67" cy="68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8" name="Line 778"/>
              <p:cNvSpPr>
                <a:spLocks noChangeAspect="1" noChangeShapeType="1"/>
              </p:cNvSpPr>
              <p:nvPr/>
            </p:nvSpPr>
            <p:spPr bwMode="auto">
              <a:xfrm flipV="1">
                <a:off x="10183" y="4339"/>
                <a:ext cx="63" cy="6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9" name="Line 779"/>
              <p:cNvSpPr>
                <a:spLocks noChangeAspect="1" noChangeShapeType="1"/>
              </p:cNvSpPr>
              <p:nvPr/>
            </p:nvSpPr>
            <p:spPr bwMode="auto">
              <a:xfrm flipV="1">
                <a:off x="10106" y="4472"/>
                <a:ext cx="62" cy="62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0" name="Line 780"/>
              <p:cNvSpPr>
                <a:spLocks noChangeAspect="1" noChangeShapeType="1"/>
              </p:cNvSpPr>
              <p:nvPr/>
            </p:nvSpPr>
            <p:spPr bwMode="auto">
              <a:xfrm flipV="1">
                <a:off x="10201" y="4406"/>
                <a:ext cx="34" cy="3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1" name="Line 781"/>
              <p:cNvSpPr>
                <a:spLocks noChangeAspect="1" noChangeShapeType="1"/>
              </p:cNvSpPr>
              <p:nvPr/>
            </p:nvSpPr>
            <p:spPr bwMode="auto">
              <a:xfrm flipV="1">
                <a:off x="10154" y="4528"/>
                <a:ext cx="14" cy="1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2" name="Line 782"/>
              <p:cNvSpPr>
                <a:spLocks noChangeAspect="1" noChangeShapeType="1"/>
              </p:cNvSpPr>
              <p:nvPr/>
            </p:nvSpPr>
            <p:spPr bwMode="auto">
              <a:xfrm flipV="1">
                <a:off x="10221" y="4433"/>
                <a:ext cx="42" cy="42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3" name="Line 7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896" y="4382"/>
                <a:ext cx="125" cy="12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4" name="Line 7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07" y="4439"/>
                <a:ext cx="34" cy="3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5" name="Line 7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922" y="4353"/>
                <a:ext cx="36" cy="3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6" name="Line 7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62" y="4438"/>
                <a:ext cx="101" cy="102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7" name="Line 7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950" y="4326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8" name="Line 7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97" y="4418"/>
                <a:ext cx="71" cy="7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9" name="Line 7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979" y="4299"/>
                <a:ext cx="50" cy="5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0" name="Line 7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50" y="4315"/>
                <a:ext cx="118" cy="11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1" name="Line 7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07" y="4272"/>
                <a:ext cx="16" cy="1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2" name="Line 7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96" y="4306"/>
                <a:ext cx="162" cy="162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3" name="Line 7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05" y="4259"/>
                <a:ext cx="127" cy="12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4" name="Line 7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94" y="4293"/>
                <a:ext cx="51" cy="5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5" name="Line 7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05" y="4204"/>
                <a:ext cx="46" cy="4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6" name="Line 7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215" y="4259"/>
                <a:ext cx="40" cy="40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7" name="Line 7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05" y="4149"/>
                <a:ext cx="46" cy="46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8" name="Line 7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219" y="4208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9" name="Line 7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09" y="4097"/>
                <a:ext cx="60" cy="6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0" name="Line 8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44" y="4077"/>
                <a:ext cx="122" cy="12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1" name="Line 8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83" y="4062"/>
                <a:ext cx="82" cy="82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2" name="Line 8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228" y="4051"/>
                <a:ext cx="35" cy="35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3" name="Line 8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961" y="4405"/>
                <a:ext cx="31" cy="2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4" name="Freeform 804"/>
              <p:cNvSpPr>
                <a:spLocks noChangeAspect="1"/>
              </p:cNvSpPr>
              <p:nvPr/>
            </p:nvSpPr>
            <p:spPr bwMode="auto">
              <a:xfrm>
                <a:off x="9957" y="4384"/>
                <a:ext cx="4" cy="21"/>
              </a:xfrm>
              <a:custGeom>
                <a:avLst/>
                <a:gdLst/>
                <a:ahLst/>
                <a:cxnLst>
                  <a:cxn ang="0">
                    <a:pos x="12" y="63"/>
                  </a:cxn>
                  <a:cxn ang="0">
                    <a:pos x="0" y="43"/>
                  </a:cxn>
                  <a:cxn ang="0">
                    <a:pos x="0" y="20"/>
                  </a:cxn>
                  <a:cxn ang="0">
                    <a:pos x="12" y="0"/>
                  </a:cxn>
                </a:cxnLst>
                <a:rect l="0" t="0" r="r" b="b"/>
                <a:pathLst>
                  <a:path w="12" h="63">
                    <a:moveTo>
                      <a:pt x="12" y="63"/>
                    </a:moveTo>
                    <a:lnTo>
                      <a:pt x="0" y="43"/>
                    </a:lnTo>
                    <a:lnTo>
                      <a:pt x="0" y="2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5" name="Freeform 805"/>
              <p:cNvSpPr>
                <a:spLocks noChangeAspect="1"/>
              </p:cNvSpPr>
              <p:nvPr/>
            </p:nvSpPr>
            <p:spPr bwMode="auto">
              <a:xfrm>
                <a:off x="9961" y="4350"/>
                <a:ext cx="99" cy="34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93" y="12"/>
                  </a:cxn>
                  <a:cxn ang="0">
                    <a:pos x="123" y="0"/>
                  </a:cxn>
                  <a:cxn ang="0">
                    <a:pos x="297" y="0"/>
                  </a:cxn>
                </a:cxnLst>
                <a:rect l="0" t="0" r="r" b="b"/>
                <a:pathLst>
                  <a:path w="297" h="101">
                    <a:moveTo>
                      <a:pt x="0" y="101"/>
                    </a:moveTo>
                    <a:lnTo>
                      <a:pt x="93" y="12"/>
                    </a:lnTo>
                    <a:lnTo>
                      <a:pt x="123" y="0"/>
                    </a:lnTo>
                    <a:lnTo>
                      <a:pt x="297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6" name="Freeform 806"/>
              <p:cNvSpPr>
                <a:spLocks noChangeAspect="1"/>
              </p:cNvSpPr>
              <p:nvPr/>
            </p:nvSpPr>
            <p:spPr bwMode="auto">
              <a:xfrm>
                <a:off x="10060" y="4350"/>
                <a:ext cx="45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7"/>
                  </a:cxn>
                  <a:cxn ang="0">
                    <a:pos x="78" y="25"/>
                  </a:cxn>
                  <a:cxn ang="0">
                    <a:pos x="107" y="55"/>
                  </a:cxn>
                  <a:cxn ang="0">
                    <a:pos x="126" y="91"/>
                  </a:cxn>
                  <a:cxn ang="0">
                    <a:pos x="133" y="133"/>
                  </a:cxn>
                  <a:cxn ang="0">
                    <a:pos x="126" y="173"/>
                  </a:cxn>
                  <a:cxn ang="0">
                    <a:pos x="107" y="211"/>
                  </a:cxn>
                  <a:cxn ang="0">
                    <a:pos x="78" y="241"/>
                  </a:cxn>
                  <a:cxn ang="0">
                    <a:pos x="40" y="260"/>
                  </a:cxn>
                  <a:cxn ang="0">
                    <a:pos x="0" y="266"/>
                  </a:cxn>
                </a:cxnLst>
                <a:rect l="0" t="0" r="r" b="b"/>
                <a:pathLst>
                  <a:path w="133" h="266">
                    <a:moveTo>
                      <a:pt x="0" y="0"/>
                    </a:moveTo>
                    <a:lnTo>
                      <a:pt x="40" y="7"/>
                    </a:lnTo>
                    <a:lnTo>
                      <a:pt x="78" y="25"/>
                    </a:lnTo>
                    <a:lnTo>
                      <a:pt x="107" y="55"/>
                    </a:lnTo>
                    <a:lnTo>
                      <a:pt x="126" y="91"/>
                    </a:lnTo>
                    <a:lnTo>
                      <a:pt x="133" y="133"/>
                    </a:lnTo>
                    <a:lnTo>
                      <a:pt x="126" y="173"/>
                    </a:lnTo>
                    <a:lnTo>
                      <a:pt x="107" y="211"/>
                    </a:lnTo>
                    <a:lnTo>
                      <a:pt x="78" y="241"/>
                    </a:lnTo>
                    <a:lnTo>
                      <a:pt x="40" y="260"/>
                    </a:lnTo>
                    <a:lnTo>
                      <a:pt x="0" y="266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047" name="Group 807"/>
            <p:cNvGrpSpPr>
              <a:grpSpLocks noChangeAspect="1"/>
            </p:cNvGrpSpPr>
            <p:nvPr/>
          </p:nvGrpSpPr>
          <p:grpSpPr bwMode="auto">
            <a:xfrm>
              <a:off x="9893" y="3789"/>
              <a:ext cx="2469" cy="1068"/>
              <a:chOff x="9893" y="3789"/>
              <a:chExt cx="2469" cy="1068"/>
            </a:xfrm>
          </p:grpSpPr>
          <p:sp>
            <p:nvSpPr>
              <p:cNvPr id="11048" name="Freeform 808"/>
              <p:cNvSpPr>
                <a:spLocks noChangeAspect="1"/>
              </p:cNvSpPr>
              <p:nvPr/>
            </p:nvSpPr>
            <p:spPr bwMode="auto">
              <a:xfrm>
                <a:off x="9992" y="4434"/>
                <a:ext cx="68" cy="5"/>
              </a:xfrm>
              <a:custGeom>
                <a:avLst/>
                <a:gdLst/>
                <a:ahLst/>
                <a:cxnLst>
                  <a:cxn ang="0">
                    <a:pos x="204" y="13"/>
                  </a:cxn>
                  <a:cxn ang="0">
                    <a:pos x="30" y="13"/>
                  </a:cxn>
                  <a:cxn ang="0">
                    <a:pos x="0" y="0"/>
                  </a:cxn>
                </a:cxnLst>
                <a:rect l="0" t="0" r="r" b="b"/>
                <a:pathLst>
                  <a:path w="204" h="13">
                    <a:moveTo>
                      <a:pt x="204" y="13"/>
                    </a:moveTo>
                    <a:lnTo>
                      <a:pt x="30" y="1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9" name="Freeform 809"/>
              <p:cNvSpPr>
                <a:spLocks noChangeAspect="1"/>
              </p:cNvSpPr>
              <p:nvPr/>
            </p:nvSpPr>
            <p:spPr bwMode="auto">
              <a:xfrm>
                <a:off x="10151" y="4264"/>
                <a:ext cx="60" cy="29"/>
              </a:xfrm>
              <a:custGeom>
                <a:avLst/>
                <a:gdLst/>
                <a:ahLst/>
                <a:cxnLst>
                  <a:cxn ang="0">
                    <a:pos x="179" y="56"/>
                  </a:cxn>
                  <a:cxn ang="0">
                    <a:pos x="147" y="78"/>
                  </a:cxn>
                  <a:cxn ang="0">
                    <a:pos x="110" y="87"/>
                  </a:cxn>
                  <a:cxn ang="0">
                    <a:pos x="71" y="83"/>
                  </a:cxn>
                  <a:cxn ang="0">
                    <a:pos x="38" y="66"/>
                  </a:cxn>
                  <a:cxn ang="0">
                    <a:pos x="12" y="36"/>
                  </a:cxn>
                  <a:cxn ang="0">
                    <a:pos x="0" y="0"/>
                  </a:cxn>
                </a:cxnLst>
                <a:rect l="0" t="0" r="r" b="b"/>
                <a:pathLst>
                  <a:path w="179" h="87">
                    <a:moveTo>
                      <a:pt x="179" y="56"/>
                    </a:moveTo>
                    <a:lnTo>
                      <a:pt x="147" y="78"/>
                    </a:lnTo>
                    <a:lnTo>
                      <a:pt x="110" y="87"/>
                    </a:lnTo>
                    <a:lnTo>
                      <a:pt x="71" y="83"/>
                    </a:lnTo>
                    <a:lnTo>
                      <a:pt x="38" y="66"/>
                    </a:lnTo>
                    <a:lnTo>
                      <a:pt x="12" y="3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0" name="Line 810"/>
              <p:cNvSpPr>
                <a:spLocks noChangeAspect="1" noChangeShapeType="1"/>
              </p:cNvSpPr>
              <p:nvPr/>
            </p:nvSpPr>
            <p:spPr bwMode="auto">
              <a:xfrm flipV="1">
                <a:off x="10151" y="4184"/>
                <a:ext cx="1" cy="80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1" name="Freeform 811"/>
              <p:cNvSpPr>
                <a:spLocks noChangeAspect="1"/>
              </p:cNvSpPr>
              <p:nvPr/>
            </p:nvSpPr>
            <p:spPr bwMode="auto">
              <a:xfrm>
                <a:off x="10151" y="4155"/>
                <a:ext cx="69" cy="29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15" y="48"/>
                  </a:cxn>
                  <a:cxn ang="0">
                    <a:pos x="43" y="17"/>
                  </a:cxn>
                  <a:cxn ang="0">
                    <a:pos x="81" y="1"/>
                  </a:cxn>
                  <a:cxn ang="0">
                    <a:pos x="123" y="0"/>
                  </a:cxn>
                  <a:cxn ang="0">
                    <a:pos x="160" y="16"/>
                  </a:cxn>
                  <a:cxn ang="0">
                    <a:pos x="190" y="44"/>
                  </a:cxn>
                  <a:cxn ang="0">
                    <a:pos x="206" y="83"/>
                  </a:cxn>
                </a:cxnLst>
                <a:rect l="0" t="0" r="r" b="b"/>
                <a:pathLst>
                  <a:path w="206" h="87">
                    <a:moveTo>
                      <a:pt x="0" y="87"/>
                    </a:moveTo>
                    <a:lnTo>
                      <a:pt x="15" y="48"/>
                    </a:lnTo>
                    <a:lnTo>
                      <a:pt x="43" y="17"/>
                    </a:lnTo>
                    <a:lnTo>
                      <a:pt x="81" y="1"/>
                    </a:lnTo>
                    <a:lnTo>
                      <a:pt x="123" y="0"/>
                    </a:lnTo>
                    <a:lnTo>
                      <a:pt x="160" y="16"/>
                    </a:lnTo>
                    <a:lnTo>
                      <a:pt x="190" y="44"/>
                    </a:lnTo>
                    <a:lnTo>
                      <a:pt x="206" y="83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2" name="Freeform 812"/>
              <p:cNvSpPr>
                <a:spLocks noChangeAspect="1"/>
              </p:cNvSpPr>
              <p:nvPr/>
            </p:nvSpPr>
            <p:spPr bwMode="auto">
              <a:xfrm>
                <a:off x="10211" y="4183"/>
                <a:ext cx="9" cy="10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51"/>
                  </a:cxn>
                  <a:cxn ang="0">
                    <a:pos x="0" y="301"/>
                  </a:cxn>
                </a:cxnLst>
                <a:rect l="0" t="0" r="r" b="b"/>
                <a:pathLst>
                  <a:path w="27" h="301">
                    <a:moveTo>
                      <a:pt x="27" y="0"/>
                    </a:moveTo>
                    <a:lnTo>
                      <a:pt x="20" y="151"/>
                    </a:lnTo>
                    <a:lnTo>
                      <a:pt x="0" y="301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3" name="Freeform 813"/>
              <p:cNvSpPr>
                <a:spLocks noChangeAspect="1"/>
              </p:cNvSpPr>
              <p:nvPr/>
            </p:nvSpPr>
            <p:spPr bwMode="auto">
              <a:xfrm>
                <a:off x="10086" y="4112"/>
                <a:ext cx="3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8"/>
                  </a:cxn>
                  <a:cxn ang="0">
                    <a:pos x="1" y="19"/>
                  </a:cxn>
                  <a:cxn ang="0">
                    <a:pos x="9" y="26"/>
                  </a:cxn>
                </a:cxnLst>
                <a:rect l="0" t="0" r="r" b="b"/>
                <a:pathLst>
                  <a:path w="9" h="26">
                    <a:moveTo>
                      <a:pt x="5" y="0"/>
                    </a:moveTo>
                    <a:lnTo>
                      <a:pt x="0" y="8"/>
                    </a:lnTo>
                    <a:lnTo>
                      <a:pt x="1" y="19"/>
                    </a:lnTo>
                    <a:lnTo>
                      <a:pt x="9" y="26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4" name="Freeform 814"/>
              <p:cNvSpPr>
                <a:spLocks noChangeAspect="1"/>
              </p:cNvSpPr>
              <p:nvPr/>
            </p:nvSpPr>
            <p:spPr bwMode="auto">
              <a:xfrm>
                <a:off x="10089" y="4120"/>
                <a:ext cx="16" cy="23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9" y="40"/>
                  </a:cxn>
                  <a:cxn ang="0">
                    <a:pos x="23" y="16"/>
                  </a:cxn>
                  <a:cxn ang="0">
                    <a:pos x="0" y="0"/>
                  </a:cxn>
                </a:cxnLst>
                <a:rect l="0" t="0" r="r" b="b"/>
                <a:pathLst>
                  <a:path w="46" h="69">
                    <a:moveTo>
                      <a:pt x="46" y="69"/>
                    </a:moveTo>
                    <a:lnTo>
                      <a:pt x="39" y="40"/>
                    </a:lnTo>
                    <a:lnTo>
                      <a:pt x="23" y="1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5" name="Line 815"/>
              <p:cNvSpPr>
                <a:spLocks noChangeAspect="1" noChangeShapeType="1"/>
              </p:cNvSpPr>
              <p:nvPr/>
            </p:nvSpPr>
            <p:spPr bwMode="auto">
              <a:xfrm>
                <a:off x="10105" y="4143"/>
                <a:ext cx="1" cy="15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6" name="Freeform 816"/>
              <p:cNvSpPr>
                <a:spLocks noChangeAspect="1"/>
              </p:cNvSpPr>
              <p:nvPr/>
            </p:nvSpPr>
            <p:spPr bwMode="auto">
              <a:xfrm>
                <a:off x="10095" y="4296"/>
                <a:ext cx="10" cy="1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1" y="22"/>
                  </a:cxn>
                  <a:cxn ang="0">
                    <a:pos x="30" y="0"/>
                  </a:cxn>
                </a:cxnLst>
                <a:rect l="0" t="0" r="r" b="b"/>
                <a:pathLst>
                  <a:path w="30" h="30">
                    <a:moveTo>
                      <a:pt x="0" y="30"/>
                    </a:moveTo>
                    <a:lnTo>
                      <a:pt x="21" y="22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7" name="Freeform 817"/>
              <p:cNvSpPr>
                <a:spLocks noChangeAspect="1"/>
              </p:cNvSpPr>
              <p:nvPr/>
            </p:nvSpPr>
            <p:spPr bwMode="auto">
              <a:xfrm>
                <a:off x="10047" y="4306"/>
                <a:ext cx="48" cy="11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60" y="0"/>
                  </a:cxn>
                  <a:cxn ang="0">
                    <a:pos x="53" y="2"/>
                  </a:cxn>
                  <a:cxn ang="0">
                    <a:pos x="0" y="35"/>
                  </a:cxn>
                </a:cxnLst>
                <a:rect l="0" t="0" r="r" b="b"/>
                <a:pathLst>
                  <a:path w="144" h="35">
                    <a:moveTo>
                      <a:pt x="144" y="0"/>
                    </a:moveTo>
                    <a:lnTo>
                      <a:pt x="60" y="0"/>
                    </a:lnTo>
                    <a:lnTo>
                      <a:pt x="53" y="2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8" name="Freeform 818"/>
              <p:cNvSpPr>
                <a:spLocks noChangeAspect="1"/>
              </p:cNvSpPr>
              <p:nvPr/>
            </p:nvSpPr>
            <p:spPr bwMode="auto">
              <a:xfrm>
                <a:off x="10040" y="4316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10" y="5"/>
                    </a:lnTo>
                    <a:lnTo>
                      <a:pt x="19" y="3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9" name="Line 819"/>
              <p:cNvSpPr>
                <a:spLocks noChangeAspect="1" noChangeShapeType="1"/>
              </p:cNvSpPr>
              <p:nvPr/>
            </p:nvSpPr>
            <p:spPr bwMode="auto">
              <a:xfrm>
                <a:off x="10033" y="4307"/>
                <a:ext cx="7" cy="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0" name="Freeform 820"/>
              <p:cNvSpPr>
                <a:spLocks noChangeAspect="1"/>
              </p:cNvSpPr>
              <p:nvPr/>
            </p:nvSpPr>
            <p:spPr bwMode="auto">
              <a:xfrm>
                <a:off x="10021" y="4279"/>
                <a:ext cx="12" cy="28"/>
              </a:xfrm>
              <a:custGeom>
                <a:avLst/>
                <a:gdLst/>
                <a:ahLst/>
                <a:cxnLst>
                  <a:cxn ang="0">
                    <a:pos x="35" y="85"/>
                  </a:cxn>
                  <a:cxn ang="0">
                    <a:pos x="24" y="80"/>
                  </a:cxn>
                  <a:cxn ang="0">
                    <a:pos x="13" y="80"/>
                  </a:cxn>
                  <a:cxn ang="0">
                    <a:pos x="0" y="0"/>
                  </a:cxn>
                </a:cxnLst>
                <a:rect l="0" t="0" r="r" b="b"/>
                <a:pathLst>
                  <a:path w="35" h="85">
                    <a:moveTo>
                      <a:pt x="35" y="85"/>
                    </a:moveTo>
                    <a:lnTo>
                      <a:pt x="24" y="80"/>
                    </a:lnTo>
                    <a:lnTo>
                      <a:pt x="13" y="8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1" name="Freeform 821"/>
              <p:cNvSpPr>
                <a:spLocks noChangeAspect="1"/>
              </p:cNvSpPr>
              <p:nvPr/>
            </p:nvSpPr>
            <p:spPr bwMode="auto">
              <a:xfrm>
                <a:off x="10005" y="4271"/>
                <a:ext cx="16" cy="8"/>
              </a:xfrm>
              <a:custGeom>
                <a:avLst/>
                <a:gdLst/>
                <a:ahLst/>
                <a:cxnLst>
                  <a:cxn ang="0">
                    <a:pos x="50" y="24"/>
                  </a:cxn>
                  <a:cxn ang="0">
                    <a:pos x="39" y="7"/>
                  </a:cxn>
                  <a:cxn ang="0">
                    <a:pos x="19" y="0"/>
                  </a:cxn>
                  <a:cxn ang="0">
                    <a:pos x="0" y="8"/>
                  </a:cxn>
                </a:cxnLst>
                <a:rect l="0" t="0" r="r" b="b"/>
                <a:pathLst>
                  <a:path w="50" h="24">
                    <a:moveTo>
                      <a:pt x="50" y="24"/>
                    </a:moveTo>
                    <a:lnTo>
                      <a:pt x="39" y="7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2" name="Line 822"/>
              <p:cNvSpPr>
                <a:spLocks noChangeAspect="1" noChangeShapeType="1"/>
              </p:cNvSpPr>
              <p:nvPr/>
            </p:nvSpPr>
            <p:spPr bwMode="auto">
              <a:xfrm flipH="1">
                <a:off x="9902" y="4274"/>
                <a:ext cx="103" cy="9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3" name="Freeform 823"/>
              <p:cNvSpPr>
                <a:spLocks noChangeAspect="1"/>
              </p:cNvSpPr>
              <p:nvPr/>
            </p:nvSpPr>
            <p:spPr bwMode="auto">
              <a:xfrm>
                <a:off x="9893" y="4373"/>
                <a:ext cx="9" cy="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7" y="29"/>
                  </a:cxn>
                  <a:cxn ang="0">
                    <a:pos x="0" y="64"/>
                  </a:cxn>
                  <a:cxn ang="0">
                    <a:pos x="7" y="99"/>
                  </a:cxn>
                  <a:cxn ang="0">
                    <a:pos x="27" y="127"/>
                  </a:cxn>
                </a:cxnLst>
                <a:rect l="0" t="0" r="r" b="b"/>
                <a:pathLst>
                  <a:path w="27" h="127">
                    <a:moveTo>
                      <a:pt x="27" y="0"/>
                    </a:moveTo>
                    <a:lnTo>
                      <a:pt x="7" y="29"/>
                    </a:lnTo>
                    <a:lnTo>
                      <a:pt x="0" y="64"/>
                    </a:lnTo>
                    <a:lnTo>
                      <a:pt x="7" y="99"/>
                    </a:lnTo>
                    <a:lnTo>
                      <a:pt x="27" y="127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4" name="Line 824"/>
              <p:cNvSpPr>
                <a:spLocks noChangeAspect="1" noChangeShapeType="1"/>
              </p:cNvSpPr>
              <p:nvPr/>
            </p:nvSpPr>
            <p:spPr bwMode="auto">
              <a:xfrm>
                <a:off x="9902" y="4415"/>
                <a:ext cx="103" cy="100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5" name="Freeform 825"/>
              <p:cNvSpPr>
                <a:spLocks noChangeAspect="1"/>
              </p:cNvSpPr>
              <p:nvPr/>
            </p:nvSpPr>
            <p:spPr bwMode="auto">
              <a:xfrm>
                <a:off x="10005" y="4509"/>
                <a:ext cx="16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9" y="24"/>
                  </a:cxn>
                  <a:cxn ang="0">
                    <a:pos x="39" y="18"/>
                  </a:cxn>
                  <a:cxn ang="0">
                    <a:pos x="50" y="0"/>
                  </a:cxn>
                </a:cxnLst>
                <a:rect l="0" t="0" r="r" b="b"/>
                <a:pathLst>
                  <a:path w="50" h="24">
                    <a:moveTo>
                      <a:pt x="0" y="16"/>
                    </a:moveTo>
                    <a:lnTo>
                      <a:pt x="19" y="24"/>
                    </a:lnTo>
                    <a:lnTo>
                      <a:pt x="39" y="18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6" name="Freeform 826"/>
              <p:cNvSpPr>
                <a:spLocks noChangeAspect="1"/>
              </p:cNvSpPr>
              <p:nvPr/>
            </p:nvSpPr>
            <p:spPr bwMode="auto">
              <a:xfrm>
                <a:off x="10021" y="4472"/>
                <a:ext cx="19" cy="37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3" y="31"/>
                  </a:cxn>
                  <a:cxn ang="0">
                    <a:pos x="24" y="31"/>
                  </a:cxn>
                  <a:cxn ang="0">
                    <a:pos x="35" y="27"/>
                  </a:cxn>
                  <a:cxn ang="0">
                    <a:pos x="57" y="0"/>
                  </a:cxn>
                </a:cxnLst>
                <a:rect l="0" t="0" r="r" b="b"/>
                <a:pathLst>
                  <a:path w="57" h="111">
                    <a:moveTo>
                      <a:pt x="0" y="111"/>
                    </a:moveTo>
                    <a:lnTo>
                      <a:pt x="13" y="31"/>
                    </a:lnTo>
                    <a:lnTo>
                      <a:pt x="24" y="31"/>
                    </a:lnTo>
                    <a:lnTo>
                      <a:pt x="35" y="27"/>
                    </a:lnTo>
                    <a:lnTo>
                      <a:pt x="57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7" name="Freeform 827"/>
              <p:cNvSpPr>
                <a:spLocks noChangeAspect="1"/>
              </p:cNvSpPr>
              <p:nvPr/>
            </p:nvSpPr>
            <p:spPr bwMode="auto">
              <a:xfrm>
                <a:off x="10040" y="4471"/>
                <a:ext cx="7" cy="1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lnTo>
                      <a:pt x="10" y="0"/>
                    </a:lnTo>
                    <a:lnTo>
                      <a:pt x="0" y="5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8" name="Line 8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47" y="4472"/>
                <a:ext cx="17" cy="10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9" name="Freeform 829"/>
              <p:cNvSpPr>
                <a:spLocks noChangeAspect="1"/>
              </p:cNvSpPr>
              <p:nvPr/>
            </p:nvSpPr>
            <p:spPr bwMode="auto">
              <a:xfrm>
                <a:off x="10064" y="4482"/>
                <a:ext cx="3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91" y="1"/>
                  </a:cxn>
                </a:cxnLst>
                <a:rect l="0" t="0" r="r" b="b"/>
                <a:pathLst>
                  <a:path w="91" h="1">
                    <a:moveTo>
                      <a:pt x="0" y="0"/>
                    </a:moveTo>
                    <a:lnTo>
                      <a:pt x="7" y="1"/>
                    </a:lnTo>
                    <a:lnTo>
                      <a:pt x="91" y="1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0" name="Freeform 830"/>
              <p:cNvSpPr>
                <a:spLocks noChangeAspect="1"/>
              </p:cNvSpPr>
              <p:nvPr/>
            </p:nvSpPr>
            <p:spPr bwMode="auto">
              <a:xfrm>
                <a:off x="10095" y="4483"/>
                <a:ext cx="10" cy="10"/>
              </a:xfrm>
              <a:custGeom>
                <a:avLst/>
                <a:gdLst/>
                <a:ahLst/>
                <a:cxnLst>
                  <a:cxn ang="0">
                    <a:pos x="30" y="30"/>
                  </a:cxn>
                  <a:cxn ang="0">
                    <a:pos x="21" y="10"/>
                  </a:cxn>
                  <a:cxn ang="0">
                    <a:pos x="0" y="0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21" y="1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1" name="Line 831"/>
              <p:cNvSpPr>
                <a:spLocks noChangeAspect="1" noChangeShapeType="1"/>
              </p:cNvSpPr>
              <p:nvPr/>
            </p:nvSpPr>
            <p:spPr bwMode="auto">
              <a:xfrm>
                <a:off x="10105" y="4493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2" name="Freeform 832"/>
              <p:cNvSpPr>
                <a:spLocks noChangeAspect="1"/>
              </p:cNvSpPr>
              <p:nvPr/>
            </p:nvSpPr>
            <p:spPr bwMode="auto">
              <a:xfrm>
                <a:off x="10105" y="4527"/>
                <a:ext cx="1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3"/>
                  </a:cxn>
                  <a:cxn ang="0">
                    <a:pos x="22" y="39"/>
                  </a:cxn>
                  <a:cxn ang="0">
                    <a:pos x="44" y="45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lnTo>
                      <a:pt x="5" y="23"/>
                    </a:lnTo>
                    <a:lnTo>
                      <a:pt x="22" y="39"/>
                    </a:lnTo>
                    <a:lnTo>
                      <a:pt x="44" y="45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3" name="Line 833"/>
              <p:cNvSpPr>
                <a:spLocks noChangeAspect="1" noChangeShapeType="1"/>
              </p:cNvSpPr>
              <p:nvPr/>
            </p:nvSpPr>
            <p:spPr bwMode="auto">
              <a:xfrm>
                <a:off x="10119" y="4542"/>
                <a:ext cx="37" cy="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4" name="Freeform 834"/>
              <p:cNvSpPr>
                <a:spLocks noChangeAspect="1"/>
              </p:cNvSpPr>
              <p:nvPr/>
            </p:nvSpPr>
            <p:spPr bwMode="auto">
              <a:xfrm>
                <a:off x="10156" y="4530"/>
                <a:ext cx="12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9" y="32"/>
                  </a:cxn>
                  <a:cxn ang="0">
                    <a:pos x="32" y="18"/>
                  </a:cxn>
                  <a:cxn ang="0">
                    <a:pos x="36" y="0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19" y="32"/>
                    </a:lnTo>
                    <a:lnTo>
                      <a:pt x="32" y="18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5" name="Line 835"/>
              <p:cNvSpPr>
                <a:spLocks noChangeAspect="1" noChangeShapeType="1"/>
              </p:cNvSpPr>
              <p:nvPr/>
            </p:nvSpPr>
            <p:spPr bwMode="auto">
              <a:xfrm flipV="1">
                <a:off x="10168" y="4411"/>
                <a:ext cx="1" cy="11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6" name="Freeform 836"/>
              <p:cNvSpPr>
                <a:spLocks noChangeAspect="1"/>
              </p:cNvSpPr>
              <p:nvPr/>
            </p:nvSpPr>
            <p:spPr bwMode="auto">
              <a:xfrm>
                <a:off x="10168" y="4402"/>
                <a:ext cx="20" cy="9"/>
              </a:xfrm>
              <a:custGeom>
                <a:avLst/>
                <a:gdLst/>
                <a:ahLst/>
                <a:cxnLst>
                  <a:cxn ang="0">
                    <a:pos x="58" y="17"/>
                  </a:cxn>
                  <a:cxn ang="0">
                    <a:pos x="45" y="2"/>
                  </a:cxn>
                  <a:cxn ang="0">
                    <a:pos x="24" y="0"/>
                  </a:cxn>
                  <a:cxn ang="0">
                    <a:pos x="7" y="9"/>
                  </a:cxn>
                  <a:cxn ang="0">
                    <a:pos x="0" y="28"/>
                  </a:cxn>
                </a:cxnLst>
                <a:rect l="0" t="0" r="r" b="b"/>
                <a:pathLst>
                  <a:path w="58" h="28">
                    <a:moveTo>
                      <a:pt x="58" y="17"/>
                    </a:moveTo>
                    <a:lnTo>
                      <a:pt x="45" y="2"/>
                    </a:lnTo>
                    <a:lnTo>
                      <a:pt x="24" y="0"/>
                    </a:lnTo>
                    <a:lnTo>
                      <a:pt x="7" y="9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7" name="Line 837"/>
              <p:cNvSpPr>
                <a:spLocks noChangeAspect="1" noChangeShapeType="1"/>
              </p:cNvSpPr>
              <p:nvPr/>
            </p:nvSpPr>
            <p:spPr bwMode="auto">
              <a:xfrm>
                <a:off x="10188" y="4407"/>
                <a:ext cx="23" cy="58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8" name="Freeform 838"/>
              <p:cNvSpPr>
                <a:spLocks noChangeAspect="1"/>
              </p:cNvSpPr>
              <p:nvPr/>
            </p:nvSpPr>
            <p:spPr bwMode="auto">
              <a:xfrm>
                <a:off x="10211" y="4461"/>
                <a:ext cx="51" cy="1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37"/>
                  </a:cxn>
                  <a:cxn ang="0">
                    <a:pos x="62" y="51"/>
                  </a:cxn>
                  <a:cxn ang="0">
                    <a:pos x="99" y="48"/>
                  </a:cxn>
                  <a:cxn ang="0">
                    <a:pos x="132" y="29"/>
                  </a:cxn>
                  <a:cxn ang="0">
                    <a:pos x="155" y="0"/>
                  </a:cxn>
                </a:cxnLst>
                <a:rect l="0" t="0" r="r" b="b"/>
                <a:pathLst>
                  <a:path w="155" h="51">
                    <a:moveTo>
                      <a:pt x="0" y="12"/>
                    </a:moveTo>
                    <a:lnTo>
                      <a:pt x="27" y="37"/>
                    </a:lnTo>
                    <a:lnTo>
                      <a:pt x="62" y="51"/>
                    </a:lnTo>
                    <a:lnTo>
                      <a:pt x="99" y="48"/>
                    </a:lnTo>
                    <a:lnTo>
                      <a:pt x="132" y="29"/>
                    </a:lnTo>
                    <a:lnTo>
                      <a:pt x="155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9" name="Line 839"/>
              <p:cNvSpPr>
                <a:spLocks noChangeAspect="1" noChangeShapeType="1"/>
              </p:cNvSpPr>
              <p:nvPr/>
            </p:nvSpPr>
            <p:spPr bwMode="auto">
              <a:xfrm flipH="1">
                <a:off x="10262" y="4456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0" name="Freeform 840"/>
              <p:cNvSpPr>
                <a:spLocks noChangeAspect="1"/>
              </p:cNvSpPr>
              <p:nvPr/>
            </p:nvSpPr>
            <p:spPr bwMode="auto">
              <a:xfrm>
                <a:off x="10245" y="4421"/>
                <a:ext cx="22" cy="35"/>
              </a:xfrm>
              <a:custGeom>
                <a:avLst/>
                <a:gdLst/>
                <a:ahLst/>
                <a:cxnLst>
                  <a:cxn ang="0">
                    <a:pos x="58" y="103"/>
                  </a:cxn>
                  <a:cxn ang="0">
                    <a:pos x="65" y="77"/>
                  </a:cxn>
                  <a:cxn ang="0">
                    <a:pos x="61" y="50"/>
                  </a:cxn>
                  <a:cxn ang="0">
                    <a:pos x="48" y="25"/>
                  </a:cxn>
                  <a:cxn ang="0">
                    <a:pos x="26" y="8"/>
                  </a:cxn>
                  <a:cxn ang="0">
                    <a:pos x="0" y="0"/>
                  </a:cxn>
                </a:cxnLst>
                <a:rect l="0" t="0" r="r" b="b"/>
                <a:pathLst>
                  <a:path w="65" h="103">
                    <a:moveTo>
                      <a:pt x="58" y="103"/>
                    </a:moveTo>
                    <a:lnTo>
                      <a:pt x="65" y="77"/>
                    </a:lnTo>
                    <a:lnTo>
                      <a:pt x="61" y="50"/>
                    </a:lnTo>
                    <a:lnTo>
                      <a:pt x="48" y="25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1" name="Freeform 841"/>
              <p:cNvSpPr>
                <a:spLocks noChangeAspect="1"/>
              </p:cNvSpPr>
              <p:nvPr/>
            </p:nvSpPr>
            <p:spPr bwMode="auto">
              <a:xfrm>
                <a:off x="10237" y="4414"/>
                <a:ext cx="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5"/>
                  </a:cxn>
                  <a:cxn ang="0">
                    <a:pos x="25" y="23"/>
                  </a:cxn>
                </a:cxnLst>
                <a:rect l="0" t="0" r="r" b="b"/>
                <a:pathLst>
                  <a:path w="25" h="23">
                    <a:moveTo>
                      <a:pt x="0" y="0"/>
                    </a:moveTo>
                    <a:lnTo>
                      <a:pt x="9" y="15"/>
                    </a:lnTo>
                    <a:lnTo>
                      <a:pt x="25" y="23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2" name="Freeform 842"/>
              <p:cNvSpPr>
                <a:spLocks noChangeAspect="1"/>
              </p:cNvSpPr>
              <p:nvPr/>
            </p:nvSpPr>
            <p:spPr bwMode="auto">
              <a:xfrm>
                <a:off x="10232" y="4385"/>
                <a:ext cx="5" cy="29"/>
              </a:xfrm>
              <a:custGeom>
                <a:avLst/>
                <a:gdLst/>
                <a:ahLst/>
                <a:cxnLst>
                  <a:cxn ang="0">
                    <a:pos x="15" y="85"/>
                  </a:cxn>
                  <a:cxn ang="0">
                    <a:pos x="0" y="16"/>
                  </a:cxn>
                  <a:cxn ang="0">
                    <a:pos x="1" y="0"/>
                  </a:cxn>
                </a:cxnLst>
                <a:rect l="0" t="0" r="r" b="b"/>
                <a:pathLst>
                  <a:path w="15" h="85">
                    <a:moveTo>
                      <a:pt x="15" y="85"/>
                    </a:moveTo>
                    <a:lnTo>
                      <a:pt x="0" y="16"/>
                    </a:lnTo>
                    <a:lnTo>
                      <a:pt x="1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3" name="Freeform 843"/>
              <p:cNvSpPr>
                <a:spLocks noChangeAspect="1"/>
              </p:cNvSpPr>
              <p:nvPr/>
            </p:nvSpPr>
            <p:spPr bwMode="auto">
              <a:xfrm>
                <a:off x="10232" y="4101"/>
                <a:ext cx="34" cy="284"/>
              </a:xfrm>
              <a:custGeom>
                <a:avLst/>
                <a:gdLst/>
                <a:ahLst/>
                <a:cxnLst>
                  <a:cxn ang="0">
                    <a:pos x="0" y="854"/>
                  </a:cxn>
                  <a:cxn ang="0">
                    <a:pos x="50" y="689"/>
                  </a:cxn>
                  <a:cxn ang="0">
                    <a:pos x="84" y="518"/>
                  </a:cxn>
                  <a:cxn ang="0">
                    <a:pos x="101" y="346"/>
                  </a:cxn>
                  <a:cxn ang="0">
                    <a:pos x="103" y="173"/>
                  </a:cxn>
                  <a:cxn ang="0">
                    <a:pos x="88" y="0"/>
                  </a:cxn>
                </a:cxnLst>
                <a:rect l="0" t="0" r="r" b="b"/>
                <a:pathLst>
                  <a:path w="103" h="854">
                    <a:moveTo>
                      <a:pt x="0" y="854"/>
                    </a:moveTo>
                    <a:lnTo>
                      <a:pt x="50" y="689"/>
                    </a:lnTo>
                    <a:lnTo>
                      <a:pt x="84" y="518"/>
                    </a:lnTo>
                    <a:lnTo>
                      <a:pt x="101" y="346"/>
                    </a:lnTo>
                    <a:lnTo>
                      <a:pt x="103" y="173"/>
                    </a:lnTo>
                    <a:lnTo>
                      <a:pt x="88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4" name="Line 844"/>
              <p:cNvSpPr>
                <a:spLocks noChangeAspect="1" noChangeShapeType="1"/>
              </p:cNvSpPr>
              <p:nvPr/>
            </p:nvSpPr>
            <p:spPr bwMode="auto">
              <a:xfrm flipH="1">
                <a:off x="10261" y="4070"/>
                <a:ext cx="4" cy="3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5" name="Line 845"/>
              <p:cNvSpPr>
                <a:spLocks noChangeAspect="1" noChangeShapeType="1"/>
              </p:cNvSpPr>
              <p:nvPr/>
            </p:nvSpPr>
            <p:spPr bwMode="auto">
              <a:xfrm flipH="1">
                <a:off x="10265" y="406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6" name="Freeform 846"/>
              <p:cNvSpPr>
                <a:spLocks noChangeAspect="1"/>
              </p:cNvSpPr>
              <p:nvPr/>
            </p:nvSpPr>
            <p:spPr bwMode="auto">
              <a:xfrm>
                <a:off x="10256" y="4047"/>
                <a:ext cx="11" cy="20"/>
              </a:xfrm>
              <a:custGeom>
                <a:avLst/>
                <a:gdLst/>
                <a:ahLst/>
                <a:cxnLst>
                  <a:cxn ang="0">
                    <a:pos x="31" y="59"/>
                  </a:cxn>
                  <a:cxn ang="0">
                    <a:pos x="32" y="35"/>
                  </a:cxn>
                  <a:cxn ang="0">
                    <a:pos x="21" y="12"/>
                  </a:cxn>
                  <a:cxn ang="0">
                    <a:pos x="0" y="0"/>
                  </a:cxn>
                </a:cxnLst>
                <a:rect l="0" t="0" r="r" b="b"/>
                <a:pathLst>
                  <a:path w="32" h="59">
                    <a:moveTo>
                      <a:pt x="31" y="59"/>
                    </a:moveTo>
                    <a:lnTo>
                      <a:pt x="32" y="35"/>
                    </a:lnTo>
                    <a:lnTo>
                      <a:pt x="21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7" name="Line 847"/>
              <p:cNvSpPr>
                <a:spLocks noChangeAspect="1" noChangeShapeType="1"/>
              </p:cNvSpPr>
              <p:nvPr/>
            </p:nvSpPr>
            <p:spPr bwMode="auto">
              <a:xfrm flipH="1">
                <a:off x="10249" y="4047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8" name="Freeform 848"/>
              <p:cNvSpPr>
                <a:spLocks noChangeAspect="1"/>
              </p:cNvSpPr>
              <p:nvPr/>
            </p:nvSpPr>
            <p:spPr bwMode="auto">
              <a:xfrm>
                <a:off x="10088" y="4048"/>
                <a:ext cx="161" cy="64"/>
              </a:xfrm>
              <a:custGeom>
                <a:avLst/>
                <a:gdLst/>
                <a:ahLst/>
                <a:cxnLst>
                  <a:cxn ang="0">
                    <a:pos x="484" y="0"/>
                  </a:cxn>
                  <a:cxn ang="0">
                    <a:pos x="379" y="16"/>
                  </a:cxn>
                  <a:cxn ang="0">
                    <a:pos x="278" y="43"/>
                  </a:cxn>
                  <a:cxn ang="0">
                    <a:pos x="179" y="82"/>
                  </a:cxn>
                  <a:cxn ang="0">
                    <a:pos x="86" y="132"/>
                  </a:cxn>
                  <a:cxn ang="0">
                    <a:pos x="0" y="191"/>
                  </a:cxn>
                </a:cxnLst>
                <a:rect l="0" t="0" r="r" b="b"/>
                <a:pathLst>
                  <a:path w="484" h="191">
                    <a:moveTo>
                      <a:pt x="484" y="0"/>
                    </a:moveTo>
                    <a:lnTo>
                      <a:pt x="379" y="16"/>
                    </a:lnTo>
                    <a:lnTo>
                      <a:pt x="278" y="43"/>
                    </a:lnTo>
                    <a:lnTo>
                      <a:pt x="179" y="82"/>
                    </a:lnTo>
                    <a:lnTo>
                      <a:pt x="86" y="132"/>
                    </a:lnTo>
                    <a:lnTo>
                      <a:pt x="0" y="191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9" name="Line 849"/>
              <p:cNvSpPr>
                <a:spLocks noChangeAspect="1" noChangeShapeType="1"/>
              </p:cNvSpPr>
              <p:nvPr/>
            </p:nvSpPr>
            <p:spPr bwMode="auto">
              <a:xfrm flipV="1">
                <a:off x="12241" y="4009"/>
                <a:ext cx="24" cy="25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0" name="Line 850"/>
              <p:cNvSpPr>
                <a:spLocks noChangeAspect="1" noChangeShapeType="1"/>
              </p:cNvSpPr>
              <p:nvPr/>
            </p:nvSpPr>
            <p:spPr bwMode="auto">
              <a:xfrm flipV="1">
                <a:off x="12258" y="4088"/>
                <a:ext cx="39" cy="3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1" name="Line 851"/>
              <p:cNvSpPr>
                <a:spLocks noChangeAspect="1" noChangeShapeType="1"/>
              </p:cNvSpPr>
              <p:nvPr/>
            </p:nvSpPr>
            <p:spPr bwMode="auto">
              <a:xfrm flipV="1">
                <a:off x="12286" y="4152"/>
                <a:ext cx="57" cy="5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2" name="Line 852"/>
              <p:cNvSpPr>
                <a:spLocks noChangeAspect="1" noChangeShapeType="1"/>
              </p:cNvSpPr>
              <p:nvPr/>
            </p:nvSpPr>
            <p:spPr bwMode="auto">
              <a:xfrm flipV="1">
                <a:off x="12324" y="4245"/>
                <a:ext cx="37" cy="3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3" name="Line 853"/>
              <p:cNvSpPr>
                <a:spLocks noChangeAspect="1" noChangeShapeType="1"/>
              </p:cNvSpPr>
              <p:nvPr/>
            </p:nvSpPr>
            <p:spPr bwMode="auto">
              <a:xfrm flipV="1">
                <a:off x="12240" y="446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4" name="Line 854"/>
              <p:cNvSpPr>
                <a:spLocks noChangeAspect="1" noChangeShapeType="1"/>
              </p:cNvSpPr>
              <p:nvPr/>
            </p:nvSpPr>
            <p:spPr bwMode="auto">
              <a:xfrm flipV="1">
                <a:off x="12272" y="4511"/>
                <a:ext cx="44" cy="4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5" name="Line 855"/>
              <p:cNvSpPr>
                <a:spLocks noChangeAspect="1" noChangeShapeType="1"/>
              </p:cNvSpPr>
              <p:nvPr/>
            </p:nvSpPr>
            <p:spPr bwMode="auto">
              <a:xfrm flipV="1">
                <a:off x="12333" y="4577"/>
                <a:ext cx="28" cy="2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6" name="Line 8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241" y="4474"/>
                <a:ext cx="120" cy="120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7" name="Line 8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272" y="4173"/>
                <a:ext cx="89" cy="8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8" name="Line 8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240" y="4030"/>
                <a:ext cx="55" cy="55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9" name="Freeform 859"/>
              <p:cNvSpPr>
                <a:spLocks noChangeAspect="1"/>
              </p:cNvSpPr>
              <p:nvPr/>
            </p:nvSpPr>
            <p:spPr bwMode="auto">
              <a:xfrm>
                <a:off x="12268" y="4466"/>
                <a:ext cx="93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66"/>
                  </a:cxn>
                  <a:cxn ang="0">
                    <a:pos x="123" y="122"/>
                  </a:cxn>
                  <a:cxn ang="0">
                    <a:pos x="199" y="165"/>
                  </a:cxn>
                  <a:cxn ang="0">
                    <a:pos x="280" y="196"/>
                  </a:cxn>
                </a:cxnLst>
                <a:rect l="0" t="0" r="r" b="b"/>
                <a:pathLst>
                  <a:path w="280" h="196">
                    <a:moveTo>
                      <a:pt x="0" y="0"/>
                    </a:moveTo>
                    <a:lnTo>
                      <a:pt x="56" y="66"/>
                    </a:lnTo>
                    <a:lnTo>
                      <a:pt x="123" y="122"/>
                    </a:lnTo>
                    <a:lnTo>
                      <a:pt x="199" y="165"/>
                    </a:lnTo>
                    <a:lnTo>
                      <a:pt x="280" y="196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0" name="Line 8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258" y="4463"/>
                <a:ext cx="10" cy="3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1" name="Freeform 861"/>
              <p:cNvSpPr>
                <a:spLocks noChangeAspect="1"/>
              </p:cNvSpPr>
              <p:nvPr/>
            </p:nvSpPr>
            <p:spPr bwMode="auto">
              <a:xfrm>
                <a:off x="12238" y="4463"/>
                <a:ext cx="20" cy="26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33" y="9"/>
                  </a:cxn>
                  <a:cxn ang="0">
                    <a:pos x="13" y="28"/>
                  </a:cxn>
                  <a:cxn ang="0">
                    <a:pos x="1" y="53"/>
                  </a:cxn>
                  <a:cxn ang="0">
                    <a:pos x="0" y="80"/>
                  </a:cxn>
                </a:cxnLst>
                <a:rect l="0" t="0" r="r" b="b"/>
                <a:pathLst>
                  <a:path w="59" h="80">
                    <a:moveTo>
                      <a:pt x="59" y="0"/>
                    </a:moveTo>
                    <a:lnTo>
                      <a:pt x="33" y="9"/>
                    </a:lnTo>
                    <a:lnTo>
                      <a:pt x="13" y="28"/>
                    </a:lnTo>
                    <a:lnTo>
                      <a:pt x="1" y="53"/>
                    </a:lnTo>
                    <a:lnTo>
                      <a:pt x="0" y="8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2" name="Line 862"/>
              <p:cNvSpPr>
                <a:spLocks noChangeAspect="1" noChangeShapeType="1"/>
              </p:cNvSpPr>
              <p:nvPr/>
            </p:nvSpPr>
            <p:spPr bwMode="auto">
              <a:xfrm>
                <a:off x="12238" y="448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3" name="Freeform 863"/>
              <p:cNvSpPr>
                <a:spLocks noChangeAspect="1"/>
              </p:cNvSpPr>
              <p:nvPr/>
            </p:nvSpPr>
            <p:spPr bwMode="auto">
              <a:xfrm>
                <a:off x="12238" y="4490"/>
                <a:ext cx="97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74"/>
                  </a:cxn>
                  <a:cxn ang="0">
                    <a:pos x="62" y="142"/>
                  </a:cxn>
                  <a:cxn ang="0">
                    <a:pos x="107" y="206"/>
                  </a:cxn>
                  <a:cxn ang="0">
                    <a:pos x="161" y="261"/>
                  </a:cxn>
                  <a:cxn ang="0">
                    <a:pos x="223" y="308"/>
                  </a:cxn>
                  <a:cxn ang="0">
                    <a:pos x="292" y="344"/>
                  </a:cxn>
                </a:cxnLst>
                <a:rect l="0" t="0" r="r" b="b"/>
                <a:pathLst>
                  <a:path w="292" h="344">
                    <a:moveTo>
                      <a:pt x="0" y="0"/>
                    </a:moveTo>
                    <a:lnTo>
                      <a:pt x="25" y="74"/>
                    </a:lnTo>
                    <a:lnTo>
                      <a:pt x="62" y="142"/>
                    </a:lnTo>
                    <a:lnTo>
                      <a:pt x="107" y="206"/>
                    </a:lnTo>
                    <a:lnTo>
                      <a:pt x="161" y="261"/>
                    </a:lnTo>
                    <a:lnTo>
                      <a:pt x="223" y="308"/>
                    </a:lnTo>
                    <a:lnTo>
                      <a:pt x="292" y="344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4" name="Line 864"/>
              <p:cNvSpPr>
                <a:spLocks noChangeAspect="1" noChangeShapeType="1"/>
              </p:cNvSpPr>
              <p:nvPr/>
            </p:nvSpPr>
            <p:spPr bwMode="auto">
              <a:xfrm flipH="1">
                <a:off x="12335" y="4605"/>
                <a:ext cx="26" cy="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5" name="Line 865"/>
              <p:cNvSpPr>
                <a:spLocks noChangeAspect="1" noChangeShapeType="1"/>
              </p:cNvSpPr>
              <p:nvPr/>
            </p:nvSpPr>
            <p:spPr bwMode="auto">
              <a:xfrm>
                <a:off x="12361" y="4531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6" name="Line 866"/>
              <p:cNvSpPr>
                <a:spLocks noChangeAspect="1" noChangeShapeType="1"/>
              </p:cNvSpPr>
              <p:nvPr/>
            </p:nvSpPr>
            <p:spPr bwMode="auto">
              <a:xfrm>
                <a:off x="12361" y="4183"/>
                <a:ext cx="1" cy="14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7" name="Line 867"/>
              <p:cNvSpPr>
                <a:spLocks noChangeAspect="1" noChangeShapeType="1"/>
              </p:cNvSpPr>
              <p:nvPr/>
            </p:nvSpPr>
            <p:spPr bwMode="auto">
              <a:xfrm flipH="1">
                <a:off x="12361" y="4176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8" name="Freeform 868"/>
              <p:cNvSpPr>
                <a:spLocks noChangeAspect="1"/>
              </p:cNvSpPr>
              <p:nvPr/>
            </p:nvSpPr>
            <p:spPr bwMode="auto">
              <a:xfrm>
                <a:off x="12355" y="4162"/>
                <a:ext cx="7" cy="14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23" y="15"/>
                  </a:cxn>
                  <a:cxn ang="0">
                    <a:pos x="0" y="0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lnTo>
                      <a:pt x="23" y="1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9" name="Line 869"/>
              <p:cNvSpPr>
                <a:spLocks noChangeAspect="1" noChangeShapeType="1"/>
              </p:cNvSpPr>
              <p:nvPr/>
            </p:nvSpPr>
            <p:spPr bwMode="auto">
              <a:xfrm>
                <a:off x="12352" y="4162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0" name="Freeform 870"/>
              <p:cNvSpPr>
                <a:spLocks noChangeAspect="1"/>
              </p:cNvSpPr>
              <p:nvPr/>
            </p:nvSpPr>
            <p:spPr bwMode="auto">
              <a:xfrm>
                <a:off x="12257" y="3958"/>
                <a:ext cx="95" cy="2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13"/>
                  </a:cxn>
                  <a:cxn ang="0">
                    <a:pos x="45" y="225"/>
                  </a:cxn>
                  <a:cxn ang="0">
                    <a:pos x="88" y="330"/>
                  </a:cxn>
                  <a:cxn ang="0">
                    <a:pos x="142" y="431"/>
                  </a:cxn>
                  <a:cxn ang="0">
                    <a:pos x="208" y="525"/>
                  </a:cxn>
                  <a:cxn ang="0">
                    <a:pos x="285" y="610"/>
                  </a:cxn>
                </a:cxnLst>
                <a:rect l="0" t="0" r="r" b="b"/>
                <a:pathLst>
                  <a:path w="285" h="610">
                    <a:moveTo>
                      <a:pt x="0" y="0"/>
                    </a:moveTo>
                    <a:lnTo>
                      <a:pt x="16" y="113"/>
                    </a:lnTo>
                    <a:lnTo>
                      <a:pt x="45" y="225"/>
                    </a:lnTo>
                    <a:lnTo>
                      <a:pt x="88" y="330"/>
                    </a:lnTo>
                    <a:lnTo>
                      <a:pt x="142" y="431"/>
                    </a:lnTo>
                    <a:lnTo>
                      <a:pt x="208" y="525"/>
                    </a:lnTo>
                    <a:lnTo>
                      <a:pt x="285" y="61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1" name="Freeform 871"/>
              <p:cNvSpPr>
                <a:spLocks noChangeAspect="1"/>
              </p:cNvSpPr>
              <p:nvPr/>
            </p:nvSpPr>
            <p:spPr bwMode="auto">
              <a:xfrm>
                <a:off x="12237" y="3949"/>
                <a:ext cx="20" cy="10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0" y="8"/>
                  </a:cxn>
                  <a:cxn ang="0">
                    <a:pos x="30" y="0"/>
                  </a:cxn>
                  <a:cxn ang="0">
                    <a:pos x="10" y="10"/>
                  </a:cxn>
                  <a:cxn ang="0">
                    <a:pos x="0" y="30"/>
                  </a:cxn>
                </a:cxnLst>
                <a:rect l="0" t="0" r="r" b="b"/>
                <a:pathLst>
                  <a:path w="60" h="30">
                    <a:moveTo>
                      <a:pt x="60" y="27"/>
                    </a:moveTo>
                    <a:lnTo>
                      <a:pt x="50" y="8"/>
                    </a:lnTo>
                    <a:lnTo>
                      <a:pt x="30" y="0"/>
                    </a:lnTo>
                    <a:lnTo>
                      <a:pt x="10" y="1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2" name="Freeform 872"/>
              <p:cNvSpPr>
                <a:spLocks noChangeAspect="1"/>
              </p:cNvSpPr>
              <p:nvPr/>
            </p:nvSpPr>
            <p:spPr bwMode="auto">
              <a:xfrm>
                <a:off x="12237" y="3959"/>
                <a:ext cx="119" cy="3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68"/>
                  </a:cxn>
                  <a:cxn ang="0">
                    <a:pos x="25" y="338"/>
                  </a:cxn>
                  <a:cxn ang="0">
                    <a:pos x="61" y="503"/>
                  </a:cxn>
                  <a:cxn ang="0">
                    <a:pos x="113" y="665"/>
                  </a:cxn>
                  <a:cxn ang="0">
                    <a:pos x="179" y="819"/>
                  </a:cxn>
                  <a:cxn ang="0">
                    <a:pos x="262" y="969"/>
                  </a:cxn>
                  <a:cxn ang="0">
                    <a:pos x="357" y="1109"/>
                  </a:cxn>
                </a:cxnLst>
                <a:rect l="0" t="0" r="r" b="b"/>
                <a:pathLst>
                  <a:path w="357" h="1109">
                    <a:moveTo>
                      <a:pt x="0" y="0"/>
                    </a:moveTo>
                    <a:lnTo>
                      <a:pt x="4" y="168"/>
                    </a:lnTo>
                    <a:lnTo>
                      <a:pt x="25" y="338"/>
                    </a:lnTo>
                    <a:lnTo>
                      <a:pt x="61" y="503"/>
                    </a:lnTo>
                    <a:lnTo>
                      <a:pt x="113" y="665"/>
                    </a:lnTo>
                    <a:lnTo>
                      <a:pt x="179" y="819"/>
                    </a:lnTo>
                    <a:lnTo>
                      <a:pt x="262" y="969"/>
                    </a:lnTo>
                    <a:lnTo>
                      <a:pt x="357" y="1109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3" name="Freeform 873"/>
              <p:cNvSpPr>
                <a:spLocks noChangeAspect="1"/>
              </p:cNvSpPr>
              <p:nvPr/>
            </p:nvSpPr>
            <p:spPr bwMode="auto">
              <a:xfrm>
                <a:off x="12356" y="4327"/>
                <a:ext cx="5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4" y="0"/>
                  </a:cxn>
                </a:cxnLst>
                <a:rect l="0" t="0" r="r" b="b"/>
                <a:pathLst>
                  <a:path w="14" h="8">
                    <a:moveTo>
                      <a:pt x="0" y="6"/>
                    </a:moveTo>
                    <a:lnTo>
                      <a:pt x="6" y="8"/>
                    </a:lnTo>
                    <a:lnTo>
                      <a:pt x="11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4" name="Line 874"/>
              <p:cNvSpPr>
                <a:spLocks noChangeAspect="1" noChangeShapeType="1"/>
              </p:cNvSpPr>
              <p:nvPr/>
            </p:nvSpPr>
            <p:spPr bwMode="auto">
              <a:xfrm>
                <a:off x="12041" y="3789"/>
                <a:ext cx="1" cy="10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5" name="Line 875"/>
              <p:cNvSpPr>
                <a:spLocks noChangeAspect="1" noChangeShapeType="1"/>
              </p:cNvSpPr>
              <p:nvPr/>
            </p:nvSpPr>
            <p:spPr bwMode="auto">
              <a:xfrm flipH="1">
                <a:off x="12028" y="4389"/>
                <a:ext cx="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6" name="Line 876"/>
              <p:cNvSpPr>
                <a:spLocks noChangeAspect="1" noChangeShapeType="1"/>
              </p:cNvSpPr>
              <p:nvPr/>
            </p:nvSpPr>
            <p:spPr bwMode="auto">
              <a:xfrm flipV="1">
                <a:off x="12041" y="4389"/>
                <a:ext cx="1" cy="4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7" name="Line 877"/>
              <p:cNvSpPr>
                <a:spLocks noChangeAspect="1" noChangeShapeType="1"/>
              </p:cNvSpPr>
              <p:nvPr/>
            </p:nvSpPr>
            <p:spPr bwMode="auto">
              <a:xfrm>
                <a:off x="11351" y="4389"/>
                <a:ext cx="1" cy="4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8" name="Line 878"/>
              <p:cNvSpPr>
                <a:spLocks noChangeAspect="1" noChangeShapeType="1"/>
              </p:cNvSpPr>
              <p:nvPr/>
            </p:nvSpPr>
            <p:spPr bwMode="auto">
              <a:xfrm flipH="1">
                <a:off x="11351" y="4389"/>
                <a:ext cx="1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9" name="Line 879"/>
              <p:cNvSpPr>
                <a:spLocks noChangeAspect="1" noChangeShapeType="1"/>
              </p:cNvSpPr>
              <p:nvPr/>
            </p:nvSpPr>
            <p:spPr bwMode="auto">
              <a:xfrm>
                <a:off x="11363" y="4389"/>
                <a:ext cx="1" cy="1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0" name="Freeform 880"/>
              <p:cNvSpPr>
                <a:spLocks noChangeAspect="1"/>
              </p:cNvSpPr>
              <p:nvPr/>
            </p:nvSpPr>
            <p:spPr bwMode="auto">
              <a:xfrm>
                <a:off x="11363" y="4562"/>
                <a:ext cx="99" cy="98"/>
              </a:xfrm>
              <a:custGeom>
                <a:avLst/>
                <a:gdLst/>
                <a:ahLst/>
                <a:cxnLst>
                  <a:cxn ang="0">
                    <a:pos x="297" y="295"/>
                  </a:cxn>
                  <a:cxn ang="0">
                    <a:pos x="289" y="229"/>
                  </a:cxn>
                  <a:cxn ang="0">
                    <a:pos x="267" y="167"/>
                  </a:cxn>
                  <a:cxn ang="0">
                    <a:pos x="232" y="110"/>
                  </a:cxn>
                  <a:cxn ang="0">
                    <a:pos x="185" y="65"/>
                  </a:cxn>
                  <a:cxn ang="0">
                    <a:pos x="128" y="28"/>
                  </a:cxn>
                  <a:cxn ang="0">
                    <a:pos x="66" y="7"/>
                  </a:cxn>
                  <a:cxn ang="0">
                    <a:pos x="0" y="0"/>
                  </a:cxn>
                </a:cxnLst>
                <a:rect l="0" t="0" r="r" b="b"/>
                <a:pathLst>
                  <a:path w="297" h="295">
                    <a:moveTo>
                      <a:pt x="297" y="295"/>
                    </a:moveTo>
                    <a:lnTo>
                      <a:pt x="289" y="229"/>
                    </a:lnTo>
                    <a:lnTo>
                      <a:pt x="267" y="167"/>
                    </a:lnTo>
                    <a:lnTo>
                      <a:pt x="232" y="110"/>
                    </a:lnTo>
                    <a:lnTo>
                      <a:pt x="185" y="65"/>
                    </a:lnTo>
                    <a:lnTo>
                      <a:pt x="128" y="28"/>
                    </a:lnTo>
                    <a:lnTo>
                      <a:pt x="66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1" name="Line 881"/>
              <p:cNvSpPr>
                <a:spLocks noChangeAspect="1" noChangeShapeType="1"/>
              </p:cNvSpPr>
              <p:nvPr/>
            </p:nvSpPr>
            <p:spPr bwMode="auto">
              <a:xfrm>
                <a:off x="11462" y="4660"/>
                <a:ext cx="46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2" name="Freeform 882"/>
              <p:cNvSpPr>
                <a:spLocks noChangeAspect="1"/>
              </p:cNvSpPr>
              <p:nvPr/>
            </p:nvSpPr>
            <p:spPr bwMode="auto">
              <a:xfrm>
                <a:off x="11930" y="4562"/>
                <a:ext cx="98" cy="98"/>
              </a:xfrm>
              <a:custGeom>
                <a:avLst/>
                <a:gdLst/>
                <a:ahLst/>
                <a:cxnLst>
                  <a:cxn ang="0">
                    <a:pos x="295" y="0"/>
                  </a:cxn>
                  <a:cxn ang="0">
                    <a:pos x="229" y="7"/>
                  </a:cxn>
                  <a:cxn ang="0">
                    <a:pos x="167" y="28"/>
                  </a:cxn>
                  <a:cxn ang="0">
                    <a:pos x="110" y="65"/>
                  </a:cxn>
                  <a:cxn ang="0">
                    <a:pos x="63" y="110"/>
                  </a:cxn>
                  <a:cxn ang="0">
                    <a:pos x="28" y="167"/>
                  </a:cxn>
                  <a:cxn ang="0">
                    <a:pos x="7" y="229"/>
                  </a:cxn>
                  <a:cxn ang="0">
                    <a:pos x="0" y="295"/>
                  </a:cxn>
                </a:cxnLst>
                <a:rect l="0" t="0" r="r" b="b"/>
                <a:pathLst>
                  <a:path w="295" h="295">
                    <a:moveTo>
                      <a:pt x="295" y="0"/>
                    </a:moveTo>
                    <a:lnTo>
                      <a:pt x="229" y="7"/>
                    </a:lnTo>
                    <a:lnTo>
                      <a:pt x="167" y="28"/>
                    </a:lnTo>
                    <a:lnTo>
                      <a:pt x="110" y="65"/>
                    </a:lnTo>
                    <a:lnTo>
                      <a:pt x="63" y="110"/>
                    </a:lnTo>
                    <a:lnTo>
                      <a:pt x="28" y="167"/>
                    </a:lnTo>
                    <a:lnTo>
                      <a:pt x="7" y="229"/>
                    </a:lnTo>
                    <a:lnTo>
                      <a:pt x="0" y="29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3" name="Freeform 883"/>
              <p:cNvSpPr>
                <a:spLocks noChangeAspect="1"/>
              </p:cNvSpPr>
              <p:nvPr/>
            </p:nvSpPr>
            <p:spPr bwMode="auto">
              <a:xfrm>
                <a:off x="11363" y="4389"/>
                <a:ext cx="665" cy="173"/>
              </a:xfrm>
              <a:custGeom>
                <a:avLst/>
                <a:gdLst/>
                <a:ahLst/>
                <a:cxnLst>
                  <a:cxn ang="0">
                    <a:pos x="1996" y="517"/>
                  </a:cxn>
                  <a:cxn ang="0">
                    <a:pos x="1996" y="0"/>
                  </a:cxn>
                  <a:cxn ang="0">
                    <a:pos x="0" y="0"/>
                  </a:cxn>
                </a:cxnLst>
                <a:rect l="0" t="0" r="r" b="b"/>
                <a:pathLst>
                  <a:path w="1996" h="517">
                    <a:moveTo>
                      <a:pt x="1996" y="517"/>
                    </a:moveTo>
                    <a:lnTo>
                      <a:pt x="199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4" name="Freeform 884"/>
              <p:cNvSpPr>
                <a:spLocks noChangeAspect="1"/>
              </p:cNvSpPr>
              <p:nvPr/>
            </p:nvSpPr>
            <p:spPr bwMode="auto">
              <a:xfrm>
                <a:off x="11388" y="4539"/>
                <a:ext cx="96" cy="96"/>
              </a:xfrm>
              <a:custGeom>
                <a:avLst/>
                <a:gdLst/>
                <a:ahLst/>
                <a:cxnLst>
                  <a:cxn ang="0">
                    <a:pos x="289" y="288"/>
                  </a:cxn>
                  <a:cxn ang="0">
                    <a:pos x="267" y="219"/>
                  </a:cxn>
                  <a:cxn ang="0">
                    <a:pos x="233" y="156"/>
                  </a:cxn>
                  <a:cxn ang="0">
                    <a:pos x="188" y="101"/>
                  </a:cxn>
                  <a:cxn ang="0">
                    <a:pos x="132" y="55"/>
                  </a:cxn>
                  <a:cxn ang="0">
                    <a:pos x="69" y="21"/>
                  </a:cxn>
                  <a:cxn ang="0">
                    <a:pos x="0" y="0"/>
                  </a:cxn>
                </a:cxnLst>
                <a:rect l="0" t="0" r="r" b="b"/>
                <a:pathLst>
                  <a:path w="289" h="288">
                    <a:moveTo>
                      <a:pt x="289" y="288"/>
                    </a:moveTo>
                    <a:lnTo>
                      <a:pt x="267" y="219"/>
                    </a:lnTo>
                    <a:lnTo>
                      <a:pt x="233" y="156"/>
                    </a:lnTo>
                    <a:lnTo>
                      <a:pt x="188" y="101"/>
                    </a:lnTo>
                    <a:lnTo>
                      <a:pt x="132" y="55"/>
                    </a:lnTo>
                    <a:lnTo>
                      <a:pt x="69" y="2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5" name="Line 885"/>
              <p:cNvSpPr>
                <a:spLocks noChangeAspect="1" noChangeShapeType="1"/>
              </p:cNvSpPr>
              <p:nvPr/>
            </p:nvSpPr>
            <p:spPr bwMode="auto">
              <a:xfrm>
                <a:off x="11484" y="4635"/>
                <a:ext cx="42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6" name="Freeform 886"/>
              <p:cNvSpPr>
                <a:spLocks noChangeAspect="1"/>
              </p:cNvSpPr>
              <p:nvPr/>
            </p:nvSpPr>
            <p:spPr bwMode="auto">
              <a:xfrm>
                <a:off x="11908" y="4539"/>
                <a:ext cx="96" cy="96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19" y="21"/>
                  </a:cxn>
                  <a:cxn ang="0">
                    <a:pos x="156" y="55"/>
                  </a:cxn>
                  <a:cxn ang="0">
                    <a:pos x="101" y="101"/>
                  </a:cxn>
                  <a:cxn ang="0">
                    <a:pos x="55" y="156"/>
                  </a:cxn>
                  <a:cxn ang="0">
                    <a:pos x="21" y="219"/>
                  </a:cxn>
                  <a:cxn ang="0">
                    <a:pos x="0" y="288"/>
                  </a:cxn>
                </a:cxnLst>
                <a:rect l="0" t="0" r="r" b="b"/>
                <a:pathLst>
                  <a:path w="288" h="288">
                    <a:moveTo>
                      <a:pt x="288" y="0"/>
                    </a:moveTo>
                    <a:lnTo>
                      <a:pt x="219" y="21"/>
                    </a:lnTo>
                    <a:lnTo>
                      <a:pt x="156" y="55"/>
                    </a:lnTo>
                    <a:lnTo>
                      <a:pt x="101" y="101"/>
                    </a:lnTo>
                    <a:lnTo>
                      <a:pt x="55" y="156"/>
                    </a:lnTo>
                    <a:lnTo>
                      <a:pt x="21" y="219"/>
                    </a:lnTo>
                    <a:lnTo>
                      <a:pt x="0" y="28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7" name="Freeform 887"/>
              <p:cNvSpPr>
                <a:spLocks noChangeAspect="1"/>
              </p:cNvSpPr>
              <p:nvPr/>
            </p:nvSpPr>
            <p:spPr bwMode="auto">
              <a:xfrm>
                <a:off x="11388" y="4414"/>
                <a:ext cx="616" cy="125"/>
              </a:xfrm>
              <a:custGeom>
                <a:avLst/>
                <a:gdLst/>
                <a:ahLst/>
                <a:cxnLst>
                  <a:cxn ang="0">
                    <a:pos x="1848" y="376"/>
                  </a:cxn>
                  <a:cxn ang="0">
                    <a:pos x="1848" y="0"/>
                  </a:cxn>
                  <a:cxn ang="0">
                    <a:pos x="0" y="0"/>
                  </a:cxn>
                </a:cxnLst>
                <a:rect l="0" t="0" r="r" b="b"/>
                <a:pathLst>
                  <a:path w="1848" h="376">
                    <a:moveTo>
                      <a:pt x="1848" y="376"/>
                    </a:moveTo>
                    <a:lnTo>
                      <a:pt x="1848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8" name="Line 888"/>
              <p:cNvSpPr>
                <a:spLocks noChangeAspect="1" noChangeShapeType="1"/>
              </p:cNvSpPr>
              <p:nvPr/>
            </p:nvSpPr>
            <p:spPr bwMode="auto">
              <a:xfrm>
                <a:off x="11388" y="4414"/>
                <a:ext cx="1" cy="1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9" name="Freeform 889"/>
              <p:cNvSpPr>
                <a:spLocks noChangeAspect="1"/>
              </p:cNvSpPr>
              <p:nvPr/>
            </p:nvSpPr>
            <p:spPr bwMode="auto">
              <a:xfrm>
                <a:off x="11351" y="4389"/>
                <a:ext cx="12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517"/>
                  </a:cxn>
                </a:cxnLst>
                <a:rect l="0" t="0" r="r" b="b"/>
                <a:pathLst>
                  <a:path w="36" h="517">
                    <a:moveTo>
                      <a:pt x="0" y="0"/>
                    </a:moveTo>
                    <a:lnTo>
                      <a:pt x="36" y="0"/>
                    </a:lnTo>
                    <a:lnTo>
                      <a:pt x="36" y="51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0" name="Freeform 890"/>
              <p:cNvSpPr>
                <a:spLocks noChangeAspect="1"/>
              </p:cNvSpPr>
              <p:nvPr/>
            </p:nvSpPr>
            <p:spPr bwMode="auto">
              <a:xfrm>
                <a:off x="11363" y="4562"/>
                <a:ext cx="99" cy="98"/>
              </a:xfrm>
              <a:custGeom>
                <a:avLst/>
                <a:gdLst/>
                <a:ahLst/>
                <a:cxnLst>
                  <a:cxn ang="0">
                    <a:pos x="297" y="295"/>
                  </a:cxn>
                  <a:cxn ang="0">
                    <a:pos x="289" y="229"/>
                  </a:cxn>
                  <a:cxn ang="0">
                    <a:pos x="267" y="167"/>
                  </a:cxn>
                  <a:cxn ang="0">
                    <a:pos x="232" y="110"/>
                  </a:cxn>
                  <a:cxn ang="0">
                    <a:pos x="185" y="65"/>
                  </a:cxn>
                  <a:cxn ang="0">
                    <a:pos x="128" y="28"/>
                  </a:cxn>
                  <a:cxn ang="0">
                    <a:pos x="66" y="7"/>
                  </a:cxn>
                  <a:cxn ang="0">
                    <a:pos x="0" y="0"/>
                  </a:cxn>
                </a:cxnLst>
                <a:rect l="0" t="0" r="r" b="b"/>
                <a:pathLst>
                  <a:path w="297" h="295">
                    <a:moveTo>
                      <a:pt x="297" y="295"/>
                    </a:moveTo>
                    <a:lnTo>
                      <a:pt x="289" y="229"/>
                    </a:lnTo>
                    <a:lnTo>
                      <a:pt x="267" y="167"/>
                    </a:lnTo>
                    <a:lnTo>
                      <a:pt x="232" y="110"/>
                    </a:lnTo>
                    <a:lnTo>
                      <a:pt x="185" y="65"/>
                    </a:lnTo>
                    <a:lnTo>
                      <a:pt x="128" y="28"/>
                    </a:lnTo>
                    <a:lnTo>
                      <a:pt x="66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1" name="Line 891"/>
              <p:cNvSpPr>
                <a:spLocks noChangeAspect="1" noChangeShapeType="1"/>
              </p:cNvSpPr>
              <p:nvPr/>
            </p:nvSpPr>
            <p:spPr bwMode="auto">
              <a:xfrm>
                <a:off x="11462" y="4660"/>
                <a:ext cx="46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2" name="Freeform 892"/>
              <p:cNvSpPr>
                <a:spLocks noChangeAspect="1"/>
              </p:cNvSpPr>
              <p:nvPr/>
            </p:nvSpPr>
            <p:spPr bwMode="auto">
              <a:xfrm>
                <a:off x="11930" y="4562"/>
                <a:ext cx="98" cy="98"/>
              </a:xfrm>
              <a:custGeom>
                <a:avLst/>
                <a:gdLst/>
                <a:ahLst/>
                <a:cxnLst>
                  <a:cxn ang="0">
                    <a:pos x="295" y="0"/>
                  </a:cxn>
                  <a:cxn ang="0">
                    <a:pos x="229" y="7"/>
                  </a:cxn>
                  <a:cxn ang="0">
                    <a:pos x="167" y="28"/>
                  </a:cxn>
                  <a:cxn ang="0">
                    <a:pos x="110" y="65"/>
                  </a:cxn>
                  <a:cxn ang="0">
                    <a:pos x="63" y="110"/>
                  </a:cxn>
                  <a:cxn ang="0">
                    <a:pos x="28" y="167"/>
                  </a:cxn>
                  <a:cxn ang="0">
                    <a:pos x="7" y="229"/>
                  </a:cxn>
                  <a:cxn ang="0">
                    <a:pos x="0" y="295"/>
                  </a:cxn>
                </a:cxnLst>
                <a:rect l="0" t="0" r="r" b="b"/>
                <a:pathLst>
                  <a:path w="295" h="295">
                    <a:moveTo>
                      <a:pt x="295" y="0"/>
                    </a:moveTo>
                    <a:lnTo>
                      <a:pt x="229" y="7"/>
                    </a:lnTo>
                    <a:lnTo>
                      <a:pt x="167" y="28"/>
                    </a:lnTo>
                    <a:lnTo>
                      <a:pt x="110" y="65"/>
                    </a:lnTo>
                    <a:lnTo>
                      <a:pt x="63" y="110"/>
                    </a:lnTo>
                    <a:lnTo>
                      <a:pt x="28" y="167"/>
                    </a:lnTo>
                    <a:lnTo>
                      <a:pt x="7" y="229"/>
                    </a:lnTo>
                    <a:lnTo>
                      <a:pt x="0" y="29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3" name="Freeform 893"/>
              <p:cNvSpPr>
                <a:spLocks noChangeAspect="1"/>
              </p:cNvSpPr>
              <p:nvPr/>
            </p:nvSpPr>
            <p:spPr bwMode="auto">
              <a:xfrm>
                <a:off x="11351" y="4389"/>
                <a:ext cx="690" cy="468"/>
              </a:xfrm>
              <a:custGeom>
                <a:avLst/>
                <a:gdLst/>
                <a:ahLst/>
                <a:cxnLst>
                  <a:cxn ang="0">
                    <a:pos x="2032" y="517"/>
                  </a:cxn>
                  <a:cxn ang="0">
                    <a:pos x="2032" y="0"/>
                  </a:cxn>
                  <a:cxn ang="0">
                    <a:pos x="2070" y="0"/>
                  </a:cxn>
                  <a:cxn ang="0">
                    <a:pos x="2070" y="1404"/>
                  </a:cxn>
                  <a:cxn ang="0">
                    <a:pos x="0" y="1404"/>
                  </a:cxn>
                  <a:cxn ang="0">
                    <a:pos x="0" y="0"/>
                  </a:cxn>
                </a:cxnLst>
                <a:rect l="0" t="0" r="r" b="b"/>
                <a:pathLst>
                  <a:path w="2070" h="1404">
                    <a:moveTo>
                      <a:pt x="2032" y="517"/>
                    </a:moveTo>
                    <a:lnTo>
                      <a:pt x="2032" y="0"/>
                    </a:lnTo>
                    <a:lnTo>
                      <a:pt x="2070" y="0"/>
                    </a:lnTo>
                    <a:lnTo>
                      <a:pt x="2070" y="1404"/>
                    </a:lnTo>
                    <a:lnTo>
                      <a:pt x="0" y="140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4" name="Line 894"/>
              <p:cNvSpPr>
                <a:spLocks noChangeAspect="1" noChangeShapeType="1"/>
              </p:cNvSpPr>
              <p:nvPr/>
            </p:nvSpPr>
            <p:spPr bwMode="auto">
              <a:xfrm flipV="1">
                <a:off x="11363" y="4428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5" name="Line 895"/>
              <p:cNvSpPr>
                <a:spLocks noChangeAspect="1" noChangeShapeType="1"/>
              </p:cNvSpPr>
              <p:nvPr/>
            </p:nvSpPr>
            <p:spPr bwMode="auto">
              <a:xfrm flipV="1">
                <a:off x="11402" y="4389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6" name="Line 896"/>
              <p:cNvSpPr>
                <a:spLocks noChangeAspect="1" noChangeShapeType="1"/>
              </p:cNvSpPr>
              <p:nvPr/>
            </p:nvSpPr>
            <p:spPr bwMode="auto">
              <a:xfrm flipV="1">
                <a:off x="11363" y="4515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7" name="Line 897"/>
              <p:cNvSpPr>
                <a:spLocks noChangeAspect="1" noChangeShapeType="1"/>
              </p:cNvSpPr>
              <p:nvPr/>
            </p:nvSpPr>
            <p:spPr bwMode="auto">
              <a:xfrm flipV="1">
                <a:off x="11489" y="4389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8" name="Line 898"/>
              <p:cNvSpPr>
                <a:spLocks noChangeAspect="1" noChangeShapeType="1"/>
              </p:cNvSpPr>
              <p:nvPr/>
            </p:nvSpPr>
            <p:spPr bwMode="auto">
              <a:xfrm flipV="1">
                <a:off x="11415" y="4558"/>
                <a:ext cx="17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9" name="Line 899"/>
              <p:cNvSpPr>
                <a:spLocks noChangeAspect="1" noChangeShapeType="1"/>
              </p:cNvSpPr>
              <p:nvPr/>
            </p:nvSpPr>
            <p:spPr bwMode="auto">
              <a:xfrm flipV="1">
                <a:off x="11576" y="4389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0" name="Line 900"/>
              <p:cNvSpPr>
                <a:spLocks noChangeAspect="1" noChangeShapeType="1"/>
              </p:cNvSpPr>
              <p:nvPr/>
            </p:nvSpPr>
            <p:spPr bwMode="auto">
              <a:xfrm flipV="1">
                <a:off x="11455" y="4604"/>
                <a:ext cx="18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1" name="Line 901"/>
              <p:cNvSpPr>
                <a:spLocks noChangeAspect="1" noChangeShapeType="1"/>
              </p:cNvSpPr>
              <p:nvPr/>
            </p:nvSpPr>
            <p:spPr bwMode="auto">
              <a:xfrm flipV="1">
                <a:off x="11663" y="4389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2" name="Line 902"/>
              <p:cNvSpPr>
                <a:spLocks noChangeAspect="1" noChangeShapeType="1"/>
              </p:cNvSpPr>
              <p:nvPr/>
            </p:nvSpPr>
            <p:spPr bwMode="auto">
              <a:xfrm flipV="1">
                <a:off x="11505" y="4635"/>
                <a:ext cx="24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3" name="Line 903"/>
              <p:cNvSpPr>
                <a:spLocks noChangeAspect="1" noChangeShapeType="1"/>
              </p:cNvSpPr>
              <p:nvPr/>
            </p:nvSpPr>
            <p:spPr bwMode="auto">
              <a:xfrm flipV="1">
                <a:off x="11750" y="4389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4" name="Line 904"/>
              <p:cNvSpPr>
                <a:spLocks noChangeAspect="1" noChangeShapeType="1"/>
              </p:cNvSpPr>
              <p:nvPr/>
            </p:nvSpPr>
            <p:spPr bwMode="auto">
              <a:xfrm flipV="1">
                <a:off x="11592" y="4635"/>
                <a:ext cx="24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5" name="Line 905"/>
              <p:cNvSpPr>
                <a:spLocks noChangeAspect="1" noChangeShapeType="1"/>
              </p:cNvSpPr>
              <p:nvPr/>
            </p:nvSpPr>
            <p:spPr bwMode="auto">
              <a:xfrm flipV="1">
                <a:off x="11838" y="4389"/>
                <a:ext cx="24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6" name="Line 906"/>
              <p:cNvSpPr>
                <a:spLocks noChangeAspect="1" noChangeShapeType="1"/>
              </p:cNvSpPr>
              <p:nvPr/>
            </p:nvSpPr>
            <p:spPr bwMode="auto">
              <a:xfrm flipV="1">
                <a:off x="11679" y="4635"/>
                <a:ext cx="24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7" name="Line 907"/>
              <p:cNvSpPr>
                <a:spLocks noChangeAspect="1" noChangeShapeType="1"/>
              </p:cNvSpPr>
              <p:nvPr/>
            </p:nvSpPr>
            <p:spPr bwMode="auto">
              <a:xfrm flipV="1">
                <a:off x="11925" y="4389"/>
                <a:ext cx="24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8" name="Line 908"/>
              <p:cNvSpPr>
                <a:spLocks noChangeAspect="1" noChangeShapeType="1"/>
              </p:cNvSpPr>
              <p:nvPr/>
            </p:nvSpPr>
            <p:spPr bwMode="auto">
              <a:xfrm flipV="1">
                <a:off x="11766" y="4635"/>
                <a:ext cx="24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9" name="Line 909"/>
              <p:cNvSpPr>
                <a:spLocks noChangeAspect="1" noChangeShapeType="1"/>
              </p:cNvSpPr>
              <p:nvPr/>
            </p:nvSpPr>
            <p:spPr bwMode="auto">
              <a:xfrm flipV="1">
                <a:off x="12004" y="4398"/>
                <a:ext cx="24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0" name="Line 910"/>
              <p:cNvSpPr>
                <a:spLocks noChangeAspect="1" noChangeShapeType="1"/>
              </p:cNvSpPr>
              <p:nvPr/>
            </p:nvSpPr>
            <p:spPr bwMode="auto">
              <a:xfrm flipV="1">
                <a:off x="11853" y="4635"/>
                <a:ext cx="24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1" name="Line 911"/>
              <p:cNvSpPr>
                <a:spLocks noChangeAspect="1" noChangeShapeType="1"/>
              </p:cNvSpPr>
              <p:nvPr/>
            </p:nvSpPr>
            <p:spPr bwMode="auto">
              <a:xfrm flipV="1">
                <a:off x="12004" y="4485"/>
                <a:ext cx="24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2" name="Line 912"/>
              <p:cNvSpPr>
                <a:spLocks noChangeAspect="1" noChangeShapeType="1"/>
              </p:cNvSpPr>
              <p:nvPr/>
            </p:nvSpPr>
            <p:spPr bwMode="auto">
              <a:xfrm>
                <a:off x="11388" y="4431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3" name="Line 913"/>
              <p:cNvSpPr>
                <a:spLocks noChangeAspect="1" noChangeShapeType="1"/>
              </p:cNvSpPr>
              <p:nvPr/>
            </p:nvSpPr>
            <p:spPr bwMode="auto">
              <a:xfrm>
                <a:off x="11471" y="443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4" name="Line 914"/>
              <p:cNvSpPr>
                <a:spLocks noChangeAspect="1" noChangeShapeType="1"/>
              </p:cNvSpPr>
              <p:nvPr/>
            </p:nvSpPr>
            <p:spPr bwMode="auto">
              <a:xfrm>
                <a:off x="11563" y="443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5" name="Line 915"/>
              <p:cNvSpPr>
                <a:spLocks noChangeAspect="1" noChangeShapeType="1"/>
              </p:cNvSpPr>
              <p:nvPr/>
            </p:nvSpPr>
            <p:spPr bwMode="auto">
              <a:xfrm>
                <a:off x="11655" y="443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6" name="Line 916"/>
              <p:cNvSpPr>
                <a:spLocks noChangeAspect="1" noChangeShapeType="1"/>
              </p:cNvSpPr>
              <p:nvPr/>
            </p:nvSpPr>
            <p:spPr bwMode="auto">
              <a:xfrm>
                <a:off x="11748" y="443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7" name="Line 917"/>
              <p:cNvSpPr>
                <a:spLocks noChangeAspect="1" noChangeShapeType="1"/>
              </p:cNvSpPr>
              <p:nvPr/>
            </p:nvSpPr>
            <p:spPr bwMode="auto">
              <a:xfrm>
                <a:off x="11840" y="443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8" name="Line 918"/>
              <p:cNvSpPr>
                <a:spLocks noChangeAspect="1" noChangeShapeType="1"/>
              </p:cNvSpPr>
              <p:nvPr/>
            </p:nvSpPr>
            <p:spPr bwMode="auto">
              <a:xfrm>
                <a:off x="11933" y="443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9" name="Line 919"/>
              <p:cNvSpPr>
                <a:spLocks noChangeAspect="1" noChangeShapeType="1"/>
              </p:cNvSpPr>
              <p:nvPr/>
            </p:nvSpPr>
            <p:spPr bwMode="auto">
              <a:xfrm>
                <a:off x="11425" y="4458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0" name="Line 920"/>
              <p:cNvSpPr>
                <a:spLocks noChangeAspect="1" noChangeShapeType="1"/>
              </p:cNvSpPr>
              <p:nvPr/>
            </p:nvSpPr>
            <p:spPr bwMode="auto">
              <a:xfrm>
                <a:off x="11517" y="4458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1" name="Line 921"/>
              <p:cNvSpPr>
                <a:spLocks noChangeAspect="1" noChangeShapeType="1"/>
              </p:cNvSpPr>
              <p:nvPr/>
            </p:nvSpPr>
            <p:spPr bwMode="auto">
              <a:xfrm>
                <a:off x="11609" y="4458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2" name="Line 922"/>
              <p:cNvSpPr>
                <a:spLocks noChangeAspect="1" noChangeShapeType="1"/>
              </p:cNvSpPr>
              <p:nvPr/>
            </p:nvSpPr>
            <p:spPr bwMode="auto">
              <a:xfrm>
                <a:off x="11702" y="4458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3" name="Line 923"/>
              <p:cNvSpPr>
                <a:spLocks noChangeAspect="1" noChangeShapeType="1"/>
              </p:cNvSpPr>
              <p:nvPr/>
            </p:nvSpPr>
            <p:spPr bwMode="auto">
              <a:xfrm>
                <a:off x="11794" y="4458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4" name="Line 924"/>
              <p:cNvSpPr>
                <a:spLocks noChangeAspect="1" noChangeShapeType="1"/>
              </p:cNvSpPr>
              <p:nvPr/>
            </p:nvSpPr>
            <p:spPr bwMode="auto">
              <a:xfrm>
                <a:off x="11886" y="4458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5" name="Line 925"/>
              <p:cNvSpPr>
                <a:spLocks noChangeAspect="1" noChangeShapeType="1"/>
              </p:cNvSpPr>
              <p:nvPr/>
            </p:nvSpPr>
            <p:spPr bwMode="auto">
              <a:xfrm>
                <a:off x="11979" y="4458"/>
                <a:ext cx="2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6" name="Line 926"/>
              <p:cNvSpPr>
                <a:spLocks noChangeAspect="1" noChangeShapeType="1"/>
              </p:cNvSpPr>
              <p:nvPr/>
            </p:nvSpPr>
            <p:spPr bwMode="auto">
              <a:xfrm>
                <a:off x="11388" y="4484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7" name="Line 927"/>
              <p:cNvSpPr>
                <a:spLocks noChangeAspect="1" noChangeShapeType="1"/>
              </p:cNvSpPr>
              <p:nvPr/>
            </p:nvSpPr>
            <p:spPr bwMode="auto">
              <a:xfrm>
                <a:off x="11471" y="4484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8" name="Line 928"/>
              <p:cNvSpPr>
                <a:spLocks noChangeAspect="1" noChangeShapeType="1"/>
              </p:cNvSpPr>
              <p:nvPr/>
            </p:nvSpPr>
            <p:spPr bwMode="auto">
              <a:xfrm>
                <a:off x="11563" y="448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9" name="Line 929"/>
              <p:cNvSpPr>
                <a:spLocks noChangeAspect="1" noChangeShapeType="1"/>
              </p:cNvSpPr>
              <p:nvPr/>
            </p:nvSpPr>
            <p:spPr bwMode="auto">
              <a:xfrm>
                <a:off x="11655" y="448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0" name="Line 930"/>
              <p:cNvSpPr>
                <a:spLocks noChangeAspect="1" noChangeShapeType="1"/>
              </p:cNvSpPr>
              <p:nvPr/>
            </p:nvSpPr>
            <p:spPr bwMode="auto">
              <a:xfrm>
                <a:off x="11748" y="448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1" name="Line 931"/>
              <p:cNvSpPr>
                <a:spLocks noChangeAspect="1" noChangeShapeType="1"/>
              </p:cNvSpPr>
              <p:nvPr/>
            </p:nvSpPr>
            <p:spPr bwMode="auto">
              <a:xfrm>
                <a:off x="11840" y="448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2" name="Line 932"/>
              <p:cNvSpPr>
                <a:spLocks noChangeAspect="1" noChangeShapeType="1"/>
              </p:cNvSpPr>
              <p:nvPr/>
            </p:nvSpPr>
            <p:spPr bwMode="auto">
              <a:xfrm>
                <a:off x="11933" y="4484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3" name="Line 933"/>
              <p:cNvSpPr>
                <a:spLocks noChangeAspect="1" noChangeShapeType="1"/>
              </p:cNvSpPr>
              <p:nvPr/>
            </p:nvSpPr>
            <p:spPr bwMode="auto">
              <a:xfrm>
                <a:off x="11425" y="451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4" name="Line 934"/>
              <p:cNvSpPr>
                <a:spLocks noChangeAspect="1" noChangeShapeType="1"/>
              </p:cNvSpPr>
              <p:nvPr/>
            </p:nvSpPr>
            <p:spPr bwMode="auto">
              <a:xfrm>
                <a:off x="11517" y="451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5" name="Line 935"/>
              <p:cNvSpPr>
                <a:spLocks noChangeAspect="1" noChangeShapeType="1"/>
              </p:cNvSpPr>
              <p:nvPr/>
            </p:nvSpPr>
            <p:spPr bwMode="auto">
              <a:xfrm>
                <a:off x="11609" y="451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6" name="Line 936"/>
              <p:cNvSpPr>
                <a:spLocks noChangeAspect="1" noChangeShapeType="1"/>
              </p:cNvSpPr>
              <p:nvPr/>
            </p:nvSpPr>
            <p:spPr bwMode="auto">
              <a:xfrm>
                <a:off x="11702" y="451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7" name="Line 937"/>
              <p:cNvSpPr>
                <a:spLocks noChangeAspect="1" noChangeShapeType="1"/>
              </p:cNvSpPr>
              <p:nvPr/>
            </p:nvSpPr>
            <p:spPr bwMode="auto">
              <a:xfrm>
                <a:off x="11794" y="451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8" name="Line 938"/>
              <p:cNvSpPr>
                <a:spLocks noChangeAspect="1" noChangeShapeType="1"/>
              </p:cNvSpPr>
              <p:nvPr/>
            </p:nvSpPr>
            <p:spPr bwMode="auto">
              <a:xfrm>
                <a:off x="11886" y="451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9" name="Line 939"/>
              <p:cNvSpPr>
                <a:spLocks noChangeAspect="1" noChangeShapeType="1"/>
              </p:cNvSpPr>
              <p:nvPr/>
            </p:nvSpPr>
            <p:spPr bwMode="auto">
              <a:xfrm>
                <a:off x="11979" y="4511"/>
                <a:ext cx="2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0" name="Line 940"/>
              <p:cNvSpPr>
                <a:spLocks noChangeAspect="1" noChangeShapeType="1"/>
              </p:cNvSpPr>
              <p:nvPr/>
            </p:nvSpPr>
            <p:spPr bwMode="auto">
              <a:xfrm>
                <a:off x="11388" y="4537"/>
                <a:ext cx="2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1" name="Line 941"/>
              <p:cNvSpPr>
                <a:spLocks noChangeAspect="1" noChangeShapeType="1"/>
              </p:cNvSpPr>
              <p:nvPr/>
            </p:nvSpPr>
            <p:spPr bwMode="auto">
              <a:xfrm>
                <a:off x="11471" y="4537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2" name="Line 942"/>
              <p:cNvSpPr>
                <a:spLocks noChangeAspect="1" noChangeShapeType="1"/>
              </p:cNvSpPr>
              <p:nvPr/>
            </p:nvSpPr>
            <p:spPr bwMode="auto">
              <a:xfrm>
                <a:off x="11563" y="453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3" name="Line 943"/>
              <p:cNvSpPr>
                <a:spLocks noChangeAspect="1" noChangeShapeType="1"/>
              </p:cNvSpPr>
              <p:nvPr/>
            </p:nvSpPr>
            <p:spPr bwMode="auto">
              <a:xfrm>
                <a:off x="11655" y="453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4" name="Line 944"/>
              <p:cNvSpPr>
                <a:spLocks noChangeAspect="1" noChangeShapeType="1"/>
              </p:cNvSpPr>
              <p:nvPr/>
            </p:nvSpPr>
            <p:spPr bwMode="auto">
              <a:xfrm>
                <a:off x="11748" y="453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5" name="Line 945"/>
              <p:cNvSpPr>
                <a:spLocks noChangeAspect="1" noChangeShapeType="1"/>
              </p:cNvSpPr>
              <p:nvPr/>
            </p:nvSpPr>
            <p:spPr bwMode="auto">
              <a:xfrm>
                <a:off x="11840" y="453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6" name="Line 946"/>
              <p:cNvSpPr>
                <a:spLocks noChangeAspect="1" noChangeShapeType="1"/>
              </p:cNvSpPr>
              <p:nvPr/>
            </p:nvSpPr>
            <p:spPr bwMode="auto">
              <a:xfrm>
                <a:off x="11933" y="4537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7" name="Line 947"/>
              <p:cNvSpPr>
                <a:spLocks noChangeAspect="1" noChangeShapeType="1"/>
              </p:cNvSpPr>
              <p:nvPr/>
            </p:nvSpPr>
            <p:spPr bwMode="auto">
              <a:xfrm>
                <a:off x="11440" y="4564"/>
                <a:ext cx="1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8" name="Line 948"/>
              <p:cNvSpPr>
                <a:spLocks noChangeAspect="1" noChangeShapeType="1"/>
              </p:cNvSpPr>
              <p:nvPr/>
            </p:nvSpPr>
            <p:spPr bwMode="auto">
              <a:xfrm>
                <a:off x="11517" y="456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9" name="Line 949"/>
              <p:cNvSpPr>
                <a:spLocks noChangeAspect="1" noChangeShapeType="1"/>
              </p:cNvSpPr>
              <p:nvPr/>
            </p:nvSpPr>
            <p:spPr bwMode="auto">
              <a:xfrm>
                <a:off x="11609" y="456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0" name="Line 950"/>
              <p:cNvSpPr>
                <a:spLocks noChangeAspect="1" noChangeShapeType="1"/>
              </p:cNvSpPr>
              <p:nvPr/>
            </p:nvSpPr>
            <p:spPr bwMode="auto">
              <a:xfrm>
                <a:off x="11702" y="456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1" name="Line 951"/>
              <p:cNvSpPr>
                <a:spLocks noChangeAspect="1" noChangeShapeType="1"/>
              </p:cNvSpPr>
              <p:nvPr/>
            </p:nvSpPr>
            <p:spPr bwMode="auto">
              <a:xfrm>
                <a:off x="11794" y="456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2" name="Line 952"/>
              <p:cNvSpPr>
                <a:spLocks noChangeAspect="1" noChangeShapeType="1"/>
              </p:cNvSpPr>
              <p:nvPr/>
            </p:nvSpPr>
            <p:spPr bwMode="auto">
              <a:xfrm>
                <a:off x="11886" y="456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3" name="Line 953"/>
              <p:cNvSpPr>
                <a:spLocks noChangeAspect="1" noChangeShapeType="1"/>
              </p:cNvSpPr>
              <p:nvPr/>
            </p:nvSpPr>
            <p:spPr bwMode="auto">
              <a:xfrm>
                <a:off x="11471" y="459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4" name="Line 954"/>
              <p:cNvSpPr>
                <a:spLocks noChangeAspect="1" noChangeShapeType="1"/>
              </p:cNvSpPr>
              <p:nvPr/>
            </p:nvSpPr>
            <p:spPr bwMode="auto">
              <a:xfrm>
                <a:off x="11563" y="459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5" name="Line 955"/>
              <p:cNvSpPr>
                <a:spLocks noChangeAspect="1" noChangeShapeType="1"/>
              </p:cNvSpPr>
              <p:nvPr/>
            </p:nvSpPr>
            <p:spPr bwMode="auto">
              <a:xfrm>
                <a:off x="11655" y="459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6" name="Line 956"/>
              <p:cNvSpPr>
                <a:spLocks noChangeAspect="1" noChangeShapeType="1"/>
              </p:cNvSpPr>
              <p:nvPr/>
            </p:nvSpPr>
            <p:spPr bwMode="auto">
              <a:xfrm>
                <a:off x="11748" y="459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7" name="Line 957"/>
              <p:cNvSpPr>
                <a:spLocks noChangeAspect="1" noChangeShapeType="1"/>
              </p:cNvSpPr>
              <p:nvPr/>
            </p:nvSpPr>
            <p:spPr bwMode="auto">
              <a:xfrm>
                <a:off x="11840" y="459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8" name="Line 958"/>
              <p:cNvSpPr>
                <a:spLocks noChangeAspect="1" noChangeShapeType="1"/>
              </p:cNvSpPr>
              <p:nvPr/>
            </p:nvSpPr>
            <p:spPr bwMode="auto">
              <a:xfrm>
                <a:off x="11517" y="461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9" name="Line 959"/>
              <p:cNvSpPr>
                <a:spLocks noChangeAspect="1" noChangeShapeType="1"/>
              </p:cNvSpPr>
              <p:nvPr/>
            </p:nvSpPr>
            <p:spPr bwMode="auto">
              <a:xfrm>
                <a:off x="11609" y="461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0" name="Line 960"/>
              <p:cNvSpPr>
                <a:spLocks noChangeAspect="1" noChangeShapeType="1"/>
              </p:cNvSpPr>
              <p:nvPr/>
            </p:nvSpPr>
            <p:spPr bwMode="auto">
              <a:xfrm>
                <a:off x="11702" y="461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1" name="Line 961"/>
              <p:cNvSpPr>
                <a:spLocks noChangeAspect="1" noChangeShapeType="1"/>
              </p:cNvSpPr>
              <p:nvPr/>
            </p:nvSpPr>
            <p:spPr bwMode="auto">
              <a:xfrm>
                <a:off x="11794" y="461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2" name="Line 962"/>
              <p:cNvSpPr>
                <a:spLocks noChangeAspect="1" noChangeShapeType="1"/>
              </p:cNvSpPr>
              <p:nvPr/>
            </p:nvSpPr>
            <p:spPr bwMode="auto">
              <a:xfrm>
                <a:off x="11886" y="4617"/>
                <a:ext cx="2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3" name="Line 9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409" y="4537"/>
                <a:ext cx="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4" name="Line 9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455" y="456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5" name="Line 9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409" y="448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6" name="Line 9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01" y="459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7" name="Line 9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455" y="451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8" name="Line 9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409" y="4431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9" name="Line 9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48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0" name="Line 9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01" y="4537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1" name="Line 9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455" y="4458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2" name="Line 9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48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3" name="Line 9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01" y="448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4" name="Line 9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461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5" name="Line 9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94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6" name="Line 9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48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7" name="Line 9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01" y="4431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8" name="Line 9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40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9" name="Line 9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94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0" name="Line 9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48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1" name="Line 9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40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2" name="Line 9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94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3" name="Line 9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53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4" name="Line 9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86" y="459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5" name="Line 9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40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6" name="Line 9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594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7" name="Line 9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733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8" name="Line 9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86" y="4537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9" name="Line 9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40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0" name="Line 9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733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1" name="Line 9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86" y="448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2" name="Line 9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46" y="4414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3" name="Line 9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779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4" name="Line 9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733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5" name="Line 9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686" y="4431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6" name="Line 9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25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7" name="Line 9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779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8" name="Line 9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733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9" name="Line 9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25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0" name="Line 10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779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1" name="Line 10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738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2" name="Line 10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71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3" name="Line 10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25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4" name="Line 10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779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5" name="Line 10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71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6" name="Line 10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25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7" name="Line 10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17" y="4564"/>
                <a:ext cx="13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248" name="Group 1008"/>
            <p:cNvGrpSpPr>
              <a:grpSpLocks noChangeAspect="1"/>
            </p:cNvGrpSpPr>
            <p:nvPr/>
          </p:nvGrpSpPr>
          <p:grpSpPr bwMode="auto">
            <a:xfrm>
              <a:off x="10464" y="3789"/>
              <a:ext cx="1775" cy="1068"/>
              <a:chOff x="10464" y="3789"/>
              <a:chExt cx="1775" cy="1068"/>
            </a:xfrm>
          </p:grpSpPr>
          <p:sp>
            <p:nvSpPr>
              <p:cNvPr id="11249" name="Line 10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71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0" name="Line 10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30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1" name="Line 10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17" y="451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2" name="Line 10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871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3" name="Line 10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63" y="4537"/>
                <a:ext cx="8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4" name="Line 10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17" y="4458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5" name="Line 10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63" y="448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6" name="Line 10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23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7" name="Line 10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963" y="4431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8" name="Line 1018"/>
              <p:cNvSpPr>
                <a:spLocks noChangeAspect="1" noChangeShapeType="1"/>
              </p:cNvSpPr>
              <p:nvPr/>
            </p:nvSpPr>
            <p:spPr bwMode="auto">
              <a:xfrm flipV="1">
                <a:off x="11409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9" name="Line 1019"/>
              <p:cNvSpPr>
                <a:spLocks noChangeAspect="1" noChangeShapeType="1"/>
              </p:cNvSpPr>
              <p:nvPr/>
            </p:nvSpPr>
            <p:spPr bwMode="auto">
              <a:xfrm flipV="1">
                <a:off x="11409" y="4458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0" name="Line 1020"/>
              <p:cNvSpPr>
                <a:spLocks noChangeAspect="1" noChangeShapeType="1"/>
              </p:cNvSpPr>
              <p:nvPr/>
            </p:nvSpPr>
            <p:spPr bwMode="auto">
              <a:xfrm flipV="1">
                <a:off x="11409" y="451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1" name="Line 1021"/>
              <p:cNvSpPr>
                <a:spLocks noChangeAspect="1" noChangeShapeType="1"/>
              </p:cNvSpPr>
              <p:nvPr/>
            </p:nvSpPr>
            <p:spPr bwMode="auto">
              <a:xfrm flipV="1">
                <a:off x="11455" y="4431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2" name="Line 1022"/>
              <p:cNvSpPr>
                <a:spLocks noChangeAspect="1" noChangeShapeType="1"/>
              </p:cNvSpPr>
              <p:nvPr/>
            </p:nvSpPr>
            <p:spPr bwMode="auto">
              <a:xfrm flipV="1">
                <a:off x="11455" y="448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3" name="Line 1023"/>
              <p:cNvSpPr>
                <a:spLocks noChangeAspect="1" noChangeShapeType="1"/>
              </p:cNvSpPr>
              <p:nvPr/>
            </p:nvSpPr>
            <p:spPr bwMode="auto">
              <a:xfrm flipV="1">
                <a:off x="11501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4" name="Line 1024"/>
              <p:cNvSpPr>
                <a:spLocks noChangeAspect="1" noChangeShapeType="1"/>
              </p:cNvSpPr>
              <p:nvPr/>
            </p:nvSpPr>
            <p:spPr bwMode="auto">
              <a:xfrm flipV="1">
                <a:off x="11455" y="4537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5" name="Line 1025"/>
              <p:cNvSpPr>
                <a:spLocks noChangeAspect="1" noChangeShapeType="1"/>
              </p:cNvSpPr>
              <p:nvPr/>
            </p:nvSpPr>
            <p:spPr bwMode="auto">
              <a:xfrm flipV="1">
                <a:off x="11501" y="4458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6" name="Line 1026"/>
              <p:cNvSpPr>
                <a:spLocks noChangeAspect="1" noChangeShapeType="1"/>
              </p:cNvSpPr>
              <p:nvPr/>
            </p:nvSpPr>
            <p:spPr bwMode="auto">
              <a:xfrm flipV="1">
                <a:off x="11468" y="4591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7" name="Line 1027"/>
              <p:cNvSpPr>
                <a:spLocks noChangeAspect="1" noChangeShapeType="1"/>
              </p:cNvSpPr>
              <p:nvPr/>
            </p:nvSpPr>
            <p:spPr bwMode="auto">
              <a:xfrm flipV="1">
                <a:off x="11501" y="451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8" name="Line 1028"/>
              <p:cNvSpPr>
                <a:spLocks noChangeAspect="1" noChangeShapeType="1"/>
              </p:cNvSpPr>
              <p:nvPr/>
            </p:nvSpPr>
            <p:spPr bwMode="auto">
              <a:xfrm flipV="1">
                <a:off x="11548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9" name="Line 1029"/>
              <p:cNvSpPr>
                <a:spLocks noChangeAspect="1" noChangeShapeType="1"/>
              </p:cNvSpPr>
              <p:nvPr/>
            </p:nvSpPr>
            <p:spPr bwMode="auto">
              <a:xfrm flipV="1">
                <a:off x="11501" y="456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0" name="Line 1030"/>
              <p:cNvSpPr>
                <a:spLocks noChangeAspect="1" noChangeShapeType="1"/>
              </p:cNvSpPr>
              <p:nvPr/>
            </p:nvSpPr>
            <p:spPr bwMode="auto">
              <a:xfrm flipV="1">
                <a:off x="11548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1" name="Line 1031"/>
              <p:cNvSpPr>
                <a:spLocks noChangeAspect="1" noChangeShapeType="1"/>
              </p:cNvSpPr>
              <p:nvPr/>
            </p:nvSpPr>
            <p:spPr bwMode="auto">
              <a:xfrm flipV="1">
                <a:off x="11594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2" name="Line 1032"/>
              <p:cNvSpPr>
                <a:spLocks noChangeAspect="1" noChangeShapeType="1"/>
              </p:cNvSpPr>
              <p:nvPr/>
            </p:nvSpPr>
            <p:spPr bwMode="auto">
              <a:xfrm flipV="1">
                <a:off x="11506" y="4617"/>
                <a:ext cx="1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3" name="Line 1033"/>
              <p:cNvSpPr>
                <a:spLocks noChangeAspect="1" noChangeShapeType="1"/>
              </p:cNvSpPr>
              <p:nvPr/>
            </p:nvSpPr>
            <p:spPr bwMode="auto">
              <a:xfrm flipV="1">
                <a:off x="11548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4" name="Line 1034"/>
              <p:cNvSpPr>
                <a:spLocks noChangeAspect="1" noChangeShapeType="1"/>
              </p:cNvSpPr>
              <p:nvPr/>
            </p:nvSpPr>
            <p:spPr bwMode="auto">
              <a:xfrm flipV="1">
                <a:off x="11594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5" name="Line 1035"/>
              <p:cNvSpPr>
                <a:spLocks noChangeAspect="1" noChangeShapeType="1"/>
              </p:cNvSpPr>
              <p:nvPr/>
            </p:nvSpPr>
            <p:spPr bwMode="auto">
              <a:xfrm flipV="1">
                <a:off x="11548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6" name="Line 1036"/>
              <p:cNvSpPr>
                <a:spLocks noChangeAspect="1" noChangeShapeType="1"/>
              </p:cNvSpPr>
              <p:nvPr/>
            </p:nvSpPr>
            <p:spPr bwMode="auto">
              <a:xfrm flipV="1">
                <a:off x="11594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7" name="Line 1037"/>
              <p:cNvSpPr>
                <a:spLocks noChangeAspect="1" noChangeShapeType="1"/>
              </p:cNvSpPr>
              <p:nvPr/>
            </p:nvSpPr>
            <p:spPr bwMode="auto">
              <a:xfrm flipV="1">
                <a:off x="11640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8" name="Line 1038"/>
              <p:cNvSpPr>
                <a:spLocks noChangeAspect="1" noChangeShapeType="1"/>
              </p:cNvSpPr>
              <p:nvPr/>
            </p:nvSpPr>
            <p:spPr bwMode="auto">
              <a:xfrm flipV="1">
                <a:off x="11594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9" name="Line 1039"/>
              <p:cNvSpPr>
                <a:spLocks noChangeAspect="1" noChangeShapeType="1"/>
              </p:cNvSpPr>
              <p:nvPr/>
            </p:nvSpPr>
            <p:spPr bwMode="auto">
              <a:xfrm flipV="1">
                <a:off x="11640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0" name="Line 1040"/>
              <p:cNvSpPr>
                <a:spLocks noChangeAspect="1" noChangeShapeType="1"/>
              </p:cNvSpPr>
              <p:nvPr/>
            </p:nvSpPr>
            <p:spPr bwMode="auto">
              <a:xfrm flipV="1">
                <a:off x="11686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1" name="Line 1041"/>
              <p:cNvSpPr>
                <a:spLocks noChangeAspect="1" noChangeShapeType="1"/>
              </p:cNvSpPr>
              <p:nvPr/>
            </p:nvSpPr>
            <p:spPr bwMode="auto">
              <a:xfrm flipV="1">
                <a:off x="11599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2" name="Line 1042"/>
              <p:cNvSpPr>
                <a:spLocks noChangeAspect="1" noChangeShapeType="1"/>
              </p:cNvSpPr>
              <p:nvPr/>
            </p:nvSpPr>
            <p:spPr bwMode="auto">
              <a:xfrm flipV="1">
                <a:off x="11640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3" name="Line 1043"/>
              <p:cNvSpPr>
                <a:spLocks noChangeAspect="1" noChangeShapeType="1"/>
              </p:cNvSpPr>
              <p:nvPr/>
            </p:nvSpPr>
            <p:spPr bwMode="auto">
              <a:xfrm flipV="1">
                <a:off x="11686" y="4458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4" name="Line 1044"/>
              <p:cNvSpPr>
                <a:spLocks noChangeAspect="1" noChangeShapeType="1"/>
              </p:cNvSpPr>
              <p:nvPr/>
            </p:nvSpPr>
            <p:spPr bwMode="auto">
              <a:xfrm flipV="1">
                <a:off x="11640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5" name="Line 1045"/>
              <p:cNvSpPr>
                <a:spLocks noChangeAspect="1" noChangeShapeType="1"/>
              </p:cNvSpPr>
              <p:nvPr/>
            </p:nvSpPr>
            <p:spPr bwMode="auto">
              <a:xfrm flipV="1">
                <a:off x="11686" y="451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6" name="Line 1046"/>
              <p:cNvSpPr>
                <a:spLocks noChangeAspect="1" noChangeShapeType="1"/>
              </p:cNvSpPr>
              <p:nvPr/>
            </p:nvSpPr>
            <p:spPr bwMode="auto">
              <a:xfrm flipV="1">
                <a:off x="11733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7" name="Line 1047"/>
              <p:cNvSpPr>
                <a:spLocks noChangeAspect="1" noChangeShapeType="1"/>
              </p:cNvSpPr>
              <p:nvPr/>
            </p:nvSpPr>
            <p:spPr bwMode="auto">
              <a:xfrm flipV="1">
                <a:off x="11686" y="456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8" name="Line 1048"/>
              <p:cNvSpPr>
                <a:spLocks noChangeAspect="1" noChangeShapeType="1"/>
              </p:cNvSpPr>
              <p:nvPr/>
            </p:nvSpPr>
            <p:spPr bwMode="auto">
              <a:xfrm flipV="1">
                <a:off x="11733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9" name="Line 1049"/>
              <p:cNvSpPr>
                <a:spLocks noChangeAspect="1" noChangeShapeType="1"/>
              </p:cNvSpPr>
              <p:nvPr/>
            </p:nvSpPr>
            <p:spPr bwMode="auto">
              <a:xfrm flipV="1">
                <a:off x="11779" y="4414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0" name="Line 1050"/>
              <p:cNvSpPr>
                <a:spLocks noChangeAspect="1" noChangeShapeType="1"/>
              </p:cNvSpPr>
              <p:nvPr/>
            </p:nvSpPr>
            <p:spPr bwMode="auto">
              <a:xfrm flipV="1">
                <a:off x="11691" y="4617"/>
                <a:ext cx="1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1" name="Line 1051"/>
              <p:cNvSpPr>
                <a:spLocks noChangeAspect="1" noChangeShapeType="1"/>
              </p:cNvSpPr>
              <p:nvPr/>
            </p:nvSpPr>
            <p:spPr bwMode="auto">
              <a:xfrm flipV="1">
                <a:off x="11733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2" name="Line 1052"/>
              <p:cNvSpPr>
                <a:spLocks noChangeAspect="1" noChangeShapeType="1"/>
              </p:cNvSpPr>
              <p:nvPr/>
            </p:nvSpPr>
            <p:spPr bwMode="auto">
              <a:xfrm flipV="1">
                <a:off x="11779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3" name="Line 1053"/>
              <p:cNvSpPr>
                <a:spLocks noChangeAspect="1" noChangeShapeType="1"/>
              </p:cNvSpPr>
              <p:nvPr/>
            </p:nvSpPr>
            <p:spPr bwMode="auto">
              <a:xfrm flipV="1">
                <a:off x="11733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4" name="Line 1054"/>
              <p:cNvSpPr>
                <a:spLocks noChangeAspect="1" noChangeShapeType="1"/>
              </p:cNvSpPr>
              <p:nvPr/>
            </p:nvSpPr>
            <p:spPr bwMode="auto">
              <a:xfrm flipV="1">
                <a:off x="11779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5" name="Line 1055"/>
              <p:cNvSpPr>
                <a:spLocks noChangeAspect="1" noChangeShapeType="1"/>
              </p:cNvSpPr>
              <p:nvPr/>
            </p:nvSpPr>
            <p:spPr bwMode="auto">
              <a:xfrm flipV="1">
                <a:off x="11825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6" name="Line 1056"/>
              <p:cNvSpPr>
                <a:spLocks noChangeAspect="1" noChangeShapeType="1"/>
              </p:cNvSpPr>
              <p:nvPr/>
            </p:nvSpPr>
            <p:spPr bwMode="auto">
              <a:xfrm flipV="1">
                <a:off x="11779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7" name="Line 1057"/>
              <p:cNvSpPr>
                <a:spLocks noChangeAspect="1" noChangeShapeType="1"/>
              </p:cNvSpPr>
              <p:nvPr/>
            </p:nvSpPr>
            <p:spPr bwMode="auto">
              <a:xfrm flipV="1">
                <a:off x="11825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8" name="Line 1058"/>
              <p:cNvSpPr>
                <a:spLocks noChangeAspect="1" noChangeShapeType="1"/>
              </p:cNvSpPr>
              <p:nvPr/>
            </p:nvSpPr>
            <p:spPr bwMode="auto">
              <a:xfrm flipV="1">
                <a:off x="11871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9" name="Line 1059"/>
              <p:cNvSpPr>
                <a:spLocks noChangeAspect="1" noChangeShapeType="1"/>
              </p:cNvSpPr>
              <p:nvPr/>
            </p:nvSpPr>
            <p:spPr bwMode="auto">
              <a:xfrm flipV="1">
                <a:off x="11784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0" name="Line 1060"/>
              <p:cNvSpPr>
                <a:spLocks noChangeAspect="1" noChangeShapeType="1"/>
              </p:cNvSpPr>
              <p:nvPr/>
            </p:nvSpPr>
            <p:spPr bwMode="auto">
              <a:xfrm flipV="1">
                <a:off x="11825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1" name="Line 1061"/>
              <p:cNvSpPr>
                <a:spLocks noChangeAspect="1" noChangeShapeType="1"/>
              </p:cNvSpPr>
              <p:nvPr/>
            </p:nvSpPr>
            <p:spPr bwMode="auto">
              <a:xfrm flipV="1">
                <a:off x="11871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2" name="Line 1062"/>
              <p:cNvSpPr>
                <a:spLocks noChangeAspect="1" noChangeShapeType="1"/>
              </p:cNvSpPr>
              <p:nvPr/>
            </p:nvSpPr>
            <p:spPr bwMode="auto">
              <a:xfrm flipV="1">
                <a:off x="11825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3" name="Line 1063"/>
              <p:cNvSpPr>
                <a:spLocks noChangeAspect="1" noChangeShapeType="1"/>
              </p:cNvSpPr>
              <p:nvPr/>
            </p:nvSpPr>
            <p:spPr bwMode="auto">
              <a:xfrm flipV="1">
                <a:off x="11871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4" name="Line 1064"/>
              <p:cNvSpPr>
                <a:spLocks noChangeAspect="1" noChangeShapeType="1"/>
              </p:cNvSpPr>
              <p:nvPr/>
            </p:nvSpPr>
            <p:spPr bwMode="auto">
              <a:xfrm flipV="1">
                <a:off x="11917" y="4431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5" name="Line 1065"/>
              <p:cNvSpPr>
                <a:spLocks noChangeAspect="1" noChangeShapeType="1"/>
              </p:cNvSpPr>
              <p:nvPr/>
            </p:nvSpPr>
            <p:spPr bwMode="auto">
              <a:xfrm flipV="1">
                <a:off x="11871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6" name="Line 1066"/>
              <p:cNvSpPr>
                <a:spLocks noChangeAspect="1" noChangeShapeType="1"/>
              </p:cNvSpPr>
              <p:nvPr/>
            </p:nvSpPr>
            <p:spPr bwMode="auto">
              <a:xfrm flipV="1">
                <a:off x="11917" y="448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7" name="Line 1067"/>
              <p:cNvSpPr>
                <a:spLocks noChangeAspect="1" noChangeShapeType="1"/>
              </p:cNvSpPr>
              <p:nvPr/>
            </p:nvSpPr>
            <p:spPr bwMode="auto">
              <a:xfrm flipV="1">
                <a:off x="11963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8" name="Line 1068"/>
              <p:cNvSpPr>
                <a:spLocks noChangeAspect="1" noChangeShapeType="1"/>
              </p:cNvSpPr>
              <p:nvPr/>
            </p:nvSpPr>
            <p:spPr bwMode="auto">
              <a:xfrm flipV="1">
                <a:off x="11876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9" name="Line 1069"/>
              <p:cNvSpPr>
                <a:spLocks noChangeAspect="1" noChangeShapeType="1"/>
              </p:cNvSpPr>
              <p:nvPr/>
            </p:nvSpPr>
            <p:spPr bwMode="auto">
              <a:xfrm flipV="1">
                <a:off x="11917" y="4537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0" name="Line 1070"/>
              <p:cNvSpPr>
                <a:spLocks noChangeAspect="1" noChangeShapeType="1"/>
              </p:cNvSpPr>
              <p:nvPr/>
            </p:nvSpPr>
            <p:spPr bwMode="auto">
              <a:xfrm flipV="1">
                <a:off x="11963" y="4458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1" name="Line 1071"/>
              <p:cNvSpPr>
                <a:spLocks noChangeAspect="1" noChangeShapeType="1"/>
              </p:cNvSpPr>
              <p:nvPr/>
            </p:nvSpPr>
            <p:spPr bwMode="auto">
              <a:xfrm flipV="1">
                <a:off x="11963" y="451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2" name="Freeform 1072"/>
              <p:cNvSpPr>
                <a:spLocks noChangeAspect="1"/>
              </p:cNvSpPr>
              <p:nvPr/>
            </p:nvSpPr>
            <p:spPr bwMode="auto">
              <a:xfrm>
                <a:off x="12028" y="4389"/>
                <a:ext cx="13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7"/>
                  </a:cxn>
                  <a:cxn ang="0">
                    <a:pos x="38" y="517"/>
                  </a:cxn>
                  <a:cxn ang="0">
                    <a:pos x="0" y="0"/>
                  </a:cxn>
                </a:cxnLst>
                <a:rect l="0" t="0" r="r" b="b"/>
                <a:pathLst>
                  <a:path w="38" h="517">
                    <a:moveTo>
                      <a:pt x="0" y="0"/>
                    </a:moveTo>
                    <a:lnTo>
                      <a:pt x="0" y="517"/>
                    </a:lnTo>
                    <a:lnTo>
                      <a:pt x="38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3" name="Freeform 1073"/>
              <p:cNvSpPr>
                <a:spLocks noChangeAspect="1"/>
              </p:cNvSpPr>
              <p:nvPr/>
            </p:nvSpPr>
            <p:spPr bwMode="auto">
              <a:xfrm>
                <a:off x="12028" y="4389"/>
                <a:ext cx="13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7"/>
                  </a:cxn>
                  <a:cxn ang="0">
                    <a:pos x="38" y="517"/>
                  </a:cxn>
                  <a:cxn ang="0">
                    <a:pos x="0" y="0"/>
                  </a:cxn>
                </a:cxnLst>
                <a:rect l="0" t="0" r="r" b="b"/>
                <a:pathLst>
                  <a:path w="38" h="517">
                    <a:moveTo>
                      <a:pt x="0" y="0"/>
                    </a:moveTo>
                    <a:lnTo>
                      <a:pt x="0" y="517"/>
                    </a:lnTo>
                    <a:lnTo>
                      <a:pt x="38" y="51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4" name="Freeform 1074"/>
              <p:cNvSpPr>
                <a:spLocks noChangeAspect="1"/>
              </p:cNvSpPr>
              <p:nvPr/>
            </p:nvSpPr>
            <p:spPr bwMode="auto">
              <a:xfrm>
                <a:off x="12028" y="4389"/>
                <a:ext cx="13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517"/>
                  </a:cxn>
                  <a:cxn ang="0">
                    <a:pos x="0" y="0"/>
                  </a:cxn>
                </a:cxnLst>
                <a:rect l="0" t="0" r="r" b="b"/>
                <a:pathLst>
                  <a:path w="38" h="517">
                    <a:moveTo>
                      <a:pt x="0" y="0"/>
                    </a:moveTo>
                    <a:lnTo>
                      <a:pt x="38" y="0"/>
                    </a:lnTo>
                    <a:lnTo>
                      <a:pt x="38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5" name="Freeform 1075"/>
              <p:cNvSpPr>
                <a:spLocks noChangeAspect="1"/>
              </p:cNvSpPr>
              <p:nvPr/>
            </p:nvSpPr>
            <p:spPr bwMode="auto">
              <a:xfrm>
                <a:off x="12028" y="4389"/>
                <a:ext cx="13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517"/>
                  </a:cxn>
                  <a:cxn ang="0">
                    <a:pos x="0" y="0"/>
                  </a:cxn>
                </a:cxnLst>
                <a:rect l="0" t="0" r="r" b="b"/>
                <a:pathLst>
                  <a:path w="38" h="517">
                    <a:moveTo>
                      <a:pt x="0" y="0"/>
                    </a:moveTo>
                    <a:lnTo>
                      <a:pt x="38" y="0"/>
                    </a:lnTo>
                    <a:lnTo>
                      <a:pt x="38" y="51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6" name="Freeform 1076"/>
              <p:cNvSpPr>
                <a:spLocks noChangeAspect="1"/>
              </p:cNvSpPr>
              <p:nvPr/>
            </p:nvSpPr>
            <p:spPr bwMode="auto">
              <a:xfrm>
                <a:off x="11351" y="4389"/>
                <a:ext cx="12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7"/>
                  </a:cxn>
                  <a:cxn ang="0">
                    <a:pos x="36" y="517"/>
                  </a:cxn>
                  <a:cxn ang="0">
                    <a:pos x="0" y="0"/>
                  </a:cxn>
                </a:cxnLst>
                <a:rect l="0" t="0" r="r" b="b"/>
                <a:pathLst>
                  <a:path w="36" h="517">
                    <a:moveTo>
                      <a:pt x="0" y="0"/>
                    </a:moveTo>
                    <a:lnTo>
                      <a:pt x="0" y="517"/>
                    </a:lnTo>
                    <a:lnTo>
                      <a:pt x="36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7" name="Freeform 1077"/>
              <p:cNvSpPr>
                <a:spLocks noChangeAspect="1"/>
              </p:cNvSpPr>
              <p:nvPr/>
            </p:nvSpPr>
            <p:spPr bwMode="auto">
              <a:xfrm>
                <a:off x="11351" y="4389"/>
                <a:ext cx="12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7"/>
                  </a:cxn>
                  <a:cxn ang="0">
                    <a:pos x="36" y="517"/>
                  </a:cxn>
                  <a:cxn ang="0">
                    <a:pos x="0" y="0"/>
                  </a:cxn>
                </a:cxnLst>
                <a:rect l="0" t="0" r="r" b="b"/>
                <a:pathLst>
                  <a:path w="36" h="517">
                    <a:moveTo>
                      <a:pt x="0" y="0"/>
                    </a:moveTo>
                    <a:lnTo>
                      <a:pt x="0" y="517"/>
                    </a:lnTo>
                    <a:lnTo>
                      <a:pt x="36" y="51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8" name="Freeform 1078"/>
              <p:cNvSpPr>
                <a:spLocks noChangeAspect="1"/>
              </p:cNvSpPr>
              <p:nvPr/>
            </p:nvSpPr>
            <p:spPr bwMode="auto">
              <a:xfrm>
                <a:off x="11351" y="4389"/>
                <a:ext cx="12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517"/>
                  </a:cxn>
                  <a:cxn ang="0">
                    <a:pos x="0" y="0"/>
                  </a:cxn>
                </a:cxnLst>
                <a:rect l="0" t="0" r="r" b="b"/>
                <a:pathLst>
                  <a:path w="36" h="517">
                    <a:moveTo>
                      <a:pt x="0" y="0"/>
                    </a:moveTo>
                    <a:lnTo>
                      <a:pt x="36" y="0"/>
                    </a:lnTo>
                    <a:lnTo>
                      <a:pt x="36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9" name="Freeform 1079"/>
              <p:cNvSpPr>
                <a:spLocks noChangeAspect="1"/>
              </p:cNvSpPr>
              <p:nvPr/>
            </p:nvSpPr>
            <p:spPr bwMode="auto">
              <a:xfrm>
                <a:off x="11351" y="4389"/>
                <a:ext cx="12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517"/>
                  </a:cxn>
                  <a:cxn ang="0">
                    <a:pos x="0" y="0"/>
                  </a:cxn>
                </a:cxnLst>
                <a:rect l="0" t="0" r="r" b="b"/>
                <a:pathLst>
                  <a:path w="36" h="517">
                    <a:moveTo>
                      <a:pt x="0" y="0"/>
                    </a:moveTo>
                    <a:lnTo>
                      <a:pt x="36" y="0"/>
                    </a:lnTo>
                    <a:lnTo>
                      <a:pt x="36" y="51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0" name="Freeform 1080"/>
              <p:cNvSpPr>
                <a:spLocks noChangeAspect="1"/>
              </p:cNvSpPr>
              <p:nvPr/>
            </p:nvSpPr>
            <p:spPr bwMode="auto">
              <a:xfrm>
                <a:off x="12006" y="4562"/>
                <a:ext cx="35" cy="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7"/>
                  </a:cxn>
                  <a:cxn ang="0">
                    <a:pos x="104" y="7"/>
                  </a:cxn>
                  <a:cxn ang="0">
                    <a:pos x="66" y="0"/>
                  </a:cxn>
                </a:cxnLst>
                <a:rect l="0" t="0" r="r" b="b"/>
                <a:pathLst>
                  <a:path w="104" h="7">
                    <a:moveTo>
                      <a:pt x="66" y="0"/>
                    </a:moveTo>
                    <a:lnTo>
                      <a:pt x="0" y="7"/>
                    </a:lnTo>
                    <a:lnTo>
                      <a:pt x="104" y="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1" name="Freeform 1081"/>
              <p:cNvSpPr>
                <a:spLocks noChangeAspect="1"/>
              </p:cNvSpPr>
              <p:nvPr/>
            </p:nvSpPr>
            <p:spPr bwMode="auto">
              <a:xfrm>
                <a:off x="12006" y="4562"/>
                <a:ext cx="35" cy="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7"/>
                  </a:cxn>
                  <a:cxn ang="0">
                    <a:pos x="104" y="7"/>
                  </a:cxn>
                  <a:cxn ang="0">
                    <a:pos x="66" y="0"/>
                  </a:cxn>
                </a:cxnLst>
                <a:rect l="0" t="0" r="r" b="b"/>
                <a:pathLst>
                  <a:path w="104" h="7">
                    <a:moveTo>
                      <a:pt x="66" y="0"/>
                    </a:moveTo>
                    <a:lnTo>
                      <a:pt x="0" y="7"/>
                    </a:lnTo>
                    <a:lnTo>
                      <a:pt x="104" y="7"/>
                    </a:lnTo>
                    <a:lnTo>
                      <a:pt x="6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2" name="Freeform 1082"/>
              <p:cNvSpPr>
                <a:spLocks noChangeAspect="1"/>
              </p:cNvSpPr>
              <p:nvPr/>
            </p:nvSpPr>
            <p:spPr bwMode="auto">
              <a:xfrm>
                <a:off x="12028" y="4562"/>
                <a:ext cx="1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7"/>
                  </a:cxn>
                  <a:cxn ang="0">
                    <a:pos x="0" y="0"/>
                  </a:cxn>
                </a:cxnLst>
                <a:rect l="0" t="0" r="r" b="b"/>
                <a:pathLst>
                  <a:path w="38" h="7">
                    <a:moveTo>
                      <a:pt x="0" y="0"/>
                    </a:moveTo>
                    <a:lnTo>
                      <a:pt x="38" y="0"/>
                    </a:lnTo>
                    <a:lnTo>
                      <a:pt x="3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3" name="Freeform 1083"/>
              <p:cNvSpPr>
                <a:spLocks noChangeAspect="1"/>
              </p:cNvSpPr>
              <p:nvPr/>
            </p:nvSpPr>
            <p:spPr bwMode="auto">
              <a:xfrm>
                <a:off x="12028" y="4562"/>
                <a:ext cx="1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7"/>
                  </a:cxn>
                  <a:cxn ang="0">
                    <a:pos x="0" y="0"/>
                  </a:cxn>
                </a:cxnLst>
                <a:rect l="0" t="0" r="r" b="b"/>
                <a:pathLst>
                  <a:path w="38" h="7">
                    <a:moveTo>
                      <a:pt x="0" y="0"/>
                    </a:moveTo>
                    <a:lnTo>
                      <a:pt x="38" y="0"/>
                    </a:lnTo>
                    <a:lnTo>
                      <a:pt x="38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4" name="Freeform 1084"/>
              <p:cNvSpPr>
                <a:spLocks noChangeAspect="1"/>
              </p:cNvSpPr>
              <p:nvPr/>
            </p:nvSpPr>
            <p:spPr bwMode="auto">
              <a:xfrm>
                <a:off x="11351" y="4562"/>
                <a:ext cx="3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02" y="7"/>
                  </a:cxn>
                  <a:cxn ang="0">
                    <a:pos x="0" y="0"/>
                  </a:cxn>
                </a:cxnLst>
                <a:rect l="0" t="0" r="r" b="b"/>
                <a:pathLst>
                  <a:path w="102" h="7">
                    <a:moveTo>
                      <a:pt x="0" y="0"/>
                    </a:moveTo>
                    <a:lnTo>
                      <a:pt x="0" y="7"/>
                    </a:lnTo>
                    <a:lnTo>
                      <a:pt x="10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5" name="Freeform 1085"/>
              <p:cNvSpPr>
                <a:spLocks noChangeAspect="1"/>
              </p:cNvSpPr>
              <p:nvPr/>
            </p:nvSpPr>
            <p:spPr bwMode="auto">
              <a:xfrm>
                <a:off x="11351" y="4562"/>
                <a:ext cx="3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02" y="7"/>
                  </a:cxn>
                  <a:cxn ang="0">
                    <a:pos x="0" y="0"/>
                  </a:cxn>
                </a:cxnLst>
                <a:rect l="0" t="0" r="r" b="b"/>
                <a:pathLst>
                  <a:path w="102" h="7">
                    <a:moveTo>
                      <a:pt x="0" y="0"/>
                    </a:moveTo>
                    <a:lnTo>
                      <a:pt x="0" y="7"/>
                    </a:lnTo>
                    <a:lnTo>
                      <a:pt x="102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6" name="Freeform 1086"/>
              <p:cNvSpPr>
                <a:spLocks noChangeAspect="1"/>
              </p:cNvSpPr>
              <p:nvPr/>
            </p:nvSpPr>
            <p:spPr bwMode="auto">
              <a:xfrm>
                <a:off x="11351" y="4562"/>
                <a:ext cx="3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102" y="7"/>
                  </a:cxn>
                  <a:cxn ang="0">
                    <a:pos x="0" y="0"/>
                  </a:cxn>
                </a:cxnLst>
                <a:rect l="0" t="0" r="r" b="b"/>
                <a:pathLst>
                  <a:path w="102" h="7">
                    <a:moveTo>
                      <a:pt x="0" y="0"/>
                    </a:moveTo>
                    <a:lnTo>
                      <a:pt x="36" y="0"/>
                    </a:lnTo>
                    <a:lnTo>
                      <a:pt x="10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7" name="Freeform 1087"/>
              <p:cNvSpPr>
                <a:spLocks noChangeAspect="1"/>
              </p:cNvSpPr>
              <p:nvPr/>
            </p:nvSpPr>
            <p:spPr bwMode="auto">
              <a:xfrm>
                <a:off x="11351" y="4562"/>
                <a:ext cx="3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102" y="7"/>
                  </a:cxn>
                  <a:cxn ang="0">
                    <a:pos x="0" y="0"/>
                  </a:cxn>
                </a:cxnLst>
                <a:rect l="0" t="0" r="r" b="b"/>
                <a:pathLst>
                  <a:path w="102" h="7">
                    <a:moveTo>
                      <a:pt x="0" y="0"/>
                    </a:moveTo>
                    <a:lnTo>
                      <a:pt x="36" y="0"/>
                    </a:lnTo>
                    <a:lnTo>
                      <a:pt x="102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8" name="Freeform 1088"/>
              <p:cNvSpPr>
                <a:spLocks noChangeAspect="1"/>
              </p:cNvSpPr>
              <p:nvPr/>
            </p:nvSpPr>
            <p:spPr bwMode="auto">
              <a:xfrm>
                <a:off x="11986" y="4564"/>
                <a:ext cx="55" cy="7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21"/>
                  </a:cxn>
                  <a:cxn ang="0">
                    <a:pos x="166" y="21"/>
                  </a:cxn>
                  <a:cxn ang="0">
                    <a:pos x="62" y="0"/>
                  </a:cxn>
                </a:cxnLst>
                <a:rect l="0" t="0" r="r" b="b"/>
                <a:pathLst>
                  <a:path w="166" h="21">
                    <a:moveTo>
                      <a:pt x="62" y="0"/>
                    </a:moveTo>
                    <a:lnTo>
                      <a:pt x="0" y="21"/>
                    </a:lnTo>
                    <a:lnTo>
                      <a:pt x="166" y="2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9" name="Freeform 1089"/>
              <p:cNvSpPr>
                <a:spLocks noChangeAspect="1"/>
              </p:cNvSpPr>
              <p:nvPr/>
            </p:nvSpPr>
            <p:spPr bwMode="auto">
              <a:xfrm>
                <a:off x="11986" y="4564"/>
                <a:ext cx="55" cy="7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21"/>
                  </a:cxn>
                  <a:cxn ang="0">
                    <a:pos x="166" y="21"/>
                  </a:cxn>
                  <a:cxn ang="0">
                    <a:pos x="62" y="0"/>
                  </a:cxn>
                </a:cxnLst>
                <a:rect l="0" t="0" r="r" b="b"/>
                <a:pathLst>
                  <a:path w="166" h="21">
                    <a:moveTo>
                      <a:pt x="62" y="0"/>
                    </a:moveTo>
                    <a:lnTo>
                      <a:pt x="0" y="21"/>
                    </a:lnTo>
                    <a:lnTo>
                      <a:pt x="166" y="21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0" name="Freeform 1090"/>
              <p:cNvSpPr>
                <a:spLocks noChangeAspect="1"/>
              </p:cNvSpPr>
              <p:nvPr/>
            </p:nvSpPr>
            <p:spPr bwMode="auto">
              <a:xfrm>
                <a:off x="12006" y="4564"/>
                <a:ext cx="3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21"/>
                  </a:cxn>
                  <a:cxn ang="0">
                    <a:pos x="0" y="0"/>
                  </a:cxn>
                </a:cxnLst>
                <a:rect l="0" t="0" r="r" b="b"/>
                <a:pathLst>
                  <a:path w="104" h="21">
                    <a:moveTo>
                      <a:pt x="0" y="0"/>
                    </a:moveTo>
                    <a:lnTo>
                      <a:pt x="104" y="0"/>
                    </a:lnTo>
                    <a:lnTo>
                      <a:pt x="104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1" name="Freeform 1091"/>
              <p:cNvSpPr>
                <a:spLocks noChangeAspect="1"/>
              </p:cNvSpPr>
              <p:nvPr/>
            </p:nvSpPr>
            <p:spPr bwMode="auto">
              <a:xfrm>
                <a:off x="12006" y="4564"/>
                <a:ext cx="3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21"/>
                  </a:cxn>
                  <a:cxn ang="0">
                    <a:pos x="0" y="0"/>
                  </a:cxn>
                </a:cxnLst>
                <a:rect l="0" t="0" r="r" b="b"/>
                <a:pathLst>
                  <a:path w="104" h="21">
                    <a:moveTo>
                      <a:pt x="0" y="0"/>
                    </a:moveTo>
                    <a:lnTo>
                      <a:pt x="104" y="0"/>
                    </a:lnTo>
                    <a:lnTo>
                      <a:pt x="104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2" name="Freeform 1092"/>
              <p:cNvSpPr>
                <a:spLocks noChangeAspect="1"/>
              </p:cNvSpPr>
              <p:nvPr/>
            </p:nvSpPr>
            <p:spPr bwMode="auto">
              <a:xfrm>
                <a:off x="11351" y="4564"/>
                <a:ext cx="5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"/>
                  </a:cxn>
                  <a:cxn ang="0">
                    <a:pos x="164" y="21"/>
                  </a:cxn>
                  <a:cxn ang="0">
                    <a:pos x="0" y="0"/>
                  </a:cxn>
                </a:cxnLst>
                <a:rect l="0" t="0" r="r" b="b"/>
                <a:pathLst>
                  <a:path w="164" h="21">
                    <a:moveTo>
                      <a:pt x="0" y="0"/>
                    </a:moveTo>
                    <a:lnTo>
                      <a:pt x="0" y="21"/>
                    </a:lnTo>
                    <a:lnTo>
                      <a:pt x="164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3" name="Freeform 1093"/>
              <p:cNvSpPr>
                <a:spLocks noChangeAspect="1"/>
              </p:cNvSpPr>
              <p:nvPr/>
            </p:nvSpPr>
            <p:spPr bwMode="auto">
              <a:xfrm>
                <a:off x="11351" y="4564"/>
                <a:ext cx="5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"/>
                  </a:cxn>
                  <a:cxn ang="0">
                    <a:pos x="164" y="21"/>
                  </a:cxn>
                  <a:cxn ang="0">
                    <a:pos x="0" y="0"/>
                  </a:cxn>
                </a:cxnLst>
                <a:rect l="0" t="0" r="r" b="b"/>
                <a:pathLst>
                  <a:path w="164" h="21">
                    <a:moveTo>
                      <a:pt x="0" y="0"/>
                    </a:moveTo>
                    <a:lnTo>
                      <a:pt x="0" y="21"/>
                    </a:lnTo>
                    <a:lnTo>
                      <a:pt x="164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4" name="Freeform 1094"/>
              <p:cNvSpPr>
                <a:spLocks noChangeAspect="1"/>
              </p:cNvSpPr>
              <p:nvPr/>
            </p:nvSpPr>
            <p:spPr bwMode="auto">
              <a:xfrm>
                <a:off x="11351" y="4564"/>
                <a:ext cx="5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0"/>
                  </a:cxn>
                  <a:cxn ang="0">
                    <a:pos x="164" y="21"/>
                  </a:cxn>
                  <a:cxn ang="0">
                    <a:pos x="0" y="0"/>
                  </a:cxn>
                </a:cxnLst>
                <a:rect l="0" t="0" r="r" b="b"/>
                <a:pathLst>
                  <a:path w="164" h="21">
                    <a:moveTo>
                      <a:pt x="0" y="0"/>
                    </a:moveTo>
                    <a:lnTo>
                      <a:pt x="102" y="0"/>
                    </a:lnTo>
                    <a:lnTo>
                      <a:pt x="164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5" name="Freeform 1095"/>
              <p:cNvSpPr>
                <a:spLocks noChangeAspect="1"/>
              </p:cNvSpPr>
              <p:nvPr/>
            </p:nvSpPr>
            <p:spPr bwMode="auto">
              <a:xfrm>
                <a:off x="11351" y="4564"/>
                <a:ext cx="5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0"/>
                  </a:cxn>
                  <a:cxn ang="0">
                    <a:pos x="164" y="21"/>
                  </a:cxn>
                  <a:cxn ang="0">
                    <a:pos x="0" y="0"/>
                  </a:cxn>
                </a:cxnLst>
                <a:rect l="0" t="0" r="r" b="b"/>
                <a:pathLst>
                  <a:path w="164" h="21">
                    <a:moveTo>
                      <a:pt x="0" y="0"/>
                    </a:moveTo>
                    <a:lnTo>
                      <a:pt x="102" y="0"/>
                    </a:lnTo>
                    <a:lnTo>
                      <a:pt x="164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6" name="Freeform 1096"/>
              <p:cNvSpPr>
                <a:spLocks noChangeAspect="1"/>
              </p:cNvSpPr>
              <p:nvPr/>
            </p:nvSpPr>
            <p:spPr bwMode="auto">
              <a:xfrm>
                <a:off x="11967" y="4571"/>
                <a:ext cx="74" cy="12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37"/>
                  </a:cxn>
                  <a:cxn ang="0">
                    <a:pos x="223" y="37"/>
                  </a:cxn>
                  <a:cxn ang="0">
                    <a:pos x="57" y="0"/>
                  </a:cxn>
                </a:cxnLst>
                <a:rect l="0" t="0" r="r" b="b"/>
                <a:pathLst>
                  <a:path w="223" h="37">
                    <a:moveTo>
                      <a:pt x="57" y="0"/>
                    </a:moveTo>
                    <a:lnTo>
                      <a:pt x="0" y="37"/>
                    </a:lnTo>
                    <a:lnTo>
                      <a:pt x="223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7" name="Freeform 1097"/>
              <p:cNvSpPr>
                <a:spLocks noChangeAspect="1"/>
              </p:cNvSpPr>
              <p:nvPr/>
            </p:nvSpPr>
            <p:spPr bwMode="auto">
              <a:xfrm>
                <a:off x="11967" y="4571"/>
                <a:ext cx="74" cy="12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37"/>
                  </a:cxn>
                  <a:cxn ang="0">
                    <a:pos x="223" y="37"/>
                  </a:cxn>
                  <a:cxn ang="0">
                    <a:pos x="57" y="0"/>
                  </a:cxn>
                </a:cxnLst>
                <a:rect l="0" t="0" r="r" b="b"/>
                <a:pathLst>
                  <a:path w="223" h="37">
                    <a:moveTo>
                      <a:pt x="57" y="0"/>
                    </a:moveTo>
                    <a:lnTo>
                      <a:pt x="0" y="37"/>
                    </a:lnTo>
                    <a:lnTo>
                      <a:pt x="223" y="37"/>
                    </a:lnTo>
                    <a:lnTo>
                      <a:pt x="5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8" name="Freeform 1098"/>
              <p:cNvSpPr>
                <a:spLocks noChangeAspect="1"/>
              </p:cNvSpPr>
              <p:nvPr/>
            </p:nvSpPr>
            <p:spPr bwMode="auto">
              <a:xfrm>
                <a:off x="11986" y="4571"/>
                <a:ext cx="5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6" y="0"/>
                  </a:cxn>
                  <a:cxn ang="0">
                    <a:pos x="166" y="37"/>
                  </a:cxn>
                  <a:cxn ang="0">
                    <a:pos x="0" y="0"/>
                  </a:cxn>
                </a:cxnLst>
                <a:rect l="0" t="0" r="r" b="b"/>
                <a:pathLst>
                  <a:path w="166" h="37">
                    <a:moveTo>
                      <a:pt x="0" y="0"/>
                    </a:moveTo>
                    <a:lnTo>
                      <a:pt x="166" y="0"/>
                    </a:lnTo>
                    <a:lnTo>
                      <a:pt x="166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9" name="Freeform 1099"/>
              <p:cNvSpPr>
                <a:spLocks noChangeAspect="1"/>
              </p:cNvSpPr>
              <p:nvPr/>
            </p:nvSpPr>
            <p:spPr bwMode="auto">
              <a:xfrm>
                <a:off x="11986" y="4571"/>
                <a:ext cx="5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6" y="0"/>
                  </a:cxn>
                  <a:cxn ang="0">
                    <a:pos x="166" y="37"/>
                  </a:cxn>
                  <a:cxn ang="0">
                    <a:pos x="0" y="0"/>
                  </a:cxn>
                </a:cxnLst>
                <a:rect l="0" t="0" r="r" b="b"/>
                <a:pathLst>
                  <a:path w="166" h="37">
                    <a:moveTo>
                      <a:pt x="0" y="0"/>
                    </a:moveTo>
                    <a:lnTo>
                      <a:pt x="166" y="0"/>
                    </a:lnTo>
                    <a:lnTo>
                      <a:pt x="166" y="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0" name="Freeform 1100"/>
              <p:cNvSpPr>
                <a:spLocks noChangeAspect="1"/>
              </p:cNvSpPr>
              <p:nvPr/>
            </p:nvSpPr>
            <p:spPr bwMode="auto">
              <a:xfrm>
                <a:off x="11351" y="4571"/>
                <a:ext cx="7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221" y="37"/>
                  </a:cxn>
                  <a:cxn ang="0">
                    <a:pos x="0" y="0"/>
                  </a:cxn>
                </a:cxnLst>
                <a:rect l="0" t="0" r="r" b="b"/>
                <a:pathLst>
                  <a:path w="221" h="37">
                    <a:moveTo>
                      <a:pt x="0" y="0"/>
                    </a:moveTo>
                    <a:lnTo>
                      <a:pt x="0" y="37"/>
                    </a:lnTo>
                    <a:lnTo>
                      <a:pt x="22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1" name="Freeform 1101"/>
              <p:cNvSpPr>
                <a:spLocks noChangeAspect="1"/>
              </p:cNvSpPr>
              <p:nvPr/>
            </p:nvSpPr>
            <p:spPr bwMode="auto">
              <a:xfrm>
                <a:off x="11351" y="4571"/>
                <a:ext cx="7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221" y="37"/>
                  </a:cxn>
                  <a:cxn ang="0">
                    <a:pos x="0" y="0"/>
                  </a:cxn>
                </a:cxnLst>
                <a:rect l="0" t="0" r="r" b="b"/>
                <a:pathLst>
                  <a:path w="221" h="37">
                    <a:moveTo>
                      <a:pt x="0" y="0"/>
                    </a:moveTo>
                    <a:lnTo>
                      <a:pt x="0" y="37"/>
                    </a:lnTo>
                    <a:lnTo>
                      <a:pt x="221" y="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2" name="Freeform 1102"/>
              <p:cNvSpPr>
                <a:spLocks noChangeAspect="1"/>
              </p:cNvSpPr>
              <p:nvPr/>
            </p:nvSpPr>
            <p:spPr bwMode="auto">
              <a:xfrm>
                <a:off x="11351" y="4571"/>
                <a:ext cx="7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0"/>
                  </a:cxn>
                  <a:cxn ang="0">
                    <a:pos x="221" y="37"/>
                  </a:cxn>
                  <a:cxn ang="0">
                    <a:pos x="0" y="0"/>
                  </a:cxn>
                </a:cxnLst>
                <a:rect l="0" t="0" r="r" b="b"/>
                <a:pathLst>
                  <a:path w="221" h="37">
                    <a:moveTo>
                      <a:pt x="0" y="0"/>
                    </a:moveTo>
                    <a:lnTo>
                      <a:pt x="164" y="0"/>
                    </a:lnTo>
                    <a:lnTo>
                      <a:pt x="22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3" name="Freeform 1103"/>
              <p:cNvSpPr>
                <a:spLocks noChangeAspect="1"/>
              </p:cNvSpPr>
              <p:nvPr/>
            </p:nvSpPr>
            <p:spPr bwMode="auto">
              <a:xfrm>
                <a:off x="11351" y="4571"/>
                <a:ext cx="7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0"/>
                  </a:cxn>
                  <a:cxn ang="0">
                    <a:pos x="221" y="37"/>
                  </a:cxn>
                  <a:cxn ang="0">
                    <a:pos x="0" y="0"/>
                  </a:cxn>
                </a:cxnLst>
                <a:rect l="0" t="0" r="r" b="b"/>
                <a:pathLst>
                  <a:path w="221" h="37">
                    <a:moveTo>
                      <a:pt x="0" y="0"/>
                    </a:moveTo>
                    <a:lnTo>
                      <a:pt x="164" y="0"/>
                    </a:lnTo>
                    <a:lnTo>
                      <a:pt x="221" y="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4" name="Freeform 1104"/>
              <p:cNvSpPr>
                <a:spLocks noChangeAspect="1"/>
              </p:cNvSpPr>
              <p:nvPr/>
            </p:nvSpPr>
            <p:spPr bwMode="auto">
              <a:xfrm>
                <a:off x="11951" y="4583"/>
                <a:ext cx="90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5"/>
                  </a:cxn>
                  <a:cxn ang="0">
                    <a:pos x="270" y="45"/>
                  </a:cxn>
                  <a:cxn ang="0">
                    <a:pos x="47" y="0"/>
                  </a:cxn>
                </a:cxnLst>
                <a:rect l="0" t="0" r="r" b="b"/>
                <a:pathLst>
                  <a:path w="270" h="45">
                    <a:moveTo>
                      <a:pt x="47" y="0"/>
                    </a:moveTo>
                    <a:lnTo>
                      <a:pt x="0" y="45"/>
                    </a:lnTo>
                    <a:lnTo>
                      <a:pt x="270" y="4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5" name="Freeform 1105"/>
              <p:cNvSpPr>
                <a:spLocks noChangeAspect="1"/>
              </p:cNvSpPr>
              <p:nvPr/>
            </p:nvSpPr>
            <p:spPr bwMode="auto">
              <a:xfrm>
                <a:off x="11951" y="4583"/>
                <a:ext cx="90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5"/>
                  </a:cxn>
                  <a:cxn ang="0">
                    <a:pos x="270" y="45"/>
                  </a:cxn>
                  <a:cxn ang="0">
                    <a:pos x="47" y="0"/>
                  </a:cxn>
                </a:cxnLst>
                <a:rect l="0" t="0" r="r" b="b"/>
                <a:pathLst>
                  <a:path w="270" h="45">
                    <a:moveTo>
                      <a:pt x="47" y="0"/>
                    </a:moveTo>
                    <a:lnTo>
                      <a:pt x="0" y="45"/>
                    </a:lnTo>
                    <a:lnTo>
                      <a:pt x="270" y="45"/>
                    </a:lnTo>
                    <a:lnTo>
                      <a:pt x="4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6" name="Freeform 1106"/>
              <p:cNvSpPr>
                <a:spLocks noChangeAspect="1"/>
              </p:cNvSpPr>
              <p:nvPr/>
            </p:nvSpPr>
            <p:spPr bwMode="auto">
              <a:xfrm>
                <a:off x="11967" y="4583"/>
                <a:ext cx="7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3" y="0"/>
                  </a:cxn>
                  <a:cxn ang="0">
                    <a:pos x="223" y="45"/>
                  </a:cxn>
                  <a:cxn ang="0">
                    <a:pos x="0" y="0"/>
                  </a:cxn>
                </a:cxnLst>
                <a:rect l="0" t="0" r="r" b="b"/>
                <a:pathLst>
                  <a:path w="223" h="45">
                    <a:moveTo>
                      <a:pt x="0" y="0"/>
                    </a:moveTo>
                    <a:lnTo>
                      <a:pt x="223" y="0"/>
                    </a:lnTo>
                    <a:lnTo>
                      <a:pt x="223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7" name="Freeform 1107"/>
              <p:cNvSpPr>
                <a:spLocks noChangeAspect="1"/>
              </p:cNvSpPr>
              <p:nvPr/>
            </p:nvSpPr>
            <p:spPr bwMode="auto">
              <a:xfrm>
                <a:off x="11967" y="4583"/>
                <a:ext cx="7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3" y="0"/>
                  </a:cxn>
                  <a:cxn ang="0">
                    <a:pos x="223" y="45"/>
                  </a:cxn>
                  <a:cxn ang="0">
                    <a:pos x="0" y="0"/>
                  </a:cxn>
                </a:cxnLst>
                <a:rect l="0" t="0" r="r" b="b"/>
                <a:pathLst>
                  <a:path w="223" h="45">
                    <a:moveTo>
                      <a:pt x="0" y="0"/>
                    </a:moveTo>
                    <a:lnTo>
                      <a:pt x="223" y="0"/>
                    </a:lnTo>
                    <a:lnTo>
                      <a:pt x="223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8" name="Freeform 1108"/>
              <p:cNvSpPr>
                <a:spLocks noChangeAspect="1"/>
              </p:cNvSpPr>
              <p:nvPr/>
            </p:nvSpPr>
            <p:spPr bwMode="auto">
              <a:xfrm>
                <a:off x="11351" y="4583"/>
                <a:ext cx="8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268" y="45"/>
                  </a:cxn>
                  <a:cxn ang="0">
                    <a:pos x="0" y="0"/>
                  </a:cxn>
                </a:cxnLst>
                <a:rect l="0" t="0" r="r" b="b"/>
                <a:pathLst>
                  <a:path w="268" h="45">
                    <a:moveTo>
                      <a:pt x="0" y="0"/>
                    </a:moveTo>
                    <a:lnTo>
                      <a:pt x="0" y="45"/>
                    </a:lnTo>
                    <a:lnTo>
                      <a:pt x="268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9" name="Freeform 1109"/>
              <p:cNvSpPr>
                <a:spLocks noChangeAspect="1"/>
              </p:cNvSpPr>
              <p:nvPr/>
            </p:nvSpPr>
            <p:spPr bwMode="auto">
              <a:xfrm>
                <a:off x="11351" y="4583"/>
                <a:ext cx="8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268" y="45"/>
                  </a:cxn>
                  <a:cxn ang="0">
                    <a:pos x="0" y="0"/>
                  </a:cxn>
                </a:cxnLst>
                <a:rect l="0" t="0" r="r" b="b"/>
                <a:pathLst>
                  <a:path w="268" h="45">
                    <a:moveTo>
                      <a:pt x="0" y="0"/>
                    </a:moveTo>
                    <a:lnTo>
                      <a:pt x="0" y="45"/>
                    </a:lnTo>
                    <a:lnTo>
                      <a:pt x="268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0" name="Freeform 1110"/>
              <p:cNvSpPr>
                <a:spLocks noChangeAspect="1"/>
              </p:cNvSpPr>
              <p:nvPr/>
            </p:nvSpPr>
            <p:spPr bwMode="auto">
              <a:xfrm>
                <a:off x="11351" y="4583"/>
                <a:ext cx="8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0"/>
                  </a:cxn>
                  <a:cxn ang="0">
                    <a:pos x="268" y="45"/>
                  </a:cxn>
                  <a:cxn ang="0">
                    <a:pos x="0" y="0"/>
                  </a:cxn>
                </a:cxnLst>
                <a:rect l="0" t="0" r="r" b="b"/>
                <a:pathLst>
                  <a:path w="268" h="45">
                    <a:moveTo>
                      <a:pt x="0" y="0"/>
                    </a:moveTo>
                    <a:lnTo>
                      <a:pt x="221" y="0"/>
                    </a:lnTo>
                    <a:lnTo>
                      <a:pt x="268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1" name="Freeform 1111"/>
              <p:cNvSpPr>
                <a:spLocks noChangeAspect="1"/>
              </p:cNvSpPr>
              <p:nvPr/>
            </p:nvSpPr>
            <p:spPr bwMode="auto">
              <a:xfrm>
                <a:off x="11351" y="4583"/>
                <a:ext cx="8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0"/>
                  </a:cxn>
                  <a:cxn ang="0">
                    <a:pos x="268" y="45"/>
                  </a:cxn>
                  <a:cxn ang="0">
                    <a:pos x="0" y="0"/>
                  </a:cxn>
                </a:cxnLst>
                <a:rect l="0" t="0" r="r" b="b"/>
                <a:pathLst>
                  <a:path w="268" h="45">
                    <a:moveTo>
                      <a:pt x="0" y="0"/>
                    </a:moveTo>
                    <a:lnTo>
                      <a:pt x="221" y="0"/>
                    </a:lnTo>
                    <a:lnTo>
                      <a:pt x="268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2" name="Freeform 1112"/>
              <p:cNvSpPr>
                <a:spLocks noChangeAspect="1"/>
              </p:cNvSpPr>
              <p:nvPr/>
            </p:nvSpPr>
            <p:spPr bwMode="auto">
              <a:xfrm>
                <a:off x="11939" y="4598"/>
                <a:ext cx="102" cy="19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57"/>
                  </a:cxn>
                  <a:cxn ang="0">
                    <a:pos x="305" y="57"/>
                  </a:cxn>
                  <a:cxn ang="0">
                    <a:pos x="35" y="0"/>
                  </a:cxn>
                </a:cxnLst>
                <a:rect l="0" t="0" r="r" b="b"/>
                <a:pathLst>
                  <a:path w="305" h="57">
                    <a:moveTo>
                      <a:pt x="35" y="0"/>
                    </a:moveTo>
                    <a:lnTo>
                      <a:pt x="0" y="57"/>
                    </a:lnTo>
                    <a:lnTo>
                      <a:pt x="305" y="5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3" name="Freeform 1113"/>
              <p:cNvSpPr>
                <a:spLocks noChangeAspect="1"/>
              </p:cNvSpPr>
              <p:nvPr/>
            </p:nvSpPr>
            <p:spPr bwMode="auto">
              <a:xfrm>
                <a:off x="11939" y="4598"/>
                <a:ext cx="102" cy="19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57"/>
                  </a:cxn>
                  <a:cxn ang="0">
                    <a:pos x="305" y="57"/>
                  </a:cxn>
                  <a:cxn ang="0">
                    <a:pos x="35" y="0"/>
                  </a:cxn>
                </a:cxnLst>
                <a:rect l="0" t="0" r="r" b="b"/>
                <a:pathLst>
                  <a:path w="305" h="57">
                    <a:moveTo>
                      <a:pt x="35" y="0"/>
                    </a:moveTo>
                    <a:lnTo>
                      <a:pt x="0" y="57"/>
                    </a:lnTo>
                    <a:lnTo>
                      <a:pt x="305" y="57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4" name="Freeform 1114"/>
              <p:cNvSpPr>
                <a:spLocks noChangeAspect="1"/>
              </p:cNvSpPr>
              <p:nvPr/>
            </p:nvSpPr>
            <p:spPr bwMode="auto">
              <a:xfrm>
                <a:off x="11951" y="4598"/>
                <a:ext cx="90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57"/>
                  </a:cxn>
                  <a:cxn ang="0">
                    <a:pos x="0" y="0"/>
                  </a:cxn>
                </a:cxnLst>
                <a:rect l="0" t="0" r="r" b="b"/>
                <a:pathLst>
                  <a:path w="270" h="57">
                    <a:moveTo>
                      <a:pt x="0" y="0"/>
                    </a:moveTo>
                    <a:lnTo>
                      <a:pt x="270" y="0"/>
                    </a:lnTo>
                    <a:lnTo>
                      <a:pt x="27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5" name="Freeform 1115"/>
              <p:cNvSpPr>
                <a:spLocks noChangeAspect="1"/>
              </p:cNvSpPr>
              <p:nvPr/>
            </p:nvSpPr>
            <p:spPr bwMode="auto">
              <a:xfrm>
                <a:off x="11951" y="4598"/>
                <a:ext cx="90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57"/>
                  </a:cxn>
                  <a:cxn ang="0">
                    <a:pos x="0" y="0"/>
                  </a:cxn>
                </a:cxnLst>
                <a:rect l="0" t="0" r="r" b="b"/>
                <a:pathLst>
                  <a:path w="270" h="57">
                    <a:moveTo>
                      <a:pt x="0" y="0"/>
                    </a:moveTo>
                    <a:lnTo>
                      <a:pt x="270" y="0"/>
                    </a:lnTo>
                    <a:lnTo>
                      <a:pt x="270" y="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6" name="Freeform 1116"/>
              <p:cNvSpPr>
                <a:spLocks noChangeAspect="1"/>
              </p:cNvSpPr>
              <p:nvPr/>
            </p:nvSpPr>
            <p:spPr bwMode="auto">
              <a:xfrm>
                <a:off x="11351" y="4598"/>
                <a:ext cx="10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7"/>
                  </a:cxn>
                  <a:cxn ang="0">
                    <a:pos x="303" y="57"/>
                  </a:cxn>
                  <a:cxn ang="0">
                    <a:pos x="0" y="0"/>
                  </a:cxn>
                </a:cxnLst>
                <a:rect l="0" t="0" r="r" b="b"/>
                <a:pathLst>
                  <a:path w="303" h="57">
                    <a:moveTo>
                      <a:pt x="0" y="0"/>
                    </a:moveTo>
                    <a:lnTo>
                      <a:pt x="0" y="57"/>
                    </a:lnTo>
                    <a:lnTo>
                      <a:pt x="303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7" name="Freeform 1117"/>
              <p:cNvSpPr>
                <a:spLocks noChangeAspect="1"/>
              </p:cNvSpPr>
              <p:nvPr/>
            </p:nvSpPr>
            <p:spPr bwMode="auto">
              <a:xfrm>
                <a:off x="11351" y="4598"/>
                <a:ext cx="10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7"/>
                  </a:cxn>
                  <a:cxn ang="0">
                    <a:pos x="303" y="57"/>
                  </a:cxn>
                  <a:cxn ang="0">
                    <a:pos x="0" y="0"/>
                  </a:cxn>
                </a:cxnLst>
                <a:rect l="0" t="0" r="r" b="b"/>
                <a:pathLst>
                  <a:path w="303" h="57">
                    <a:moveTo>
                      <a:pt x="0" y="0"/>
                    </a:moveTo>
                    <a:lnTo>
                      <a:pt x="0" y="57"/>
                    </a:lnTo>
                    <a:lnTo>
                      <a:pt x="303" y="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8" name="Freeform 1118"/>
              <p:cNvSpPr>
                <a:spLocks noChangeAspect="1"/>
              </p:cNvSpPr>
              <p:nvPr/>
            </p:nvSpPr>
            <p:spPr bwMode="auto">
              <a:xfrm>
                <a:off x="11351" y="4598"/>
                <a:ext cx="10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303" y="57"/>
                  </a:cxn>
                  <a:cxn ang="0">
                    <a:pos x="0" y="0"/>
                  </a:cxn>
                </a:cxnLst>
                <a:rect l="0" t="0" r="r" b="b"/>
                <a:pathLst>
                  <a:path w="303" h="57">
                    <a:moveTo>
                      <a:pt x="0" y="0"/>
                    </a:moveTo>
                    <a:lnTo>
                      <a:pt x="268" y="0"/>
                    </a:lnTo>
                    <a:lnTo>
                      <a:pt x="303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9" name="Freeform 1119"/>
              <p:cNvSpPr>
                <a:spLocks noChangeAspect="1"/>
              </p:cNvSpPr>
              <p:nvPr/>
            </p:nvSpPr>
            <p:spPr bwMode="auto">
              <a:xfrm>
                <a:off x="11351" y="4598"/>
                <a:ext cx="10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303" y="57"/>
                  </a:cxn>
                  <a:cxn ang="0">
                    <a:pos x="0" y="0"/>
                  </a:cxn>
                </a:cxnLst>
                <a:rect l="0" t="0" r="r" b="b"/>
                <a:pathLst>
                  <a:path w="303" h="57">
                    <a:moveTo>
                      <a:pt x="0" y="0"/>
                    </a:moveTo>
                    <a:lnTo>
                      <a:pt x="268" y="0"/>
                    </a:lnTo>
                    <a:lnTo>
                      <a:pt x="303" y="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0" name="Freeform 1120"/>
              <p:cNvSpPr>
                <a:spLocks noChangeAspect="1"/>
              </p:cNvSpPr>
              <p:nvPr/>
            </p:nvSpPr>
            <p:spPr bwMode="auto">
              <a:xfrm>
                <a:off x="11932" y="4617"/>
                <a:ext cx="109" cy="2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62"/>
                  </a:cxn>
                  <a:cxn ang="0">
                    <a:pos x="326" y="62"/>
                  </a:cxn>
                  <a:cxn ang="0">
                    <a:pos x="21" y="0"/>
                  </a:cxn>
                </a:cxnLst>
                <a:rect l="0" t="0" r="r" b="b"/>
                <a:pathLst>
                  <a:path w="326" h="62">
                    <a:moveTo>
                      <a:pt x="21" y="0"/>
                    </a:moveTo>
                    <a:lnTo>
                      <a:pt x="0" y="62"/>
                    </a:lnTo>
                    <a:lnTo>
                      <a:pt x="326" y="6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1" name="Freeform 1121"/>
              <p:cNvSpPr>
                <a:spLocks noChangeAspect="1"/>
              </p:cNvSpPr>
              <p:nvPr/>
            </p:nvSpPr>
            <p:spPr bwMode="auto">
              <a:xfrm>
                <a:off x="11932" y="4617"/>
                <a:ext cx="109" cy="2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62"/>
                  </a:cxn>
                  <a:cxn ang="0">
                    <a:pos x="326" y="62"/>
                  </a:cxn>
                  <a:cxn ang="0">
                    <a:pos x="21" y="0"/>
                  </a:cxn>
                </a:cxnLst>
                <a:rect l="0" t="0" r="r" b="b"/>
                <a:pathLst>
                  <a:path w="326" h="62">
                    <a:moveTo>
                      <a:pt x="21" y="0"/>
                    </a:moveTo>
                    <a:lnTo>
                      <a:pt x="0" y="62"/>
                    </a:lnTo>
                    <a:lnTo>
                      <a:pt x="326" y="62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2" name="Freeform 1122"/>
              <p:cNvSpPr>
                <a:spLocks noChangeAspect="1"/>
              </p:cNvSpPr>
              <p:nvPr/>
            </p:nvSpPr>
            <p:spPr bwMode="auto">
              <a:xfrm>
                <a:off x="11939" y="4617"/>
                <a:ext cx="102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5" y="0"/>
                  </a:cxn>
                  <a:cxn ang="0">
                    <a:pos x="305" y="62"/>
                  </a:cxn>
                  <a:cxn ang="0">
                    <a:pos x="0" y="0"/>
                  </a:cxn>
                </a:cxnLst>
                <a:rect l="0" t="0" r="r" b="b"/>
                <a:pathLst>
                  <a:path w="305" h="62">
                    <a:moveTo>
                      <a:pt x="0" y="0"/>
                    </a:moveTo>
                    <a:lnTo>
                      <a:pt x="305" y="0"/>
                    </a:lnTo>
                    <a:lnTo>
                      <a:pt x="305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3" name="Freeform 1123"/>
              <p:cNvSpPr>
                <a:spLocks noChangeAspect="1"/>
              </p:cNvSpPr>
              <p:nvPr/>
            </p:nvSpPr>
            <p:spPr bwMode="auto">
              <a:xfrm>
                <a:off x="11939" y="4617"/>
                <a:ext cx="102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5" y="0"/>
                  </a:cxn>
                  <a:cxn ang="0">
                    <a:pos x="305" y="62"/>
                  </a:cxn>
                  <a:cxn ang="0">
                    <a:pos x="0" y="0"/>
                  </a:cxn>
                </a:cxnLst>
                <a:rect l="0" t="0" r="r" b="b"/>
                <a:pathLst>
                  <a:path w="305" h="62">
                    <a:moveTo>
                      <a:pt x="0" y="0"/>
                    </a:moveTo>
                    <a:lnTo>
                      <a:pt x="305" y="0"/>
                    </a:lnTo>
                    <a:lnTo>
                      <a:pt x="305" y="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4" name="Freeform 1124"/>
              <p:cNvSpPr>
                <a:spLocks noChangeAspect="1"/>
              </p:cNvSpPr>
              <p:nvPr/>
            </p:nvSpPr>
            <p:spPr bwMode="auto">
              <a:xfrm>
                <a:off x="11351" y="4617"/>
                <a:ext cx="10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2"/>
                  </a:cxn>
                  <a:cxn ang="0">
                    <a:pos x="325" y="62"/>
                  </a:cxn>
                  <a:cxn ang="0">
                    <a:pos x="0" y="0"/>
                  </a:cxn>
                </a:cxnLst>
                <a:rect l="0" t="0" r="r" b="b"/>
                <a:pathLst>
                  <a:path w="325" h="62">
                    <a:moveTo>
                      <a:pt x="0" y="0"/>
                    </a:moveTo>
                    <a:lnTo>
                      <a:pt x="0" y="62"/>
                    </a:lnTo>
                    <a:lnTo>
                      <a:pt x="325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5" name="Freeform 1125"/>
              <p:cNvSpPr>
                <a:spLocks noChangeAspect="1"/>
              </p:cNvSpPr>
              <p:nvPr/>
            </p:nvSpPr>
            <p:spPr bwMode="auto">
              <a:xfrm>
                <a:off x="11351" y="4617"/>
                <a:ext cx="10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2"/>
                  </a:cxn>
                  <a:cxn ang="0">
                    <a:pos x="325" y="62"/>
                  </a:cxn>
                  <a:cxn ang="0">
                    <a:pos x="0" y="0"/>
                  </a:cxn>
                </a:cxnLst>
                <a:rect l="0" t="0" r="r" b="b"/>
                <a:pathLst>
                  <a:path w="325" h="62">
                    <a:moveTo>
                      <a:pt x="0" y="0"/>
                    </a:moveTo>
                    <a:lnTo>
                      <a:pt x="0" y="62"/>
                    </a:lnTo>
                    <a:lnTo>
                      <a:pt x="325" y="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6" name="Freeform 1126"/>
              <p:cNvSpPr>
                <a:spLocks noChangeAspect="1"/>
              </p:cNvSpPr>
              <p:nvPr/>
            </p:nvSpPr>
            <p:spPr bwMode="auto">
              <a:xfrm>
                <a:off x="11351" y="4617"/>
                <a:ext cx="10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3" y="0"/>
                  </a:cxn>
                  <a:cxn ang="0">
                    <a:pos x="325" y="62"/>
                  </a:cxn>
                  <a:cxn ang="0">
                    <a:pos x="0" y="0"/>
                  </a:cxn>
                </a:cxnLst>
                <a:rect l="0" t="0" r="r" b="b"/>
                <a:pathLst>
                  <a:path w="325" h="62">
                    <a:moveTo>
                      <a:pt x="0" y="0"/>
                    </a:moveTo>
                    <a:lnTo>
                      <a:pt x="303" y="0"/>
                    </a:lnTo>
                    <a:lnTo>
                      <a:pt x="325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7" name="Freeform 1127"/>
              <p:cNvSpPr>
                <a:spLocks noChangeAspect="1"/>
              </p:cNvSpPr>
              <p:nvPr/>
            </p:nvSpPr>
            <p:spPr bwMode="auto">
              <a:xfrm>
                <a:off x="11351" y="4617"/>
                <a:ext cx="10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3" y="0"/>
                  </a:cxn>
                  <a:cxn ang="0">
                    <a:pos x="325" y="62"/>
                  </a:cxn>
                  <a:cxn ang="0">
                    <a:pos x="0" y="0"/>
                  </a:cxn>
                </a:cxnLst>
                <a:rect l="0" t="0" r="r" b="b"/>
                <a:pathLst>
                  <a:path w="325" h="62">
                    <a:moveTo>
                      <a:pt x="0" y="0"/>
                    </a:moveTo>
                    <a:lnTo>
                      <a:pt x="303" y="0"/>
                    </a:lnTo>
                    <a:lnTo>
                      <a:pt x="325" y="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8" name="Freeform 1128"/>
              <p:cNvSpPr>
                <a:spLocks noChangeAspect="1"/>
              </p:cNvSpPr>
              <p:nvPr/>
            </p:nvSpPr>
            <p:spPr bwMode="auto">
              <a:xfrm>
                <a:off x="11930" y="4638"/>
                <a:ext cx="111" cy="2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66"/>
                  </a:cxn>
                  <a:cxn ang="0">
                    <a:pos x="333" y="66"/>
                  </a:cxn>
                  <a:cxn ang="0">
                    <a:pos x="7" y="0"/>
                  </a:cxn>
                </a:cxnLst>
                <a:rect l="0" t="0" r="r" b="b"/>
                <a:pathLst>
                  <a:path w="333" h="66">
                    <a:moveTo>
                      <a:pt x="7" y="0"/>
                    </a:moveTo>
                    <a:lnTo>
                      <a:pt x="0" y="66"/>
                    </a:lnTo>
                    <a:lnTo>
                      <a:pt x="333" y="6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9" name="Freeform 1129"/>
              <p:cNvSpPr>
                <a:spLocks noChangeAspect="1"/>
              </p:cNvSpPr>
              <p:nvPr/>
            </p:nvSpPr>
            <p:spPr bwMode="auto">
              <a:xfrm>
                <a:off x="11930" y="4638"/>
                <a:ext cx="111" cy="2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66"/>
                  </a:cxn>
                  <a:cxn ang="0">
                    <a:pos x="333" y="66"/>
                  </a:cxn>
                  <a:cxn ang="0">
                    <a:pos x="7" y="0"/>
                  </a:cxn>
                </a:cxnLst>
                <a:rect l="0" t="0" r="r" b="b"/>
                <a:pathLst>
                  <a:path w="333" h="66">
                    <a:moveTo>
                      <a:pt x="7" y="0"/>
                    </a:moveTo>
                    <a:lnTo>
                      <a:pt x="0" y="66"/>
                    </a:lnTo>
                    <a:lnTo>
                      <a:pt x="333" y="6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0" name="Freeform 1130"/>
              <p:cNvSpPr>
                <a:spLocks noChangeAspect="1"/>
              </p:cNvSpPr>
              <p:nvPr/>
            </p:nvSpPr>
            <p:spPr bwMode="auto">
              <a:xfrm>
                <a:off x="11932" y="4638"/>
                <a:ext cx="109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6" y="0"/>
                  </a:cxn>
                  <a:cxn ang="0">
                    <a:pos x="326" y="66"/>
                  </a:cxn>
                  <a:cxn ang="0">
                    <a:pos x="0" y="0"/>
                  </a:cxn>
                </a:cxnLst>
                <a:rect l="0" t="0" r="r" b="b"/>
                <a:pathLst>
                  <a:path w="326" h="66">
                    <a:moveTo>
                      <a:pt x="0" y="0"/>
                    </a:moveTo>
                    <a:lnTo>
                      <a:pt x="326" y="0"/>
                    </a:lnTo>
                    <a:lnTo>
                      <a:pt x="326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1" name="Freeform 1131"/>
              <p:cNvSpPr>
                <a:spLocks noChangeAspect="1"/>
              </p:cNvSpPr>
              <p:nvPr/>
            </p:nvSpPr>
            <p:spPr bwMode="auto">
              <a:xfrm>
                <a:off x="11932" y="4638"/>
                <a:ext cx="109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6" y="0"/>
                  </a:cxn>
                  <a:cxn ang="0">
                    <a:pos x="326" y="66"/>
                  </a:cxn>
                  <a:cxn ang="0">
                    <a:pos x="0" y="0"/>
                  </a:cxn>
                </a:cxnLst>
                <a:rect l="0" t="0" r="r" b="b"/>
                <a:pathLst>
                  <a:path w="326" h="66">
                    <a:moveTo>
                      <a:pt x="0" y="0"/>
                    </a:moveTo>
                    <a:lnTo>
                      <a:pt x="326" y="0"/>
                    </a:lnTo>
                    <a:lnTo>
                      <a:pt x="326" y="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2" name="Freeform 1132"/>
              <p:cNvSpPr>
                <a:spLocks noChangeAspect="1"/>
              </p:cNvSpPr>
              <p:nvPr/>
            </p:nvSpPr>
            <p:spPr bwMode="auto">
              <a:xfrm>
                <a:off x="11351" y="4638"/>
                <a:ext cx="11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"/>
                  </a:cxn>
                  <a:cxn ang="0">
                    <a:pos x="333" y="66"/>
                  </a:cxn>
                  <a:cxn ang="0">
                    <a:pos x="0" y="0"/>
                  </a:cxn>
                </a:cxnLst>
                <a:rect l="0" t="0" r="r" b="b"/>
                <a:pathLst>
                  <a:path w="333" h="66">
                    <a:moveTo>
                      <a:pt x="0" y="0"/>
                    </a:moveTo>
                    <a:lnTo>
                      <a:pt x="0" y="66"/>
                    </a:lnTo>
                    <a:lnTo>
                      <a:pt x="333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3" name="Freeform 1133"/>
              <p:cNvSpPr>
                <a:spLocks noChangeAspect="1"/>
              </p:cNvSpPr>
              <p:nvPr/>
            </p:nvSpPr>
            <p:spPr bwMode="auto">
              <a:xfrm>
                <a:off x="11351" y="4638"/>
                <a:ext cx="11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"/>
                  </a:cxn>
                  <a:cxn ang="0">
                    <a:pos x="333" y="66"/>
                  </a:cxn>
                  <a:cxn ang="0">
                    <a:pos x="0" y="0"/>
                  </a:cxn>
                </a:cxnLst>
                <a:rect l="0" t="0" r="r" b="b"/>
                <a:pathLst>
                  <a:path w="333" h="66">
                    <a:moveTo>
                      <a:pt x="0" y="0"/>
                    </a:moveTo>
                    <a:lnTo>
                      <a:pt x="0" y="66"/>
                    </a:lnTo>
                    <a:lnTo>
                      <a:pt x="333" y="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4" name="Freeform 1134"/>
              <p:cNvSpPr>
                <a:spLocks noChangeAspect="1"/>
              </p:cNvSpPr>
              <p:nvPr/>
            </p:nvSpPr>
            <p:spPr bwMode="auto">
              <a:xfrm>
                <a:off x="11351" y="4638"/>
                <a:ext cx="11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5" y="0"/>
                  </a:cxn>
                  <a:cxn ang="0">
                    <a:pos x="333" y="66"/>
                  </a:cxn>
                  <a:cxn ang="0">
                    <a:pos x="0" y="0"/>
                  </a:cxn>
                </a:cxnLst>
                <a:rect l="0" t="0" r="r" b="b"/>
                <a:pathLst>
                  <a:path w="333" h="66">
                    <a:moveTo>
                      <a:pt x="0" y="0"/>
                    </a:moveTo>
                    <a:lnTo>
                      <a:pt x="325" y="0"/>
                    </a:lnTo>
                    <a:lnTo>
                      <a:pt x="333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5" name="Freeform 1135"/>
              <p:cNvSpPr>
                <a:spLocks noChangeAspect="1"/>
              </p:cNvSpPr>
              <p:nvPr/>
            </p:nvSpPr>
            <p:spPr bwMode="auto">
              <a:xfrm>
                <a:off x="11351" y="4638"/>
                <a:ext cx="11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5" y="0"/>
                  </a:cxn>
                  <a:cxn ang="0">
                    <a:pos x="333" y="66"/>
                  </a:cxn>
                  <a:cxn ang="0">
                    <a:pos x="0" y="0"/>
                  </a:cxn>
                </a:cxnLst>
                <a:rect l="0" t="0" r="r" b="b"/>
                <a:pathLst>
                  <a:path w="333" h="66">
                    <a:moveTo>
                      <a:pt x="0" y="0"/>
                    </a:moveTo>
                    <a:lnTo>
                      <a:pt x="325" y="0"/>
                    </a:lnTo>
                    <a:lnTo>
                      <a:pt x="333" y="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6" name="Freeform 1136"/>
              <p:cNvSpPr>
                <a:spLocks noChangeAspect="1"/>
              </p:cNvSpPr>
              <p:nvPr/>
            </p:nvSpPr>
            <p:spPr bwMode="auto">
              <a:xfrm>
                <a:off x="11351" y="4660"/>
                <a:ext cx="69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92"/>
                  </a:cxn>
                  <a:cxn ang="0">
                    <a:pos x="2070" y="592"/>
                  </a:cxn>
                  <a:cxn ang="0">
                    <a:pos x="0" y="0"/>
                  </a:cxn>
                </a:cxnLst>
                <a:rect l="0" t="0" r="r" b="b"/>
                <a:pathLst>
                  <a:path w="2070" h="592">
                    <a:moveTo>
                      <a:pt x="0" y="0"/>
                    </a:moveTo>
                    <a:lnTo>
                      <a:pt x="0" y="592"/>
                    </a:lnTo>
                    <a:lnTo>
                      <a:pt x="2070" y="5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7" name="Freeform 1137"/>
              <p:cNvSpPr>
                <a:spLocks noChangeAspect="1"/>
              </p:cNvSpPr>
              <p:nvPr/>
            </p:nvSpPr>
            <p:spPr bwMode="auto">
              <a:xfrm>
                <a:off x="11351" y="4660"/>
                <a:ext cx="69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92"/>
                  </a:cxn>
                  <a:cxn ang="0">
                    <a:pos x="2070" y="592"/>
                  </a:cxn>
                  <a:cxn ang="0">
                    <a:pos x="0" y="0"/>
                  </a:cxn>
                </a:cxnLst>
                <a:rect l="0" t="0" r="r" b="b"/>
                <a:pathLst>
                  <a:path w="2070" h="592">
                    <a:moveTo>
                      <a:pt x="0" y="0"/>
                    </a:moveTo>
                    <a:lnTo>
                      <a:pt x="0" y="592"/>
                    </a:lnTo>
                    <a:lnTo>
                      <a:pt x="2070" y="5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8" name="Freeform 1138"/>
              <p:cNvSpPr>
                <a:spLocks noChangeAspect="1"/>
              </p:cNvSpPr>
              <p:nvPr/>
            </p:nvSpPr>
            <p:spPr bwMode="auto">
              <a:xfrm>
                <a:off x="11351" y="4660"/>
                <a:ext cx="69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0" y="0"/>
                  </a:cxn>
                  <a:cxn ang="0">
                    <a:pos x="2070" y="592"/>
                  </a:cxn>
                  <a:cxn ang="0">
                    <a:pos x="0" y="0"/>
                  </a:cxn>
                </a:cxnLst>
                <a:rect l="0" t="0" r="r" b="b"/>
                <a:pathLst>
                  <a:path w="2070" h="592">
                    <a:moveTo>
                      <a:pt x="0" y="0"/>
                    </a:moveTo>
                    <a:lnTo>
                      <a:pt x="2070" y="0"/>
                    </a:lnTo>
                    <a:lnTo>
                      <a:pt x="2070" y="5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9" name="Freeform 1139"/>
              <p:cNvSpPr>
                <a:spLocks noChangeAspect="1"/>
              </p:cNvSpPr>
              <p:nvPr/>
            </p:nvSpPr>
            <p:spPr bwMode="auto">
              <a:xfrm>
                <a:off x="11351" y="4660"/>
                <a:ext cx="69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0" y="0"/>
                  </a:cxn>
                  <a:cxn ang="0">
                    <a:pos x="2070" y="592"/>
                  </a:cxn>
                  <a:cxn ang="0">
                    <a:pos x="0" y="0"/>
                  </a:cxn>
                </a:cxnLst>
                <a:rect l="0" t="0" r="r" b="b"/>
                <a:pathLst>
                  <a:path w="2070" h="592">
                    <a:moveTo>
                      <a:pt x="0" y="0"/>
                    </a:moveTo>
                    <a:lnTo>
                      <a:pt x="2070" y="0"/>
                    </a:lnTo>
                    <a:lnTo>
                      <a:pt x="2070" y="5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0" name="Line 1140"/>
              <p:cNvSpPr>
                <a:spLocks noChangeAspect="1" noChangeShapeType="1"/>
              </p:cNvSpPr>
              <p:nvPr/>
            </p:nvSpPr>
            <p:spPr bwMode="auto">
              <a:xfrm>
                <a:off x="12238" y="4389"/>
                <a:ext cx="1" cy="4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1" name="Line 1141"/>
              <p:cNvSpPr>
                <a:spLocks noChangeAspect="1" noChangeShapeType="1"/>
              </p:cNvSpPr>
              <p:nvPr/>
            </p:nvSpPr>
            <p:spPr bwMode="auto">
              <a:xfrm>
                <a:off x="12087" y="378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2" name="Line 1142"/>
              <p:cNvSpPr>
                <a:spLocks noChangeAspect="1" noChangeShapeType="1"/>
              </p:cNvSpPr>
              <p:nvPr/>
            </p:nvSpPr>
            <p:spPr bwMode="auto">
              <a:xfrm>
                <a:off x="12087" y="4065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3" name="Line 1143"/>
              <p:cNvSpPr>
                <a:spLocks noChangeAspect="1" noChangeShapeType="1"/>
              </p:cNvSpPr>
              <p:nvPr/>
            </p:nvSpPr>
            <p:spPr bwMode="auto">
              <a:xfrm>
                <a:off x="12087" y="4175"/>
                <a:ext cx="1" cy="2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4" name="Line 1144"/>
              <p:cNvSpPr>
                <a:spLocks noChangeAspect="1" noChangeShapeType="1"/>
              </p:cNvSpPr>
              <p:nvPr/>
            </p:nvSpPr>
            <p:spPr bwMode="auto">
              <a:xfrm>
                <a:off x="12087" y="4508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5" name="Line 1145"/>
              <p:cNvSpPr>
                <a:spLocks noChangeAspect="1" noChangeShapeType="1"/>
              </p:cNvSpPr>
              <p:nvPr/>
            </p:nvSpPr>
            <p:spPr bwMode="auto">
              <a:xfrm>
                <a:off x="12087" y="461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6" name="Line 1146"/>
              <p:cNvSpPr>
                <a:spLocks noChangeAspect="1" noChangeShapeType="1"/>
              </p:cNvSpPr>
              <p:nvPr/>
            </p:nvSpPr>
            <p:spPr bwMode="auto">
              <a:xfrm>
                <a:off x="12136" y="378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7" name="Line 1147"/>
              <p:cNvSpPr>
                <a:spLocks noChangeAspect="1" noChangeShapeType="1"/>
              </p:cNvSpPr>
              <p:nvPr/>
            </p:nvSpPr>
            <p:spPr bwMode="auto">
              <a:xfrm>
                <a:off x="12136" y="4065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8" name="Line 1148"/>
              <p:cNvSpPr>
                <a:spLocks noChangeAspect="1" noChangeShapeType="1"/>
              </p:cNvSpPr>
              <p:nvPr/>
            </p:nvSpPr>
            <p:spPr bwMode="auto">
              <a:xfrm>
                <a:off x="12136" y="4175"/>
                <a:ext cx="1" cy="2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9" name="Line 1149"/>
              <p:cNvSpPr>
                <a:spLocks noChangeAspect="1" noChangeShapeType="1"/>
              </p:cNvSpPr>
              <p:nvPr/>
            </p:nvSpPr>
            <p:spPr bwMode="auto">
              <a:xfrm>
                <a:off x="12136" y="4508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0" name="Line 1150"/>
              <p:cNvSpPr>
                <a:spLocks noChangeAspect="1" noChangeShapeType="1"/>
              </p:cNvSpPr>
              <p:nvPr/>
            </p:nvSpPr>
            <p:spPr bwMode="auto">
              <a:xfrm>
                <a:off x="12136" y="461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1" name="Line 1151"/>
              <p:cNvSpPr>
                <a:spLocks noChangeAspect="1" noChangeShapeType="1"/>
              </p:cNvSpPr>
              <p:nvPr/>
            </p:nvSpPr>
            <p:spPr bwMode="auto">
              <a:xfrm>
                <a:off x="12185" y="378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2" name="Line 1152"/>
              <p:cNvSpPr>
                <a:spLocks noChangeAspect="1" noChangeShapeType="1"/>
              </p:cNvSpPr>
              <p:nvPr/>
            </p:nvSpPr>
            <p:spPr bwMode="auto">
              <a:xfrm>
                <a:off x="12185" y="4065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3" name="Line 1153"/>
              <p:cNvSpPr>
                <a:spLocks noChangeAspect="1" noChangeShapeType="1"/>
              </p:cNvSpPr>
              <p:nvPr/>
            </p:nvSpPr>
            <p:spPr bwMode="auto">
              <a:xfrm>
                <a:off x="12185" y="4175"/>
                <a:ext cx="1" cy="2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4" name="Line 1154"/>
              <p:cNvSpPr>
                <a:spLocks noChangeAspect="1" noChangeShapeType="1"/>
              </p:cNvSpPr>
              <p:nvPr/>
            </p:nvSpPr>
            <p:spPr bwMode="auto">
              <a:xfrm>
                <a:off x="12185" y="4508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5" name="Line 1155"/>
              <p:cNvSpPr>
                <a:spLocks noChangeAspect="1" noChangeShapeType="1"/>
              </p:cNvSpPr>
              <p:nvPr/>
            </p:nvSpPr>
            <p:spPr bwMode="auto">
              <a:xfrm>
                <a:off x="12185" y="461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6" name="Line 1156"/>
              <p:cNvSpPr>
                <a:spLocks noChangeAspect="1" noChangeShapeType="1"/>
              </p:cNvSpPr>
              <p:nvPr/>
            </p:nvSpPr>
            <p:spPr bwMode="auto">
              <a:xfrm>
                <a:off x="12238" y="3789"/>
                <a:ext cx="1" cy="10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7" name="Line 1157"/>
              <p:cNvSpPr>
                <a:spLocks noChangeAspect="1" noChangeShapeType="1"/>
              </p:cNvSpPr>
              <p:nvPr/>
            </p:nvSpPr>
            <p:spPr bwMode="auto">
              <a:xfrm>
                <a:off x="11351" y="3789"/>
                <a:ext cx="1" cy="10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8" name="Line 1158"/>
              <p:cNvSpPr>
                <a:spLocks noChangeAspect="1" noChangeShapeType="1"/>
              </p:cNvSpPr>
              <p:nvPr/>
            </p:nvSpPr>
            <p:spPr bwMode="auto">
              <a:xfrm>
                <a:off x="11299" y="378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9" name="Line 1159"/>
              <p:cNvSpPr>
                <a:spLocks noChangeAspect="1" noChangeShapeType="1"/>
              </p:cNvSpPr>
              <p:nvPr/>
            </p:nvSpPr>
            <p:spPr bwMode="auto">
              <a:xfrm>
                <a:off x="11299" y="4065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0" name="Line 1160"/>
              <p:cNvSpPr>
                <a:spLocks noChangeAspect="1" noChangeShapeType="1"/>
              </p:cNvSpPr>
              <p:nvPr/>
            </p:nvSpPr>
            <p:spPr bwMode="auto">
              <a:xfrm>
                <a:off x="11299" y="4175"/>
                <a:ext cx="1" cy="2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1" name="Line 1161"/>
              <p:cNvSpPr>
                <a:spLocks noChangeAspect="1" noChangeShapeType="1"/>
              </p:cNvSpPr>
              <p:nvPr/>
            </p:nvSpPr>
            <p:spPr bwMode="auto">
              <a:xfrm>
                <a:off x="11299" y="4508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2" name="Line 1162"/>
              <p:cNvSpPr>
                <a:spLocks noChangeAspect="1" noChangeShapeType="1"/>
              </p:cNvSpPr>
              <p:nvPr/>
            </p:nvSpPr>
            <p:spPr bwMode="auto">
              <a:xfrm>
                <a:off x="11299" y="461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3" name="Line 1163"/>
              <p:cNvSpPr>
                <a:spLocks noChangeAspect="1" noChangeShapeType="1"/>
              </p:cNvSpPr>
              <p:nvPr/>
            </p:nvSpPr>
            <p:spPr bwMode="auto">
              <a:xfrm>
                <a:off x="11249" y="378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4" name="Line 1164"/>
              <p:cNvSpPr>
                <a:spLocks noChangeAspect="1" noChangeShapeType="1"/>
              </p:cNvSpPr>
              <p:nvPr/>
            </p:nvSpPr>
            <p:spPr bwMode="auto">
              <a:xfrm>
                <a:off x="11249" y="4065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5" name="Line 1165"/>
              <p:cNvSpPr>
                <a:spLocks noChangeAspect="1" noChangeShapeType="1"/>
              </p:cNvSpPr>
              <p:nvPr/>
            </p:nvSpPr>
            <p:spPr bwMode="auto">
              <a:xfrm>
                <a:off x="11249" y="4175"/>
                <a:ext cx="1" cy="2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6" name="Line 1166"/>
              <p:cNvSpPr>
                <a:spLocks noChangeAspect="1" noChangeShapeType="1"/>
              </p:cNvSpPr>
              <p:nvPr/>
            </p:nvSpPr>
            <p:spPr bwMode="auto">
              <a:xfrm>
                <a:off x="11249" y="4508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7" name="Line 1167"/>
              <p:cNvSpPr>
                <a:spLocks noChangeAspect="1" noChangeShapeType="1"/>
              </p:cNvSpPr>
              <p:nvPr/>
            </p:nvSpPr>
            <p:spPr bwMode="auto">
              <a:xfrm>
                <a:off x="11249" y="461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8" name="Line 1168"/>
              <p:cNvSpPr>
                <a:spLocks noChangeAspect="1" noChangeShapeType="1"/>
              </p:cNvSpPr>
              <p:nvPr/>
            </p:nvSpPr>
            <p:spPr bwMode="auto">
              <a:xfrm>
                <a:off x="11200" y="378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9" name="Line 1169"/>
              <p:cNvSpPr>
                <a:spLocks noChangeAspect="1" noChangeShapeType="1"/>
              </p:cNvSpPr>
              <p:nvPr/>
            </p:nvSpPr>
            <p:spPr bwMode="auto">
              <a:xfrm>
                <a:off x="11200" y="4065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0" name="Line 1170"/>
              <p:cNvSpPr>
                <a:spLocks noChangeAspect="1" noChangeShapeType="1"/>
              </p:cNvSpPr>
              <p:nvPr/>
            </p:nvSpPr>
            <p:spPr bwMode="auto">
              <a:xfrm>
                <a:off x="11200" y="4175"/>
                <a:ext cx="1" cy="2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1" name="Line 1171"/>
              <p:cNvSpPr>
                <a:spLocks noChangeAspect="1" noChangeShapeType="1"/>
              </p:cNvSpPr>
              <p:nvPr/>
            </p:nvSpPr>
            <p:spPr bwMode="auto">
              <a:xfrm>
                <a:off x="11200" y="4508"/>
                <a:ext cx="1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2" name="Line 1172"/>
              <p:cNvSpPr>
                <a:spLocks noChangeAspect="1" noChangeShapeType="1"/>
              </p:cNvSpPr>
              <p:nvPr/>
            </p:nvSpPr>
            <p:spPr bwMode="auto">
              <a:xfrm>
                <a:off x="11200" y="4619"/>
                <a:ext cx="1" cy="2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3" name="Line 1173"/>
              <p:cNvSpPr>
                <a:spLocks noChangeAspect="1" noChangeShapeType="1"/>
              </p:cNvSpPr>
              <p:nvPr/>
            </p:nvSpPr>
            <p:spPr bwMode="auto">
              <a:xfrm>
                <a:off x="11351" y="4389"/>
                <a:ext cx="1" cy="4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4" name="Freeform 1174"/>
              <p:cNvSpPr>
                <a:spLocks noChangeAspect="1"/>
              </p:cNvSpPr>
              <p:nvPr/>
            </p:nvSpPr>
            <p:spPr bwMode="auto">
              <a:xfrm>
                <a:off x="11141" y="4389"/>
                <a:ext cx="13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7"/>
                  </a:cxn>
                  <a:cxn ang="0">
                    <a:pos x="38" y="517"/>
                  </a:cxn>
                  <a:cxn ang="0">
                    <a:pos x="0" y="0"/>
                  </a:cxn>
                </a:cxnLst>
                <a:rect l="0" t="0" r="r" b="b"/>
                <a:pathLst>
                  <a:path w="38" h="517">
                    <a:moveTo>
                      <a:pt x="0" y="0"/>
                    </a:moveTo>
                    <a:lnTo>
                      <a:pt x="0" y="517"/>
                    </a:lnTo>
                    <a:lnTo>
                      <a:pt x="38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5" name="Freeform 1175"/>
              <p:cNvSpPr>
                <a:spLocks noChangeAspect="1"/>
              </p:cNvSpPr>
              <p:nvPr/>
            </p:nvSpPr>
            <p:spPr bwMode="auto">
              <a:xfrm>
                <a:off x="11141" y="4389"/>
                <a:ext cx="13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7"/>
                  </a:cxn>
                  <a:cxn ang="0">
                    <a:pos x="38" y="517"/>
                  </a:cxn>
                  <a:cxn ang="0">
                    <a:pos x="0" y="0"/>
                  </a:cxn>
                </a:cxnLst>
                <a:rect l="0" t="0" r="r" b="b"/>
                <a:pathLst>
                  <a:path w="38" h="517">
                    <a:moveTo>
                      <a:pt x="0" y="0"/>
                    </a:moveTo>
                    <a:lnTo>
                      <a:pt x="0" y="517"/>
                    </a:lnTo>
                    <a:lnTo>
                      <a:pt x="38" y="51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6" name="Freeform 1176"/>
              <p:cNvSpPr>
                <a:spLocks noChangeAspect="1"/>
              </p:cNvSpPr>
              <p:nvPr/>
            </p:nvSpPr>
            <p:spPr bwMode="auto">
              <a:xfrm>
                <a:off x="11141" y="4389"/>
                <a:ext cx="13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517"/>
                  </a:cxn>
                  <a:cxn ang="0">
                    <a:pos x="0" y="0"/>
                  </a:cxn>
                </a:cxnLst>
                <a:rect l="0" t="0" r="r" b="b"/>
                <a:pathLst>
                  <a:path w="38" h="517">
                    <a:moveTo>
                      <a:pt x="0" y="0"/>
                    </a:moveTo>
                    <a:lnTo>
                      <a:pt x="38" y="0"/>
                    </a:lnTo>
                    <a:lnTo>
                      <a:pt x="38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7" name="Freeform 1177"/>
              <p:cNvSpPr>
                <a:spLocks noChangeAspect="1"/>
              </p:cNvSpPr>
              <p:nvPr/>
            </p:nvSpPr>
            <p:spPr bwMode="auto">
              <a:xfrm>
                <a:off x="11141" y="4389"/>
                <a:ext cx="13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517"/>
                  </a:cxn>
                  <a:cxn ang="0">
                    <a:pos x="0" y="0"/>
                  </a:cxn>
                </a:cxnLst>
                <a:rect l="0" t="0" r="r" b="b"/>
                <a:pathLst>
                  <a:path w="38" h="517">
                    <a:moveTo>
                      <a:pt x="0" y="0"/>
                    </a:moveTo>
                    <a:lnTo>
                      <a:pt x="38" y="0"/>
                    </a:lnTo>
                    <a:lnTo>
                      <a:pt x="38" y="51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8" name="Freeform 1178"/>
              <p:cNvSpPr>
                <a:spLocks noChangeAspect="1"/>
              </p:cNvSpPr>
              <p:nvPr/>
            </p:nvSpPr>
            <p:spPr bwMode="auto">
              <a:xfrm>
                <a:off x="10464" y="4389"/>
                <a:ext cx="12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7"/>
                  </a:cxn>
                  <a:cxn ang="0">
                    <a:pos x="36" y="517"/>
                  </a:cxn>
                  <a:cxn ang="0">
                    <a:pos x="0" y="0"/>
                  </a:cxn>
                </a:cxnLst>
                <a:rect l="0" t="0" r="r" b="b"/>
                <a:pathLst>
                  <a:path w="36" h="517">
                    <a:moveTo>
                      <a:pt x="0" y="0"/>
                    </a:moveTo>
                    <a:lnTo>
                      <a:pt x="0" y="517"/>
                    </a:lnTo>
                    <a:lnTo>
                      <a:pt x="36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9" name="Freeform 1179"/>
              <p:cNvSpPr>
                <a:spLocks noChangeAspect="1"/>
              </p:cNvSpPr>
              <p:nvPr/>
            </p:nvSpPr>
            <p:spPr bwMode="auto">
              <a:xfrm>
                <a:off x="10464" y="4389"/>
                <a:ext cx="12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7"/>
                  </a:cxn>
                  <a:cxn ang="0">
                    <a:pos x="36" y="517"/>
                  </a:cxn>
                  <a:cxn ang="0">
                    <a:pos x="0" y="0"/>
                  </a:cxn>
                </a:cxnLst>
                <a:rect l="0" t="0" r="r" b="b"/>
                <a:pathLst>
                  <a:path w="36" h="517">
                    <a:moveTo>
                      <a:pt x="0" y="0"/>
                    </a:moveTo>
                    <a:lnTo>
                      <a:pt x="0" y="517"/>
                    </a:lnTo>
                    <a:lnTo>
                      <a:pt x="36" y="51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0" name="Freeform 1180"/>
              <p:cNvSpPr>
                <a:spLocks noChangeAspect="1"/>
              </p:cNvSpPr>
              <p:nvPr/>
            </p:nvSpPr>
            <p:spPr bwMode="auto">
              <a:xfrm>
                <a:off x="10464" y="4389"/>
                <a:ext cx="12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517"/>
                  </a:cxn>
                  <a:cxn ang="0">
                    <a:pos x="0" y="0"/>
                  </a:cxn>
                </a:cxnLst>
                <a:rect l="0" t="0" r="r" b="b"/>
                <a:pathLst>
                  <a:path w="36" h="517">
                    <a:moveTo>
                      <a:pt x="0" y="0"/>
                    </a:moveTo>
                    <a:lnTo>
                      <a:pt x="36" y="0"/>
                    </a:lnTo>
                    <a:lnTo>
                      <a:pt x="36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1" name="Freeform 1181"/>
              <p:cNvSpPr>
                <a:spLocks noChangeAspect="1"/>
              </p:cNvSpPr>
              <p:nvPr/>
            </p:nvSpPr>
            <p:spPr bwMode="auto">
              <a:xfrm>
                <a:off x="10464" y="4389"/>
                <a:ext cx="12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36" y="517"/>
                  </a:cxn>
                  <a:cxn ang="0">
                    <a:pos x="0" y="0"/>
                  </a:cxn>
                </a:cxnLst>
                <a:rect l="0" t="0" r="r" b="b"/>
                <a:pathLst>
                  <a:path w="36" h="517">
                    <a:moveTo>
                      <a:pt x="0" y="0"/>
                    </a:moveTo>
                    <a:lnTo>
                      <a:pt x="36" y="0"/>
                    </a:lnTo>
                    <a:lnTo>
                      <a:pt x="36" y="51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2" name="Freeform 1182"/>
              <p:cNvSpPr>
                <a:spLocks noChangeAspect="1"/>
              </p:cNvSpPr>
              <p:nvPr/>
            </p:nvSpPr>
            <p:spPr bwMode="auto">
              <a:xfrm>
                <a:off x="11119" y="4562"/>
                <a:ext cx="35" cy="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7"/>
                  </a:cxn>
                  <a:cxn ang="0">
                    <a:pos x="104" y="7"/>
                  </a:cxn>
                  <a:cxn ang="0">
                    <a:pos x="66" y="0"/>
                  </a:cxn>
                </a:cxnLst>
                <a:rect l="0" t="0" r="r" b="b"/>
                <a:pathLst>
                  <a:path w="104" h="7">
                    <a:moveTo>
                      <a:pt x="66" y="0"/>
                    </a:moveTo>
                    <a:lnTo>
                      <a:pt x="0" y="7"/>
                    </a:lnTo>
                    <a:lnTo>
                      <a:pt x="104" y="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3" name="Freeform 1183"/>
              <p:cNvSpPr>
                <a:spLocks noChangeAspect="1"/>
              </p:cNvSpPr>
              <p:nvPr/>
            </p:nvSpPr>
            <p:spPr bwMode="auto">
              <a:xfrm>
                <a:off x="11119" y="4562"/>
                <a:ext cx="35" cy="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7"/>
                  </a:cxn>
                  <a:cxn ang="0">
                    <a:pos x="104" y="7"/>
                  </a:cxn>
                  <a:cxn ang="0">
                    <a:pos x="66" y="0"/>
                  </a:cxn>
                </a:cxnLst>
                <a:rect l="0" t="0" r="r" b="b"/>
                <a:pathLst>
                  <a:path w="104" h="7">
                    <a:moveTo>
                      <a:pt x="66" y="0"/>
                    </a:moveTo>
                    <a:lnTo>
                      <a:pt x="0" y="7"/>
                    </a:lnTo>
                    <a:lnTo>
                      <a:pt x="104" y="7"/>
                    </a:lnTo>
                    <a:lnTo>
                      <a:pt x="6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4" name="Freeform 1184"/>
              <p:cNvSpPr>
                <a:spLocks noChangeAspect="1"/>
              </p:cNvSpPr>
              <p:nvPr/>
            </p:nvSpPr>
            <p:spPr bwMode="auto">
              <a:xfrm>
                <a:off x="11141" y="4562"/>
                <a:ext cx="1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7"/>
                  </a:cxn>
                  <a:cxn ang="0">
                    <a:pos x="0" y="0"/>
                  </a:cxn>
                </a:cxnLst>
                <a:rect l="0" t="0" r="r" b="b"/>
                <a:pathLst>
                  <a:path w="38" h="7">
                    <a:moveTo>
                      <a:pt x="0" y="0"/>
                    </a:moveTo>
                    <a:lnTo>
                      <a:pt x="38" y="0"/>
                    </a:lnTo>
                    <a:lnTo>
                      <a:pt x="3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5" name="Freeform 1185"/>
              <p:cNvSpPr>
                <a:spLocks noChangeAspect="1"/>
              </p:cNvSpPr>
              <p:nvPr/>
            </p:nvSpPr>
            <p:spPr bwMode="auto">
              <a:xfrm>
                <a:off x="11141" y="4562"/>
                <a:ext cx="1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8" y="7"/>
                  </a:cxn>
                  <a:cxn ang="0">
                    <a:pos x="0" y="0"/>
                  </a:cxn>
                </a:cxnLst>
                <a:rect l="0" t="0" r="r" b="b"/>
                <a:pathLst>
                  <a:path w="38" h="7">
                    <a:moveTo>
                      <a:pt x="0" y="0"/>
                    </a:moveTo>
                    <a:lnTo>
                      <a:pt x="38" y="0"/>
                    </a:lnTo>
                    <a:lnTo>
                      <a:pt x="38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6" name="Freeform 1186"/>
              <p:cNvSpPr>
                <a:spLocks noChangeAspect="1"/>
              </p:cNvSpPr>
              <p:nvPr/>
            </p:nvSpPr>
            <p:spPr bwMode="auto">
              <a:xfrm>
                <a:off x="10464" y="4562"/>
                <a:ext cx="3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02" y="7"/>
                  </a:cxn>
                  <a:cxn ang="0">
                    <a:pos x="0" y="0"/>
                  </a:cxn>
                </a:cxnLst>
                <a:rect l="0" t="0" r="r" b="b"/>
                <a:pathLst>
                  <a:path w="102" h="7">
                    <a:moveTo>
                      <a:pt x="0" y="0"/>
                    </a:moveTo>
                    <a:lnTo>
                      <a:pt x="0" y="7"/>
                    </a:lnTo>
                    <a:lnTo>
                      <a:pt x="10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7" name="Freeform 1187"/>
              <p:cNvSpPr>
                <a:spLocks noChangeAspect="1"/>
              </p:cNvSpPr>
              <p:nvPr/>
            </p:nvSpPr>
            <p:spPr bwMode="auto">
              <a:xfrm>
                <a:off x="10464" y="4562"/>
                <a:ext cx="3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02" y="7"/>
                  </a:cxn>
                  <a:cxn ang="0">
                    <a:pos x="0" y="0"/>
                  </a:cxn>
                </a:cxnLst>
                <a:rect l="0" t="0" r="r" b="b"/>
                <a:pathLst>
                  <a:path w="102" h="7">
                    <a:moveTo>
                      <a:pt x="0" y="0"/>
                    </a:moveTo>
                    <a:lnTo>
                      <a:pt x="0" y="7"/>
                    </a:lnTo>
                    <a:lnTo>
                      <a:pt x="102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8" name="Freeform 1188"/>
              <p:cNvSpPr>
                <a:spLocks noChangeAspect="1"/>
              </p:cNvSpPr>
              <p:nvPr/>
            </p:nvSpPr>
            <p:spPr bwMode="auto">
              <a:xfrm>
                <a:off x="10464" y="4562"/>
                <a:ext cx="3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102" y="7"/>
                  </a:cxn>
                  <a:cxn ang="0">
                    <a:pos x="0" y="0"/>
                  </a:cxn>
                </a:cxnLst>
                <a:rect l="0" t="0" r="r" b="b"/>
                <a:pathLst>
                  <a:path w="102" h="7">
                    <a:moveTo>
                      <a:pt x="0" y="0"/>
                    </a:moveTo>
                    <a:lnTo>
                      <a:pt x="36" y="0"/>
                    </a:lnTo>
                    <a:lnTo>
                      <a:pt x="10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9" name="Freeform 1189"/>
              <p:cNvSpPr>
                <a:spLocks noChangeAspect="1"/>
              </p:cNvSpPr>
              <p:nvPr/>
            </p:nvSpPr>
            <p:spPr bwMode="auto">
              <a:xfrm>
                <a:off x="10464" y="4562"/>
                <a:ext cx="3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0"/>
                  </a:cxn>
                  <a:cxn ang="0">
                    <a:pos x="102" y="7"/>
                  </a:cxn>
                  <a:cxn ang="0">
                    <a:pos x="0" y="0"/>
                  </a:cxn>
                </a:cxnLst>
                <a:rect l="0" t="0" r="r" b="b"/>
                <a:pathLst>
                  <a:path w="102" h="7">
                    <a:moveTo>
                      <a:pt x="0" y="0"/>
                    </a:moveTo>
                    <a:lnTo>
                      <a:pt x="36" y="0"/>
                    </a:lnTo>
                    <a:lnTo>
                      <a:pt x="102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0" name="Freeform 1190"/>
              <p:cNvSpPr>
                <a:spLocks noChangeAspect="1"/>
              </p:cNvSpPr>
              <p:nvPr/>
            </p:nvSpPr>
            <p:spPr bwMode="auto">
              <a:xfrm>
                <a:off x="11099" y="4564"/>
                <a:ext cx="55" cy="7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21"/>
                  </a:cxn>
                  <a:cxn ang="0">
                    <a:pos x="166" y="21"/>
                  </a:cxn>
                  <a:cxn ang="0">
                    <a:pos x="62" y="0"/>
                  </a:cxn>
                </a:cxnLst>
                <a:rect l="0" t="0" r="r" b="b"/>
                <a:pathLst>
                  <a:path w="166" h="21">
                    <a:moveTo>
                      <a:pt x="62" y="0"/>
                    </a:moveTo>
                    <a:lnTo>
                      <a:pt x="0" y="21"/>
                    </a:lnTo>
                    <a:lnTo>
                      <a:pt x="166" y="2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1" name="Freeform 1191"/>
              <p:cNvSpPr>
                <a:spLocks noChangeAspect="1"/>
              </p:cNvSpPr>
              <p:nvPr/>
            </p:nvSpPr>
            <p:spPr bwMode="auto">
              <a:xfrm>
                <a:off x="11099" y="4564"/>
                <a:ext cx="55" cy="7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21"/>
                  </a:cxn>
                  <a:cxn ang="0">
                    <a:pos x="166" y="21"/>
                  </a:cxn>
                  <a:cxn ang="0">
                    <a:pos x="62" y="0"/>
                  </a:cxn>
                </a:cxnLst>
                <a:rect l="0" t="0" r="r" b="b"/>
                <a:pathLst>
                  <a:path w="166" h="21">
                    <a:moveTo>
                      <a:pt x="62" y="0"/>
                    </a:moveTo>
                    <a:lnTo>
                      <a:pt x="0" y="21"/>
                    </a:lnTo>
                    <a:lnTo>
                      <a:pt x="166" y="21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2" name="Freeform 1192"/>
              <p:cNvSpPr>
                <a:spLocks noChangeAspect="1"/>
              </p:cNvSpPr>
              <p:nvPr/>
            </p:nvSpPr>
            <p:spPr bwMode="auto">
              <a:xfrm>
                <a:off x="11119" y="4564"/>
                <a:ext cx="3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21"/>
                  </a:cxn>
                  <a:cxn ang="0">
                    <a:pos x="0" y="0"/>
                  </a:cxn>
                </a:cxnLst>
                <a:rect l="0" t="0" r="r" b="b"/>
                <a:pathLst>
                  <a:path w="104" h="21">
                    <a:moveTo>
                      <a:pt x="0" y="0"/>
                    </a:moveTo>
                    <a:lnTo>
                      <a:pt x="104" y="0"/>
                    </a:lnTo>
                    <a:lnTo>
                      <a:pt x="104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3" name="Freeform 1193"/>
              <p:cNvSpPr>
                <a:spLocks noChangeAspect="1"/>
              </p:cNvSpPr>
              <p:nvPr/>
            </p:nvSpPr>
            <p:spPr bwMode="auto">
              <a:xfrm>
                <a:off x="11119" y="4564"/>
                <a:ext cx="3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21"/>
                  </a:cxn>
                  <a:cxn ang="0">
                    <a:pos x="0" y="0"/>
                  </a:cxn>
                </a:cxnLst>
                <a:rect l="0" t="0" r="r" b="b"/>
                <a:pathLst>
                  <a:path w="104" h="21">
                    <a:moveTo>
                      <a:pt x="0" y="0"/>
                    </a:moveTo>
                    <a:lnTo>
                      <a:pt x="104" y="0"/>
                    </a:lnTo>
                    <a:lnTo>
                      <a:pt x="104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4" name="Freeform 1194"/>
              <p:cNvSpPr>
                <a:spLocks noChangeAspect="1"/>
              </p:cNvSpPr>
              <p:nvPr/>
            </p:nvSpPr>
            <p:spPr bwMode="auto">
              <a:xfrm>
                <a:off x="10464" y="4564"/>
                <a:ext cx="5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"/>
                  </a:cxn>
                  <a:cxn ang="0">
                    <a:pos x="165" y="21"/>
                  </a:cxn>
                  <a:cxn ang="0">
                    <a:pos x="0" y="0"/>
                  </a:cxn>
                </a:cxnLst>
                <a:rect l="0" t="0" r="r" b="b"/>
                <a:pathLst>
                  <a:path w="165" h="21">
                    <a:moveTo>
                      <a:pt x="0" y="0"/>
                    </a:moveTo>
                    <a:lnTo>
                      <a:pt x="0" y="21"/>
                    </a:lnTo>
                    <a:lnTo>
                      <a:pt x="165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5" name="Freeform 1195"/>
              <p:cNvSpPr>
                <a:spLocks noChangeAspect="1"/>
              </p:cNvSpPr>
              <p:nvPr/>
            </p:nvSpPr>
            <p:spPr bwMode="auto">
              <a:xfrm>
                <a:off x="10464" y="4564"/>
                <a:ext cx="5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"/>
                  </a:cxn>
                  <a:cxn ang="0">
                    <a:pos x="165" y="21"/>
                  </a:cxn>
                  <a:cxn ang="0">
                    <a:pos x="0" y="0"/>
                  </a:cxn>
                </a:cxnLst>
                <a:rect l="0" t="0" r="r" b="b"/>
                <a:pathLst>
                  <a:path w="165" h="21">
                    <a:moveTo>
                      <a:pt x="0" y="0"/>
                    </a:moveTo>
                    <a:lnTo>
                      <a:pt x="0" y="21"/>
                    </a:lnTo>
                    <a:lnTo>
                      <a:pt x="165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6" name="Freeform 1196"/>
              <p:cNvSpPr>
                <a:spLocks noChangeAspect="1"/>
              </p:cNvSpPr>
              <p:nvPr/>
            </p:nvSpPr>
            <p:spPr bwMode="auto">
              <a:xfrm>
                <a:off x="10464" y="4564"/>
                <a:ext cx="5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0"/>
                  </a:cxn>
                  <a:cxn ang="0">
                    <a:pos x="165" y="21"/>
                  </a:cxn>
                  <a:cxn ang="0">
                    <a:pos x="0" y="0"/>
                  </a:cxn>
                </a:cxnLst>
                <a:rect l="0" t="0" r="r" b="b"/>
                <a:pathLst>
                  <a:path w="165" h="21">
                    <a:moveTo>
                      <a:pt x="0" y="0"/>
                    </a:moveTo>
                    <a:lnTo>
                      <a:pt x="102" y="0"/>
                    </a:lnTo>
                    <a:lnTo>
                      <a:pt x="165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7" name="Freeform 1197"/>
              <p:cNvSpPr>
                <a:spLocks noChangeAspect="1"/>
              </p:cNvSpPr>
              <p:nvPr/>
            </p:nvSpPr>
            <p:spPr bwMode="auto">
              <a:xfrm>
                <a:off x="10464" y="4564"/>
                <a:ext cx="5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0"/>
                  </a:cxn>
                  <a:cxn ang="0">
                    <a:pos x="165" y="21"/>
                  </a:cxn>
                  <a:cxn ang="0">
                    <a:pos x="0" y="0"/>
                  </a:cxn>
                </a:cxnLst>
                <a:rect l="0" t="0" r="r" b="b"/>
                <a:pathLst>
                  <a:path w="165" h="21">
                    <a:moveTo>
                      <a:pt x="0" y="0"/>
                    </a:moveTo>
                    <a:lnTo>
                      <a:pt x="102" y="0"/>
                    </a:lnTo>
                    <a:lnTo>
                      <a:pt x="165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8" name="Freeform 1198"/>
              <p:cNvSpPr>
                <a:spLocks noChangeAspect="1"/>
              </p:cNvSpPr>
              <p:nvPr/>
            </p:nvSpPr>
            <p:spPr bwMode="auto">
              <a:xfrm>
                <a:off x="11080" y="4571"/>
                <a:ext cx="74" cy="1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37"/>
                  </a:cxn>
                  <a:cxn ang="0">
                    <a:pos x="222" y="37"/>
                  </a:cxn>
                  <a:cxn ang="0">
                    <a:pos x="56" y="0"/>
                  </a:cxn>
                </a:cxnLst>
                <a:rect l="0" t="0" r="r" b="b"/>
                <a:pathLst>
                  <a:path w="222" h="37">
                    <a:moveTo>
                      <a:pt x="56" y="0"/>
                    </a:moveTo>
                    <a:lnTo>
                      <a:pt x="0" y="37"/>
                    </a:lnTo>
                    <a:lnTo>
                      <a:pt x="222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9" name="Freeform 1199"/>
              <p:cNvSpPr>
                <a:spLocks noChangeAspect="1"/>
              </p:cNvSpPr>
              <p:nvPr/>
            </p:nvSpPr>
            <p:spPr bwMode="auto">
              <a:xfrm>
                <a:off x="11080" y="4571"/>
                <a:ext cx="74" cy="1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37"/>
                  </a:cxn>
                  <a:cxn ang="0">
                    <a:pos x="222" y="37"/>
                  </a:cxn>
                  <a:cxn ang="0">
                    <a:pos x="56" y="0"/>
                  </a:cxn>
                </a:cxnLst>
                <a:rect l="0" t="0" r="r" b="b"/>
                <a:pathLst>
                  <a:path w="222" h="37">
                    <a:moveTo>
                      <a:pt x="56" y="0"/>
                    </a:moveTo>
                    <a:lnTo>
                      <a:pt x="0" y="37"/>
                    </a:lnTo>
                    <a:lnTo>
                      <a:pt x="222" y="37"/>
                    </a:lnTo>
                    <a:lnTo>
                      <a:pt x="5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0" name="Freeform 1200"/>
              <p:cNvSpPr>
                <a:spLocks noChangeAspect="1"/>
              </p:cNvSpPr>
              <p:nvPr/>
            </p:nvSpPr>
            <p:spPr bwMode="auto">
              <a:xfrm>
                <a:off x="11099" y="4571"/>
                <a:ext cx="5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6" y="0"/>
                  </a:cxn>
                  <a:cxn ang="0">
                    <a:pos x="166" y="37"/>
                  </a:cxn>
                  <a:cxn ang="0">
                    <a:pos x="0" y="0"/>
                  </a:cxn>
                </a:cxnLst>
                <a:rect l="0" t="0" r="r" b="b"/>
                <a:pathLst>
                  <a:path w="166" h="37">
                    <a:moveTo>
                      <a:pt x="0" y="0"/>
                    </a:moveTo>
                    <a:lnTo>
                      <a:pt x="166" y="0"/>
                    </a:lnTo>
                    <a:lnTo>
                      <a:pt x="166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1" name="Freeform 1201"/>
              <p:cNvSpPr>
                <a:spLocks noChangeAspect="1"/>
              </p:cNvSpPr>
              <p:nvPr/>
            </p:nvSpPr>
            <p:spPr bwMode="auto">
              <a:xfrm>
                <a:off x="11099" y="4571"/>
                <a:ext cx="5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6" y="0"/>
                  </a:cxn>
                  <a:cxn ang="0">
                    <a:pos x="166" y="37"/>
                  </a:cxn>
                  <a:cxn ang="0">
                    <a:pos x="0" y="0"/>
                  </a:cxn>
                </a:cxnLst>
                <a:rect l="0" t="0" r="r" b="b"/>
                <a:pathLst>
                  <a:path w="166" h="37">
                    <a:moveTo>
                      <a:pt x="0" y="0"/>
                    </a:moveTo>
                    <a:lnTo>
                      <a:pt x="166" y="0"/>
                    </a:lnTo>
                    <a:lnTo>
                      <a:pt x="166" y="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2" name="Freeform 1202"/>
              <p:cNvSpPr>
                <a:spLocks noChangeAspect="1"/>
              </p:cNvSpPr>
              <p:nvPr/>
            </p:nvSpPr>
            <p:spPr bwMode="auto">
              <a:xfrm>
                <a:off x="10464" y="4571"/>
                <a:ext cx="7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220" y="37"/>
                  </a:cxn>
                  <a:cxn ang="0">
                    <a:pos x="0" y="0"/>
                  </a:cxn>
                </a:cxnLst>
                <a:rect l="0" t="0" r="r" b="b"/>
                <a:pathLst>
                  <a:path w="220" h="37">
                    <a:moveTo>
                      <a:pt x="0" y="0"/>
                    </a:moveTo>
                    <a:lnTo>
                      <a:pt x="0" y="37"/>
                    </a:lnTo>
                    <a:lnTo>
                      <a:pt x="22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3" name="Freeform 1203"/>
              <p:cNvSpPr>
                <a:spLocks noChangeAspect="1"/>
              </p:cNvSpPr>
              <p:nvPr/>
            </p:nvSpPr>
            <p:spPr bwMode="auto">
              <a:xfrm>
                <a:off x="10464" y="4571"/>
                <a:ext cx="7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220" y="37"/>
                  </a:cxn>
                  <a:cxn ang="0">
                    <a:pos x="0" y="0"/>
                  </a:cxn>
                </a:cxnLst>
                <a:rect l="0" t="0" r="r" b="b"/>
                <a:pathLst>
                  <a:path w="220" h="37">
                    <a:moveTo>
                      <a:pt x="0" y="0"/>
                    </a:moveTo>
                    <a:lnTo>
                      <a:pt x="0" y="37"/>
                    </a:lnTo>
                    <a:lnTo>
                      <a:pt x="220" y="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4" name="Freeform 1204"/>
              <p:cNvSpPr>
                <a:spLocks noChangeAspect="1"/>
              </p:cNvSpPr>
              <p:nvPr/>
            </p:nvSpPr>
            <p:spPr bwMode="auto">
              <a:xfrm>
                <a:off x="10464" y="4571"/>
                <a:ext cx="7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5" y="0"/>
                  </a:cxn>
                  <a:cxn ang="0">
                    <a:pos x="220" y="37"/>
                  </a:cxn>
                  <a:cxn ang="0">
                    <a:pos x="0" y="0"/>
                  </a:cxn>
                </a:cxnLst>
                <a:rect l="0" t="0" r="r" b="b"/>
                <a:pathLst>
                  <a:path w="220" h="37">
                    <a:moveTo>
                      <a:pt x="0" y="0"/>
                    </a:moveTo>
                    <a:lnTo>
                      <a:pt x="165" y="0"/>
                    </a:lnTo>
                    <a:lnTo>
                      <a:pt x="22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5" name="Freeform 1205"/>
              <p:cNvSpPr>
                <a:spLocks noChangeAspect="1"/>
              </p:cNvSpPr>
              <p:nvPr/>
            </p:nvSpPr>
            <p:spPr bwMode="auto">
              <a:xfrm>
                <a:off x="10464" y="4571"/>
                <a:ext cx="7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5" y="0"/>
                  </a:cxn>
                  <a:cxn ang="0">
                    <a:pos x="220" y="37"/>
                  </a:cxn>
                  <a:cxn ang="0">
                    <a:pos x="0" y="0"/>
                  </a:cxn>
                </a:cxnLst>
                <a:rect l="0" t="0" r="r" b="b"/>
                <a:pathLst>
                  <a:path w="220" h="37">
                    <a:moveTo>
                      <a:pt x="0" y="0"/>
                    </a:moveTo>
                    <a:lnTo>
                      <a:pt x="165" y="0"/>
                    </a:lnTo>
                    <a:lnTo>
                      <a:pt x="220" y="3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6" name="Freeform 1206"/>
              <p:cNvSpPr>
                <a:spLocks noChangeAspect="1"/>
              </p:cNvSpPr>
              <p:nvPr/>
            </p:nvSpPr>
            <p:spPr bwMode="auto">
              <a:xfrm>
                <a:off x="11065" y="4583"/>
                <a:ext cx="89" cy="1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5"/>
                  </a:cxn>
                  <a:cxn ang="0">
                    <a:pos x="268" y="45"/>
                  </a:cxn>
                  <a:cxn ang="0">
                    <a:pos x="46" y="0"/>
                  </a:cxn>
                </a:cxnLst>
                <a:rect l="0" t="0" r="r" b="b"/>
                <a:pathLst>
                  <a:path w="268" h="45">
                    <a:moveTo>
                      <a:pt x="46" y="0"/>
                    </a:moveTo>
                    <a:lnTo>
                      <a:pt x="0" y="45"/>
                    </a:lnTo>
                    <a:lnTo>
                      <a:pt x="268" y="4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7" name="Freeform 1207"/>
              <p:cNvSpPr>
                <a:spLocks noChangeAspect="1"/>
              </p:cNvSpPr>
              <p:nvPr/>
            </p:nvSpPr>
            <p:spPr bwMode="auto">
              <a:xfrm>
                <a:off x="11065" y="4583"/>
                <a:ext cx="89" cy="1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5"/>
                  </a:cxn>
                  <a:cxn ang="0">
                    <a:pos x="268" y="45"/>
                  </a:cxn>
                  <a:cxn ang="0">
                    <a:pos x="46" y="0"/>
                  </a:cxn>
                </a:cxnLst>
                <a:rect l="0" t="0" r="r" b="b"/>
                <a:pathLst>
                  <a:path w="268" h="45">
                    <a:moveTo>
                      <a:pt x="46" y="0"/>
                    </a:moveTo>
                    <a:lnTo>
                      <a:pt x="0" y="45"/>
                    </a:lnTo>
                    <a:lnTo>
                      <a:pt x="268" y="45"/>
                    </a:lnTo>
                    <a:lnTo>
                      <a:pt x="4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8" name="Freeform 1208"/>
              <p:cNvSpPr>
                <a:spLocks noChangeAspect="1"/>
              </p:cNvSpPr>
              <p:nvPr/>
            </p:nvSpPr>
            <p:spPr bwMode="auto">
              <a:xfrm>
                <a:off x="11080" y="4583"/>
                <a:ext cx="7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45"/>
                  </a:cxn>
                  <a:cxn ang="0">
                    <a:pos x="0" y="0"/>
                  </a:cxn>
                </a:cxnLst>
                <a:rect l="0" t="0" r="r" b="b"/>
                <a:pathLst>
                  <a:path w="222" h="45">
                    <a:moveTo>
                      <a:pt x="0" y="0"/>
                    </a:moveTo>
                    <a:lnTo>
                      <a:pt x="222" y="0"/>
                    </a:lnTo>
                    <a:lnTo>
                      <a:pt x="222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449" name="Group 1209"/>
            <p:cNvGrpSpPr>
              <a:grpSpLocks noChangeAspect="1"/>
            </p:cNvGrpSpPr>
            <p:nvPr/>
          </p:nvGrpSpPr>
          <p:grpSpPr bwMode="auto">
            <a:xfrm>
              <a:off x="10464" y="4389"/>
              <a:ext cx="690" cy="468"/>
              <a:chOff x="10464" y="4389"/>
              <a:chExt cx="690" cy="468"/>
            </a:xfrm>
          </p:grpSpPr>
          <p:sp>
            <p:nvSpPr>
              <p:cNvPr id="11450" name="Freeform 1210"/>
              <p:cNvSpPr>
                <a:spLocks noChangeAspect="1"/>
              </p:cNvSpPr>
              <p:nvPr/>
            </p:nvSpPr>
            <p:spPr bwMode="auto">
              <a:xfrm>
                <a:off x="11080" y="4583"/>
                <a:ext cx="7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45"/>
                  </a:cxn>
                  <a:cxn ang="0">
                    <a:pos x="0" y="0"/>
                  </a:cxn>
                </a:cxnLst>
                <a:rect l="0" t="0" r="r" b="b"/>
                <a:pathLst>
                  <a:path w="222" h="45">
                    <a:moveTo>
                      <a:pt x="0" y="0"/>
                    </a:moveTo>
                    <a:lnTo>
                      <a:pt x="222" y="0"/>
                    </a:lnTo>
                    <a:lnTo>
                      <a:pt x="222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1" name="Freeform 1211"/>
              <p:cNvSpPr>
                <a:spLocks noChangeAspect="1"/>
              </p:cNvSpPr>
              <p:nvPr/>
            </p:nvSpPr>
            <p:spPr bwMode="auto">
              <a:xfrm>
                <a:off x="10464" y="4583"/>
                <a:ext cx="8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267" y="45"/>
                  </a:cxn>
                  <a:cxn ang="0">
                    <a:pos x="0" y="0"/>
                  </a:cxn>
                </a:cxnLst>
                <a:rect l="0" t="0" r="r" b="b"/>
                <a:pathLst>
                  <a:path w="267" h="45">
                    <a:moveTo>
                      <a:pt x="0" y="0"/>
                    </a:moveTo>
                    <a:lnTo>
                      <a:pt x="0" y="45"/>
                    </a:lnTo>
                    <a:lnTo>
                      <a:pt x="267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2" name="Freeform 1212"/>
              <p:cNvSpPr>
                <a:spLocks noChangeAspect="1"/>
              </p:cNvSpPr>
              <p:nvPr/>
            </p:nvSpPr>
            <p:spPr bwMode="auto">
              <a:xfrm>
                <a:off x="10464" y="4583"/>
                <a:ext cx="8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267" y="45"/>
                  </a:cxn>
                  <a:cxn ang="0">
                    <a:pos x="0" y="0"/>
                  </a:cxn>
                </a:cxnLst>
                <a:rect l="0" t="0" r="r" b="b"/>
                <a:pathLst>
                  <a:path w="267" h="45">
                    <a:moveTo>
                      <a:pt x="0" y="0"/>
                    </a:moveTo>
                    <a:lnTo>
                      <a:pt x="0" y="45"/>
                    </a:lnTo>
                    <a:lnTo>
                      <a:pt x="267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3" name="Freeform 1213"/>
              <p:cNvSpPr>
                <a:spLocks noChangeAspect="1"/>
              </p:cNvSpPr>
              <p:nvPr/>
            </p:nvSpPr>
            <p:spPr bwMode="auto">
              <a:xfrm>
                <a:off x="10464" y="4583"/>
                <a:ext cx="8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0" y="0"/>
                  </a:cxn>
                  <a:cxn ang="0">
                    <a:pos x="267" y="45"/>
                  </a:cxn>
                  <a:cxn ang="0">
                    <a:pos x="0" y="0"/>
                  </a:cxn>
                </a:cxnLst>
                <a:rect l="0" t="0" r="r" b="b"/>
                <a:pathLst>
                  <a:path w="267" h="45">
                    <a:moveTo>
                      <a:pt x="0" y="0"/>
                    </a:moveTo>
                    <a:lnTo>
                      <a:pt x="220" y="0"/>
                    </a:lnTo>
                    <a:lnTo>
                      <a:pt x="267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4" name="Freeform 1214"/>
              <p:cNvSpPr>
                <a:spLocks noChangeAspect="1"/>
              </p:cNvSpPr>
              <p:nvPr/>
            </p:nvSpPr>
            <p:spPr bwMode="auto">
              <a:xfrm>
                <a:off x="10464" y="4583"/>
                <a:ext cx="89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0" y="0"/>
                  </a:cxn>
                  <a:cxn ang="0">
                    <a:pos x="267" y="45"/>
                  </a:cxn>
                  <a:cxn ang="0">
                    <a:pos x="0" y="0"/>
                  </a:cxn>
                </a:cxnLst>
                <a:rect l="0" t="0" r="r" b="b"/>
                <a:pathLst>
                  <a:path w="267" h="45">
                    <a:moveTo>
                      <a:pt x="0" y="0"/>
                    </a:moveTo>
                    <a:lnTo>
                      <a:pt x="220" y="0"/>
                    </a:lnTo>
                    <a:lnTo>
                      <a:pt x="267" y="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5" name="Freeform 1215"/>
              <p:cNvSpPr>
                <a:spLocks noChangeAspect="1"/>
              </p:cNvSpPr>
              <p:nvPr/>
            </p:nvSpPr>
            <p:spPr bwMode="auto">
              <a:xfrm>
                <a:off x="11053" y="4598"/>
                <a:ext cx="101" cy="1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57"/>
                  </a:cxn>
                  <a:cxn ang="0">
                    <a:pos x="304" y="57"/>
                  </a:cxn>
                  <a:cxn ang="0">
                    <a:pos x="36" y="0"/>
                  </a:cxn>
                </a:cxnLst>
                <a:rect l="0" t="0" r="r" b="b"/>
                <a:pathLst>
                  <a:path w="304" h="57">
                    <a:moveTo>
                      <a:pt x="36" y="0"/>
                    </a:moveTo>
                    <a:lnTo>
                      <a:pt x="0" y="57"/>
                    </a:lnTo>
                    <a:lnTo>
                      <a:pt x="304" y="5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6" name="Freeform 1216"/>
              <p:cNvSpPr>
                <a:spLocks noChangeAspect="1"/>
              </p:cNvSpPr>
              <p:nvPr/>
            </p:nvSpPr>
            <p:spPr bwMode="auto">
              <a:xfrm>
                <a:off x="11053" y="4598"/>
                <a:ext cx="101" cy="1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57"/>
                  </a:cxn>
                  <a:cxn ang="0">
                    <a:pos x="304" y="57"/>
                  </a:cxn>
                  <a:cxn ang="0">
                    <a:pos x="36" y="0"/>
                  </a:cxn>
                </a:cxnLst>
                <a:rect l="0" t="0" r="r" b="b"/>
                <a:pathLst>
                  <a:path w="304" h="57">
                    <a:moveTo>
                      <a:pt x="36" y="0"/>
                    </a:moveTo>
                    <a:lnTo>
                      <a:pt x="0" y="57"/>
                    </a:lnTo>
                    <a:lnTo>
                      <a:pt x="304" y="57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7" name="Freeform 1217"/>
              <p:cNvSpPr>
                <a:spLocks noChangeAspect="1"/>
              </p:cNvSpPr>
              <p:nvPr/>
            </p:nvSpPr>
            <p:spPr bwMode="auto">
              <a:xfrm>
                <a:off x="11065" y="4598"/>
                <a:ext cx="8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57"/>
                  </a:cxn>
                  <a:cxn ang="0">
                    <a:pos x="0" y="0"/>
                  </a:cxn>
                </a:cxnLst>
                <a:rect l="0" t="0" r="r" b="b"/>
                <a:pathLst>
                  <a:path w="268" h="57">
                    <a:moveTo>
                      <a:pt x="0" y="0"/>
                    </a:moveTo>
                    <a:lnTo>
                      <a:pt x="268" y="0"/>
                    </a:lnTo>
                    <a:lnTo>
                      <a:pt x="268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8" name="Freeform 1218"/>
              <p:cNvSpPr>
                <a:spLocks noChangeAspect="1"/>
              </p:cNvSpPr>
              <p:nvPr/>
            </p:nvSpPr>
            <p:spPr bwMode="auto">
              <a:xfrm>
                <a:off x="11065" y="4598"/>
                <a:ext cx="8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57"/>
                  </a:cxn>
                  <a:cxn ang="0">
                    <a:pos x="0" y="0"/>
                  </a:cxn>
                </a:cxnLst>
                <a:rect l="0" t="0" r="r" b="b"/>
                <a:pathLst>
                  <a:path w="268" h="57">
                    <a:moveTo>
                      <a:pt x="0" y="0"/>
                    </a:moveTo>
                    <a:lnTo>
                      <a:pt x="268" y="0"/>
                    </a:lnTo>
                    <a:lnTo>
                      <a:pt x="268" y="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9" name="Freeform 1219"/>
              <p:cNvSpPr>
                <a:spLocks noChangeAspect="1"/>
              </p:cNvSpPr>
              <p:nvPr/>
            </p:nvSpPr>
            <p:spPr bwMode="auto">
              <a:xfrm>
                <a:off x="10464" y="4598"/>
                <a:ext cx="10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7"/>
                  </a:cxn>
                  <a:cxn ang="0">
                    <a:pos x="302" y="57"/>
                  </a:cxn>
                  <a:cxn ang="0">
                    <a:pos x="0" y="0"/>
                  </a:cxn>
                </a:cxnLst>
                <a:rect l="0" t="0" r="r" b="b"/>
                <a:pathLst>
                  <a:path w="302" h="57">
                    <a:moveTo>
                      <a:pt x="0" y="0"/>
                    </a:moveTo>
                    <a:lnTo>
                      <a:pt x="0" y="57"/>
                    </a:lnTo>
                    <a:lnTo>
                      <a:pt x="302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0" name="Freeform 1220"/>
              <p:cNvSpPr>
                <a:spLocks noChangeAspect="1"/>
              </p:cNvSpPr>
              <p:nvPr/>
            </p:nvSpPr>
            <p:spPr bwMode="auto">
              <a:xfrm>
                <a:off x="10464" y="4598"/>
                <a:ext cx="10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7"/>
                  </a:cxn>
                  <a:cxn ang="0">
                    <a:pos x="302" y="57"/>
                  </a:cxn>
                  <a:cxn ang="0">
                    <a:pos x="0" y="0"/>
                  </a:cxn>
                </a:cxnLst>
                <a:rect l="0" t="0" r="r" b="b"/>
                <a:pathLst>
                  <a:path w="302" h="57">
                    <a:moveTo>
                      <a:pt x="0" y="0"/>
                    </a:moveTo>
                    <a:lnTo>
                      <a:pt x="0" y="57"/>
                    </a:lnTo>
                    <a:lnTo>
                      <a:pt x="302" y="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1" name="Freeform 1221"/>
              <p:cNvSpPr>
                <a:spLocks noChangeAspect="1"/>
              </p:cNvSpPr>
              <p:nvPr/>
            </p:nvSpPr>
            <p:spPr bwMode="auto">
              <a:xfrm>
                <a:off x="10464" y="4598"/>
                <a:ext cx="10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7" y="0"/>
                  </a:cxn>
                  <a:cxn ang="0">
                    <a:pos x="302" y="57"/>
                  </a:cxn>
                  <a:cxn ang="0">
                    <a:pos x="0" y="0"/>
                  </a:cxn>
                </a:cxnLst>
                <a:rect l="0" t="0" r="r" b="b"/>
                <a:pathLst>
                  <a:path w="302" h="57">
                    <a:moveTo>
                      <a:pt x="0" y="0"/>
                    </a:moveTo>
                    <a:lnTo>
                      <a:pt x="267" y="0"/>
                    </a:lnTo>
                    <a:lnTo>
                      <a:pt x="302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2" name="Freeform 1222"/>
              <p:cNvSpPr>
                <a:spLocks noChangeAspect="1"/>
              </p:cNvSpPr>
              <p:nvPr/>
            </p:nvSpPr>
            <p:spPr bwMode="auto">
              <a:xfrm>
                <a:off x="10464" y="4598"/>
                <a:ext cx="10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7" y="0"/>
                  </a:cxn>
                  <a:cxn ang="0">
                    <a:pos x="302" y="57"/>
                  </a:cxn>
                  <a:cxn ang="0">
                    <a:pos x="0" y="0"/>
                  </a:cxn>
                </a:cxnLst>
                <a:rect l="0" t="0" r="r" b="b"/>
                <a:pathLst>
                  <a:path w="302" h="57">
                    <a:moveTo>
                      <a:pt x="0" y="0"/>
                    </a:moveTo>
                    <a:lnTo>
                      <a:pt x="267" y="0"/>
                    </a:lnTo>
                    <a:lnTo>
                      <a:pt x="302" y="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3" name="Freeform 1223"/>
              <p:cNvSpPr>
                <a:spLocks noChangeAspect="1"/>
              </p:cNvSpPr>
              <p:nvPr/>
            </p:nvSpPr>
            <p:spPr bwMode="auto">
              <a:xfrm>
                <a:off x="11045" y="4617"/>
                <a:ext cx="109" cy="2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62"/>
                  </a:cxn>
                  <a:cxn ang="0">
                    <a:pos x="326" y="62"/>
                  </a:cxn>
                  <a:cxn ang="0">
                    <a:pos x="22" y="0"/>
                  </a:cxn>
                </a:cxnLst>
                <a:rect l="0" t="0" r="r" b="b"/>
                <a:pathLst>
                  <a:path w="326" h="62">
                    <a:moveTo>
                      <a:pt x="22" y="0"/>
                    </a:moveTo>
                    <a:lnTo>
                      <a:pt x="0" y="62"/>
                    </a:lnTo>
                    <a:lnTo>
                      <a:pt x="326" y="6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4" name="Freeform 1224"/>
              <p:cNvSpPr>
                <a:spLocks noChangeAspect="1"/>
              </p:cNvSpPr>
              <p:nvPr/>
            </p:nvSpPr>
            <p:spPr bwMode="auto">
              <a:xfrm>
                <a:off x="11045" y="4617"/>
                <a:ext cx="109" cy="2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62"/>
                  </a:cxn>
                  <a:cxn ang="0">
                    <a:pos x="326" y="62"/>
                  </a:cxn>
                  <a:cxn ang="0">
                    <a:pos x="22" y="0"/>
                  </a:cxn>
                </a:cxnLst>
                <a:rect l="0" t="0" r="r" b="b"/>
                <a:pathLst>
                  <a:path w="326" h="62">
                    <a:moveTo>
                      <a:pt x="22" y="0"/>
                    </a:moveTo>
                    <a:lnTo>
                      <a:pt x="0" y="62"/>
                    </a:lnTo>
                    <a:lnTo>
                      <a:pt x="326" y="62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5" name="Freeform 1225"/>
              <p:cNvSpPr>
                <a:spLocks noChangeAspect="1"/>
              </p:cNvSpPr>
              <p:nvPr/>
            </p:nvSpPr>
            <p:spPr bwMode="auto">
              <a:xfrm>
                <a:off x="11053" y="4617"/>
                <a:ext cx="10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4" y="0"/>
                  </a:cxn>
                  <a:cxn ang="0">
                    <a:pos x="304" y="62"/>
                  </a:cxn>
                  <a:cxn ang="0">
                    <a:pos x="0" y="0"/>
                  </a:cxn>
                </a:cxnLst>
                <a:rect l="0" t="0" r="r" b="b"/>
                <a:pathLst>
                  <a:path w="304" h="62">
                    <a:moveTo>
                      <a:pt x="0" y="0"/>
                    </a:moveTo>
                    <a:lnTo>
                      <a:pt x="304" y="0"/>
                    </a:lnTo>
                    <a:lnTo>
                      <a:pt x="304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6" name="Freeform 1226"/>
              <p:cNvSpPr>
                <a:spLocks noChangeAspect="1"/>
              </p:cNvSpPr>
              <p:nvPr/>
            </p:nvSpPr>
            <p:spPr bwMode="auto">
              <a:xfrm>
                <a:off x="11053" y="4617"/>
                <a:ext cx="10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4" y="0"/>
                  </a:cxn>
                  <a:cxn ang="0">
                    <a:pos x="304" y="62"/>
                  </a:cxn>
                  <a:cxn ang="0">
                    <a:pos x="0" y="0"/>
                  </a:cxn>
                </a:cxnLst>
                <a:rect l="0" t="0" r="r" b="b"/>
                <a:pathLst>
                  <a:path w="304" h="62">
                    <a:moveTo>
                      <a:pt x="0" y="0"/>
                    </a:moveTo>
                    <a:lnTo>
                      <a:pt x="304" y="0"/>
                    </a:lnTo>
                    <a:lnTo>
                      <a:pt x="304" y="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7" name="Freeform 1227"/>
              <p:cNvSpPr>
                <a:spLocks noChangeAspect="1"/>
              </p:cNvSpPr>
              <p:nvPr/>
            </p:nvSpPr>
            <p:spPr bwMode="auto">
              <a:xfrm>
                <a:off x="10464" y="4617"/>
                <a:ext cx="10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2"/>
                  </a:cxn>
                  <a:cxn ang="0">
                    <a:pos x="324" y="62"/>
                  </a:cxn>
                  <a:cxn ang="0">
                    <a:pos x="0" y="0"/>
                  </a:cxn>
                </a:cxnLst>
                <a:rect l="0" t="0" r="r" b="b"/>
                <a:pathLst>
                  <a:path w="324" h="62">
                    <a:moveTo>
                      <a:pt x="0" y="0"/>
                    </a:moveTo>
                    <a:lnTo>
                      <a:pt x="0" y="62"/>
                    </a:lnTo>
                    <a:lnTo>
                      <a:pt x="324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8" name="Freeform 1228"/>
              <p:cNvSpPr>
                <a:spLocks noChangeAspect="1"/>
              </p:cNvSpPr>
              <p:nvPr/>
            </p:nvSpPr>
            <p:spPr bwMode="auto">
              <a:xfrm>
                <a:off x="10464" y="4617"/>
                <a:ext cx="10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2"/>
                  </a:cxn>
                  <a:cxn ang="0">
                    <a:pos x="324" y="62"/>
                  </a:cxn>
                  <a:cxn ang="0">
                    <a:pos x="0" y="0"/>
                  </a:cxn>
                </a:cxnLst>
                <a:rect l="0" t="0" r="r" b="b"/>
                <a:pathLst>
                  <a:path w="324" h="62">
                    <a:moveTo>
                      <a:pt x="0" y="0"/>
                    </a:moveTo>
                    <a:lnTo>
                      <a:pt x="0" y="62"/>
                    </a:lnTo>
                    <a:lnTo>
                      <a:pt x="324" y="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9" name="Freeform 1229"/>
              <p:cNvSpPr>
                <a:spLocks noChangeAspect="1"/>
              </p:cNvSpPr>
              <p:nvPr/>
            </p:nvSpPr>
            <p:spPr bwMode="auto">
              <a:xfrm>
                <a:off x="10464" y="4617"/>
                <a:ext cx="10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2" y="0"/>
                  </a:cxn>
                  <a:cxn ang="0">
                    <a:pos x="324" y="62"/>
                  </a:cxn>
                  <a:cxn ang="0">
                    <a:pos x="0" y="0"/>
                  </a:cxn>
                </a:cxnLst>
                <a:rect l="0" t="0" r="r" b="b"/>
                <a:pathLst>
                  <a:path w="324" h="62">
                    <a:moveTo>
                      <a:pt x="0" y="0"/>
                    </a:moveTo>
                    <a:lnTo>
                      <a:pt x="302" y="0"/>
                    </a:lnTo>
                    <a:lnTo>
                      <a:pt x="324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0" name="Freeform 1230"/>
              <p:cNvSpPr>
                <a:spLocks noChangeAspect="1"/>
              </p:cNvSpPr>
              <p:nvPr/>
            </p:nvSpPr>
            <p:spPr bwMode="auto">
              <a:xfrm>
                <a:off x="10464" y="4617"/>
                <a:ext cx="10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2" y="0"/>
                  </a:cxn>
                  <a:cxn ang="0">
                    <a:pos x="324" y="62"/>
                  </a:cxn>
                  <a:cxn ang="0">
                    <a:pos x="0" y="0"/>
                  </a:cxn>
                </a:cxnLst>
                <a:rect l="0" t="0" r="r" b="b"/>
                <a:pathLst>
                  <a:path w="324" h="62">
                    <a:moveTo>
                      <a:pt x="0" y="0"/>
                    </a:moveTo>
                    <a:lnTo>
                      <a:pt x="302" y="0"/>
                    </a:lnTo>
                    <a:lnTo>
                      <a:pt x="324" y="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1" name="Freeform 1231"/>
              <p:cNvSpPr>
                <a:spLocks noChangeAspect="1"/>
              </p:cNvSpPr>
              <p:nvPr/>
            </p:nvSpPr>
            <p:spPr bwMode="auto">
              <a:xfrm>
                <a:off x="11043" y="4638"/>
                <a:ext cx="111" cy="2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66"/>
                  </a:cxn>
                  <a:cxn ang="0">
                    <a:pos x="333" y="66"/>
                  </a:cxn>
                  <a:cxn ang="0">
                    <a:pos x="7" y="0"/>
                  </a:cxn>
                </a:cxnLst>
                <a:rect l="0" t="0" r="r" b="b"/>
                <a:pathLst>
                  <a:path w="333" h="66">
                    <a:moveTo>
                      <a:pt x="7" y="0"/>
                    </a:moveTo>
                    <a:lnTo>
                      <a:pt x="0" y="66"/>
                    </a:lnTo>
                    <a:lnTo>
                      <a:pt x="333" y="6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2" name="Freeform 1232"/>
              <p:cNvSpPr>
                <a:spLocks noChangeAspect="1"/>
              </p:cNvSpPr>
              <p:nvPr/>
            </p:nvSpPr>
            <p:spPr bwMode="auto">
              <a:xfrm>
                <a:off x="11043" y="4638"/>
                <a:ext cx="111" cy="2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66"/>
                  </a:cxn>
                  <a:cxn ang="0">
                    <a:pos x="333" y="66"/>
                  </a:cxn>
                  <a:cxn ang="0">
                    <a:pos x="7" y="0"/>
                  </a:cxn>
                </a:cxnLst>
                <a:rect l="0" t="0" r="r" b="b"/>
                <a:pathLst>
                  <a:path w="333" h="66">
                    <a:moveTo>
                      <a:pt x="7" y="0"/>
                    </a:moveTo>
                    <a:lnTo>
                      <a:pt x="0" y="66"/>
                    </a:lnTo>
                    <a:lnTo>
                      <a:pt x="333" y="6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3" name="Freeform 1233"/>
              <p:cNvSpPr>
                <a:spLocks noChangeAspect="1"/>
              </p:cNvSpPr>
              <p:nvPr/>
            </p:nvSpPr>
            <p:spPr bwMode="auto">
              <a:xfrm>
                <a:off x="11045" y="4638"/>
                <a:ext cx="109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6" y="0"/>
                  </a:cxn>
                  <a:cxn ang="0">
                    <a:pos x="326" y="66"/>
                  </a:cxn>
                  <a:cxn ang="0">
                    <a:pos x="0" y="0"/>
                  </a:cxn>
                </a:cxnLst>
                <a:rect l="0" t="0" r="r" b="b"/>
                <a:pathLst>
                  <a:path w="326" h="66">
                    <a:moveTo>
                      <a:pt x="0" y="0"/>
                    </a:moveTo>
                    <a:lnTo>
                      <a:pt x="326" y="0"/>
                    </a:lnTo>
                    <a:lnTo>
                      <a:pt x="326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4" name="Freeform 1234"/>
              <p:cNvSpPr>
                <a:spLocks noChangeAspect="1"/>
              </p:cNvSpPr>
              <p:nvPr/>
            </p:nvSpPr>
            <p:spPr bwMode="auto">
              <a:xfrm>
                <a:off x="11045" y="4638"/>
                <a:ext cx="109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6" y="0"/>
                  </a:cxn>
                  <a:cxn ang="0">
                    <a:pos x="326" y="66"/>
                  </a:cxn>
                  <a:cxn ang="0">
                    <a:pos x="0" y="0"/>
                  </a:cxn>
                </a:cxnLst>
                <a:rect l="0" t="0" r="r" b="b"/>
                <a:pathLst>
                  <a:path w="326" h="66">
                    <a:moveTo>
                      <a:pt x="0" y="0"/>
                    </a:moveTo>
                    <a:lnTo>
                      <a:pt x="326" y="0"/>
                    </a:lnTo>
                    <a:lnTo>
                      <a:pt x="326" y="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5" name="Freeform 1235"/>
              <p:cNvSpPr>
                <a:spLocks noChangeAspect="1"/>
              </p:cNvSpPr>
              <p:nvPr/>
            </p:nvSpPr>
            <p:spPr bwMode="auto">
              <a:xfrm>
                <a:off x="10464" y="4638"/>
                <a:ext cx="11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"/>
                  </a:cxn>
                  <a:cxn ang="0">
                    <a:pos x="332" y="66"/>
                  </a:cxn>
                  <a:cxn ang="0">
                    <a:pos x="0" y="0"/>
                  </a:cxn>
                </a:cxnLst>
                <a:rect l="0" t="0" r="r" b="b"/>
                <a:pathLst>
                  <a:path w="332" h="66">
                    <a:moveTo>
                      <a:pt x="0" y="0"/>
                    </a:moveTo>
                    <a:lnTo>
                      <a:pt x="0" y="66"/>
                    </a:lnTo>
                    <a:lnTo>
                      <a:pt x="332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6" name="Freeform 1236"/>
              <p:cNvSpPr>
                <a:spLocks noChangeAspect="1"/>
              </p:cNvSpPr>
              <p:nvPr/>
            </p:nvSpPr>
            <p:spPr bwMode="auto">
              <a:xfrm>
                <a:off x="10464" y="4638"/>
                <a:ext cx="11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"/>
                  </a:cxn>
                  <a:cxn ang="0">
                    <a:pos x="332" y="66"/>
                  </a:cxn>
                  <a:cxn ang="0">
                    <a:pos x="0" y="0"/>
                  </a:cxn>
                </a:cxnLst>
                <a:rect l="0" t="0" r="r" b="b"/>
                <a:pathLst>
                  <a:path w="332" h="66">
                    <a:moveTo>
                      <a:pt x="0" y="0"/>
                    </a:moveTo>
                    <a:lnTo>
                      <a:pt x="0" y="66"/>
                    </a:lnTo>
                    <a:lnTo>
                      <a:pt x="332" y="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7" name="Freeform 1237"/>
              <p:cNvSpPr>
                <a:spLocks noChangeAspect="1"/>
              </p:cNvSpPr>
              <p:nvPr/>
            </p:nvSpPr>
            <p:spPr bwMode="auto">
              <a:xfrm>
                <a:off x="10464" y="4638"/>
                <a:ext cx="11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4" y="0"/>
                  </a:cxn>
                  <a:cxn ang="0">
                    <a:pos x="332" y="66"/>
                  </a:cxn>
                  <a:cxn ang="0">
                    <a:pos x="0" y="0"/>
                  </a:cxn>
                </a:cxnLst>
                <a:rect l="0" t="0" r="r" b="b"/>
                <a:pathLst>
                  <a:path w="332" h="66">
                    <a:moveTo>
                      <a:pt x="0" y="0"/>
                    </a:moveTo>
                    <a:lnTo>
                      <a:pt x="324" y="0"/>
                    </a:lnTo>
                    <a:lnTo>
                      <a:pt x="332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8" name="Freeform 1238"/>
              <p:cNvSpPr>
                <a:spLocks noChangeAspect="1"/>
              </p:cNvSpPr>
              <p:nvPr/>
            </p:nvSpPr>
            <p:spPr bwMode="auto">
              <a:xfrm>
                <a:off x="10464" y="4638"/>
                <a:ext cx="11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4" y="0"/>
                  </a:cxn>
                  <a:cxn ang="0">
                    <a:pos x="332" y="66"/>
                  </a:cxn>
                  <a:cxn ang="0">
                    <a:pos x="0" y="0"/>
                  </a:cxn>
                </a:cxnLst>
                <a:rect l="0" t="0" r="r" b="b"/>
                <a:pathLst>
                  <a:path w="332" h="66">
                    <a:moveTo>
                      <a:pt x="0" y="0"/>
                    </a:moveTo>
                    <a:lnTo>
                      <a:pt x="324" y="0"/>
                    </a:lnTo>
                    <a:lnTo>
                      <a:pt x="332" y="6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9" name="Freeform 1239"/>
              <p:cNvSpPr>
                <a:spLocks noChangeAspect="1"/>
              </p:cNvSpPr>
              <p:nvPr/>
            </p:nvSpPr>
            <p:spPr bwMode="auto">
              <a:xfrm>
                <a:off x="10464" y="4660"/>
                <a:ext cx="69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92"/>
                  </a:cxn>
                  <a:cxn ang="0">
                    <a:pos x="2069" y="592"/>
                  </a:cxn>
                  <a:cxn ang="0">
                    <a:pos x="0" y="0"/>
                  </a:cxn>
                </a:cxnLst>
                <a:rect l="0" t="0" r="r" b="b"/>
                <a:pathLst>
                  <a:path w="2069" h="592">
                    <a:moveTo>
                      <a:pt x="0" y="0"/>
                    </a:moveTo>
                    <a:lnTo>
                      <a:pt x="0" y="592"/>
                    </a:lnTo>
                    <a:lnTo>
                      <a:pt x="2069" y="5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0" name="Freeform 1240"/>
              <p:cNvSpPr>
                <a:spLocks noChangeAspect="1"/>
              </p:cNvSpPr>
              <p:nvPr/>
            </p:nvSpPr>
            <p:spPr bwMode="auto">
              <a:xfrm>
                <a:off x="10464" y="4660"/>
                <a:ext cx="69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92"/>
                  </a:cxn>
                  <a:cxn ang="0">
                    <a:pos x="2069" y="592"/>
                  </a:cxn>
                  <a:cxn ang="0">
                    <a:pos x="0" y="0"/>
                  </a:cxn>
                </a:cxnLst>
                <a:rect l="0" t="0" r="r" b="b"/>
                <a:pathLst>
                  <a:path w="2069" h="592">
                    <a:moveTo>
                      <a:pt x="0" y="0"/>
                    </a:moveTo>
                    <a:lnTo>
                      <a:pt x="0" y="592"/>
                    </a:lnTo>
                    <a:lnTo>
                      <a:pt x="2069" y="5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1" name="Freeform 1241"/>
              <p:cNvSpPr>
                <a:spLocks noChangeAspect="1"/>
              </p:cNvSpPr>
              <p:nvPr/>
            </p:nvSpPr>
            <p:spPr bwMode="auto">
              <a:xfrm>
                <a:off x="10464" y="4660"/>
                <a:ext cx="69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69" y="0"/>
                  </a:cxn>
                  <a:cxn ang="0">
                    <a:pos x="2069" y="592"/>
                  </a:cxn>
                  <a:cxn ang="0">
                    <a:pos x="0" y="0"/>
                  </a:cxn>
                </a:cxnLst>
                <a:rect l="0" t="0" r="r" b="b"/>
                <a:pathLst>
                  <a:path w="2069" h="592">
                    <a:moveTo>
                      <a:pt x="0" y="0"/>
                    </a:moveTo>
                    <a:lnTo>
                      <a:pt x="2069" y="0"/>
                    </a:lnTo>
                    <a:lnTo>
                      <a:pt x="2069" y="5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2" name="Freeform 1242"/>
              <p:cNvSpPr>
                <a:spLocks noChangeAspect="1"/>
              </p:cNvSpPr>
              <p:nvPr/>
            </p:nvSpPr>
            <p:spPr bwMode="auto">
              <a:xfrm>
                <a:off x="10464" y="4660"/>
                <a:ext cx="69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69" y="0"/>
                  </a:cxn>
                  <a:cxn ang="0">
                    <a:pos x="2069" y="592"/>
                  </a:cxn>
                  <a:cxn ang="0">
                    <a:pos x="0" y="0"/>
                  </a:cxn>
                </a:cxnLst>
                <a:rect l="0" t="0" r="r" b="b"/>
                <a:pathLst>
                  <a:path w="2069" h="592">
                    <a:moveTo>
                      <a:pt x="0" y="0"/>
                    </a:moveTo>
                    <a:lnTo>
                      <a:pt x="2069" y="0"/>
                    </a:lnTo>
                    <a:lnTo>
                      <a:pt x="2069" y="5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3" name="Line 1243"/>
              <p:cNvSpPr>
                <a:spLocks noChangeAspect="1" noChangeShapeType="1"/>
              </p:cNvSpPr>
              <p:nvPr/>
            </p:nvSpPr>
            <p:spPr bwMode="auto">
              <a:xfrm>
                <a:off x="10501" y="4431"/>
                <a:ext cx="2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4" name="Line 1244"/>
              <p:cNvSpPr>
                <a:spLocks noChangeAspect="1" noChangeShapeType="1"/>
              </p:cNvSpPr>
              <p:nvPr/>
            </p:nvSpPr>
            <p:spPr bwMode="auto">
              <a:xfrm>
                <a:off x="10584" y="443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5" name="Line 1245"/>
              <p:cNvSpPr>
                <a:spLocks noChangeAspect="1" noChangeShapeType="1"/>
              </p:cNvSpPr>
              <p:nvPr/>
            </p:nvSpPr>
            <p:spPr bwMode="auto">
              <a:xfrm>
                <a:off x="10676" y="443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6" name="Line 1246"/>
              <p:cNvSpPr>
                <a:spLocks noChangeAspect="1" noChangeShapeType="1"/>
              </p:cNvSpPr>
              <p:nvPr/>
            </p:nvSpPr>
            <p:spPr bwMode="auto">
              <a:xfrm>
                <a:off x="10768" y="443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7" name="Line 1247"/>
              <p:cNvSpPr>
                <a:spLocks noChangeAspect="1" noChangeShapeType="1"/>
              </p:cNvSpPr>
              <p:nvPr/>
            </p:nvSpPr>
            <p:spPr bwMode="auto">
              <a:xfrm>
                <a:off x="10861" y="443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8" name="Line 1248"/>
              <p:cNvSpPr>
                <a:spLocks noChangeAspect="1" noChangeShapeType="1"/>
              </p:cNvSpPr>
              <p:nvPr/>
            </p:nvSpPr>
            <p:spPr bwMode="auto">
              <a:xfrm>
                <a:off x="10953" y="443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9" name="Line 1249"/>
              <p:cNvSpPr>
                <a:spLocks noChangeAspect="1" noChangeShapeType="1"/>
              </p:cNvSpPr>
              <p:nvPr/>
            </p:nvSpPr>
            <p:spPr bwMode="auto">
              <a:xfrm>
                <a:off x="11046" y="443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0" name="Line 1250"/>
              <p:cNvSpPr>
                <a:spLocks noChangeAspect="1" noChangeShapeType="1"/>
              </p:cNvSpPr>
              <p:nvPr/>
            </p:nvSpPr>
            <p:spPr bwMode="auto">
              <a:xfrm>
                <a:off x="10538" y="4458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1" name="Line 1251"/>
              <p:cNvSpPr>
                <a:spLocks noChangeAspect="1" noChangeShapeType="1"/>
              </p:cNvSpPr>
              <p:nvPr/>
            </p:nvSpPr>
            <p:spPr bwMode="auto">
              <a:xfrm>
                <a:off x="10630" y="4458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2" name="Line 1252"/>
              <p:cNvSpPr>
                <a:spLocks noChangeAspect="1" noChangeShapeType="1"/>
              </p:cNvSpPr>
              <p:nvPr/>
            </p:nvSpPr>
            <p:spPr bwMode="auto">
              <a:xfrm>
                <a:off x="10723" y="4458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3" name="Line 1253"/>
              <p:cNvSpPr>
                <a:spLocks noChangeAspect="1" noChangeShapeType="1"/>
              </p:cNvSpPr>
              <p:nvPr/>
            </p:nvSpPr>
            <p:spPr bwMode="auto">
              <a:xfrm>
                <a:off x="10815" y="4458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4" name="Line 1254"/>
              <p:cNvSpPr>
                <a:spLocks noChangeAspect="1" noChangeShapeType="1"/>
              </p:cNvSpPr>
              <p:nvPr/>
            </p:nvSpPr>
            <p:spPr bwMode="auto">
              <a:xfrm>
                <a:off x="10907" y="4458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5" name="Line 1255"/>
              <p:cNvSpPr>
                <a:spLocks noChangeAspect="1" noChangeShapeType="1"/>
              </p:cNvSpPr>
              <p:nvPr/>
            </p:nvSpPr>
            <p:spPr bwMode="auto">
              <a:xfrm>
                <a:off x="11000" y="4458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6" name="Line 1256"/>
              <p:cNvSpPr>
                <a:spLocks noChangeAspect="1" noChangeShapeType="1"/>
              </p:cNvSpPr>
              <p:nvPr/>
            </p:nvSpPr>
            <p:spPr bwMode="auto">
              <a:xfrm>
                <a:off x="11092" y="4458"/>
                <a:ext cx="2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7" name="Line 1257"/>
              <p:cNvSpPr>
                <a:spLocks noChangeAspect="1" noChangeShapeType="1"/>
              </p:cNvSpPr>
              <p:nvPr/>
            </p:nvSpPr>
            <p:spPr bwMode="auto">
              <a:xfrm>
                <a:off x="10501" y="4484"/>
                <a:ext cx="2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8" name="Line 1258"/>
              <p:cNvSpPr>
                <a:spLocks noChangeAspect="1" noChangeShapeType="1"/>
              </p:cNvSpPr>
              <p:nvPr/>
            </p:nvSpPr>
            <p:spPr bwMode="auto">
              <a:xfrm>
                <a:off x="10584" y="448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9" name="Line 1259"/>
              <p:cNvSpPr>
                <a:spLocks noChangeAspect="1" noChangeShapeType="1"/>
              </p:cNvSpPr>
              <p:nvPr/>
            </p:nvSpPr>
            <p:spPr bwMode="auto">
              <a:xfrm>
                <a:off x="10676" y="448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0" name="Line 1260"/>
              <p:cNvSpPr>
                <a:spLocks noChangeAspect="1" noChangeShapeType="1"/>
              </p:cNvSpPr>
              <p:nvPr/>
            </p:nvSpPr>
            <p:spPr bwMode="auto">
              <a:xfrm>
                <a:off x="10768" y="448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1" name="Line 1261"/>
              <p:cNvSpPr>
                <a:spLocks noChangeAspect="1" noChangeShapeType="1"/>
              </p:cNvSpPr>
              <p:nvPr/>
            </p:nvSpPr>
            <p:spPr bwMode="auto">
              <a:xfrm>
                <a:off x="10861" y="448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2" name="Line 1262"/>
              <p:cNvSpPr>
                <a:spLocks noChangeAspect="1" noChangeShapeType="1"/>
              </p:cNvSpPr>
              <p:nvPr/>
            </p:nvSpPr>
            <p:spPr bwMode="auto">
              <a:xfrm>
                <a:off x="10953" y="448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3" name="Line 1263"/>
              <p:cNvSpPr>
                <a:spLocks noChangeAspect="1" noChangeShapeType="1"/>
              </p:cNvSpPr>
              <p:nvPr/>
            </p:nvSpPr>
            <p:spPr bwMode="auto">
              <a:xfrm>
                <a:off x="11046" y="448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4" name="Line 1264"/>
              <p:cNvSpPr>
                <a:spLocks noChangeAspect="1" noChangeShapeType="1"/>
              </p:cNvSpPr>
              <p:nvPr/>
            </p:nvSpPr>
            <p:spPr bwMode="auto">
              <a:xfrm>
                <a:off x="10538" y="451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5" name="Line 1265"/>
              <p:cNvSpPr>
                <a:spLocks noChangeAspect="1" noChangeShapeType="1"/>
              </p:cNvSpPr>
              <p:nvPr/>
            </p:nvSpPr>
            <p:spPr bwMode="auto">
              <a:xfrm>
                <a:off x="10630" y="451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6" name="Line 1266"/>
              <p:cNvSpPr>
                <a:spLocks noChangeAspect="1" noChangeShapeType="1"/>
              </p:cNvSpPr>
              <p:nvPr/>
            </p:nvSpPr>
            <p:spPr bwMode="auto">
              <a:xfrm>
                <a:off x="10723" y="451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7" name="Line 1267"/>
              <p:cNvSpPr>
                <a:spLocks noChangeAspect="1" noChangeShapeType="1"/>
              </p:cNvSpPr>
              <p:nvPr/>
            </p:nvSpPr>
            <p:spPr bwMode="auto">
              <a:xfrm>
                <a:off x="10815" y="451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8" name="Line 1268"/>
              <p:cNvSpPr>
                <a:spLocks noChangeAspect="1" noChangeShapeType="1"/>
              </p:cNvSpPr>
              <p:nvPr/>
            </p:nvSpPr>
            <p:spPr bwMode="auto">
              <a:xfrm>
                <a:off x="10907" y="451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9" name="Line 1269"/>
              <p:cNvSpPr>
                <a:spLocks noChangeAspect="1" noChangeShapeType="1"/>
              </p:cNvSpPr>
              <p:nvPr/>
            </p:nvSpPr>
            <p:spPr bwMode="auto">
              <a:xfrm>
                <a:off x="11000" y="451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0" name="Line 1270"/>
              <p:cNvSpPr>
                <a:spLocks noChangeAspect="1" noChangeShapeType="1"/>
              </p:cNvSpPr>
              <p:nvPr/>
            </p:nvSpPr>
            <p:spPr bwMode="auto">
              <a:xfrm>
                <a:off x="11092" y="4511"/>
                <a:ext cx="2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1" name="Line 1271"/>
              <p:cNvSpPr>
                <a:spLocks noChangeAspect="1" noChangeShapeType="1"/>
              </p:cNvSpPr>
              <p:nvPr/>
            </p:nvSpPr>
            <p:spPr bwMode="auto">
              <a:xfrm>
                <a:off x="10501" y="4537"/>
                <a:ext cx="2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2" name="Line 1272"/>
              <p:cNvSpPr>
                <a:spLocks noChangeAspect="1" noChangeShapeType="1"/>
              </p:cNvSpPr>
              <p:nvPr/>
            </p:nvSpPr>
            <p:spPr bwMode="auto">
              <a:xfrm>
                <a:off x="10584" y="453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3" name="Line 1273"/>
              <p:cNvSpPr>
                <a:spLocks noChangeAspect="1" noChangeShapeType="1"/>
              </p:cNvSpPr>
              <p:nvPr/>
            </p:nvSpPr>
            <p:spPr bwMode="auto">
              <a:xfrm>
                <a:off x="10676" y="453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4" name="Line 1274"/>
              <p:cNvSpPr>
                <a:spLocks noChangeAspect="1" noChangeShapeType="1"/>
              </p:cNvSpPr>
              <p:nvPr/>
            </p:nvSpPr>
            <p:spPr bwMode="auto">
              <a:xfrm>
                <a:off x="10768" y="453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5" name="Line 1275"/>
              <p:cNvSpPr>
                <a:spLocks noChangeAspect="1" noChangeShapeType="1"/>
              </p:cNvSpPr>
              <p:nvPr/>
            </p:nvSpPr>
            <p:spPr bwMode="auto">
              <a:xfrm>
                <a:off x="10861" y="453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6" name="Line 1276"/>
              <p:cNvSpPr>
                <a:spLocks noChangeAspect="1" noChangeShapeType="1"/>
              </p:cNvSpPr>
              <p:nvPr/>
            </p:nvSpPr>
            <p:spPr bwMode="auto">
              <a:xfrm>
                <a:off x="10953" y="453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7" name="Line 1277"/>
              <p:cNvSpPr>
                <a:spLocks noChangeAspect="1" noChangeShapeType="1"/>
              </p:cNvSpPr>
              <p:nvPr/>
            </p:nvSpPr>
            <p:spPr bwMode="auto">
              <a:xfrm>
                <a:off x="11046" y="453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8" name="Line 1278"/>
              <p:cNvSpPr>
                <a:spLocks noChangeAspect="1" noChangeShapeType="1"/>
              </p:cNvSpPr>
              <p:nvPr/>
            </p:nvSpPr>
            <p:spPr bwMode="auto">
              <a:xfrm>
                <a:off x="10553" y="4564"/>
                <a:ext cx="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9" name="Line 1279"/>
              <p:cNvSpPr>
                <a:spLocks noChangeAspect="1" noChangeShapeType="1"/>
              </p:cNvSpPr>
              <p:nvPr/>
            </p:nvSpPr>
            <p:spPr bwMode="auto">
              <a:xfrm>
                <a:off x="10630" y="456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0" name="Line 1280"/>
              <p:cNvSpPr>
                <a:spLocks noChangeAspect="1" noChangeShapeType="1"/>
              </p:cNvSpPr>
              <p:nvPr/>
            </p:nvSpPr>
            <p:spPr bwMode="auto">
              <a:xfrm>
                <a:off x="10723" y="4564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1" name="Line 1281"/>
              <p:cNvSpPr>
                <a:spLocks noChangeAspect="1" noChangeShapeType="1"/>
              </p:cNvSpPr>
              <p:nvPr/>
            </p:nvSpPr>
            <p:spPr bwMode="auto">
              <a:xfrm>
                <a:off x="10815" y="456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2" name="Line 1282"/>
              <p:cNvSpPr>
                <a:spLocks noChangeAspect="1" noChangeShapeType="1"/>
              </p:cNvSpPr>
              <p:nvPr/>
            </p:nvSpPr>
            <p:spPr bwMode="auto">
              <a:xfrm>
                <a:off x="10907" y="456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3" name="Line 1283"/>
              <p:cNvSpPr>
                <a:spLocks noChangeAspect="1" noChangeShapeType="1"/>
              </p:cNvSpPr>
              <p:nvPr/>
            </p:nvSpPr>
            <p:spPr bwMode="auto">
              <a:xfrm>
                <a:off x="11000" y="4564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4" name="Line 1284"/>
              <p:cNvSpPr>
                <a:spLocks noChangeAspect="1" noChangeShapeType="1"/>
              </p:cNvSpPr>
              <p:nvPr/>
            </p:nvSpPr>
            <p:spPr bwMode="auto">
              <a:xfrm>
                <a:off x="10584" y="459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5" name="Line 1285"/>
              <p:cNvSpPr>
                <a:spLocks noChangeAspect="1" noChangeShapeType="1"/>
              </p:cNvSpPr>
              <p:nvPr/>
            </p:nvSpPr>
            <p:spPr bwMode="auto">
              <a:xfrm>
                <a:off x="10676" y="459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6" name="Line 1286"/>
              <p:cNvSpPr>
                <a:spLocks noChangeAspect="1" noChangeShapeType="1"/>
              </p:cNvSpPr>
              <p:nvPr/>
            </p:nvSpPr>
            <p:spPr bwMode="auto">
              <a:xfrm>
                <a:off x="10768" y="459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7" name="Line 1287"/>
              <p:cNvSpPr>
                <a:spLocks noChangeAspect="1" noChangeShapeType="1"/>
              </p:cNvSpPr>
              <p:nvPr/>
            </p:nvSpPr>
            <p:spPr bwMode="auto">
              <a:xfrm>
                <a:off x="10861" y="459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8" name="Line 1288"/>
              <p:cNvSpPr>
                <a:spLocks noChangeAspect="1" noChangeShapeType="1"/>
              </p:cNvSpPr>
              <p:nvPr/>
            </p:nvSpPr>
            <p:spPr bwMode="auto">
              <a:xfrm>
                <a:off x="10953" y="4591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9" name="Line 1289"/>
              <p:cNvSpPr>
                <a:spLocks noChangeAspect="1" noChangeShapeType="1"/>
              </p:cNvSpPr>
              <p:nvPr/>
            </p:nvSpPr>
            <p:spPr bwMode="auto">
              <a:xfrm>
                <a:off x="10630" y="461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0" name="Line 1290"/>
              <p:cNvSpPr>
                <a:spLocks noChangeAspect="1" noChangeShapeType="1"/>
              </p:cNvSpPr>
              <p:nvPr/>
            </p:nvSpPr>
            <p:spPr bwMode="auto">
              <a:xfrm>
                <a:off x="10723" y="4617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1" name="Line 1291"/>
              <p:cNvSpPr>
                <a:spLocks noChangeAspect="1" noChangeShapeType="1"/>
              </p:cNvSpPr>
              <p:nvPr/>
            </p:nvSpPr>
            <p:spPr bwMode="auto">
              <a:xfrm>
                <a:off x="10815" y="461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2" name="Line 1292"/>
              <p:cNvSpPr>
                <a:spLocks noChangeAspect="1" noChangeShapeType="1"/>
              </p:cNvSpPr>
              <p:nvPr/>
            </p:nvSpPr>
            <p:spPr bwMode="auto">
              <a:xfrm>
                <a:off x="10907" y="4617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3" name="Line 1293"/>
              <p:cNvSpPr>
                <a:spLocks noChangeAspect="1" noChangeShapeType="1"/>
              </p:cNvSpPr>
              <p:nvPr/>
            </p:nvSpPr>
            <p:spPr bwMode="auto">
              <a:xfrm>
                <a:off x="11000" y="4617"/>
                <a:ext cx="2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4" name="Line 12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523" y="4537"/>
                <a:ext cx="6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5" name="Line 12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569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6" name="Line 12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523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7" name="Line 12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15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8" name="Line 12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569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9" name="Line 12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523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0" name="Line 13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61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1" name="Line 13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15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2" name="Line 13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569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3" name="Line 13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61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4" name="Line 13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15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5" name="Line 13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574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6" name="Line 13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07" y="459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7" name="Line 13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61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8" name="Line 13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15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9" name="Line 13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53" y="4617"/>
                <a:ext cx="1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0" name="Line 13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07" y="4537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1" name="Line 13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61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2" name="Line 13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53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3" name="Line 13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07" y="448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4" name="Line 13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67" y="4414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5" name="Line 13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99" y="459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6" name="Line 13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53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7" name="Line 13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07" y="4431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8" name="Line 13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46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9" name="Line 13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99" y="4537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0" name="Line 13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53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1" name="Line 13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46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2" name="Line 13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99" y="448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3" name="Line 13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59" y="4414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4" name="Line 13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92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5" name="Line 13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46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6" name="Line 13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799" y="4431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7" name="Line 13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38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8" name="Line 13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92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9" name="Line 13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46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0" name="Line 13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38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1" name="Line 13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92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2" name="Line 13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51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3" name="Line 13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84" y="459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4" name="Line 13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38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5" name="Line 13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92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6" name="Line 13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84" y="4537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7" name="Line 13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38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8" name="Line 13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031" y="4564"/>
                <a:ext cx="1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9" name="Line 13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84" y="448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0" name="Line 13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44" y="4414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1" name="Line 13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031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2" name="Line 13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984" y="4431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3" name="Line 13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077" y="4537"/>
                <a:ext cx="7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4" name="Line 13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031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5" name="Line 13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077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6" name="Line 13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036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7" name="Line 13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077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8" name="Line 1348"/>
              <p:cNvSpPr>
                <a:spLocks noChangeAspect="1" noChangeShapeType="1"/>
              </p:cNvSpPr>
              <p:nvPr/>
            </p:nvSpPr>
            <p:spPr bwMode="auto">
              <a:xfrm flipV="1">
                <a:off x="10523" y="4414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9" name="Line 1349"/>
              <p:cNvSpPr>
                <a:spLocks noChangeAspect="1" noChangeShapeType="1"/>
              </p:cNvSpPr>
              <p:nvPr/>
            </p:nvSpPr>
            <p:spPr bwMode="auto">
              <a:xfrm flipV="1">
                <a:off x="10523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0" name="Line 1350"/>
              <p:cNvSpPr>
                <a:spLocks noChangeAspect="1" noChangeShapeType="1"/>
              </p:cNvSpPr>
              <p:nvPr/>
            </p:nvSpPr>
            <p:spPr bwMode="auto">
              <a:xfrm flipV="1">
                <a:off x="10523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1" name="Line 1351"/>
              <p:cNvSpPr>
                <a:spLocks noChangeAspect="1" noChangeShapeType="1"/>
              </p:cNvSpPr>
              <p:nvPr/>
            </p:nvSpPr>
            <p:spPr bwMode="auto">
              <a:xfrm flipV="1">
                <a:off x="10569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2" name="Line 1352"/>
              <p:cNvSpPr>
                <a:spLocks noChangeAspect="1" noChangeShapeType="1"/>
              </p:cNvSpPr>
              <p:nvPr/>
            </p:nvSpPr>
            <p:spPr bwMode="auto">
              <a:xfrm flipV="1">
                <a:off x="10569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3" name="Line 1353"/>
              <p:cNvSpPr>
                <a:spLocks noChangeAspect="1" noChangeShapeType="1"/>
              </p:cNvSpPr>
              <p:nvPr/>
            </p:nvSpPr>
            <p:spPr bwMode="auto">
              <a:xfrm flipV="1">
                <a:off x="10615" y="4414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4" name="Line 1354"/>
              <p:cNvSpPr>
                <a:spLocks noChangeAspect="1" noChangeShapeType="1"/>
              </p:cNvSpPr>
              <p:nvPr/>
            </p:nvSpPr>
            <p:spPr bwMode="auto">
              <a:xfrm flipV="1">
                <a:off x="10569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5" name="Line 1355"/>
              <p:cNvSpPr>
                <a:spLocks noChangeAspect="1" noChangeShapeType="1"/>
              </p:cNvSpPr>
              <p:nvPr/>
            </p:nvSpPr>
            <p:spPr bwMode="auto">
              <a:xfrm flipV="1">
                <a:off x="10615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6" name="Line 1356"/>
              <p:cNvSpPr>
                <a:spLocks noChangeAspect="1" noChangeShapeType="1"/>
              </p:cNvSpPr>
              <p:nvPr/>
            </p:nvSpPr>
            <p:spPr bwMode="auto">
              <a:xfrm flipV="1">
                <a:off x="10581" y="4591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7" name="Line 1357"/>
              <p:cNvSpPr>
                <a:spLocks noChangeAspect="1" noChangeShapeType="1"/>
              </p:cNvSpPr>
              <p:nvPr/>
            </p:nvSpPr>
            <p:spPr bwMode="auto">
              <a:xfrm flipV="1">
                <a:off x="10615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8" name="Line 1358"/>
              <p:cNvSpPr>
                <a:spLocks noChangeAspect="1" noChangeShapeType="1"/>
              </p:cNvSpPr>
              <p:nvPr/>
            </p:nvSpPr>
            <p:spPr bwMode="auto">
              <a:xfrm flipV="1">
                <a:off x="10661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9" name="Line 1359"/>
              <p:cNvSpPr>
                <a:spLocks noChangeAspect="1" noChangeShapeType="1"/>
              </p:cNvSpPr>
              <p:nvPr/>
            </p:nvSpPr>
            <p:spPr bwMode="auto">
              <a:xfrm flipV="1">
                <a:off x="10615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0" name="Line 1360"/>
              <p:cNvSpPr>
                <a:spLocks noChangeAspect="1" noChangeShapeType="1"/>
              </p:cNvSpPr>
              <p:nvPr/>
            </p:nvSpPr>
            <p:spPr bwMode="auto">
              <a:xfrm flipV="1">
                <a:off x="10661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1" name="Line 1361"/>
              <p:cNvSpPr>
                <a:spLocks noChangeAspect="1" noChangeShapeType="1"/>
              </p:cNvSpPr>
              <p:nvPr/>
            </p:nvSpPr>
            <p:spPr bwMode="auto">
              <a:xfrm flipV="1">
                <a:off x="10707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2" name="Line 1362"/>
              <p:cNvSpPr>
                <a:spLocks noChangeAspect="1" noChangeShapeType="1"/>
              </p:cNvSpPr>
              <p:nvPr/>
            </p:nvSpPr>
            <p:spPr bwMode="auto">
              <a:xfrm flipV="1">
                <a:off x="10620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3" name="Line 1363"/>
              <p:cNvSpPr>
                <a:spLocks noChangeAspect="1" noChangeShapeType="1"/>
              </p:cNvSpPr>
              <p:nvPr/>
            </p:nvSpPr>
            <p:spPr bwMode="auto">
              <a:xfrm flipV="1">
                <a:off x="10661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4" name="Line 1364"/>
              <p:cNvSpPr>
                <a:spLocks noChangeAspect="1" noChangeShapeType="1"/>
              </p:cNvSpPr>
              <p:nvPr/>
            </p:nvSpPr>
            <p:spPr bwMode="auto">
              <a:xfrm flipV="1">
                <a:off x="10707" y="4458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5" name="Line 1365"/>
              <p:cNvSpPr>
                <a:spLocks noChangeAspect="1" noChangeShapeType="1"/>
              </p:cNvSpPr>
              <p:nvPr/>
            </p:nvSpPr>
            <p:spPr bwMode="auto">
              <a:xfrm flipV="1">
                <a:off x="10661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6" name="Line 1366"/>
              <p:cNvSpPr>
                <a:spLocks noChangeAspect="1" noChangeShapeType="1"/>
              </p:cNvSpPr>
              <p:nvPr/>
            </p:nvSpPr>
            <p:spPr bwMode="auto">
              <a:xfrm flipV="1">
                <a:off x="10707" y="451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7" name="Line 1367"/>
              <p:cNvSpPr>
                <a:spLocks noChangeAspect="1" noChangeShapeType="1"/>
              </p:cNvSpPr>
              <p:nvPr/>
            </p:nvSpPr>
            <p:spPr bwMode="auto">
              <a:xfrm flipV="1">
                <a:off x="10753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8" name="Line 1368"/>
              <p:cNvSpPr>
                <a:spLocks noChangeAspect="1" noChangeShapeType="1"/>
              </p:cNvSpPr>
              <p:nvPr/>
            </p:nvSpPr>
            <p:spPr bwMode="auto">
              <a:xfrm flipV="1">
                <a:off x="10707" y="456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9" name="Line 1369"/>
              <p:cNvSpPr>
                <a:spLocks noChangeAspect="1" noChangeShapeType="1"/>
              </p:cNvSpPr>
              <p:nvPr/>
            </p:nvSpPr>
            <p:spPr bwMode="auto">
              <a:xfrm flipV="1">
                <a:off x="10753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0" name="Line 1370"/>
              <p:cNvSpPr>
                <a:spLocks noChangeAspect="1" noChangeShapeType="1"/>
              </p:cNvSpPr>
              <p:nvPr/>
            </p:nvSpPr>
            <p:spPr bwMode="auto">
              <a:xfrm flipV="1">
                <a:off x="10799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1" name="Line 1371"/>
              <p:cNvSpPr>
                <a:spLocks noChangeAspect="1" noChangeShapeType="1"/>
              </p:cNvSpPr>
              <p:nvPr/>
            </p:nvSpPr>
            <p:spPr bwMode="auto">
              <a:xfrm flipV="1">
                <a:off x="10712" y="4617"/>
                <a:ext cx="1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2" name="Line 1372"/>
              <p:cNvSpPr>
                <a:spLocks noChangeAspect="1" noChangeShapeType="1"/>
              </p:cNvSpPr>
              <p:nvPr/>
            </p:nvSpPr>
            <p:spPr bwMode="auto">
              <a:xfrm flipV="1">
                <a:off x="10753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3" name="Line 1373"/>
              <p:cNvSpPr>
                <a:spLocks noChangeAspect="1" noChangeShapeType="1"/>
              </p:cNvSpPr>
              <p:nvPr/>
            </p:nvSpPr>
            <p:spPr bwMode="auto">
              <a:xfrm flipV="1">
                <a:off x="10799" y="4458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4" name="Line 1374"/>
              <p:cNvSpPr>
                <a:spLocks noChangeAspect="1" noChangeShapeType="1"/>
              </p:cNvSpPr>
              <p:nvPr/>
            </p:nvSpPr>
            <p:spPr bwMode="auto">
              <a:xfrm flipV="1">
                <a:off x="10753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5" name="Line 1375"/>
              <p:cNvSpPr>
                <a:spLocks noChangeAspect="1" noChangeShapeType="1"/>
              </p:cNvSpPr>
              <p:nvPr/>
            </p:nvSpPr>
            <p:spPr bwMode="auto">
              <a:xfrm flipV="1">
                <a:off x="10799" y="451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6" name="Line 1376"/>
              <p:cNvSpPr>
                <a:spLocks noChangeAspect="1" noChangeShapeType="1"/>
              </p:cNvSpPr>
              <p:nvPr/>
            </p:nvSpPr>
            <p:spPr bwMode="auto">
              <a:xfrm flipV="1">
                <a:off x="10846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7" name="Line 1377"/>
              <p:cNvSpPr>
                <a:spLocks noChangeAspect="1" noChangeShapeType="1"/>
              </p:cNvSpPr>
              <p:nvPr/>
            </p:nvSpPr>
            <p:spPr bwMode="auto">
              <a:xfrm flipV="1">
                <a:off x="10799" y="456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8" name="Line 1378"/>
              <p:cNvSpPr>
                <a:spLocks noChangeAspect="1" noChangeShapeType="1"/>
              </p:cNvSpPr>
              <p:nvPr/>
            </p:nvSpPr>
            <p:spPr bwMode="auto">
              <a:xfrm flipV="1">
                <a:off x="10846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9" name="Line 1379"/>
              <p:cNvSpPr>
                <a:spLocks noChangeAspect="1" noChangeShapeType="1"/>
              </p:cNvSpPr>
              <p:nvPr/>
            </p:nvSpPr>
            <p:spPr bwMode="auto">
              <a:xfrm flipV="1">
                <a:off x="10892" y="4414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0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0804" y="4617"/>
                <a:ext cx="1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1" name="Line 1381"/>
              <p:cNvSpPr>
                <a:spLocks noChangeAspect="1" noChangeShapeType="1"/>
              </p:cNvSpPr>
              <p:nvPr/>
            </p:nvSpPr>
            <p:spPr bwMode="auto">
              <a:xfrm flipV="1">
                <a:off x="10846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2" name="Line 1382"/>
              <p:cNvSpPr>
                <a:spLocks noChangeAspect="1" noChangeShapeType="1"/>
              </p:cNvSpPr>
              <p:nvPr/>
            </p:nvSpPr>
            <p:spPr bwMode="auto">
              <a:xfrm flipV="1">
                <a:off x="10892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3" name="Line 1383"/>
              <p:cNvSpPr>
                <a:spLocks noChangeAspect="1" noChangeShapeType="1"/>
              </p:cNvSpPr>
              <p:nvPr/>
            </p:nvSpPr>
            <p:spPr bwMode="auto">
              <a:xfrm flipV="1">
                <a:off x="10846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4" name="Line 1384"/>
              <p:cNvSpPr>
                <a:spLocks noChangeAspect="1" noChangeShapeType="1"/>
              </p:cNvSpPr>
              <p:nvPr/>
            </p:nvSpPr>
            <p:spPr bwMode="auto">
              <a:xfrm flipV="1">
                <a:off x="10892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5" name="Line 1385"/>
              <p:cNvSpPr>
                <a:spLocks noChangeAspect="1" noChangeShapeType="1"/>
              </p:cNvSpPr>
              <p:nvPr/>
            </p:nvSpPr>
            <p:spPr bwMode="auto">
              <a:xfrm flipV="1">
                <a:off x="10938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6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0892" y="456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7" name="Line 1387"/>
              <p:cNvSpPr>
                <a:spLocks noChangeAspect="1" noChangeShapeType="1"/>
              </p:cNvSpPr>
              <p:nvPr/>
            </p:nvSpPr>
            <p:spPr bwMode="auto">
              <a:xfrm flipV="1">
                <a:off x="10938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8" name="Line 1388"/>
              <p:cNvSpPr>
                <a:spLocks noChangeAspect="1" noChangeShapeType="1"/>
              </p:cNvSpPr>
              <p:nvPr/>
            </p:nvSpPr>
            <p:spPr bwMode="auto">
              <a:xfrm flipV="1">
                <a:off x="10984" y="4414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9" name="Line 1389"/>
              <p:cNvSpPr>
                <a:spLocks noChangeAspect="1" noChangeShapeType="1"/>
              </p:cNvSpPr>
              <p:nvPr/>
            </p:nvSpPr>
            <p:spPr bwMode="auto">
              <a:xfrm flipV="1">
                <a:off x="10897" y="4617"/>
                <a:ext cx="1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0" name="Line 1390"/>
              <p:cNvSpPr>
                <a:spLocks noChangeAspect="1" noChangeShapeType="1"/>
              </p:cNvSpPr>
              <p:nvPr/>
            </p:nvSpPr>
            <p:spPr bwMode="auto">
              <a:xfrm flipV="1">
                <a:off x="10938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1" name="Line 1391"/>
              <p:cNvSpPr>
                <a:spLocks noChangeAspect="1" noChangeShapeType="1"/>
              </p:cNvSpPr>
              <p:nvPr/>
            </p:nvSpPr>
            <p:spPr bwMode="auto">
              <a:xfrm flipV="1">
                <a:off x="10984" y="4458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2" name="Line 1392"/>
              <p:cNvSpPr>
                <a:spLocks noChangeAspect="1" noChangeShapeType="1"/>
              </p:cNvSpPr>
              <p:nvPr/>
            </p:nvSpPr>
            <p:spPr bwMode="auto">
              <a:xfrm flipV="1">
                <a:off x="10938" y="459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3" name="Line 1393"/>
              <p:cNvSpPr>
                <a:spLocks noChangeAspect="1" noChangeShapeType="1"/>
              </p:cNvSpPr>
              <p:nvPr/>
            </p:nvSpPr>
            <p:spPr bwMode="auto">
              <a:xfrm flipV="1">
                <a:off x="10984" y="4511"/>
                <a:ext cx="16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4" name="Line 1394"/>
              <p:cNvSpPr>
                <a:spLocks noChangeAspect="1" noChangeShapeType="1"/>
              </p:cNvSpPr>
              <p:nvPr/>
            </p:nvSpPr>
            <p:spPr bwMode="auto">
              <a:xfrm flipV="1">
                <a:off x="11031" y="4431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5" name="Line 1395"/>
              <p:cNvSpPr>
                <a:spLocks noChangeAspect="1" noChangeShapeType="1"/>
              </p:cNvSpPr>
              <p:nvPr/>
            </p:nvSpPr>
            <p:spPr bwMode="auto">
              <a:xfrm flipV="1">
                <a:off x="10984" y="4564"/>
                <a:ext cx="16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6" name="Line 1396"/>
              <p:cNvSpPr>
                <a:spLocks noChangeAspect="1" noChangeShapeType="1"/>
              </p:cNvSpPr>
              <p:nvPr/>
            </p:nvSpPr>
            <p:spPr bwMode="auto">
              <a:xfrm flipV="1">
                <a:off x="11031" y="4484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7" name="Line 1397"/>
              <p:cNvSpPr>
                <a:spLocks noChangeAspect="1" noChangeShapeType="1"/>
              </p:cNvSpPr>
              <p:nvPr/>
            </p:nvSpPr>
            <p:spPr bwMode="auto">
              <a:xfrm flipV="1">
                <a:off x="11077" y="4414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8" name="Line 1398"/>
              <p:cNvSpPr>
                <a:spLocks noChangeAspect="1" noChangeShapeType="1"/>
              </p:cNvSpPr>
              <p:nvPr/>
            </p:nvSpPr>
            <p:spPr bwMode="auto">
              <a:xfrm flipV="1">
                <a:off x="10989" y="4617"/>
                <a:ext cx="1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9" name="Line 1399"/>
              <p:cNvSpPr>
                <a:spLocks noChangeAspect="1" noChangeShapeType="1"/>
              </p:cNvSpPr>
              <p:nvPr/>
            </p:nvSpPr>
            <p:spPr bwMode="auto">
              <a:xfrm flipV="1">
                <a:off x="11031" y="4537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0" name="Line 1400"/>
              <p:cNvSpPr>
                <a:spLocks noChangeAspect="1" noChangeShapeType="1"/>
              </p:cNvSpPr>
              <p:nvPr/>
            </p:nvSpPr>
            <p:spPr bwMode="auto">
              <a:xfrm flipV="1">
                <a:off x="11077" y="4458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1" name="Line 1401"/>
              <p:cNvSpPr>
                <a:spLocks noChangeAspect="1" noChangeShapeType="1"/>
              </p:cNvSpPr>
              <p:nvPr/>
            </p:nvSpPr>
            <p:spPr bwMode="auto">
              <a:xfrm flipV="1">
                <a:off x="11077" y="4511"/>
                <a:ext cx="15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2" name="Line 1402"/>
              <p:cNvSpPr>
                <a:spLocks noChangeAspect="1" noChangeShapeType="1"/>
              </p:cNvSpPr>
              <p:nvPr/>
            </p:nvSpPr>
            <p:spPr bwMode="auto">
              <a:xfrm flipV="1">
                <a:off x="10476" y="4428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3" name="Line 1403"/>
              <p:cNvSpPr>
                <a:spLocks noChangeAspect="1" noChangeShapeType="1"/>
              </p:cNvSpPr>
              <p:nvPr/>
            </p:nvSpPr>
            <p:spPr bwMode="auto">
              <a:xfrm flipV="1">
                <a:off x="10516" y="4389"/>
                <a:ext cx="24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4" name="Line 1404"/>
              <p:cNvSpPr>
                <a:spLocks noChangeAspect="1" noChangeShapeType="1"/>
              </p:cNvSpPr>
              <p:nvPr/>
            </p:nvSpPr>
            <p:spPr bwMode="auto">
              <a:xfrm flipV="1">
                <a:off x="10476" y="4515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5" name="Line 1405"/>
              <p:cNvSpPr>
                <a:spLocks noChangeAspect="1" noChangeShapeType="1"/>
              </p:cNvSpPr>
              <p:nvPr/>
            </p:nvSpPr>
            <p:spPr bwMode="auto">
              <a:xfrm flipV="1">
                <a:off x="10603" y="4389"/>
                <a:ext cx="24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6" name="Line 1406"/>
              <p:cNvSpPr>
                <a:spLocks noChangeAspect="1" noChangeShapeType="1"/>
              </p:cNvSpPr>
              <p:nvPr/>
            </p:nvSpPr>
            <p:spPr bwMode="auto">
              <a:xfrm flipV="1">
                <a:off x="10528" y="4558"/>
                <a:ext cx="17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7" name="Line 1407"/>
              <p:cNvSpPr>
                <a:spLocks noChangeAspect="1" noChangeShapeType="1"/>
              </p:cNvSpPr>
              <p:nvPr/>
            </p:nvSpPr>
            <p:spPr bwMode="auto">
              <a:xfrm flipV="1">
                <a:off x="10690" y="4389"/>
                <a:ext cx="24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8" name="Line 1408"/>
              <p:cNvSpPr>
                <a:spLocks noChangeAspect="1" noChangeShapeType="1"/>
              </p:cNvSpPr>
              <p:nvPr/>
            </p:nvSpPr>
            <p:spPr bwMode="auto">
              <a:xfrm flipV="1">
                <a:off x="10568" y="4604"/>
                <a:ext cx="18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9" name="Line 1409"/>
              <p:cNvSpPr>
                <a:spLocks noChangeAspect="1" noChangeShapeType="1"/>
              </p:cNvSpPr>
              <p:nvPr/>
            </p:nvSpPr>
            <p:spPr bwMode="auto">
              <a:xfrm flipV="1">
                <a:off x="10777" y="4389"/>
                <a:ext cx="25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650" name="Line 1410"/>
            <p:cNvSpPr>
              <a:spLocks noChangeAspect="1" noChangeShapeType="1"/>
            </p:cNvSpPr>
            <p:nvPr/>
          </p:nvSpPr>
          <p:spPr bwMode="auto">
            <a:xfrm flipV="1">
              <a:off x="10618" y="4635"/>
              <a:ext cx="24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1" name="Line 1411"/>
            <p:cNvSpPr>
              <a:spLocks noChangeAspect="1" noChangeShapeType="1"/>
            </p:cNvSpPr>
            <p:nvPr/>
          </p:nvSpPr>
          <p:spPr bwMode="auto">
            <a:xfrm flipV="1">
              <a:off x="10864" y="4389"/>
              <a:ext cx="25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2" name="Line 1412"/>
            <p:cNvSpPr>
              <a:spLocks noChangeAspect="1" noChangeShapeType="1"/>
            </p:cNvSpPr>
            <p:nvPr/>
          </p:nvSpPr>
          <p:spPr bwMode="auto">
            <a:xfrm flipV="1">
              <a:off x="10705" y="4635"/>
              <a:ext cx="24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3" name="Line 1413"/>
            <p:cNvSpPr>
              <a:spLocks noChangeAspect="1" noChangeShapeType="1"/>
            </p:cNvSpPr>
            <p:nvPr/>
          </p:nvSpPr>
          <p:spPr bwMode="auto">
            <a:xfrm flipV="1">
              <a:off x="10951" y="4389"/>
              <a:ext cx="25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4" name="Line 1414"/>
            <p:cNvSpPr>
              <a:spLocks noChangeAspect="1" noChangeShapeType="1"/>
            </p:cNvSpPr>
            <p:nvPr/>
          </p:nvSpPr>
          <p:spPr bwMode="auto">
            <a:xfrm flipV="1">
              <a:off x="10792" y="4635"/>
              <a:ext cx="24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5" name="Line 1415"/>
            <p:cNvSpPr>
              <a:spLocks noChangeAspect="1" noChangeShapeType="1"/>
            </p:cNvSpPr>
            <p:nvPr/>
          </p:nvSpPr>
          <p:spPr bwMode="auto">
            <a:xfrm flipV="1">
              <a:off x="11038" y="4389"/>
              <a:ext cx="25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6" name="Line 1416"/>
            <p:cNvSpPr>
              <a:spLocks noChangeAspect="1" noChangeShapeType="1"/>
            </p:cNvSpPr>
            <p:nvPr/>
          </p:nvSpPr>
          <p:spPr bwMode="auto">
            <a:xfrm flipV="1">
              <a:off x="10879" y="4635"/>
              <a:ext cx="25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7" name="Line 1417"/>
            <p:cNvSpPr>
              <a:spLocks noChangeAspect="1" noChangeShapeType="1"/>
            </p:cNvSpPr>
            <p:nvPr/>
          </p:nvSpPr>
          <p:spPr bwMode="auto">
            <a:xfrm flipV="1">
              <a:off x="11117" y="4398"/>
              <a:ext cx="24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8" name="Line 1418"/>
            <p:cNvSpPr>
              <a:spLocks noChangeAspect="1" noChangeShapeType="1"/>
            </p:cNvSpPr>
            <p:nvPr/>
          </p:nvSpPr>
          <p:spPr bwMode="auto">
            <a:xfrm flipV="1">
              <a:off x="10966" y="4635"/>
              <a:ext cx="25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9" name="Line 1419"/>
            <p:cNvSpPr>
              <a:spLocks noChangeAspect="1" noChangeShapeType="1"/>
            </p:cNvSpPr>
            <p:nvPr/>
          </p:nvSpPr>
          <p:spPr bwMode="auto">
            <a:xfrm flipV="1">
              <a:off x="11117" y="4485"/>
              <a:ext cx="24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0" name="Freeform 1420"/>
            <p:cNvSpPr>
              <a:spLocks noChangeAspect="1"/>
            </p:cNvSpPr>
            <p:nvPr/>
          </p:nvSpPr>
          <p:spPr bwMode="auto">
            <a:xfrm>
              <a:off x="10464" y="4389"/>
              <a:ext cx="12" cy="1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517"/>
                </a:cxn>
              </a:cxnLst>
              <a:rect l="0" t="0" r="r" b="b"/>
              <a:pathLst>
                <a:path w="36" h="517">
                  <a:moveTo>
                    <a:pt x="0" y="0"/>
                  </a:moveTo>
                  <a:lnTo>
                    <a:pt x="36" y="0"/>
                  </a:lnTo>
                  <a:lnTo>
                    <a:pt x="36" y="5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1" name="Freeform 1421"/>
            <p:cNvSpPr>
              <a:spLocks noChangeAspect="1"/>
            </p:cNvSpPr>
            <p:nvPr/>
          </p:nvSpPr>
          <p:spPr bwMode="auto">
            <a:xfrm>
              <a:off x="10476" y="4562"/>
              <a:ext cx="99" cy="98"/>
            </a:xfrm>
            <a:custGeom>
              <a:avLst/>
              <a:gdLst/>
              <a:ahLst/>
              <a:cxnLst>
                <a:cxn ang="0">
                  <a:pos x="296" y="295"/>
                </a:cxn>
                <a:cxn ang="0">
                  <a:pos x="288" y="229"/>
                </a:cxn>
                <a:cxn ang="0">
                  <a:pos x="266" y="167"/>
                </a:cxn>
                <a:cxn ang="0">
                  <a:pos x="231" y="110"/>
                </a:cxn>
                <a:cxn ang="0">
                  <a:pos x="184" y="65"/>
                </a:cxn>
                <a:cxn ang="0">
                  <a:pos x="129" y="28"/>
                </a:cxn>
                <a:cxn ang="0">
                  <a:pos x="66" y="7"/>
                </a:cxn>
                <a:cxn ang="0">
                  <a:pos x="0" y="0"/>
                </a:cxn>
              </a:cxnLst>
              <a:rect l="0" t="0" r="r" b="b"/>
              <a:pathLst>
                <a:path w="296" h="295">
                  <a:moveTo>
                    <a:pt x="296" y="295"/>
                  </a:moveTo>
                  <a:lnTo>
                    <a:pt x="288" y="229"/>
                  </a:lnTo>
                  <a:lnTo>
                    <a:pt x="266" y="167"/>
                  </a:lnTo>
                  <a:lnTo>
                    <a:pt x="231" y="110"/>
                  </a:lnTo>
                  <a:lnTo>
                    <a:pt x="184" y="65"/>
                  </a:lnTo>
                  <a:lnTo>
                    <a:pt x="129" y="28"/>
                  </a:lnTo>
                  <a:lnTo>
                    <a:pt x="66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2" name="Line 1422"/>
            <p:cNvSpPr>
              <a:spLocks noChangeAspect="1" noChangeShapeType="1"/>
            </p:cNvSpPr>
            <p:nvPr/>
          </p:nvSpPr>
          <p:spPr bwMode="auto">
            <a:xfrm>
              <a:off x="10575" y="4660"/>
              <a:ext cx="46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3" name="Freeform 1423"/>
            <p:cNvSpPr>
              <a:spLocks noChangeAspect="1"/>
            </p:cNvSpPr>
            <p:nvPr/>
          </p:nvSpPr>
          <p:spPr bwMode="auto">
            <a:xfrm>
              <a:off x="11043" y="4562"/>
              <a:ext cx="98" cy="98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29" y="7"/>
                </a:cxn>
                <a:cxn ang="0">
                  <a:pos x="167" y="28"/>
                </a:cxn>
                <a:cxn ang="0">
                  <a:pos x="111" y="65"/>
                </a:cxn>
                <a:cxn ang="0">
                  <a:pos x="65" y="110"/>
                </a:cxn>
                <a:cxn ang="0">
                  <a:pos x="29" y="167"/>
                </a:cxn>
                <a:cxn ang="0">
                  <a:pos x="7" y="229"/>
                </a:cxn>
                <a:cxn ang="0">
                  <a:pos x="0" y="295"/>
                </a:cxn>
              </a:cxnLst>
              <a:rect l="0" t="0" r="r" b="b"/>
              <a:pathLst>
                <a:path w="295" h="295">
                  <a:moveTo>
                    <a:pt x="295" y="0"/>
                  </a:moveTo>
                  <a:lnTo>
                    <a:pt x="229" y="7"/>
                  </a:lnTo>
                  <a:lnTo>
                    <a:pt x="167" y="28"/>
                  </a:lnTo>
                  <a:lnTo>
                    <a:pt x="111" y="65"/>
                  </a:lnTo>
                  <a:lnTo>
                    <a:pt x="65" y="110"/>
                  </a:lnTo>
                  <a:lnTo>
                    <a:pt x="29" y="167"/>
                  </a:lnTo>
                  <a:lnTo>
                    <a:pt x="7" y="229"/>
                  </a:lnTo>
                  <a:lnTo>
                    <a:pt x="0" y="2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4" name="Freeform 1424"/>
            <p:cNvSpPr>
              <a:spLocks noChangeAspect="1"/>
            </p:cNvSpPr>
            <p:nvPr/>
          </p:nvSpPr>
          <p:spPr bwMode="auto">
            <a:xfrm>
              <a:off x="10464" y="4389"/>
              <a:ext cx="690" cy="468"/>
            </a:xfrm>
            <a:custGeom>
              <a:avLst/>
              <a:gdLst/>
              <a:ahLst/>
              <a:cxnLst>
                <a:cxn ang="0">
                  <a:pos x="2031" y="517"/>
                </a:cxn>
                <a:cxn ang="0">
                  <a:pos x="2031" y="0"/>
                </a:cxn>
                <a:cxn ang="0">
                  <a:pos x="2069" y="0"/>
                </a:cxn>
                <a:cxn ang="0">
                  <a:pos x="2069" y="1404"/>
                </a:cxn>
                <a:cxn ang="0">
                  <a:pos x="0" y="1404"/>
                </a:cxn>
                <a:cxn ang="0">
                  <a:pos x="0" y="0"/>
                </a:cxn>
              </a:cxnLst>
              <a:rect l="0" t="0" r="r" b="b"/>
              <a:pathLst>
                <a:path w="2069" h="1404">
                  <a:moveTo>
                    <a:pt x="2031" y="517"/>
                  </a:moveTo>
                  <a:lnTo>
                    <a:pt x="2031" y="0"/>
                  </a:lnTo>
                  <a:lnTo>
                    <a:pt x="2069" y="0"/>
                  </a:lnTo>
                  <a:lnTo>
                    <a:pt x="2069" y="1404"/>
                  </a:lnTo>
                  <a:lnTo>
                    <a:pt x="0" y="140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5" name="Line 1425"/>
            <p:cNvSpPr>
              <a:spLocks noChangeAspect="1" noChangeShapeType="1"/>
            </p:cNvSpPr>
            <p:nvPr/>
          </p:nvSpPr>
          <p:spPr bwMode="auto">
            <a:xfrm>
              <a:off x="10267" y="4857"/>
              <a:ext cx="88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6" name="Freeform 1426"/>
            <p:cNvSpPr>
              <a:spLocks noChangeAspect="1"/>
            </p:cNvSpPr>
            <p:nvPr/>
          </p:nvSpPr>
          <p:spPr bwMode="auto">
            <a:xfrm>
              <a:off x="10501" y="4539"/>
              <a:ext cx="96" cy="96"/>
            </a:xfrm>
            <a:custGeom>
              <a:avLst/>
              <a:gdLst/>
              <a:ahLst/>
              <a:cxnLst>
                <a:cxn ang="0">
                  <a:pos x="288" y="288"/>
                </a:cxn>
                <a:cxn ang="0">
                  <a:pos x="268" y="219"/>
                </a:cxn>
                <a:cxn ang="0">
                  <a:pos x="233" y="156"/>
                </a:cxn>
                <a:cxn ang="0">
                  <a:pos x="187" y="101"/>
                </a:cxn>
                <a:cxn ang="0">
                  <a:pos x="132" y="55"/>
                </a:cxn>
                <a:cxn ang="0">
                  <a:pos x="69" y="21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288" y="288"/>
                  </a:moveTo>
                  <a:lnTo>
                    <a:pt x="268" y="219"/>
                  </a:lnTo>
                  <a:lnTo>
                    <a:pt x="233" y="156"/>
                  </a:lnTo>
                  <a:lnTo>
                    <a:pt x="187" y="101"/>
                  </a:lnTo>
                  <a:lnTo>
                    <a:pt x="132" y="55"/>
                  </a:lnTo>
                  <a:lnTo>
                    <a:pt x="69" y="2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7" name="Line 1427"/>
            <p:cNvSpPr>
              <a:spLocks noChangeAspect="1" noChangeShapeType="1"/>
            </p:cNvSpPr>
            <p:nvPr/>
          </p:nvSpPr>
          <p:spPr bwMode="auto">
            <a:xfrm>
              <a:off x="10597" y="4635"/>
              <a:ext cx="4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8" name="Freeform 1428"/>
            <p:cNvSpPr>
              <a:spLocks noChangeAspect="1"/>
            </p:cNvSpPr>
            <p:nvPr/>
          </p:nvSpPr>
          <p:spPr bwMode="auto">
            <a:xfrm>
              <a:off x="11021" y="4539"/>
              <a:ext cx="96" cy="9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20" y="21"/>
                </a:cxn>
                <a:cxn ang="0">
                  <a:pos x="156" y="55"/>
                </a:cxn>
                <a:cxn ang="0">
                  <a:pos x="101" y="101"/>
                </a:cxn>
                <a:cxn ang="0">
                  <a:pos x="55" y="156"/>
                </a:cxn>
                <a:cxn ang="0">
                  <a:pos x="22" y="219"/>
                </a:cxn>
                <a:cxn ang="0">
                  <a:pos x="0" y="288"/>
                </a:cxn>
              </a:cxnLst>
              <a:rect l="0" t="0" r="r" b="b"/>
              <a:pathLst>
                <a:path w="288" h="288">
                  <a:moveTo>
                    <a:pt x="288" y="0"/>
                  </a:moveTo>
                  <a:lnTo>
                    <a:pt x="220" y="21"/>
                  </a:lnTo>
                  <a:lnTo>
                    <a:pt x="156" y="55"/>
                  </a:lnTo>
                  <a:lnTo>
                    <a:pt x="101" y="101"/>
                  </a:lnTo>
                  <a:lnTo>
                    <a:pt x="55" y="156"/>
                  </a:lnTo>
                  <a:lnTo>
                    <a:pt x="22" y="219"/>
                  </a:lnTo>
                  <a:lnTo>
                    <a:pt x="0" y="28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9" name="Freeform 1429"/>
            <p:cNvSpPr>
              <a:spLocks noChangeAspect="1"/>
            </p:cNvSpPr>
            <p:nvPr/>
          </p:nvSpPr>
          <p:spPr bwMode="auto">
            <a:xfrm>
              <a:off x="10501" y="4414"/>
              <a:ext cx="616" cy="125"/>
            </a:xfrm>
            <a:custGeom>
              <a:avLst/>
              <a:gdLst/>
              <a:ahLst/>
              <a:cxnLst>
                <a:cxn ang="0">
                  <a:pos x="1847" y="376"/>
                </a:cxn>
                <a:cxn ang="0">
                  <a:pos x="1847" y="0"/>
                </a:cxn>
                <a:cxn ang="0">
                  <a:pos x="0" y="0"/>
                </a:cxn>
              </a:cxnLst>
              <a:rect l="0" t="0" r="r" b="b"/>
              <a:pathLst>
                <a:path w="1847" h="376">
                  <a:moveTo>
                    <a:pt x="1847" y="376"/>
                  </a:moveTo>
                  <a:lnTo>
                    <a:pt x="184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0" name="Line 1430"/>
            <p:cNvSpPr>
              <a:spLocks noChangeAspect="1" noChangeShapeType="1"/>
            </p:cNvSpPr>
            <p:nvPr/>
          </p:nvSpPr>
          <p:spPr bwMode="auto">
            <a:xfrm>
              <a:off x="10501" y="4414"/>
              <a:ext cx="1" cy="1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1" name="Line 1431"/>
            <p:cNvSpPr>
              <a:spLocks noChangeAspect="1" noChangeShapeType="1"/>
            </p:cNvSpPr>
            <p:nvPr/>
          </p:nvSpPr>
          <p:spPr bwMode="auto">
            <a:xfrm>
              <a:off x="10476" y="4389"/>
              <a:ext cx="1" cy="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2" name="Freeform 1432"/>
            <p:cNvSpPr>
              <a:spLocks noChangeAspect="1"/>
            </p:cNvSpPr>
            <p:nvPr/>
          </p:nvSpPr>
          <p:spPr bwMode="auto">
            <a:xfrm>
              <a:off x="10476" y="4562"/>
              <a:ext cx="99" cy="98"/>
            </a:xfrm>
            <a:custGeom>
              <a:avLst/>
              <a:gdLst/>
              <a:ahLst/>
              <a:cxnLst>
                <a:cxn ang="0">
                  <a:pos x="296" y="295"/>
                </a:cxn>
                <a:cxn ang="0">
                  <a:pos x="288" y="229"/>
                </a:cxn>
                <a:cxn ang="0">
                  <a:pos x="266" y="167"/>
                </a:cxn>
                <a:cxn ang="0">
                  <a:pos x="231" y="110"/>
                </a:cxn>
                <a:cxn ang="0">
                  <a:pos x="184" y="65"/>
                </a:cxn>
                <a:cxn ang="0">
                  <a:pos x="129" y="28"/>
                </a:cxn>
                <a:cxn ang="0">
                  <a:pos x="66" y="7"/>
                </a:cxn>
                <a:cxn ang="0">
                  <a:pos x="0" y="0"/>
                </a:cxn>
              </a:cxnLst>
              <a:rect l="0" t="0" r="r" b="b"/>
              <a:pathLst>
                <a:path w="296" h="295">
                  <a:moveTo>
                    <a:pt x="296" y="295"/>
                  </a:moveTo>
                  <a:lnTo>
                    <a:pt x="288" y="229"/>
                  </a:lnTo>
                  <a:lnTo>
                    <a:pt x="266" y="167"/>
                  </a:lnTo>
                  <a:lnTo>
                    <a:pt x="231" y="110"/>
                  </a:lnTo>
                  <a:lnTo>
                    <a:pt x="184" y="65"/>
                  </a:lnTo>
                  <a:lnTo>
                    <a:pt x="129" y="28"/>
                  </a:lnTo>
                  <a:lnTo>
                    <a:pt x="66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3" name="Line 1433"/>
            <p:cNvSpPr>
              <a:spLocks noChangeAspect="1" noChangeShapeType="1"/>
            </p:cNvSpPr>
            <p:nvPr/>
          </p:nvSpPr>
          <p:spPr bwMode="auto">
            <a:xfrm>
              <a:off x="10575" y="4660"/>
              <a:ext cx="46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4" name="Freeform 1434"/>
            <p:cNvSpPr>
              <a:spLocks noChangeAspect="1"/>
            </p:cNvSpPr>
            <p:nvPr/>
          </p:nvSpPr>
          <p:spPr bwMode="auto">
            <a:xfrm>
              <a:off x="11043" y="4562"/>
              <a:ext cx="98" cy="98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29" y="7"/>
                </a:cxn>
                <a:cxn ang="0">
                  <a:pos x="167" y="28"/>
                </a:cxn>
                <a:cxn ang="0">
                  <a:pos x="111" y="65"/>
                </a:cxn>
                <a:cxn ang="0">
                  <a:pos x="65" y="110"/>
                </a:cxn>
                <a:cxn ang="0">
                  <a:pos x="29" y="167"/>
                </a:cxn>
                <a:cxn ang="0">
                  <a:pos x="7" y="229"/>
                </a:cxn>
                <a:cxn ang="0">
                  <a:pos x="0" y="295"/>
                </a:cxn>
              </a:cxnLst>
              <a:rect l="0" t="0" r="r" b="b"/>
              <a:pathLst>
                <a:path w="295" h="295">
                  <a:moveTo>
                    <a:pt x="295" y="0"/>
                  </a:moveTo>
                  <a:lnTo>
                    <a:pt x="229" y="7"/>
                  </a:lnTo>
                  <a:lnTo>
                    <a:pt x="167" y="28"/>
                  </a:lnTo>
                  <a:lnTo>
                    <a:pt x="111" y="65"/>
                  </a:lnTo>
                  <a:lnTo>
                    <a:pt x="65" y="110"/>
                  </a:lnTo>
                  <a:lnTo>
                    <a:pt x="29" y="167"/>
                  </a:lnTo>
                  <a:lnTo>
                    <a:pt x="7" y="229"/>
                  </a:lnTo>
                  <a:lnTo>
                    <a:pt x="0" y="2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5" name="Freeform 1435"/>
            <p:cNvSpPr>
              <a:spLocks noChangeAspect="1"/>
            </p:cNvSpPr>
            <p:nvPr/>
          </p:nvSpPr>
          <p:spPr bwMode="auto">
            <a:xfrm>
              <a:off x="10476" y="4389"/>
              <a:ext cx="665" cy="173"/>
            </a:xfrm>
            <a:custGeom>
              <a:avLst/>
              <a:gdLst/>
              <a:ahLst/>
              <a:cxnLst>
                <a:cxn ang="0">
                  <a:pos x="1995" y="517"/>
                </a:cxn>
                <a:cxn ang="0">
                  <a:pos x="1995" y="0"/>
                </a:cxn>
                <a:cxn ang="0">
                  <a:pos x="0" y="0"/>
                </a:cxn>
              </a:cxnLst>
              <a:rect l="0" t="0" r="r" b="b"/>
              <a:pathLst>
                <a:path w="1995" h="517">
                  <a:moveTo>
                    <a:pt x="1995" y="517"/>
                  </a:moveTo>
                  <a:lnTo>
                    <a:pt x="199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6" name="Line 1436"/>
            <p:cNvSpPr>
              <a:spLocks noChangeAspect="1" noChangeShapeType="1"/>
            </p:cNvSpPr>
            <p:nvPr/>
          </p:nvSpPr>
          <p:spPr bwMode="auto">
            <a:xfrm flipH="1">
              <a:off x="10464" y="4389"/>
              <a:ext cx="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7" name="Line 1437"/>
            <p:cNvSpPr>
              <a:spLocks noChangeAspect="1" noChangeShapeType="1"/>
            </p:cNvSpPr>
            <p:nvPr/>
          </p:nvSpPr>
          <p:spPr bwMode="auto">
            <a:xfrm>
              <a:off x="10464" y="4389"/>
              <a:ext cx="1" cy="4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8" name="Line 1438"/>
            <p:cNvSpPr>
              <a:spLocks noChangeAspect="1" noChangeShapeType="1"/>
            </p:cNvSpPr>
            <p:nvPr/>
          </p:nvSpPr>
          <p:spPr bwMode="auto">
            <a:xfrm flipV="1">
              <a:off x="11154" y="4389"/>
              <a:ext cx="1" cy="4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9" name="Line 1439"/>
            <p:cNvSpPr>
              <a:spLocks noChangeAspect="1" noChangeShapeType="1"/>
            </p:cNvSpPr>
            <p:nvPr/>
          </p:nvSpPr>
          <p:spPr bwMode="auto">
            <a:xfrm flipH="1">
              <a:off x="11141" y="4389"/>
              <a:ext cx="1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0" name="Line 1440"/>
            <p:cNvSpPr>
              <a:spLocks noChangeAspect="1" noChangeShapeType="1"/>
            </p:cNvSpPr>
            <p:nvPr/>
          </p:nvSpPr>
          <p:spPr bwMode="auto">
            <a:xfrm>
              <a:off x="11154" y="3789"/>
              <a:ext cx="1" cy="10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1" name="Line 1441"/>
            <p:cNvSpPr>
              <a:spLocks noChangeAspect="1" noChangeShapeType="1"/>
            </p:cNvSpPr>
            <p:nvPr/>
          </p:nvSpPr>
          <p:spPr bwMode="auto">
            <a:xfrm>
              <a:off x="10267" y="3789"/>
              <a:ext cx="1" cy="10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2" name="Line 1442"/>
            <p:cNvSpPr>
              <a:spLocks noChangeAspect="1" noChangeShapeType="1"/>
            </p:cNvSpPr>
            <p:nvPr/>
          </p:nvSpPr>
          <p:spPr bwMode="auto">
            <a:xfrm>
              <a:off x="10313" y="3789"/>
              <a:ext cx="1" cy="2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3" name="Line 1443"/>
            <p:cNvSpPr>
              <a:spLocks noChangeAspect="1" noChangeShapeType="1"/>
            </p:cNvSpPr>
            <p:nvPr/>
          </p:nvSpPr>
          <p:spPr bwMode="auto">
            <a:xfrm>
              <a:off x="10313" y="4065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4" name="Line 1444"/>
            <p:cNvSpPr>
              <a:spLocks noChangeAspect="1" noChangeShapeType="1"/>
            </p:cNvSpPr>
            <p:nvPr/>
          </p:nvSpPr>
          <p:spPr bwMode="auto">
            <a:xfrm>
              <a:off x="10313" y="4175"/>
              <a:ext cx="1" cy="2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5" name="Line 1445"/>
            <p:cNvSpPr>
              <a:spLocks noChangeAspect="1" noChangeShapeType="1"/>
            </p:cNvSpPr>
            <p:nvPr/>
          </p:nvSpPr>
          <p:spPr bwMode="auto">
            <a:xfrm>
              <a:off x="10313" y="4508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6" name="Line 1446"/>
            <p:cNvSpPr>
              <a:spLocks noChangeAspect="1" noChangeShapeType="1"/>
            </p:cNvSpPr>
            <p:nvPr/>
          </p:nvSpPr>
          <p:spPr bwMode="auto">
            <a:xfrm>
              <a:off x="10313" y="4619"/>
              <a:ext cx="1" cy="2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7" name="Line 1447"/>
            <p:cNvSpPr>
              <a:spLocks noChangeAspect="1" noChangeShapeType="1"/>
            </p:cNvSpPr>
            <p:nvPr/>
          </p:nvSpPr>
          <p:spPr bwMode="auto">
            <a:xfrm>
              <a:off x="10362" y="3789"/>
              <a:ext cx="1" cy="2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8" name="Line 1448"/>
            <p:cNvSpPr>
              <a:spLocks noChangeAspect="1" noChangeShapeType="1"/>
            </p:cNvSpPr>
            <p:nvPr/>
          </p:nvSpPr>
          <p:spPr bwMode="auto">
            <a:xfrm>
              <a:off x="10362" y="4065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9" name="Line 1449"/>
            <p:cNvSpPr>
              <a:spLocks noChangeAspect="1" noChangeShapeType="1"/>
            </p:cNvSpPr>
            <p:nvPr/>
          </p:nvSpPr>
          <p:spPr bwMode="auto">
            <a:xfrm>
              <a:off x="10362" y="4175"/>
              <a:ext cx="1" cy="2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0" name="Line 1450"/>
            <p:cNvSpPr>
              <a:spLocks noChangeAspect="1" noChangeShapeType="1"/>
            </p:cNvSpPr>
            <p:nvPr/>
          </p:nvSpPr>
          <p:spPr bwMode="auto">
            <a:xfrm>
              <a:off x="10362" y="4508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1" name="Line 1451"/>
            <p:cNvSpPr>
              <a:spLocks noChangeAspect="1" noChangeShapeType="1"/>
            </p:cNvSpPr>
            <p:nvPr/>
          </p:nvSpPr>
          <p:spPr bwMode="auto">
            <a:xfrm>
              <a:off x="10362" y="4619"/>
              <a:ext cx="1" cy="2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2" name="Line 1452"/>
            <p:cNvSpPr>
              <a:spLocks noChangeAspect="1" noChangeShapeType="1"/>
            </p:cNvSpPr>
            <p:nvPr/>
          </p:nvSpPr>
          <p:spPr bwMode="auto">
            <a:xfrm>
              <a:off x="10412" y="3789"/>
              <a:ext cx="1" cy="2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3" name="Line 1453"/>
            <p:cNvSpPr>
              <a:spLocks noChangeAspect="1" noChangeShapeType="1"/>
            </p:cNvSpPr>
            <p:nvPr/>
          </p:nvSpPr>
          <p:spPr bwMode="auto">
            <a:xfrm>
              <a:off x="10412" y="4065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4" name="Line 1454"/>
            <p:cNvSpPr>
              <a:spLocks noChangeAspect="1" noChangeShapeType="1"/>
            </p:cNvSpPr>
            <p:nvPr/>
          </p:nvSpPr>
          <p:spPr bwMode="auto">
            <a:xfrm>
              <a:off x="10412" y="4175"/>
              <a:ext cx="1" cy="2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5" name="Line 1455"/>
            <p:cNvSpPr>
              <a:spLocks noChangeAspect="1" noChangeShapeType="1"/>
            </p:cNvSpPr>
            <p:nvPr/>
          </p:nvSpPr>
          <p:spPr bwMode="auto">
            <a:xfrm>
              <a:off x="10412" y="4508"/>
              <a:ext cx="1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6" name="Line 1456"/>
            <p:cNvSpPr>
              <a:spLocks noChangeAspect="1" noChangeShapeType="1"/>
            </p:cNvSpPr>
            <p:nvPr/>
          </p:nvSpPr>
          <p:spPr bwMode="auto">
            <a:xfrm>
              <a:off x="10412" y="4619"/>
              <a:ext cx="1" cy="2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7" name="Line 1457"/>
            <p:cNvSpPr>
              <a:spLocks noChangeAspect="1" noChangeShapeType="1"/>
            </p:cNvSpPr>
            <p:nvPr/>
          </p:nvSpPr>
          <p:spPr bwMode="auto">
            <a:xfrm>
              <a:off x="10464" y="3789"/>
              <a:ext cx="1" cy="10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8" name="Freeform 1458"/>
            <p:cNvSpPr>
              <a:spLocks noChangeAspect="1"/>
            </p:cNvSpPr>
            <p:nvPr/>
          </p:nvSpPr>
          <p:spPr bwMode="auto">
            <a:xfrm>
              <a:off x="12468" y="4273"/>
              <a:ext cx="198" cy="7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4" y="160"/>
                </a:cxn>
                <a:cxn ang="0">
                  <a:pos x="594" y="2274"/>
                </a:cxn>
              </a:cxnLst>
              <a:rect l="0" t="0" r="r" b="b"/>
              <a:pathLst>
                <a:path w="594" h="2274">
                  <a:moveTo>
                    <a:pt x="0" y="0"/>
                  </a:moveTo>
                  <a:lnTo>
                    <a:pt x="594" y="160"/>
                  </a:lnTo>
                  <a:lnTo>
                    <a:pt x="594" y="22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9" name="Freeform 1459"/>
            <p:cNvSpPr>
              <a:spLocks noChangeAspect="1"/>
            </p:cNvSpPr>
            <p:nvPr/>
          </p:nvSpPr>
          <p:spPr bwMode="auto">
            <a:xfrm>
              <a:off x="12648" y="5031"/>
              <a:ext cx="18" cy="1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8" y="26"/>
                </a:cxn>
                <a:cxn ang="0">
                  <a:pos x="27" y="42"/>
                </a:cxn>
                <a:cxn ang="0">
                  <a:pos x="0" y="43"/>
                </a:cxn>
              </a:cxnLst>
              <a:rect l="0" t="0" r="r" b="b"/>
              <a:pathLst>
                <a:path w="55" h="43">
                  <a:moveTo>
                    <a:pt x="55" y="0"/>
                  </a:moveTo>
                  <a:lnTo>
                    <a:pt x="48" y="26"/>
                  </a:lnTo>
                  <a:lnTo>
                    <a:pt x="27" y="42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0" name="Line 1460"/>
            <p:cNvSpPr>
              <a:spLocks noChangeAspect="1" noChangeShapeType="1"/>
            </p:cNvSpPr>
            <p:nvPr/>
          </p:nvSpPr>
          <p:spPr bwMode="auto">
            <a:xfrm flipH="1" flipV="1">
              <a:off x="12596" y="5031"/>
              <a:ext cx="52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1" name="Freeform 1461"/>
            <p:cNvSpPr>
              <a:spLocks noChangeAspect="1"/>
            </p:cNvSpPr>
            <p:nvPr/>
          </p:nvSpPr>
          <p:spPr bwMode="auto">
            <a:xfrm>
              <a:off x="12492" y="5028"/>
              <a:ext cx="104" cy="34"/>
            </a:xfrm>
            <a:custGeom>
              <a:avLst/>
              <a:gdLst/>
              <a:ahLst/>
              <a:cxnLst>
                <a:cxn ang="0">
                  <a:pos x="310" y="9"/>
                </a:cxn>
                <a:cxn ang="0">
                  <a:pos x="242" y="0"/>
                </a:cxn>
                <a:cxn ang="0">
                  <a:pos x="175" y="4"/>
                </a:cxn>
                <a:cxn ang="0">
                  <a:pos x="111" y="22"/>
                </a:cxn>
                <a:cxn ang="0">
                  <a:pos x="51" y="55"/>
                </a:cxn>
                <a:cxn ang="0">
                  <a:pos x="0" y="100"/>
                </a:cxn>
              </a:cxnLst>
              <a:rect l="0" t="0" r="r" b="b"/>
              <a:pathLst>
                <a:path w="310" h="100">
                  <a:moveTo>
                    <a:pt x="310" y="9"/>
                  </a:moveTo>
                  <a:lnTo>
                    <a:pt x="242" y="0"/>
                  </a:lnTo>
                  <a:lnTo>
                    <a:pt x="175" y="4"/>
                  </a:lnTo>
                  <a:lnTo>
                    <a:pt x="111" y="22"/>
                  </a:lnTo>
                  <a:lnTo>
                    <a:pt x="51" y="55"/>
                  </a:lnTo>
                  <a:lnTo>
                    <a:pt x="0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2" name="Freeform 1462"/>
            <p:cNvSpPr>
              <a:spLocks noChangeAspect="1"/>
            </p:cNvSpPr>
            <p:nvPr/>
          </p:nvSpPr>
          <p:spPr bwMode="auto">
            <a:xfrm>
              <a:off x="12449" y="5045"/>
              <a:ext cx="43" cy="24"/>
            </a:xfrm>
            <a:custGeom>
              <a:avLst/>
              <a:gdLst/>
              <a:ahLst/>
              <a:cxnLst>
                <a:cxn ang="0">
                  <a:pos x="129" y="51"/>
                </a:cxn>
                <a:cxn ang="0">
                  <a:pos x="105" y="68"/>
                </a:cxn>
                <a:cxn ang="0">
                  <a:pos x="77" y="74"/>
                </a:cxn>
                <a:cxn ang="0">
                  <a:pos x="48" y="70"/>
                </a:cxn>
                <a:cxn ang="0">
                  <a:pos x="23" y="54"/>
                </a:cxn>
                <a:cxn ang="0">
                  <a:pos x="7" y="30"/>
                </a:cxn>
                <a:cxn ang="0">
                  <a:pos x="0" y="0"/>
                </a:cxn>
              </a:cxnLst>
              <a:rect l="0" t="0" r="r" b="b"/>
              <a:pathLst>
                <a:path w="129" h="74">
                  <a:moveTo>
                    <a:pt x="129" y="51"/>
                  </a:moveTo>
                  <a:lnTo>
                    <a:pt x="105" y="68"/>
                  </a:lnTo>
                  <a:lnTo>
                    <a:pt x="77" y="74"/>
                  </a:lnTo>
                  <a:lnTo>
                    <a:pt x="48" y="70"/>
                  </a:lnTo>
                  <a:lnTo>
                    <a:pt x="23" y="54"/>
                  </a:lnTo>
                  <a:lnTo>
                    <a:pt x="7" y="3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3" name="Line 1463"/>
            <p:cNvSpPr>
              <a:spLocks noChangeAspect="1" noChangeShapeType="1"/>
            </p:cNvSpPr>
            <p:nvPr/>
          </p:nvSpPr>
          <p:spPr bwMode="auto">
            <a:xfrm flipV="1">
              <a:off x="12449" y="4288"/>
              <a:ext cx="1" cy="7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4" name="Freeform 1464"/>
            <p:cNvSpPr>
              <a:spLocks noChangeAspect="1"/>
            </p:cNvSpPr>
            <p:nvPr/>
          </p:nvSpPr>
          <p:spPr bwMode="auto">
            <a:xfrm>
              <a:off x="12449" y="4273"/>
              <a:ext cx="19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8" y="17"/>
                </a:cxn>
                <a:cxn ang="0">
                  <a:pos x="29" y="1"/>
                </a:cxn>
                <a:cxn ang="0">
                  <a:pos x="56" y="0"/>
                </a:cxn>
              </a:cxnLst>
              <a:rect l="0" t="0" r="r" b="b"/>
              <a:pathLst>
                <a:path w="56" h="43">
                  <a:moveTo>
                    <a:pt x="0" y="43"/>
                  </a:moveTo>
                  <a:lnTo>
                    <a:pt x="8" y="17"/>
                  </a:lnTo>
                  <a:lnTo>
                    <a:pt x="29" y="1"/>
                  </a:lnTo>
                  <a:lnTo>
                    <a:pt x="5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5" name="Freeform 1465"/>
            <p:cNvSpPr>
              <a:spLocks noChangeAspect="1"/>
            </p:cNvSpPr>
            <p:nvPr/>
          </p:nvSpPr>
          <p:spPr bwMode="auto">
            <a:xfrm>
              <a:off x="12376" y="4168"/>
              <a:ext cx="306" cy="71"/>
            </a:xfrm>
            <a:custGeom>
              <a:avLst/>
              <a:gdLst/>
              <a:ahLst/>
              <a:cxnLst>
                <a:cxn ang="0">
                  <a:pos x="918" y="212"/>
                </a:cxn>
                <a:cxn ang="0">
                  <a:pos x="123" y="0"/>
                </a:cxn>
                <a:cxn ang="0">
                  <a:pos x="0" y="0"/>
                </a:cxn>
              </a:cxnLst>
              <a:rect l="0" t="0" r="r" b="b"/>
              <a:pathLst>
                <a:path w="918" h="212">
                  <a:moveTo>
                    <a:pt x="918" y="212"/>
                  </a:move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6" name="Freeform 1466"/>
            <p:cNvSpPr>
              <a:spLocks noChangeAspect="1"/>
            </p:cNvSpPr>
            <p:nvPr/>
          </p:nvSpPr>
          <p:spPr bwMode="auto">
            <a:xfrm>
              <a:off x="12361" y="4168"/>
              <a:ext cx="15" cy="1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1" y="5"/>
                </a:cxn>
                <a:cxn ang="0">
                  <a:pos x="5" y="21"/>
                </a:cxn>
                <a:cxn ang="0">
                  <a:pos x="0" y="44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21" y="5"/>
                  </a:lnTo>
                  <a:lnTo>
                    <a:pt x="5" y="21"/>
                  </a:lnTo>
                  <a:lnTo>
                    <a:pt x="0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7" name="Line 1467"/>
            <p:cNvSpPr>
              <a:spLocks noChangeAspect="1" noChangeShapeType="1"/>
            </p:cNvSpPr>
            <p:nvPr/>
          </p:nvSpPr>
          <p:spPr bwMode="auto">
            <a:xfrm>
              <a:off x="12361" y="4183"/>
              <a:ext cx="1" cy="9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8" name="Freeform 1468"/>
            <p:cNvSpPr>
              <a:spLocks noChangeAspect="1"/>
            </p:cNvSpPr>
            <p:nvPr/>
          </p:nvSpPr>
          <p:spPr bwMode="auto">
            <a:xfrm>
              <a:off x="12361" y="5128"/>
              <a:ext cx="15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  <a:cxn ang="0">
                  <a:pos x="21" y="39"/>
                </a:cxn>
                <a:cxn ang="0">
                  <a:pos x="44" y="44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5" y="23"/>
                  </a:lnTo>
                  <a:lnTo>
                    <a:pt x="21" y="39"/>
                  </a:lnTo>
                  <a:lnTo>
                    <a:pt x="44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9" name="Line 1469"/>
            <p:cNvSpPr>
              <a:spLocks noChangeAspect="1" noChangeShapeType="1"/>
            </p:cNvSpPr>
            <p:nvPr/>
          </p:nvSpPr>
          <p:spPr bwMode="auto">
            <a:xfrm>
              <a:off x="12376" y="5143"/>
              <a:ext cx="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0" name="Freeform 1470"/>
            <p:cNvSpPr>
              <a:spLocks noChangeAspect="1"/>
            </p:cNvSpPr>
            <p:nvPr/>
          </p:nvSpPr>
          <p:spPr bwMode="auto">
            <a:xfrm>
              <a:off x="12390" y="5143"/>
              <a:ext cx="49" cy="75"/>
            </a:xfrm>
            <a:custGeom>
              <a:avLst/>
              <a:gdLst/>
              <a:ahLst/>
              <a:cxnLst>
                <a:cxn ang="0">
                  <a:pos x="127" y="225"/>
                </a:cxn>
                <a:cxn ang="0">
                  <a:pos x="143" y="183"/>
                </a:cxn>
                <a:cxn ang="0">
                  <a:pos x="147" y="139"/>
                </a:cxn>
                <a:cxn ang="0">
                  <a:pos x="139" y="96"/>
                </a:cxn>
                <a:cxn ang="0">
                  <a:pos x="116" y="57"/>
                </a:cxn>
                <a:cxn ang="0">
                  <a:pos x="84" y="27"/>
                </a:cxn>
                <a:cxn ang="0">
                  <a:pos x="45" y="7"/>
                </a:cxn>
                <a:cxn ang="0">
                  <a:pos x="0" y="0"/>
                </a:cxn>
              </a:cxnLst>
              <a:rect l="0" t="0" r="r" b="b"/>
              <a:pathLst>
                <a:path w="147" h="225">
                  <a:moveTo>
                    <a:pt x="127" y="225"/>
                  </a:moveTo>
                  <a:lnTo>
                    <a:pt x="143" y="183"/>
                  </a:lnTo>
                  <a:lnTo>
                    <a:pt x="147" y="139"/>
                  </a:lnTo>
                  <a:lnTo>
                    <a:pt x="139" y="96"/>
                  </a:lnTo>
                  <a:lnTo>
                    <a:pt x="116" y="57"/>
                  </a:lnTo>
                  <a:lnTo>
                    <a:pt x="84" y="27"/>
                  </a:lnTo>
                  <a:lnTo>
                    <a:pt x="45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1" name="Freeform 1471"/>
            <p:cNvSpPr>
              <a:spLocks noChangeAspect="1"/>
            </p:cNvSpPr>
            <p:nvPr/>
          </p:nvSpPr>
          <p:spPr bwMode="auto">
            <a:xfrm>
              <a:off x="12384" y="5218"/>
              <a:ext cx="48" cy="107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64" y="156"/>
                </a:cxn>
                <a:cxn ang="0">
                  <a:pos x="0" y="321"/>
                </a:cxn>
              </a:cxnLst>
              <a:rect l="0" t="0" r="r" b="b"/>
              <a:pathLst>
                <a:path w="146" h="321">
                  <a:moveTo>
                    <a:pt x="146" y="0"/>
                  </a:moveTo>
                  <a:lnTo>
                    <a:pt x="64" y="156"/>
                  </a:lnTo>
                  <a:lnTo>
                    <a:pt x="0" y="3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2" name="Freeform 1472"/>
            <p:cNvSpPr>
              <a:spLocks noChangeAspect="1"/>
            </p:cNvSpPr>
            <p:nvPr/>
          </p:nvSpPr>
          <p:spPr bwMode="auto">
            <a:xfrm>
              <a:off x="12370" y="5325"/>
              <a:ext cx="14" cy="1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5" y="22"/>
                </a:cxn>
                <a:cxn ang="0">
                  <a:pos x="41" y="0"/>
                </a:cxn>
              </a:cxnLst>
              <a:rect l="0" t="0" r="r" b="b"/>
              <a:pathLst>
                <a:path w="41" h="31">
                  <a:moveTo>
                    <a:pt x="0" y="31"/>
                  </a:moveTo>
                  <a:lnTo>
                    <a:pt x="25" y="22"/>
                  </a:lnTo>
                  <a:lnTo>
                    <a:pt x="4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3" name="Freeform 1473"/>
            <p:cNvSpPr>
              <a:spLocks noChangeAspect="1"/>
            </p:cNvSpPr>
            <p:nvPr/>
          </p:nvSpPr>
          <p:spPr bwMode="auto">
            <a:xfrm>
              <a:off x="12321" y="5335"/>
              <a:ext cx="50" cy="99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00" y="7"/>
                </a:cxn>
                <a:cxn ang="0">
                  <a:pos x="59" y="29"/>
                </a:cxn>
                <a:cxn ang="0">
                  <a:pos x="27" y="62"/>
                </a:cxn>
                <a:cxn ang="0">
                  <a:pos x="7" y="103"/>
                </a:cxn>
                <a:cxn ang="0">
                  <a:pos x="0" y="148"/>
                </a:cxn>
                <a:cxn ang="0">
                  <a:pos x="8" y="194"/>
                </a:cxn>
                <a:cxn ang="0">
                  <a:pos x="28" y="234"/>
                </a:cxn>
                <a:cxn ang="0">
                  <a:pos x="62" y="267"/>
                </a:cxn>
                <a:cxn ang="0">
                  <a:pos x="102" y="288"/>
                </a:cxn>
                <a:cxn ang="0">
                  <a:pos x="148" y="295"/>
                </a:cxn>
              </a:cxnLst>
              <a:rect l="0" t="0" r="r" b="b"/>
              <a:pathLst>
                <a:path w="148" h="295">
                  <a:moveTo>
                    <a:pt x="146" y="0"/>
                  </a:moveTo>
                  <a:lnTo>
                    <a:pt x="100" y="7"/>
                  </a:lnTo>
                  <a:lnTo>
                    <a:pt x="59" y="29"/>
                  </a:lnTo>
                  <a:lnTo>
                    <a:pt x="27" y="62"/>
                  </a:lnTo>
                  <a:lnTo>
                    <a:pt x="7" y="103"/>
                  </a:lnTo>
                  <a:lnTo>
                    <a:pt x="0" y="148"/>
                  </a:lnTo>
                  <a:lnTo>
                    <a:pt x="8" y="194"/>
                  </a:lnTo>
                  <a:lnTo>
                    <a:pt x="28" y="234"/>
                  </a:lnTo>
                  <a:lnTo>
                    <a:pt x="62" y="267"/>
                  </a:lnTo>
                  <a:lnTo>
                    <a:pt x="102" y="288"/>
                  </a:lnTo>
                  <a:lnTo>
                    <a:pt x="148" y="2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4" name="Line 1474"/>
            <p:cNvSpPr>
              <a:spLocks noChangeAspect="1" noChangeShapeType="1"/>
            </p:cNvSpPr>
            <p:nvPr/>
          </p:nvSpPr>
          <p:spPr bwMode="auto">
            <a:xfrm>
              <a:off x="12371" y="5434"/>
              <a:ext cx="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5" name="Freeform 1475"/>
            <p:cNvSpPr>
              <a:spLocks noChangeAspect="1"/>
            </p:cNvSpPr>
            <p:nvPr/>
          </p:nvSpPr>
          <p:spPr bwMode="auto">
            <a:xfrm>
              <a:off x="12399" y="5378"/>
              <a:ext cx="72" cy="56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58" y="160"/>
                </a:cxn>
                <a:cxn ang="0">
                  <a:pos x="112" y="138"/>
                </a:cxn>
                <a:cxn ang="0">
                  <a:pos x="158" y="102"/>
                </a:cxn>
                <a:cxn ang="0">
                  <a:pos x="194" y="55"/>
                </a:cxn>
                <a:cxn ang="0">
                  <a:pos x="216" y="0"/>
                </a:cxn>
              </a:cxnLst>
              <a:rect l="0" t="0" r="r" b="b"/>
              <a:pathLst>
                <a:path w="216" h="168">
                  <a:moveTo>
                    <a:pt x="0" y="168"/>
                  </a:moveTo>
                  <a:lnTo>
                    <a:pt x="58" y="160"/>
                  </a:lnTo>
                  <a:lnTo>
                    <a:pt x="112" y="138"/>
                  </a:lnTo>
                  <a:lnTo>
                    <a:pt x="158" y="102"/>
                  </a:lnTo>
                  <a:lnTo>
                    <a:pt x="194" y="55"/>
                  </a:lnTo>
                  <a:lnTo>
                    <a:pt x="21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6" name="Freeform 1476"/>
            <p:cNvSpPr>
              <a:spLocks noChangeAspect="1"/>
            </p:cNvSpPr>
            <p:nvPr/>
          </p:nvSpPr>
          <p:spPr bwMode="auto">
            <a:xfrm>
              <a:off x="12471" y="5217"/>
              <a:ext cx="83" cy="161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165" y="109"/>
                </a:cxn>
                <a:cxn ang="0">
                  <a:pos x="95" y="227"/>
                </a:cxn>
                <a:cxn ang="0">
                  <a:pos x="40" y="352"/>
                </a:cxn>
                <a:cxn ang="0">
                  <a:pos x="0" y="483"/>
                </a:cxn>
              </a:cxnLst>
              <a:rect l="0" t="0" r="r" b="b"/>
              <a:pathLst>
                <a:path w="249" h="483">
                  <a:moveTo>
                    <a:pt x="249" y="0"/>
                  </a:moveTo>
                  <a:lnTo>
                    <a:pt x="165" y="109"/>
                  </a:lnTo>
                  <a:lnTo>
                    <a:pt x="95" y="227"/>
                  </a:lnTo>
                  <a:lnTo>
                    <a:pt x="40" y="352"/>
                  </a:lnTo>
                  <a:lnTo>
                    <a:pt x="0" y="48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7" name="Freeform 1477"/>
            <p:cNvSpPr>
              <a:spLocks noChangeAspect="1"/>
            </p:cNvSpPr>
            <p:nvPr/>
          </p:nvSpPr>
          <p:spPr bwMode="auto">
            <a:xfrm>
              <a:off x="12554" y="5133"/>
              <a:ext cx="4" cy="84"/>
            </a:xfrm>
            <a:custGeom>
              <a:avLst/>
              <a:gdLst/>
              <a:ahLst/>
              <a:cxnLst>
                <a:cxn ang="0">
                  <a:pos x="1" y="252"/>
                </a:cxn>
                <a:cxn ang="0">
                  <a:pos x="12" y="223"/>
                </a:cxn>
                <a:cxn ang="0">
                  <a:pos x="12" y="135"/>
                </a:cxn>
                <a:cxn ang="0">
                  <a:pos x="0" y="0"/>
                </a:cxn>
              </a:cxnLst>
              <a:rect l="0" t="0" r="r" b="b"/>
              <a:pathLst>
                <a:path w="12" h="252">
                  <a:moveTo>
                    <a:pt x="1" y="252"/>
                  </a:moveTo>
                  <a:lnTo>
                    <a:pt x="12" y="223"/>
                  </a:lnTo>
                  <a:lnTo>
                    <a:pt x="12" y="13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8" name="Freeform 1478"/>
            <p:cNvSpPr>
              <a:spLocks noChangeAspect="1"/>
            </p:cNvSpPr>
            <p:nvPr/>
          </p:nvSpPr>
          <p:spPr bwMode="auto">
            <a:xfrm>
              <a:off x="12554" y="5117"/>
              <a:ext cx="19" cy="1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5" y="0"/>
                </a:cxn>
                <a:cxn ang="0">
                  <a:pos x="16" y="9"/>
                </a:cxn>
                <a:cxn ang="0">
                  <a:pos x="4" y="27"/>
                </a:cxn>
                <a:cxn ang="0">
                  <a:pos x="0" y="47"/>
                </a:cxn>
              </a:cxnLst>
              <a:rect l="0" t="0" r="r" b="b"/>
              <a:pathLst>
                <a:path w="56" h="47">
                  <a:moveTo>
                    <a:pt x="56" y="0"/>
                  </a:moveTo>
                  <a:lnTo>
                    <a:pt x="35" y="0"/>
                  </a:lnTo>
                  <a:lnTo>
                    <a:pt x="16" y="9"/>
                  </a:lnTo>
                  <a:lnTo>
                    <a:pt x="4" y="27"/>
                  </a:lnTo>
                  <a:lnTo>
                    <a:pt x="0" y="4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9" name="Freeform 1479"/>
            <p:cNvSpPr>
              <a:spLocks noChangeAspect="1"/>
            </p:cNvSpPr>
            <p:nvPr/>
          </p:nvSpPr>
          <p:spPr bwMode="auto">
            <a:xfrm>
              <a:off x="12573" y="5117"/>
              <a:ext cx="167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0" y="108"/>
                </a:cxn>
                <a:cxn ang="0">
                  <a:pos x="502" y="108"/>
                </a:cxn>
              </a:cxnLst>
              <a:rect l="0" t="0" r="r" b="b"/>
              <a:pathLst>
                <a:path w="502" h="108">
                  <a:moveTo>
                    <a:pt x="0" y="0"/>
                  </a:moveTo>
                  <a:lnTo>
                    <a:pt x="400" y="108"/>
                  </a:lnTo>
                  <a:lnTo>
                    <a:pt x="502" y="10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0" name="Freeform 1480"/>
            <p:cNvSpPr>
              <a:spLocks noChangeAspect="1"/>
            </p:cNvSpPr>
            <p:nvPr/>
          </p:nvSpPr>
          <p:spPr bwMode="auto">
            <a:xfrm>
              <a:off x="12740" y="5138"/>
              <a:ext cx="15" cy="1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3" y="39"/>
                </a:cxn>
                <a:cxn ang="0">
                  <a:pos x="39" y="23"/>
                </a:cxn>
                <a:cxn ang="0">
                  <a:pos x="45" y="0"/>
                </a:cxn>
              </a:cxnLst>
              <a:rect l="0" t="0" r="r" b="b"/>
              <a:pathLst>
                <a:path w="45" h="45">
                  <a:moveTo>
                    <a:pt x="0" y="45"/>
                  </a:moveTo>
                  <a:lnTo>
                    <a:pt x="23" y="39"/>
                  </a:lnTo>
                  <a:lnTo>
                    <a:pt x="39" y="23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1" name="Line 1481"/>
            <p:cNvSpPr>
              <a:spLocks noChangeAspect="1" noChangeShapeType="1"/>
            </p:cNvSpPr>
            <p:nvPr/>
          </p:nvSpPr>
          <p:spPr bwMode="auto">
            <a:xfrm>
              <a:off x="12755" y="4334"/>
              <a:ext cx="1" cy="8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2" name="Freeform 1482"/>
            <p:cNvSpPr>
              <a:spLocks noChangeAspect="1"/>
            </p:cNvSpPr>
            <p:nvPr/>
          </p:nvSpPr>
          <p:spPr bwMode="auto">
            <a:xfrm>
              <a:off x="12682" y="4239"/>
              <a:ext cx="73" cy="95"/>
            </a:xfrm>
            <a:custGeom>
              <a:avLst/>
              <a:gdLst/>
              <a:ahLst/>
              <a:cxnLst>
                <a:cxn ang="0">
                  <a:pos x="220" y="285"/>
                </a:cxn>
                <a:cxn ang="0">
                  <a:pos x="213" y="222"/>
                </a:cxn>
                <a:cxn ang="0">
                  <a:pos x="192" y="162"/>
                </a:cxn>
                <a:cxn ang="0">
                  <a:pos x="159" y="106"/>
                </a:cxn>
                <a:cxn ang="0">
                  <a:pos x="115" y="59"/>
                </a:cxn>
                <a:cxn ang="0">
                  <a:pos x="61" y="24"/>
                </a:cxn>
                <a:cxn ang="0">
                  <a:pos x="0" y="0"/>
                </a:cxn>
              </a:cxnLst>
              <a:rect l="0" t="0" r="r" b="b"/>
              <a:pathLst>
                <a:path w="220" h="285">
                  <a:moveTo>
                    <a:pt x="220" y="285"/>
                  </a:moveTo>
                  <a:lnTo>
                    <a:pt x="213" y="222"/>
                  </a:lnTo>
                  <a:lnTo>
                    <a:pt x="192" y="162"/>
                  </a:lnTo>
                  <a:lnTo>
                    <a:pt x="159" y="106"/>
                  </a:lnTo>
                  <a:lnTo>
                    <a:pt x="115" y="59"/>
                  </a:lnTo>
                  <a:lnTo>
                    <a:pt x="61" y="2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3" name="Line 1483"/>
            <p:cNvSpPr>
              <a:spLocks noChangeAspect="1" noChangeShapeType="1"/>
            </p:cNvSpPr>
            <p:nvPr/>
          </p:nvSpPr>
          <p:spPr bwMode="auto">
            <a:xfrm flipV="1">
              <a:off x="10218" y="4857"/>
              <a:ext cx="1" cy="1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4" name="Line 1484"/>
            <p:cNvSpPr>
              <a:spLocks noChangeAspect="1" noChangeShapeType="1"/>
            </p:cNvSpPr>
            <p:nvPr/>
          </p:nvSpPr>
          <p:spPr bwMode="auto">
            <a:xfrm>
              <a:off x="10218" y="4857"/>
              <a:ext cx="206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5" name="Line 1485"/>
            <p:cNvSpPr>
              <a:spLocks noChangeAspect="1" noChangeShapeType="1"/>
            </p:cNvSpPr>
            <p:nvPr/>
          </p:nvSpPr>
          <p:spPr bwMode="auto">
            <a:xfrm>
              <a:off x="12286" y="4857"/>
              <a:ext cx="1" cy="2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6" name="Line 1486"/>
            <p:cNvSpPr>
              <a:spLocks noChangeAspect="1" noChangeShapeType="1"/>
            </p:cNvSpPr>
            <p:nvPr/>
          </p:nvSpPr>
          <p:spPr bwMode="auto">
            <a:xfrm flipH="1">
              <a:off x="12024" y="5153"/>
              <a:ext cx="26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97" name="TextBox 1496"/>
          <p:cNvSpPr txBox="1"/>
          <p:nvPr/>
        </p:nvSpPr>
        <p:spPr>
          <a:xfrm>
            <a:off x="214282" y="357166"/>
            <a:ext cx="5311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Профильная система </a:t>
            </a:r>
            <a:r>
              <a:rPr lang="en-US" sz="2400" b="1" dirty="0" smtClean="0">
                <a:solidFill>
                  <a:srgbClr val="FF9900"/>
                </a:solidFill>
                <a:ea typeface="Gulim" pitchFamily="34" charset="-127"/>
              </a:rPr>
              <a:t>T</a:t>
            </a:r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-</a:t>
            </a:r>
            <a:r>
              <a:rPr lang="en-US" sz="2400" b="1" dirty="0" smtClean="0">
                <a:solidFill>
                  <a:srgbClr val="FF9900"/>
                </a:solidFill>
                <a:ea typeface="Gulim" pitchFamily="34" charset="-127"/>
              </a:rPr>
              <a:t>line</a:t>
            </a:r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 – 5 камер, </a:t>
            </a:r>
          </a:p>
          <a:p>
            <a:r>
              <a:rPr lang="ru-RU" sz="2400" b="1" dirty="0" smtClean="0">
                <a:solidFill>
                  <a:srgbClr val="FF9900"/>
                </a:solidFill>
                <a:ea typeface="Gulim" pitchFamily="34" charset="-127"/>
              </a:rPr>
              <a:t>ширина 70 мм</a:t>
            </a:r>
          </a:p>
        </p:txBody>
      </p:sp>
      <p:pic>
        <p:nvPicPr>
          <p:cNvPr id="1495" name="Picture 10" descr="Plafen-Logo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363026" cy="59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 descr="C:\Users\Marketing_3\Desktop\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5024439" cy="2216664"/>
          </a:xfrm>
          <a:prstGeom prst="rect">
            <a:avLst/>
          </a:prstGeom>
          <a:noFill/>
        </p:spPr>
      </p:pic>
      <p:sp>
        <p:nvSpPr>
          <p:cNvPr id="1496" name="TextBox 1495"/>
          <p:cNvSpPr txBox="1"/>
          <p:nvPr/>
        </p:nvSpPr>
        <p:spPr>
          <a:xfrm>
            <a:off x="214282" y="1285860"/>
            <a:ext cx="84296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Окна из профильной системы </a:t>
            </a:r>
            <a:r>
              <a:rPr lang="ru-RU" sz="1600" b="1" dirty="0" err="1" smtClean="0">
                <a:solidFill>
                  <a:srgbClr val="002060"/>
                </a:solidFill>
              </a:rPr>
              <a:t>T-line</a:t>
            </a:r>
            <a:r>
              <a:rPr lang="ru-RU" sz="1600" b="1" dirty="0" smtClean="0">
                <a:solidFill>
                  <a:srgbClr val="002060"/>
                </a:solidFill>
              </a:rPr>
              <a:t> – оптимальное предложение для тех, кто в череде рабочих будней неустанно заботится о своей семье, ценит и бережет семейное счастье. Ведь так легко идти по жизни, добиваясь намеченных целей и ощущая любовь и поддержку своих близких! </a:t>
            </a:r>
          </a:p>
          <a:p>
            <a:endParaRPr lang="ru-RU" dirty="0"/>
          </a:p>
        </p:txBody>
      </p:sp>
      <p:sp>
        <p:nvSpPr>
          <p:cNvPr id="1498" name="TextBox 1497"/>
          <p:cNvSpPr txBox="1"/>
          <p:nvPr/>
        </p:nvSpPr>
        <p:spPr>
          <a:xfrm>
            <a:off x="285720" y="4765119"/>
            <a:ext cx="83582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Два варианта армирования рамы - замкнутое и разомкнутое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Возможно производство с протянутыми сварными уплотнителями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Наплав створки с дополнительными элементами жесткости гарантирует надежность крепления петли на створке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Увеличенная глубина посадки стеклопакета.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Возможность установки </a:t>
            </a:r>
            <a:r>
              <a:rPr lang="ru-RU" sz="1600" dirty="0" err="1" smtClean="0">
                <a:solidFill>
                  <a:srgbClr val="002060"/>
                </a:solidFill>
              </a:rPr>
              <a:t>противовзломной</a:t>
            </a:r>
            <a:r>
              <a:rPr lang="ru-RU" sz="1600" dirty="0" smtClean="0">
                <a:solidFill>
                  <a:srgbClr val="002060"/>
                </a:solidFill>
              </a:rPr>
              <a:t> фурнитуры 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По толщине лицевых стенок относится к классу «</a:t>
            </a:r>
            <a:r>
              <a:rPr lang="en-US" sz="1600" dirty="0" smtClean="0">
                <a:solidFill>
                  <a:srgbClr val="002060"/>
                </a:solidFill>
              </a:rPr>
              <a:t>B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974</Words>
  <Application>Microsoft Office PowerPoint</Application>
  <PresentationFormat>Экран (4:3)</PresentationFormat>
  <Paragraphs>158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Компания  "Плафен" –  ведущий производитель ПВХ-профиля</dc:title>
  <dc:creator>Marketing_3</dc:creator>
  <cp:lastModifiedBy>Алёночка</cp:lastModifiedBy>
  <cp:revision>150</cp:revision>
  <dcterms:created xsi:type="dcterms:W3CDTF">2012-12-19T11:40:57Z</dcterms:created>
  <dcterms:modified xsi:type="dcterms:W3CDTF">2014-02-13T13:53:27Z</dcterms:modified>
</cp:coreProperties>
</file>